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61" r:id="rId1"/>
  </p:sldMasterIdLst>
  <p:notesMasterIdLst>
    <p:notesMasterId r:id="rId28"/>
  </p:notesMasterIdLst>
  <p:sldIdLst>
    <p:sldId id="256" r:id="rId2"/>
    <p:sldId id="305" r:id="rId3"/>
    <p:sldId id="335" r:id="rId4"/>
    <p:sldId id="336" r:id="rId5"/>
    <p:sldId id="329" r:id="rId6"/>
    <p:sldId id="258" r:id="rId7"/>
    <p:sldId id="269" r:id="rId8"/>
    <p:sldId id="307" r:id="rId9"/>
    <p:sldId id="337" r:id="rId10"/>
    <p:sldId id="262" r:id="rId11"/>
    <p:sldId id="261" r:id="rId12"/>
    <p:sldId id="264" r:id="rId13"/>
    <p:sldId id="330" r:id="rId14"/>
    <p:sldId id="313" r:id="rId15"/>
    <p:sldId id="331" r:id="rId16"/>
    <p:sldId id="334" r:id="rId17"/>
    <p:sldId id="332" r:id="rId18"/>
    <p:sldId id="325" r:id="rId19"/>
    <p:sldId id="296" r:id="rId20"/>
    <p:sldId id="301" r:id="rId21"/>
    <p:sldId id="333" r:id="rId22"/>
    <p:sldId id="266" r:id="rId23"/>
    <p:sldId id="338" r:id="rId24"/>
    <p:sldId id="294" r:id="rId25"/>
    <p:sldId id="328" r:id="rId26"/>
    <p:sldId id="293" r:id="rId27"/>
  </p:sldIdLst>
  <p:sldSz cx="9144000" cy="5143500" type="screen16x9"/>
  <p:notesSz cx="6858000" cy="9144000"/>
  <p:embeddedFontLst>
    <p:embeddedFont>
      <p:font typeface="宋体" panose="02010600030101010101" pitchFamily="2" charset="-122"/>
      <p:regular r:id="rId29"/>
    </p:embeddedFont>
    <p:embeddedFont>
      <p:font typeface="Arvo" panose="020B0604020202020204" charset="0"/>
      <p:regular r:id="rId30"/>
      <p:bold r:id="rId31"/>
      <p:italic r:id="rId32"/>
      <p:boldItalic r:id="rId33"/>
    </p:embeddedFont>
    <p:embeddedFont>
      <p:font typeface="Barlow"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onsolas" panose="020B0609020204030204" pitchFamily="49" charset="0"/>
      <p:regular r:id="rId42"/>
      <p:bold r:id="rId43"/>
      <p:italic r:id="rId44"/>
      <p:boldItalic r:id="rId45"/>
    </p:embeddedFont>
    <p:embeddedFont>
      <p:font typeface="Raavi" panose="020B0502040204020203" pitchFamily="34" charset="0"/>
      <p:regular r:id="rId46"/>
      <p:bold r:id="rId47"/>
    </p:embeddedFont>
    <p:embeddedFont>
      <p:font typeface="Roboto Condensed"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D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593406-45B0-46EB-8A26-67BB7FB4F828}">
  <a:tblStyle styleId="{08593406-45B0-46EB-8A26-67BB7FB4F82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B6C3437-4E0B-4FE1-AA5A-31A57CE2CB3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2398" autoAdjust="0"/>
  </p:normalViewPr>
  <p:slideViewPr>
    <p:cSldViewPr snapToGrid="0">
      <p:cViewPr varScale="1">
        <p:scale>
          <a:sx n="140" d="100"/>
          <a:sy n="140" d="100"/>
        </p:scale>
        <p:origin x="600"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chemeClr val="accent1">
                    <a:lumMod val="75000"/>
                  </a:schemeClr>
                </a:solidFill>
                <a:latin typeface="Times New Roman" panose="02020603050405020304" pitchFamily="18" charset="0"/>
                <a:ea typeface="+mn-ea"/>
                <a:cs typeface="Times New Roman" panose="02020603050405020304" pitchFamily="18" charset="0"/>
              </a:defRPr>
            </a:pPr>
            <a:r>
              <a:rPr lang="sl-SI" sz="1200" b="1" dirty="0">
                <a:solidFill>
                  <a:schemeClr val="accent1">
                    <a:lumMod val="50000"/>
                  </a:schemeClr>
                </a:solidFill>
                <a:effectLst/>
                <a:latin typeface="Arvo" panose="020B0604020202020204" charset="0"/>
                <a:cs typeface="Times New Roman" panose="02020603050405020304" pitchFamily="18" charset="0"/>
              </a:rPr>
              <a:t>Uporabnost </a:t>
            </a:r>
            <a:r>
              <a:rPr lang="en-US" sz="1200" b="1" dirty="0" err="1">
                <a:solidFill>
                  <a:schemeClr val="accent1">
                    <a:lumMod val="50000"/>
                  </a:schemeClr>
                </a:solidFill>
                <a:effectLst/>
                <a:latin typeface="Arvo" panose="020B0604020202020204" charset="0"/>
                <a:cs typeface="Times New Roman" panose="02020603050405020304" pitchFamily="18" charset="0"/>
              </a:rPr>
              <a:t>programa</a:t>
            </a:r>
            <a:r>
              <a:rPr lang="en-US" sz="1200" b="1" dirty="0">
                <a:solidFill>
                  <a:schemeClr val="accent1">
                    <a:lumMod val="50000"/>
                  </a:schemeClr>
                </a:solidFill>
                <a:effectLst/>
                <a:latin typeface="Arvo" panose="020B0604020202020204" charset="0"/>
                <a:cs typeface="Times New Roman" panose="02020603050405020304" pitchFamily="18" charset="0"/>
              </a:rPr>
              <a:t> IP </a:t>
            </a:r>
            <a:r>
              <a:rPr lang="en-US" sz="1200" b="1" dirty="0" err="1">
                <a:solidFill>
                  <a:schemeClr val="accent1">
                    <a:lumMod val="50000"/>
                  </a:schemeClr>
                </a:solidFill>
                <a:effectLst/>
                <a:latin typeface="Arvo" panose="020B0604020202020204" charset="0"/>
                <a:cs typeface="Times New Roman" panose="02020603050405020304" pitchFamily="18" charset="0"/>
              </a:rPr>
              <a:t>nast</a:t>
            </a:r>
            <a:r>
              <a:rPr lang="sl-SI" sz="1200" b="1" dirty="0" err="1">
                <a:solidFill>
                  <a:schemeClr val="accent1">
                    <a:lumMod val="50000"/>
                  </a:schemeClr>
                </a:solidFill>
                <a:effectLst/>
                <a:latin typeface="Arvo" panose="020B0604020202020204" charset="0"/>
                <a:cs typeface="Times New Roman" panose="02020603050405020304" pitchFamily="18" charset="0"/>
              </a:rPr>
              <a:t>al</a:t>
            </a:r>
            <a:r>
              <a:rPr lang="en-US" sz="1200" b="1" baseline="0" dirty="0">
                <a:solidFill>
                  <a:schemeClr val="accent1">
                    <a:lumMod val="50000"/>
                  </a:schemeClr>
                </a:solidFill>
                <a:effectLst/>
                <a:latin typeface="Arvo" panose="020B0604020202020204" charset="0"/>
                <a:cs typeface="Times New Roman" panose="02020603050405020304" pitchFamily="18" charset="0"/>
              </a:rPr>
              <a:t> </a:t>
            </a:r>
            <a:r>
              <a:rPr lang="sl-SI" sz="1200" b="1" baseline="0" dirty="0">
                <a:solidFill>
                  <a:schemeClr val="accent1">
                    <a:lumMod val="50000"/>
                  </a:schemeClr>
                </a:solidFill>
                <a:effectLst/>
                <a:latin typeface="Arvo" panose="020B0604020202020204" charset="0"/>
                <a:cs typeface="Times New Roman" panose="02020603050405020304" pitchFamily="18" charset="0"/>
              </a:rPr>
              <a:t>v</a:t>
            </a:r>
            <a:r>
              <a:rPr lang="en-US" sz="1200" b="1" baseline="0" dirty="0">
                <a:solidFill>
                  <a:schemeClr val="accent1">
                    <a:lumMod val="50000"/>
                  </a:schemeClr>
                </a:solidFill>
                <a:effectLst/>
                <a:latin typeface="Arvo" panose="020B0604020202020204" charset="0"/>
                <a:cs typeface="Times New Roman" panose="02020603050405020304" pitchFamily="18" charset="0"/>
              </a:rPr>
              <a:t> s</a:t>
            </a:r>
            <a:r>
              <a:rPr lang="sl-SI" sz="1200" b="1" baseline="0" dirty="0" err="1">
                <a:solidFill>
                  <a:schemeClr val="accent1">
                    <a:lumMod val="50000"/>
                  </a:schemeClr>
                </a:solidFill>
                <a:effectLst/>
                <a:latin typeface="Arvo" panose="020B0604020202020204" charset="0"/>
                <a:cs typeface="Times New Roman" panose="02020603050405020304" pitchFamily="18" charset="0"/>
              </a:rPr>
              <a:t>odelovanju</a:t>
            </a:r>
            <a:r>
              <a:rPr lang="sl-SI" sz="1200" b="1" baseline="0" dirty="0">
                <a:solidFill>
                  <a:schemeClr val="accent1">
                    <a:lumMod val="50000"/>
                  </a:schemeClr>
                </a:solidFill>
                <a:effectLst/>
                <a:latin typeface="Arvo" panose="020B0604020202020204" charset="0"/>
                <a:cs typeface="Times New Roman" panose="02020603050405020304" pitchFamily="18" charset="0"/>
              </a:rPr>
              <a:t> </a:t>
            </a:r>
            <a:r>
              <a:rPr lang="en-US" sz="1200" b="1" baseline="0" dirty="0" err="1">
                <a:solidFill>
                  <a:schemeClr val="accent1">
                    <a:lumMod val="50000"/>
                  </a:schemeClr>
                </a:solidFill>
                <a:effectLst/>
                <a:latin typeface="Arvo" panose="020B0604020202020204" charset="0"/>
                <a:cs typeface="Times New Roman" panose="02020603050405020304" pitchFamily="18" charset="0"/>
              </a:rPr>
              <a:t>akademskoga</a:t>
            </a:r>
            <a:r>
              <a:rPr lang="sl-SI" sz="1200" b="1" baseline="0" dirty="0">
                <a:solidFill>
                  <a:schemeClr val="accent1">
                    <a:lumMod val="50000"/>
                  </a:schemeClr>
                </a:solidFill>
                <a:effectLst/>
                <a:latin typeface="Arvo" panose="020B0604020202020204" charset="0"/>
                <a:cs typeface="Times New Roman" panose="02020603050405020304" pitchFamily="18" charset="0"/>
              </a:rPr>
              <a:t> osebja in </a:t>
            </a:r>
            <a:r>
              <a:rPr lang="en-US" sz="1200" b="1" baseline="0" dirty="0" err="1">
                <a:solidFill>
                  <a:schemeClr val="accent1">
                    <a:lumMod val="50000"/>
                  </a:schemeClr>
                </a:solidFill>
                <a:effectLst/>
                <a:latin typeface="Arvo" panose="020B0604020202020204" charset="0"/>
                <a:cs typeface="Times New Roman" panose="02020603050405020304" pitchFamily="18" charset="0"/>
              </a:rPr>
              <a:t>knjižničar</a:t>
            </a:r>
            <a:r>
              <a:rPr lang="sl-SI" sz="1200" b="1" baseline="0" dirty="0">
                <a:solidFill>
                  <a:schemeClr val="accent1">
                    <a:lumMod val="50000"/>
                  </a:schemeClr>
                </a:solidFill>
                <a:effectLst/>
                <a:latin typeface="Arvo" panose="020B0604020202020204" charset="0"/>
                <a:cs typeface="Times New Roman" panose="02020603050405020304" pitchFamily="18" charset="0"/>
              </a:rPr>
              <a:t>j</a:t>
            </a:r>
            <a:r>
              <a:rPr lang="en-US" sz="1200" b="1" baseline="0" dirty="0">
                <a:solidFill>
                  <a:schemeClr val="accent1">
                    <a:lumMod val="50000"/>
                  </a:schemeClr>
                </a:solidFill>
                <a:effectLst/>
                <a:latin typeface="Arvo" panose="020B0604020202020204" charset="0"/>
                <a:cs typeface="Times New Roman" panose="02020603050405020304" pitchFamily="18" charset="0"/>
              </a:rPr>
              <a:t>a</a:t>
            </a:r>
            <a:endParaRPr lang="hr-HR" sz="1200" b="1" dirty="0">
              <a:solidFill>
                <a:schemeClr val="accent1">
                  <a:lumMod val="50000"/>
                </a:schemeClr>
              </a:solidFill>
              <a:effectLst/>
              <a:latin typeface="Arvo" panose="020B0604020202020204" charset="0"/>
              <a:cs typeface="Times New Roman" panose="02020603050405020304" pitchFamily="18" charset="0"/>
            </a:endParaRPr>
          </a:p>
        </c:rich>
      </c:tx>
      <c:layout>
        <c:manualLayout>
          <c:xMode val="edge"/>
          <c:yMode val="edge"/>
          <c:x val="0.10898131795707239"/>
          <c:y val="1.930894746724637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1">
                  <a:lumMod val="75000"/>
                </a:schemeClr>
              </a:solidFill>
              <a:latin typeface="Times New Roman" panose="02020603050405020304" pitchFamily="18" charset="0"/>
              <a:ea typeface="+mn-ea"/>
              <a:cs typeface="Times New Roman" panose="02020603050405020304" pitchFamily="18" charset="0"/>
            </a:defRPr>
          </a:pPr>
          <a:endParaRPr lang="sr-Latn-RS"/>
        </a:p>
      </c:txPr>
    </c:title>
    <c:autoTitleDeleted val="0"/>
    <c:plotArea>
      <c:layout>
        <c:manualLayout>
          <c:layoutTarget val="inner"/>
          <c:xMode val="edge"/>
          <c:yMode val="edge"/>
          <c:x val="0.28384346345660966"/>
          <c:y val="0.17246462234447182"/>
          <c:w val="0.45353528811248772"/>
          <c:h val="0.74080332089007106"/>
        </c:manualLayout>
      </c:layout>
      <c:doughnutChart>
        <c:varyColors val="1"/>
        <c:ser>
          <c:idx val="0"/>
          <c:order val="0"/>
          <c:dPt>
            <c:idx val="0"/>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9B1-4479-B7F7-E3999C4AD210}"/>
              </c:ext>
            </c:extLst>
          </c:dPt>
          <c:dPt>
            <c:idx val="1"/>
            <c:bubble3D val="0"/>
            <c:spPr>
              <a:solidFill>
                <a:schemeClr val="accent2">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9B1-4479-B7F7-E3999C4AD210}"/>
              </c:ext>
            </c:extLst>
          </c:dPt>
          <c:dPt>
            <c:idx val="2"/>
            <c:bubble3D val="0"/>
            <c:spPr>
              <a:solidFill>
                <a:schemeClr val="accent5">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9B1-4479-B7F7-E3999C4AD21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9B1-4479-B7F7-E3999C4AD210}"/>
              </c:ext>
            </c:extLst>
          </c:dPt>
          <c:dLbls>
            <c:dLbl>
              <c:idx val="0"/>
              <c:layout>
                <c:manualLayout>
                  <c:x val="0.10168823027121021"/>
                  <c:y val="6.4605971758328676E-2"/>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rgbClr val="4D778A"/>
                        </a:solidFill>
                        <a:latin typeface="Arvo" panose="020B0604020202020204" charset="0"/>
                        <a:ea typeface="+mn-ea"/>
                        <a:cs typeface="Times New Roman" panose="02020603050405020304" pitchFamily="18" charset="0"/>
                      </a:defRPr>
                    </a:pPr>
                    <a:r>
                      <a:rPr lang="en-US" altLang="sr-Latn-RS" sz="800" b="0" dirty="0" err="1">
                        <a:ea typeface="宋体" panose="02010600030101010101" pitchFamily="2" charset="-122"/>
                      </a:rPr>
                      <a:t>Razumevanje</a:t>
                    </a:r>
                    <a:r>
                      <a:rPr lang="en-US" altLang="sr-Latn-RS" sz="800" b="0" dirty="0">
                        <a:ea typeface="宋体" panose="02010600030101010101" pitchFamily="2" charset="-122"/>
                      </a:rPr>
                      <a:t> in </a:t>
                    </a:r>
                    <a:r>
                      <a:rPr lang="en-US" altLang="sr-Latn-RS" sz="800" b="0" dirty="0" err="1">
                        <a:ea typeface="宋体" panose="02010600030101010101" pitchFamily="2" charset="-122"/>
                      </a:rPr>
                      <a:t>lažja</a:t>
                    </a:r>
                    <a:r>
                      <a:rPr lang="en-US" altLang="sr-Latn-RS" sz="800" b="0" baseline="0" dirty="0">
                        <a:ea typeface="宋体" panose="02010600030101010101" pitchFamily="2" charset="-122"/>
                      </a:rPr>
                      <a:t> </a:t>
                    </a:r>
                    <a:r>
                      <a:rPr lang="en-US" altLang="sr-Latn-RS" sz="800" b="0" dirty="0">
                        <a:ea typeface="宋体" panose="02010600030101010101" pitchFamily="2" charset="-122"/>
                      </a:rPr>
                      <a:t> </a:t>
                    </a:r>
                    <a:r>
                      <a:rPr lang="en-US" altLang="sr-Latn-RS" sz="800" b="0" dirty="0" err="1">
                        <a:ea typeface="宋体" panose="02010600030101010101" pitchFamily="2" charset="-122"/>
                      </a:rPr>
                      <a:t>uporaba</a:t>
                    </a:r>
                    <a:r>
                      <a:rPr lang="en-US" altLang="sr-Latn-RS" sz="800" b="0" dirty="0">
                        <a:ea typeface="宋体" panose="02010600030101010101" pitchFamily="2" charset="-122"/>
                      </a:rPr>
                      <a:t> </a:t>
                    </a:r>
                    <a:r>
                      <a:rPr lang="en-US" altLang="sr-Latn-RS" sz="800" b="0" dirty="0" err="1">
                        <a:ea typeface="宋体" panose="02010600030101010101" pitchFamily="2" charset="-122"/>
                      </a:rPr>
                      <a:t>pravnih</a:t>
                    </a:r>
                    <a:r>
                      <a:rPr lang="en-US" altLang="sr-Latn-RS" sz="800" b="0" dirty="0">
                        <a:ea typeface="宋体" panose="02010600030101010101" pitchFamily="2" charset="-122"/>
                      </a:rPr>
                      <a:t> </a:t>
                    </a:r>
                    <a:r>
                      <a:rPr lang="en-US" altLang="sr-Latn-RS" sz="800" b="0" dirty="0" err="1">
                        <a:ea typeface="宋体" panose="02010600030101010101" pitchFamily="2" charset="-122"/>
                      </a:rPr>
                      <a:t>virov</a:t>
                    </a:r>
                    <a:r>
                      <a:rPr lang="en-US" altLang="sr-Latn-RS" sz="800" b="0" dirty="0">
                        <a:ea typeface="宋体" panose="02010600030101010101" pitchFamily="2" charset="-122"/>
                      </a:rPr>
                      <a:t>, 25</a:t>
                    </a:r>
                  </a:p>
                  <a:p>
                    <a:pPr marL="0" marR="0" lvl="0" indent="0" algn="ctr" defTabSz="914400" rtl="0" eaLnBrk="1" fontAlgn="auto" latinLnBrk="0" hangingPunct="1">
                      <a:lnSpc>
                        <a:spcPct val="100000"/>
                      </a:lnSpc>
                      <a:spcBef>
                        <a:spcPts val="0"/>
                      </a:spcBef>
                      <a:spcAft>
                        <a:spcPts val="0"/>
                      </a:spcAft>
                      <a:buClrTx/>
                      <a:buSzTx/>
                      <a:buFontTx/>
                      <a:buNone/>
                      <a:tabLst/>
                      <a:defRPr sz="800" b="0">
                        <a:solidFill>
                          <a:srgbClr val="4D778A"/>
                        </a:solidFill>
                        <a:latin typeface="Arvo" panose="020B0604020202020204" charset="0"/>
                        <a:cs typeface="Times New Roman" panose="02020603050405020304" pitchFamily="18" charset="0"/>
                      </a:defRPr>
                    </a:pPr>
                    <a:endParaRPr lang="en-US" sz="800" baseline="0" dirty="0">
                      <a:solidFill>
                        <a:schemeClr val="tx1"/>
                      </a:solidFill>
                      <a:latin typeface="Arvo" panose="020B0604020202020204" charset="0"/>
                    </a:endParaRPr>
                  </a:p>
                </c:rich>
              </c:tx>
              <c:spPr>
                <a:solidFill>
                  <a:schemeClr val="accent1">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rgbClr val="4D778A"/>
                      </a:solidFill>
                      <a:latin typeface="Arvo" panose="020B0604020202020204" charset="0"/>
                      <a:ea typeface="+mn-ea"/>
                      <a:cs typeface="Times New Roman" panose="02020603050405020304" pitchFamily="18" charset="0"/>
                    </a:defRPr>
                  </a:pPr>
                  <a:endParaRPr lang="sr-Latn-RS"/>
                </a:p>
              </c:txPr>
              <c:showLegendKey val="0"/>
              <c:showVal val="0"/>
              <c:showCatName val="1"/>
              <c:showSerName val="0"/>
              <c:showPercent val="1"/>
              <c:showBubbleSize val="0"/>
              <c:extLst>
                <c:ext xmlns:c15="http://schemas.microsoft.com/office/drawing/2012/chart" uri="{CE6537A1-D6FC-4f65-9D91-7224C49458BB}">
                  <c15:layout>
                    <c:manualLayout>
                      <c:w val="0.19792524433918879"/>
                      <c:h val="0.20191060810445904"/>
                    </c:manualLayout>
                  </c15:layout>
                </c:ext>
                <c:ext xmlns:c16="http://schemas.microsoft.com/office/drawing/2014/chart" uri="{C3380CC4-5D6E-409C-BE32-E72D297353CC}">
                  <c16:uniqueId val="{00000001-49B1-4479-B7F7-E3999C4AD210}"/>
                </c:ext>
              </c:extLst>
            </c:dLbl>
            <c:dLbl>
              <c:idx val="1"/>
              <c:layout>
                <c:manualLayout>
                  <c:x val="0.17830709889069266"/>
                  <c:y val="1.7798683438817825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Arvo" panose="020B0604020202020204" charset="0"/>
                        <a:ea typeface="+mn-ea"/>
                        <a:cs typeface="Times New Roman" panose="02020603050405020304" pitchFamily="18" charset="0"/>
                      </a:defRPr>
                    </a:pPr>
                    <a:r>
                      <a:rPr lang="en-US" sz="800" b="0" i="0" u="none" strike="noStrike" kern="1200" baseline="0" dirty="0" err="1">
                        <a:solidFill>
                          <a:schemeClr val="tx1"/>
                        </a:solidFill>
                        <a:latin typeface="Arvo" panose="020B0604020202020204" charset="0"/>
                        <a:cs typeface="Times New Roman" panose="02020603050405020304" pitchFamily="18" charset="0"/>
                      </a:rPr>
                      <a:t>Razlikovanje</a:t>
                    </a:r>
                    <a:r>
                      <a:rPr lang="en-US" sz="800" b="0" i="0" u="none" strike="noStrike" kern="1200" baseline="0" dirty="0">
                        <a:solidFill>
                          <a:schemeClr val="tx1"/>
                        </a:solidFill>
                        <a:latin typeface="Arvo" panose="020B0604020202020204" charset="0"/>
                        <a:cs typeface="Times New Roman" panose="02020603050405020304" pitchFamily="18" charset="0"/>
                      </a:rPr>
                      <a:t> </a:t>
                    </a:r>
                    <a:r>
                      <a:rPr lang="en-US" sz="800" b="0" i="0" u="none" strike="noStrike" kern="1200" baseline="0" dirty="0" err="1">
                        <a:solidFill>
                          <a:schemeClr val="tx1"/>
                        </a:solidFill>
                        <a:latin typeface="Arvo" panose="020B0604020202020204" charset="0"/>
                        <a:cs typeface="Times New Roman" panose="02020603050405020304" pitchFamily="18" charset="0"/>
                      </a:rPr>
                      <a:t>pomembnih</a:t>
                    </a:r>
                    <a:r>
                      <a:rPr lang="en-US" sz="800" b="0" i="0" u="none" strike="noStrike" kern="1200" baseline="0" dirty="0">
                        <a:solidFill>
                          <a:schemeClr val="tx1"/>
                        </a:solidFill>
                        <a:latin typeface="Arvo" panose="020B0604020202020204" charset="0"/>
                        <a:cs typeface="Times New Roman" panose="02020603050405020304" pitchFamily="18" charset="0"/>
                      </a:rPr>
                      <a:t>  in </a:t>
                    </a:r>
                    <a:r>
                      <a:rPr lang="en-US" sz="800" b="0" i="0" u="none" strike="noStrike" kern="1200" baseline="0" dirty="0" err="1">
                        <a:solidFill>
                          <a:schemeClr val="tx1"/>
                        </a:solidFill>
                        <a:latin typeface="Arvo" panose="020B0604020202020204" charset="0"/>
                        <a:cs typeface="Times New Roman" panose="02020603050405020304" pitchFamily="18" charset="0"/>
                      </a:rPr>
                      <a:t>manj</a:t>
                    </a:r>
                    <a:r>
                      <a:rPr lang="en-US" sz="800" b="0" i="0" u="none" strike="noStrike" kern="1200" baseline="0" dirty="0">
                        <a:solidFill>
                          <a:schemeClr val="tx1"/>
                        </a:solidFill>
                        <a:latin typeface="Arvo" panose="020B0604020202020204" charset="0"/>
                        <a:cs typeface="Times New Roman" panose="02020603050405020304" pitchFamily="18" charset="0"/>
                      </a:rPr>
                      <a:t>  pomembnih virov </a:t>
                    </a:r>
                    <a:r>
                      <a:rPr lang="en-US" sz="800" b="0" i="0" u="none" strike="noStrike" kern="1200" baseline="0" dirty="0" err="1">
                        <a:solidFill>
                          <a:schemeClr val="tx1"/>
                        </a:solidFill>
                        <a:latin typeface="Arvo" panose="020B0604020202020204" charset="0"/>
                        <a:cs typeface="Times New Roman" panose="02020603050405020304" pitchFamily="18" charset="0"/>
                      </a:rPr>
                      <a:t>infor</a:t>
                    </a:r>
                    <a:r>
                      <a:rPr lang="en-US" sz="800" b="0" i="0" u="none" strike="noStrike" kern="1200" baseline="0" dirty="0">
                        <a:solidFill>
                          <a:schemeClr val="tx1"/>
                        </a:solidFill>
                        <a:latin typeface="Arvo" panose="020B0604020202020204" charset="0"/>
                        <a:cs typeface="Times New Roman" panose="02020603050405020304" pitchFamily="18" charset="0"/>
                      </a:rPr>
                      <a:t>. </a:t>
                    </a:r>
                    <a:r>
                      <a:rPr lang="en-US" sz="800" b="0" i="0" u="none" strike="noStrike" kern="1200" baseline="0" dirty="0" err="1">
                        <a:solidFill>
                          <a:schemeClr val="tx1"/>
                        </a:solidFill>
                        <a:latin typeface="Arvo" panose="020B0604020202020204" charset="0"/>
                        <a:cs typeface="Times New Roman" panose="02020603050405020304" pitchFamily="18" charset="0"/>
                      </a:rPr>
                      <a:t>Nasploh</a:t>
                    </a:r>
                    <a:r>
                      <a:rPr lang="en-US" sz="800" b="0" i="0" u="none" strike="noStrike" kern="1200" baseline="0" dirty="0">
                        <a:solidFill>
                          <a:schemeClr val="tx1"/>
                        </a:solidFill>
                        <a:latin typeface="Arvo" panose="020B0604020202020204" charset="0"/>
                        <a:cs typeface="Times New Roman" panose="02020603050405020304" pitchFamily="18" charset="0"/>
                      </a:rPr>
                      <a:t> in v </a:t>
                    </a:r>
                    <a:r>
                      <a:rPr lang="en-US" sz="800" b="0" i="0" u="none" strike="noStrike" kern="1200" baseline="0" dirty="0" err="1">
                        <a:solidFill>
                          <a:schemeClr val="tx1"/>
                        </a:solidFill>
                        <a:latin typeface="Arvo" panose="020B0604020202020204" charset="0"/>
                        <a:cs typeface="Times New Roman" panose="02020603050405020304" pitchFamily="18" charset="0"/>
                      </a:rPr>
                      <a:t>področju</a:t>
                    </a:r>
                    <a:r>
                      <a:rPr lang="en-US" sz="800" b="0" i="0" u="none" strike="noStrike" kern="1200" baseline="0" dirty="0">
                        <a:solidFill>
                          <a:schemeClr val="tx1"/>
                        </a:solidFill>
                        <a:latin typeface="Arvo" panose="020B0604020202020204" charset="0"/>
                        <a:cs typeface="Times New Roman" panose="02020603050405020304" pitchFamily="18" charset="0"/>
                      </a:rPr>
                      <a:t> </a:t>
                    </a:r>
                    <a:r>
                      <a:rPr lang="en-US" sz="800" b="0" i="0" u="none" strike="noStrike" kern="1200" baseline="0" dirty="0" err="1">
                        <a:solidFill>
                          <a:schemeClr val="tx1"/>
                        </a:solidFill>
                        <a:latin typeface="Arvo" panose="020B0604020202020204" charset="0"/>
                        <a:cs typeface="Times New Roman" panose="02020603050405020304" pitchFamily="18" charset="0"/>
                      </a:rPr>
                      <a:t>prava</a:t>
                    </a:r>
                    <a:r>
                      <a:rPr lang="en-US" sz="800" b="0" i="0" u="none" strike="noStrike" kern="1200" baseline="0" dirty="0">
                        <a:solidFill>
                          <a:schemeClr val="tx1"/>
                        </a:solidFill>
                        <a:latin typeface="Arvo" panose="020B0604020202020204" charset="0"/>
                        <a:cs typeface="Times New Roman" panose="02020603050405020304" pitchFamily="18" charset="0"/>
                      </a:rPr>
                      <a:t>, 19</a:t>
                    </a:r>
                    <a:endParaRPr lang="en-US" sz="800" baseline="0" dirty="0">
                      <a:solidFill>
                        <a:schemeClr val="tx1"/>
                      </a:solidFill>
                      <a:latin typeface="Arvo" panose="020B0604020202020204" charset="0"/>
                    </a:endParaRPr>
                  </a:p>
                </c:rich>
              </c:tx>
              <c:spPr>
                <a:solidFill>
                  <a:schemeClr val="accent1">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Arvo" panose="020B0604020202020204" charset="0"/>
                      <a:ea typeface="+mn-ea"/>
                      <a:cs typeface="Times New Roman" panose="02020603050405020304" pitchFamily="18" charset="0"/>
                    </a:defRPr>
                  </a:pPr>
                  <a:endParaRPr lang="sr-Latn-RS"/>
                </a:p>
              </c:txPr>
              <c:showLegendKey val="0"/>
              <c:showVal val="0"/>
              <c:showCatName val="1"/>
              <c:showSerName val="0"/>
              <c:showPercent val="1"/>
              <c:showBubbleSize val="0"/>
              <c:extLst>
                <c:ext xmlns:c15="http://schemas.microsoft.com/office/drawing/2012/chart" uri="{CE6537A1-D6FC-4f65-9D91-7224C49458BB}">
                  <c15:layout>
                    <c:manualLayout>
                      <c:w val="0.48313952472286509"/>
                      <c:h val="0.13030648662784422"/>
                    </c:manualLayout>
                  </c15:layout>
                </c:ext>
                <c:ext xmlns:c16="http://schemas.microsoft.com/office/drawing/2014/chart" uri="{C3380CC4-5D6E-409C-BE32-E72D297353CC}">
                  <c16:uniqueId val="{00000003-49B1-4479-B7F7-E3999C4AD210}"/>
                </c:ext>
              </c:extLst>
            </c:dLbl>
            <c:dLbl>
              <c:idx val="2"/>
              <c:layout>
                <c:manualLayout>
                  <c:x val="-0.1095160942889668"/>
                  <c:y val="0.1183802229359802"/>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rgbClr val="4D778A"/>
                        </a:solidFill>
                        <a:latin typeface="Arvo" panose="020B0604020202020204" charset="0"/>
                        <a:ea typeface="+mn-ea"/>
                        <a:cs typeface="Times New Roman" panose="02020603050405020304" pitchFamily="18" charset="0"/>
                      </a:defRPr>
                    </a:pPr>
                    <a:r>
                      <a:rPr lang="en-US" altLang="sr-Latn-RS" sz="800" dirty="0">
                        <a:ea typeface="宋体" panose="02010600030101010101" pitchFamily="2" charset="-122"/>
                      </a:rPr>
                      <a:t>Pomoć pri iskanju</a:t>
                    </a:r>
                    <a:r>
                      <a:rPr lang="en-US" altLang="sr-Latn-RS" sz="800" baseline="0" dirty="0">
                        <a:ea typeface="宋体" panose="02010600030101010101" pitchFamily="2" charset="-122"/>
                      </a:rPr>
                      <a:t> </a:t>
                    </a:r>
                    <a:r>
                      <a:rPr lang="en-US" altLang="sr-Latn-RS" sz="800" dirty="0">
                        <a:ea typeface="宋体" panose="02010600030101010101" pitchFamily="2" charset="-122"/>
                      </a:rPr>
                      <a:t>zanesljivih informacij,</a:t>
                    </a:r>
                    <a:r>
                      <a:rPr lang="en-US" altLang="sr-Latn-RS" sz="800" baseline="0" dirty="0">
                        <a:ea typeface="宋体" panose="02010600030101010101" pitchFamily="2" charset="-122"/>
                      </a:rPr>
                      <a:t> ki </a:t>
                    </a:r>
                    <a:r>
                      <a:rPr lang="en-US" altLang="sr-Latn-RS" sz="800" dirty="0">
                        <a:ea typeface="宋体" panose="02010600030101010101" pitchFamily="2" charset="-122"/>
                      </a:rPr>
                      <a:t>mi bodo potrebne na fakulteti in kasneje v stroki, 26</a:t>
                    </a:r>
                  </a:p>
                </c:rich>
              </c:tx>
              <c:spPr>
                <a:solidFill>
                  <a:schemeClr val="accent1">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rgbClr val="4D778A"/>
                      </a:solidFill>
                      <a:latin typeface="Arvo" panose="020B0604020202020204" charset="0"/>
                      <a:ea typeface="+mn-ea"/>
                      <a:cs typeface="Times New Roman" panose="02020603050405020304" pitchFamily="18" charset="0"/>
                    </a:defRPr>
                  </a:pPr>
                  <a:endParaRPr lang="sr-Latn-R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9B1-4479-B7F7-E3999C4AD210}"/>
                </c:ext>
              </c:extLst>
            </c:dLbl>
            <c:dLbl>
              <c:idx val="3"/>
              <c:layout>
                <c:manualLayout>
                  <c:x val="3.1949418261854587E-2"/>
                  <c:y val="-8.4485407066052204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vo" panose="020B0604020202020204" charset="0"/>
                        <a:ea typeface="+mn-ea"/>
                        <a:cs typeface="Times New Roman" panose="02020603050405020304" pitchFamily="18" charset="0"/>
                      </a:defRPr>
                    </a:pPr>
                    <a:r>
                      <a:rPr lang="en-US" sz="800" dirty="0">
                        <a:solidFill>
                          <a:schemeClr val="tx1"/>
                        </a:solidFill>
                        <a:latin typeface="Arvo" panose="020B0604020202020204" charset="0"/>
                      </a:rPr>
                      <a:t>Ni</a:t>
                    </a:r>
                    <a:r>
                      <a:rPr lang="en-US" sz="800" baseline="0" dirty="0">
                        <a:solidFill>
                          <a:schemeClr val="tx1"/>
                        </a:solidFill>
                        <a:latin typeface="Arvo" panose="020B0604020202020204" charset="0"/>
                      </a:rPr>
                      <a:t> pomembnosti</a:t>
                    </a:r>
                    <a:r>
                      <a:rPr lang="en-US" sz="800" dirty="0">
                        <a:solidFill>
                          <a:schemeClr val="tx1"/>
                        </a:solidFill>
                        <a:latin typeface="Arvo" panose="020B0604020202020204" charset="0"/>
                      </a:rPr>
                      <a:t> 0</a:t>
                    </a:r>
                    <a:r>
                      <a:rPr lang="en-US" sz="800" baseline="0" dirty="0">
                        <a:solidFill>
                          <a:schemeClr val="tx1"/>
                        </a:solidFill>
                        <a:latin typeface="Arvo" panose="020B0604020202020204" charset="0"/>
                      </a:rPr>
                      <a:t>
</a:t>
                    </a:r>
                  </a:p>
                </c:rich>
              </c:tx>
              <c:spPr>
                <a:solidFill>
                  <a:schemeClr val="accent1">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vo" panose="020B0604020202020204" charset="0"/>
                      <a:ea typeface="+mn-ea"/>
                      <a:cs typeface="Times New Roman" panose="02020603050405020304" pitchFamily="18" charset="0"/>
                    </a:defRPr>
                  </a:pPr>
                  <a:endParaRPr lang="sr-Latn-RS"/>
                </a:p>
              </c:txPr>
              <c:showLegendKey val="0"/>
              <c:showVal val="0"/>
              <c:showCatName val="1"/>
              <c:showSerName val="0"/>
              <c:showPercent val="1"/>
              <c:showBubbleSize val="0"/>
              <c:extLst>
                <c:ext xmlns:c15="http://schemas.microsoft.com/office/drawing/2012/chart" uri="{CE6537A1-D6FC-4f65-9D91-7224C49458BB}">
                  <c15:layout>
                    <c:manualLayout>
                      <c:w val="0.20807524743435746"/>
                      <c:h val="7.32452740590879E-2"/>
                    </c:manualLayout>
                  </c15:layout>
                </c:ext>
                <c:ext xmlns:c16="http://schemas.microsoft.com/office/drawing/2014/chart" uri="{C3380CC4-5D6E-409C-BE32-E72D297353CC}">
                  <c16:uniqueId val="{00000007-49B1-4479-B7F7-E3999C4AD210}"/>
                </c:ext>
              </c:extLst>
            </c:dLbl>
            <c:spPr>
              <a:solidFill>
                <a:schemeClr val="accent1">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vo" panose="020B0604020202020204" charset="0"/>
                    <a:ea typeface="+mn-ea"/>
                    <a:cs typeface="Times New Roman" panose="02020603050405020304" pitchFamily="18" charset="0"/>
                  </a:defRPr>
                </a:pPr>
                <a:endParaRPr lang="sr-Latn-R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'Slika 6'!$B$20:$B$23</c:f>
              <c:strCache>
                <c:ptCount val="4"/>
                <c:pt idx="0">
                  <c:v>razumijevanju i lakšem korištenju pravnih izvora informacija </c:v>
                </c:pt>
                <c:pt idx="1">
                  <c:v>razlikovanju  važnih i manje važnih izvora informacija općenito i u području prava</c:v>
                </c:pt>
                <c:pt idx="2">
                  <c:v>pomoć u pronalaženju pouzdanih informacija  koje će mi biti potrebne ne samo na fakultetu, već i kao budućeg pravnika</c:v>
                </c:pt>
                <c:pt idx="3">
                  <c:v>nema važnosti</c:v>
                </c:pt>
              </c:strCache>
            </c:strRef>
          </c:cat>
          <c:val>
            <c:numRef>
              <c:f>'Slika 6'!$C$20:$C$23</c:f>
              <c:numCache>
                <c:formatCode>General</c:formatCode>
                <c:ptCount val="4"/>
                <c:pt idx="0">
                  <c:v>25</c:v>
                </c:pt>
                <c:pt idx="1">
                  <c:v>19</c:v>
                </c:pt>
                <c:pt idx="2">
                  <c:v>26</c:v>
                </c:pt>
                <c:pt idx="3">
                  <c:v>0</c:v>
                </c:pt>
              </c:numCache>
            </c:numRef>
          </c:val>
          <c:extLst>
            <c:ext xmlns:c16="http://schemas.microsoft.com/office/drawing/2014/chart" uri="{C3380CC4-5D6E-409C-BE32-E72D297353CC}">
              <c16:uniqueId val="{00000008-49B1-4479-B7F7-E3999C4AD21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sr-Latn-R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20" baseline="0">
                <a:solidFill>
                  <a:schemeClr val="tx2"/>
                </a:solidFill>
                <a:latin typeface="Times New Roman" panose="02020603050405020304" pitchFamily="18" charset="0"/>
                <a:ea typeface="+mn-ea"/>
                <a:cs typeface="Times New Roman" panose="02020603050405020304" pitchFamily="18" charset="0"/>
              </a:defRPr>
            </a:pPr>
            <a:r>
              <a:rPr lang="sl-SI" sz="1100" b="1" dirty="0">
                <a:solidFill>
                  <a:schemeClr val="accent1">
                    <a:lumMod val="50000"/>
                  </a:schemeClr>
                </a:solidFill>
                <a:latin typeface="Arvo" panose="020B0604020202020204" charset="0"/>
                <a:cs typeface="Times New Roman" panose="02020603050405020304" pitchFamily="18" charset="0"/>
              </a:rPr>
              <a:t>Ali takšen način poučevanja prispeva k </a:t>
            </a:r>
            <a:r>
              <a:rPr lang="hr-HR" sz="1100" b="1" dirty="0" err="1">
                <a:solidFill>
                  <a:schemeClr val="accent1">
                    <a:lumMod val="50000"/>
                  </a:schemeClr>
                </a:solidFill>
                <a:latin typeface="Arvo" panose="020B0604020202020204" charset="0"/>
                <a:cs typeface="Times New Roman" panose="02020603050405020304" pitchFamily="18" charset="0"/>
              </a:rPr>
              <a:t>kakovosti</a:t>
            </a:r>
            <a:r>
              <a:rPr lang="hr-HR" sz="1100" b="1" dirty="0">
                <a:solidFill>
                  <a:schemeClr val="accent1">
                    <a:lumMod val="50000"/>
                  </a:schemeClr>
                </a:solidFill>
                <a:latin typeface="Arvo" panose="020B0604020202020204" charset="0"/>
                <a:cs typeface="Times New Roman" panose="02020603050405020304" pitchFamily="18" charset="0"/>
              </a:rPr>
              <a:t> </a:t>
            </a:r>
            <a:r>
              <a:rPr lang="hr-HR" sz="1100" b="1" dirty="0" err="1">
                <a:solidFill>
                  <a:schemeClr val="accent1">
                    <a:lumMod val="50000"/>
                  </a:schemeClr>
                </a:solidFill>
                <a:latin typeface="Arvo" panose="020B0604020202020204" charset="0"/>
                <a:cs typeface="Times New Roman" panose="02020603050405020304" pitchFamily="18" charset="0"/>
              </a:rPr>
              <a:t>študiranja</a:t>
            </a:r>
            <a:r>
              <a:rPr lang="en-US" sz="1100" b="1" dirty="0">
                <a:solidFill>
                  <a:schemeClr val="accent1">
                    <a:lumMod val="50000"/>
                  </a:schemeClr>
                </a:solidFill>
                <a:latin typeface="Arvo" panose="020B0604020202020204" charset="0"/>
                <a:cs typeface="Times New Roman" panose="02020603050405020304" pitchFamily="18" charset="0"/>
              </a:rPr>
              <a:t>?</a:t>
            </a:r>
            <a:endParaRPr lang="hr-HR" sz="1100" b="1" dirty="0">
              <a:solidFill>
                <a:schemeClr val="accent1">
                  <a:lumMod val="50000"/>
                </a:schemeClr>
              </a:solidFill>
              <a:latin typeface="Arvo" panose="020B0604020202020204" charset="0"/>
              <a:cs typeface="Times New Roman" panose="02020603050405020304" pitchFamily="18" charset="0"/>
            </a:endParaRPr>
          </a:p>
        </c:rich>
      </c:tx>
      <c:layout>
        <c:manualLayout>
          <c:xMode val="edge"/>
          <c:yMode val="edge"/>
          <c:x val="0.13656753086742324"/>
          <c:y val="4.7834124814423055E-2"/>
        </c:manualLayout>
      </c:layout>
      <c:overlay val="0"/>
      <c:spPr>
        <a:noFill/>
        <a:ln>
          <a:noFill/>
        </a:ln>
        <a:effectLst/>
      </c:spPr>
      <c:txPr>
        <a:bodyPr rot="0" spcFirstLastPara="1" vertOverflow="ellipsis" vert="horz" wrap="square" anchor="ctr" anchorCtr="1"/>
        <a:lstStyle/>
        <a:p>
          <a:pPr>
            <a:defRPr sz="1200" b="0" i="0" u="none" strike="noStrike" kern="1200" cap="none" spc="20" baseline="0">
              <a:solidFill>
                <a:schemeClr val="tx2"/>
              </a:solidFill>
              <a:latin typeface="Times New Roman" panose="02020603050405020304" pitchFamily="18" charset="0"/>
              <a:ea typeface="+mn-ea"/>
              <a:cs typeface="Times New Roman" panose="02020603050405020304" pitchFamily="18" charset="0"/>
            </a:defRPr>
          </a:pPr>
          <a:endParaRPr lang="sr-Latn-RS"/>
        </a:p>
      </c:txPr>
    </c:title>
    <c:autoTitleDeleted val="0"/>
    <c:plotArea>
      <c:layout/>
      <c:barChart>
        <c:barDir val="bar"/>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Pt>
            <c:idx val="0"/>
            <c:invertIfNegative val="0"/>
            <c:bubble3D val="0"/>
            <c:spPr>
              <a:solidFill>
                <a:schemeClr val="accent6">
                  <a:lumMod val="20000"/>
                  <a:lumOff val="80000"/>
                </a:schemeClr>
              </a:solidFill>
              <a:ln w="9525" cap="flat" cmpd="sng" algn="ctr">
                <a:solidFill>
                  <a:schemeClr val="accent1">
                    <a:shade val="95000"/>
                  </a:schemeClr>
                </a:solidFill>
                <a:round/>
              </a:ln>
              <a:effectLst/>
            </c:spPr>
            <c:extLst>
              <c:ext xmlns:c16="http://schemas.microsoft.com/office/drawing/2014/chart" uri="{C3380CC4-5D6E-409C-BE32-E72D297353CC}">
                <c16:uniqueId val="{00000001-FF3C-4410-95B9-2D5F6EBEA91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'Slika 9'!$B$20:$B$21</c:f>
              <c:strCache>
                <c:ptCount val="2"/>
                <c:pt idx="0">
                  <c:v>DA</c:v>
                </c:pt>
                <c:pt idx="1">
                  <c:v>NE</c:v>
                </c:pt>
              </c:strCache>
            </c:strRef>
          </c:cat>
          <c:val>
            <c:numRef>
              <c:f>'Slika 9'!$C$20:$C$21</c:f>
              <c:numCache>
                <c:formatCode>General</c:formatCode>
                <c:ptCount val="2"/>
                <c:pt idx="0">
                  <c:v>34</c:v>
                </c:pt>
                <c:pt idx="1">
                  <c:v>1</c:v>
                </c:pt>
              </c:numCache>
            </c:numRef>
          </c:val>
          <c:extLst>
            <c:ext xmlns:c16="http://schemas.microsoft.com/office/drawing/2014/chart" uri="{C3380CC4-5D6E-409C-BE32-E72D297353CC}">
              <c16:uniqueId val="{00000002-FF3C-4410-95B9-2D5F6EBEA917}"/>
            </c:ext>
          </c:extLst>
        </c:ser>
        <c:dLbls>
          <c:showLegendKey val="0"/>
          <c:showVal val="0"/>
          <c:showCatName val="0"/>
          <c:showSerName val="0"/>
          <c:showPercent val="0"/>
          <c:showBubbleSize val="0"/>
        </c:dLbls>
        <c:gapWidth val="75"/>
        <c:overlap val="-25"/>
        <c:axId val="280217856"/>
        <c:axId val="280236032"/>
      </c:barChart>
      <c:catAx>
        <c:axId val="28021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lumMod val="75000"/>
                  </a:schemeClr>
                </a:solidFill>
                <a:latin typeface="Times New Roman" panose="02020603050405020304" pitchFamily="18" charset="0"/>
                <a:ea typeface="+mn-ea"/>
                <a:cs typeface="Times New Roman" panose="02020603050405020304" pitchFamily="18" charset="0"/>
              </a:defRPr>
            </a:pPr>
            <a:endParaRPr lang="sr-Latn-RS"/>
          </a:p>
        </c:txPr>
        <c:crossAx val="280236032"/>
        <c:crosses val="autoZero"/>
        <c:auto val="1"/>
        <c:lblAlgn val="ctr"/>
        <c:lblOffset val="100"/>
        <c:noMultiLvlLbl val="0"/>
      </c:catAx>
      <c:valAx>
        <c:axId val="280236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sr-Latn-RS"/>
          </a:p>
        </c:txPr>
        <c:crossAx val="28021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07/relationships/hdphoto" Target="../media/hdphoto1.wdp"/><Relationship Id="rId1" Type="http://schemas.openxmlformats.org/officeDocument/2006/relationships/image" Target="../media/image16.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07/relationships/hdphoto" Target="../media/hdphoto1.wdp"/><Relationship Id="rId1" Type="http://schemas.openxmlformats.org/officeDocument/2006/relationships/image" Target="../media/image16.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BBE03-EB14-469F-B32B-924A5ED3FF96}"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50C0AEA7-06BF-4AFD-9D8E-6E91699B11CF}">
      <dgm:prSet phldrT="[Text]"/>
      <dgm:spPr/>
      <dgm:t>
        <a:bodyPr/>
        <a:lstStyle/>
        <a:p>
          <a:r>
            <a:rPr lang="hr-HR" dirty="0">
              <a:solidFill>
                <a:schemeClr val="accent1">
                  <a:lumMod val="50000"/>
                </a:schemeClr>
              </a:solidFill>
              <a:latin typeface="Arvo" panose="020B0604020202020204" charset="0"/>
            </a:rPr>
            <a:t>SCONUL</a:t>
          </a:r>
          <a:endParaRPr lang="en-US" dirty="0">
            <a:solidFill>
              <a:schemeClr val="accent1">
                <a:lumMod val="50000"/>
              </a:schemeClr>
            </a:solidFill>
            <a:latin typeface="Arvo" panose="020B0604020202020204" charset="0"/>
          </a:endParaRPr>
        </a:p>
      </dgm:t>
    </dgm:pt>
    <dgm:pt modelId="{A5B27474-4CD6-491F-B726-BCD1432D31B7}" type="parTrans" cxnId="{2C6C289E-EB50-43BA-93F2-B5134684D2D4}">
      <dgm:prSet/>
      <dgm:spPr/>
      <dgm:t>
        <a:bodyPr/>
        <a:lstStyle/>
        <a:p>
          <a:endParaRPr lang="en-US"/>
        </a:p>
      </dgm:t>
    </dgm:pt>
    <dgm:pt modelId="{331AA36B-7177-42A5-B199-CA4F2E7D8A7F}" type="sibTrans" cxnId="{2C6C289E-EB50-43BA-93F2-B5134684D2D4}">
      <dgm:prSet/>
      <dgm:spPr/>
      <dgm:t>
        <a:bodyPr/>
        <a:lstStyle/>
        <a:p>
          <a:endParaRPr lang="en-US"/>
        </a:p>
      </dgm:t>
    </dgm:pt>
    <dgm:pt modelId="{768CF89F-E454-4916-8B63-E3772E0E710A}">
      <dgm:prSet phldrT="[Text]"/>
      <dgm:spPr>
        <a:noFill/>
        <a:ln>
          <a:solidFill>
            <a:schemeClr val="accent5">
              <a:lumMod val="20000"/>
              <a:lumOff val="80000"/>
            </a:schemeClr>
          </a:solidFill>
        </a:ln>
      </dgm:spPr>
      <dgm:t>
        <a:bodyPr/>
        <a:lstStyle/>
        <a:p>
          <a:r>
            <a:rPr lang="hr-HR" dirty="0">
              <a:solidFill>
                <a:schemeClr val="accent1">
                  <a:lumMod val="50000"/>
                </a:schemeClr>
              </a:solidFill>
              <a:latin typeface="Arvo" panose="020B0604020202020204" charset="0"/>
            </a:rPr>
            <a:t>praktična uporaba v </a:t>
          </a:r>
          <a:r>
            <a:rPr lang="hr-HR" dirty="0" err="1">
              <a:solidFill>
                <a:schemeClr val="accent1">
                  <a:lumMod val="50000"/>
                </a:schemeClr>
              </a:solidFill>
              <a:latin typeface="Arvo" panose="020B0604020202020204" charset="0"/>
            </a:rPr>
            <a:t>visokošoski</a:t>
          </a:r>
          <a:r>
            <a:rPr lang="en-GB" dirty="0">
              <a:solidFill>
                <a:schemeClr val="accent1">
                  <a:lumMod val="50000"/>
                </a:schemeClr>
              </a:solidFill>
              <a:latin typeface="Arvo" panose="020B0604020202020204" charset="0"/>
            </a:rPr>
            <a:t>h</a:t>
          </a:r>
          <a:r>
            <a:rPr lang="hr-HR" dirty="0">
              <a:solidFill>
                <a:schemeClr val="accent1">
                  <a:lumMod val="50000"/>
                </a:schemeClr>
              </a:solidFill>
              <a:latin typeface="Arvo" panose="020B0604020202020204" charset="0"/>
            </a:rPr>
            <a:t> knjižnica</a:t>
          </a:r>
          <a:r>
            <a:rPr lang="en-GB" dirty="0">
              <a:solidFill>
                <a:schemeClr val="accent1">
                  <a:lumMod val="50000"/>
                </a:schemeClr>
              </a:solidFill>
              <a:latin typeface="Arvo" panose="020B0604020202020204" charset="0"/>
            </a:rPr>
            <a:t>h</a:t>
          </a:r>
          <a:r>
            <a:rPr lang="hr-HR" dirty="0">
              <a:solidFill>
                <a:schemeClr val="accent1">
                  <a:lumMod val="50000"/>
                </a:schemeClr>
              </a:solidFill>
              <a:latin typeface="Arvo" panose="020B0604020202020204" charset="0"/>
            </a:rPr>
            <a:t> - </a:t>
          </a:r>
          <a:r>
            <a:rPr lang="hr-HR" dirty="0" err="1">
              <a:solidFill>
                <a:schemeClr val="accent1">
                  <a:lumMod val="50000"/>
                </a:schemeClr>
              </a:solidFill>
              <a:latin typeface="Arvo" panose="020B0604020202020204" charset="0"/>
            </a:rPr>
            <a:t>izhodišče</a:t>
          </a:r>
          <a:r>
            <a:rPr lang="hr-HR" dirty="0">
              <a:solidFill>
                <a:schemeClr val="accent1">
                  <a:lumMod val="50000"/>
                </a:schemeClr>
              </a:solidFill>
              <a:latin typeface="Arvo" panose="020B0604020202020204" charset="0"/>
            </a:rPr>
            <a:t> za kreiranje </a:t>
          </a:r>
          <a:r>
            <a:rPr lang="hr-HR" dirty="0" err="1">
              <a:solidFill>
                <a:schemeClr val="accent1">
                  <a:lumMod val="50000"/>
                </a:schemeClr>
              </a:solidFill>
              <a:latin typeface="Arvo" panose="020B0604020202020204" charset="0"/>
            </a:rPr>
            <a:t>in</a:t>
          </a:r>
          <a:r>
            <a:rPr lang="hr-HR" dirty="0">
              <a:solidFill>
                <a:schemeClr val="accent1">
                  <a:lumMod val="50000"/>
                </a:schemeClr>
              </a:solidFill>
              <a:latin typeface="Arvo" panose="020B0604020202020204" charset="0"/>
            </a:rPr>
            <a:t> provedbo programa IP  </a:t>
          </a:r>
          <a:endParaRPr lang="en-US" dirty="0">
            <a:solidFill>
              <a:schemeClr val="accent1">
                <a:lumMod val="50000"/>
              </a:schemeClr>
            </a:solidFill>
            <a:latin typeface="Arvo" panose="020B0604020202020204" charset="0"/>
          </a:endParaRPr>
        </a:p>
      </dgm:t>
    </dgm:pt>
    <dgm:pt modelId="{4DA5B1B1-8648-4B49-ADE1-FBC75391BE1B}" type="parTrans" cxnId="{E656D8D6-59FA-4CF5-89F3-01761DFB602E}">
      <dgm:prSet/>
      <dgm:spPr/>
      <dgm:t>
        <a:bodyPr/>
        <a:lstStyle/>
        <a:p>
          <a:endParaRPr lang="en-US"/>
        </a:p>
      </dgm:t>
    </dgm:pt>
    <dgm:pt modelId="{9DB717A3-441C-48BB-8225-EE62EA11B3DD}" type="sibTrans" cxnId="{E656D8D6-59FA-4CF5-89F3-01761DFB602E}">
      <dgm:prSet/>
      <dgm:spPr/>
      <dgm:t>
        <a:bodyPr/>
        <a:lstStyle/>
        <a:p>
          <a:endParaRPr lang="en-US"/>
        </a:p>
      </dgm:t>
    </dgm:pt>
    <dgm:pt modelId="{DD58BB6D-164F-46A1-88F5-A3BCFF489D91}">
      <dgm:prSet phldrT="[Text]"/>
      <dgm:spPr/>
      <dgm:t>
        <a:bodyPr/>
        <a:lstStyle/>
        <a:p>
          <a:r>
            <a:rPr lang="hr-HR" dirty="0">
              <a:solidFill>
                <a:schemeClr val="accent1">
                  <a:lumMod val="50000"/>
                </a:schemeClr>
              </a:solidFill>
              <a:latin typeface="Arvo" panose="020B0604020202020204" charset="0"/>
            </a:rPr>
            <a:t>ACRL</a:t>
          </a:r>
          <a:endParaRPr lang="en-US" dirty="0">
            <a:solidFill>
              <a:schemeClr val="accent1">
                <a:lumMod val="50000"/>
              </a:schemeClr>
            </a:solidFill>
            <a:latin typeface="Arvo" panose="020B0604020202020204" charset="0"/>
          </a:endParaRPr>
        </a:p>
      </dgm:t>
    </dgm:pt>
    <dgm:pt modelId="{DD6DE05A-1A4D-40AA-9A7F-C8AD62ACC220}" type="parTrans" cxnId="{F75E0BB2-47BA-45AE-A6ED-EB8D576AE52F}">
      <dgm:prSet/>
      <dgm:spPr/>
      <dgm:t>
        <a:bodyPr/>
        <a:lstStyle/>
        <a:p>
          <a:endParaRPr lang="en-US"/>
        </a:p>
      </dgm:t>
    </dgm:pt>
    <dgm:pt modelId="{AF0F6B16-2B28-4D9C-B7F1-1642F0D282D3}" type="sibTrans" cxnId="{F75E0BB2-47BA-45AE-A6ED-EB8D576AE52F}">
      <dgm:prSet/>
      <dgm:spPr/>
      <dgm:t>
        <a:bodyPr/>
        <a:lstStyle/>
        <a:p>
          <a:endParaRPr lang="en-US"/>
        </a:p>
      </dgm:t>
    </dgm:pt>
    <dgm:pt modelId="{FA6E43F2-4177-4D9D-8168-E608375F320F}">
      <dgm:prSet phldrT="[Text]"/>
      <dgm:spPr>
        <a:noFill/>
        <a:ln>
          <a:solidFill>
            <a:schemeClr val="accent5">
              <a:lumMod val="20000"/>
              <a:lumOff val="80000"/>
            </a:schemeClr>
          </a:solidFill>
        </a:ln>
      </dgm:spPr>
      <dgm:t>
        <a:bodyPr/>
        <a:lstStyle/>
        <a:p>
          <a:r>
            <a:rPr lang="sl-SI" dirty="0">
              <a:solidFill>
                <a:schemeClr val="accent1">
                  <a:lumMod val="50000"/>
                </a:schemeClr>
              </a:solidFill>
              <a:latin typeface="Arvo" panose="020B0604020202020204" charset="0"/>
            </a:rPr>
            <a:t>Narediti nabor </a:t>
          </a:r>
          <a:r>
            <a:rPr lang="en-US" dirty="0" err="1">
              <a:solidFill>
                <a:schemeClr val="accent1">
                  <a:lumMod val="50000"/>
                </a:schemeClr>
              </a:solidFill>
              <a:latin typeface="Arvo" panose="020B0604020202020204" charset="0"/>
            </a:rPr>
            <a:t>kompetenc</a:t>
          </a:r>
          <a:r>
            <a:rPr lang="sl-SI" dirty="0">
              <a:solidFill>
                <a:schemeClr val="accent1">
                  <a:lumMod val="50000"/>
                </a:schemeClr>
              </a:solidFill>
              <a:latin typeface="Arvo" panose="020B0604020202020204" charset="0"/>
            </a:rPr>
            <a:t> pokritih</a:t>
          </a:r>
          <a:r>
            <a:rPr lang="en-US" dirty="0">
              <a:solidFill>
                <a:schemeClr val="accent1">
                  <a:lumMod val="50000"/>
                </a:schemeClr>
              </a:solidFill>
              <a:latin typeface="Arvo" panose="020B0604020202020204" charset="0"/>
            </a:rPr>
            <a:t> </a:t>
          </a:r>
          <a:r>
            <a:rPr lang="hr-HR" dirty="0">
              <a:solidFill>
                <a:schemeClr val="accent1">
                  <a:lumMod val="50000"/>
                </a:schemeClr>
              </a:solidFill>
              <a:latin typeface="Arvo" panose="020B0604020202020204" charset="0"/>
            </a:rPr>
            <a:t>IP </a:t>
          </a:r>
          <a:r>
            <a:rPr lang="en-US" dirty="0">
              <a:solidFill>
                <a:schemeClr val="accent1">
                  <a:lumMod val="50000"/>
                </a:schemeClr>
              </a:solidFill>
              <a:latin typeface="Arvo" panose="020B0604020202020204" charset="0"/>
            </a:rPr>
            <a:t>s</a:t>
          </a:r>
          <a:r>
            <a:rPr lang="sl-SI" dirty="0">
              <a:solidFill>
                <a:schemeClr val="accent1">
                  <a:lumMod val="50000"/>
                </a:schemeClr>
              </a:solidFill>
              <a:latin typeface="Arvo" panose="020B0604020202020204" charset="0"/>
            </a:rPr>
            <a:t>e</a:t>
          </a:r>
          <a:r>
            <a:rPr lang="en-US" dirty="0" err="1">
              <a:solidFill>
                <a:schemeClr val="accent1">
                  <a:lumMod val="50000"/>
                </a:schemeClr>
              </a:solidFill>
              <a:latin typeface="Arvo" panose="020B0604020202020204" charset="0"/>
            </a:rPr>
            <a:t>stavnim</a:t>
          </a:r>
          <a:r>
            <a:rPr lang="en-US" dirty="0">
              <a:solidFill>
                <a:schemeClr val="accent1">
                  <a:lumMod val="50000"/>
                </a:schemeClr>
              </a:solidFill>
              <a:latin typeface="Arvo" panose="020B0604020202020204" charset="0"/>
            </a:rPr>
            <a:t> </a:t>
          </a:r>
          <a:r>
            <a:rPr lang="en-US" dirty="0" err="1">
              <a:solidFill>
                <a:schemeClr val="accent1">
                  <a:lumMod val="50000"/>
                </a:schemeClr>
              </a:solidFill>
              <a:latin typeface="Arvo" panose="020B0604020202020204" charset="0"/>
            </a:rPr>
            <a:t>delom</a:t>
          </a:r>
          <a:r>
            <a:rPr lang="en-US" dirty="0">
              <a:solidFill>
                <a:schemeClr val="accent1">
                  <a:lumMod val="50000"/>
                </a:schemeClr>
              </a:solidFill>
              <a:latin typeface="Arvo" panose="020B0604020202020204" charset="0"/>
            </a:rPr>
            <a:t> </a:t>
          </a:r>
          <a:r>
            <a:rPr lang="sl-SI" dirty="0" err="1">
              <a:solidFill>
                <a:schemeClr val="accent1">
                  <a:lumMod val="50000"/>
                </a:schemeClr>
              </a:solidFill>
              <a:latin typeface="Arvo" panose="020B0604020202020204" charset="0"/>
            </a:rPr>
            <a:t>pou</a:t>
          </a:r>
          <a:r>
            <a:rPr lang="en-GB" dirty="0">
              <a:solidFill>
                <a:schemeClr val="accent1">
                  <a:lumMod val="50000"/>
                </a:schemeClr>
              </a:solidFill>
              <a:latin typeface="Arvo" panose="020B0604020202020204" charset="0"/>
            </a:rPr>
            <a:t>ka</a:t>
          </a:r>
          <a:r>
            <a:rPr lang="hr-HR" dirty="0">
              <a:solidFill>
                <a:schemeClr val="accent1">
                  <a:lumMod val="50000"/>
                </a:schemeClr>
              </a:solidFill>
              <a:latin typeface="Arvo" panose="020B0604020202020204" charset="0"/>
            </a:rPr>
            <a:t> – v</a:t>
          </a:r>
          <a:r>
            <a:rPr lang="en-US" dirty="0" err="1">
              <a:solidFill>
                <a:schemeClr val="accent1">
                  <a:lumMod val="50000"/>
                </a:schemeClr>
              </a:solidFill>
              <a:latin typeface="Arvo" panose="020B0604020202020204" charset="0"/>
            </a:rPr>
            <a:t>ključeno</a:t>
          </a:r>
          <a:r>
            <a:rPr lang="hr-HR" dirty="0">
              <a:solidFill>
                <a:schemeClr val="accent1">
                  <a:lumMod val="50000"/>
                </a:schemeClr>
              </a:solidFill>
              <a:latin typeface="Arvo" panose="020B0604020202020204" charset="0"/>
            </a:rPr>
            <a:t>st IP</a:t>
          </a:r>
          <a:r>
            <a:rPr lang="en-US" dirty="0">
              <a:solidFill>
                <a:schemeClr val="accent1">
                  <a:lumMod val="50000"/>
                </a:schemeClr>
              </a:solidFill>
              <a:latin typeface="Arvo" panose="020B0604020202020204" charset="0"/>
            </a:rPr>
            <a:t> </a:t>
          </a:r>
          <a:r>
            <a:rPr lang="sl-SI" dirty="0">
              <a:solidFill>
                <a:schemeClr val="accent1">
                  <a:lumMod val="50000"/>
                </a:schemeClr>
              </a:solidFill>
              <a:latin typeface="Arvo" panose="020B0604020202020204" charset="0"/>
            </a:rPr>
            <a:t>v vsebino</a:t>
          </a:r>
          <a:r>
            <a:rPr lang="en-US" dirty="0">
              <a:solidFill>
                <a:schemeClr val="accent1">
                  <a:lumMod val="50000"/>
                </a:schemeClr>
              </a:solidFill>
              <a:latin typeface="Arvo" panose="020B0604020202020204" charset="0"/>
            </a:rPr>
            <a:t>, </a:t>
          </a:r>
          <a:r>
            <a:rPr lang="en-US" dirty="0" err="1">
              <a:solidFill>
                <a:schemeClr val="accent1">
                  <a:lumMod val="50000"/>
                </a:schemeClr>
              </a:solidFill>
              <a:latin typeface="Arvo" panose="020B0604020202020204" charset="0"/>
            </a:rPr>
            <a:t>struktur</a:t>
          </a:r>
          <a:r>
            <a:rPr lang="sl-SI" dirty="0">
              <a:solidFill>
                <a:schemeClr val="accent1">
                  <a:lumMod val="50000"/>
                </a:schemeClr>
              </a:solidFill>
              <a:latin typeface="Arvo" panose="020B0604020202020204" charset="0"/>
            </a:rPr>
            <a:t>o</a:t>
          </a:r>
          <a:r>
            <a:rPr lang="en-US" dirty="0">
              <a:solidFill>
                <a:schemeClr val="accent1">
                  <a:lumMod val="50000"/>
                </a:schemeClr>
              </a:solidFill>
              <a:latin typeface="Arvo" panose="020B0604020202020204" charset="0"/>
            </a:rPr>
            <a:t> </a:t>
          </a:r>
          <a:r>
            <a:rPr lang="en-US" dirty="0" err="1">
              <a:solidFill>
                <a:schemeClr val="accent1">
                  <a:lumMod val="50000"/>
                </a:schemeClr>
              </a:solidFill>
              <a:latin typeface="Arvo" panose="020B0604020202020204" charset="0"/>
            </a:rPr>
            <a:t>i</a:t>
          </a:r>
          <a:r>
            <a:rPr lang="sl-SI" dirty="0">
              <a:solidFill>
                <a:schemeClr val="accent1">
                  <a:lumMod val="50000"/>
                </a:schemeClr>
              </a:solidFill>
              <a:latin typeface="Arvo" panose="020B0604020202020204" charset="0"/>
            </a:rPr>
            <a:t>n</a:t>
          </a:r>
          <a:r>
            <a:rPr lang="en-US" dirty="0">
              <a:solidFill>
                <a:schemeClr val="accent1">
                  <a:lumMod val="50000"/>
                </a:schemeClr>
              </a:solidFill>
              <a:latin typeface="Arvo" panose="020B0604020202020204" charset="0"/>
            </a:rPr>
            <a:t> </a:t>
          </a:r>
          <a:r>
            <a:rPr lang="sl-SI" dirty="0">
              <a:solidFill>
                <a:schemeClr val="accent1">
                  <a:lumMod val="50000"/>
                </a:schemeClr>
              </a:solidFill>
              <a:latin typeface="Arvo" panose="020B0604020202020204" charset="0"/>
            </a:rPr>
            <a:t>zaporedje</a:t>
          </a:r>
          <a:r>
            <a:rPr lang="en-US" dirty="0">
              <a:solidFill>
                <a:schemeClr val="accent1">
                  <a:lumMod val="50000"/>
                </a:schemeClr>
              </a:solidFill>
              <a:latin typeface="Arvo" panose="020B0604020202020204" charset="0"/>
            </a:rPr>
            <a:t> </a:t>
          </a:r>
          <a:r>
            <a:rPr lang="sl-SI" dirty="0">
              <a:solidFill>
                <a:schemeClr val="accent1">
                  <a:lumMod val="50000"/>
                </a:schemeClr>
              </a:solidFill>
              <a:latin typeface="Arvo" panose="020B0604020202020204" charset="0"/>
            </a:rPr>
            <a:t>učnih vsebin</a:t>
          </a:r>
          <a:r>
            <a:rPr lang="en-US" dirty="0">
              <a:solidFill>
                <a:schemeClr val="accent1">
                  <a:lumMod val="50000"/>
                </a:schemeClr>
              </a:solidFill>
              <a:latin typeface="Arvo" panose="020B0604020202020204" charset="0"/>
            </a:rPr>
            <a:t>.</a:t>
          </a:r>
        </a:p>
      </dgm:t>
    </dgm:pt>
    <dgm:pt modelId="{AF3E42FD-88AA-43F8-B9C1-74617DF86D7B}" type="parTrans" cxnId="{ADAFEA4D-AC77-4F8B-8A1F-C00769C3F312}">
      <dgm:prSet/>
      <dgm:spPr/>
      <dgm:t>
        <a:bodyPr/>
        <a:lstStyle/>
        <a:p>
          <a:endParaRPr lang="en-US"/>
        </a:p>
      </dgm:t>
    </dgm:pt>
    <dgm:pt modelId="{36820609-1FB4-4471-99C4-3AF4B1280BEB}" type="sibTrans" cxnId="{ADAFEA4D-AC77-4F8B-8A1F-C00769C3F312}">
      <dgm:prSet/>
      <dgm:spPr/>
      <dgm:t>
        <a:bodyPr/>
        <a:lstStyle/>
        <a:p>
          <a:endParaRPr lang="en-US"/>
        </a:p>
      </dgm:t>
    </dgm:pt>
    <dgm:pt modelId="{989E70B6-E969-46FA-9630-E2070039BC61}">
      <dgm:prSet phldrT="[Text]"/>
      <dgm:spPr/>
      <dgm:t>
        <a:bodyPr/>
        <a:lstStyle/>
        <a:p>
          <a:r>
            <a:rPr lang="hr-HR" b="0" dirty="0">
              <a:solidFill>
                <a:schemeClr val="accent1">
                  <a:lumMod val="50000"/>
                </a:schemeClr>
              </a:solidFill>
              <a:latin typeface="Arvo" panose="020B0604020202020204" charset="0"/>
            </a:rPr>
            <a:t>ANZIL</a:t>
          </a:r>
          <a:endParaRPr lang="en-US" b="0" dirty="0">
            <a:solidFill>
              <a:schemeClr val="accent1">
                <a:lumMod val="50000"/>
              </a:schemeClr>
            </a:solidFill>
            <a:latin typeface="Arvo" panose="020B0604020202020204" charset="0"/>
          </a:endParaRPr>
        </a:p>
      </dgm:t>
    </dgm:pt>
    <dgm:pt modelId="{A323317B-2061-41BD-909B-FC5B4527C14E}" type="parTrans" cxnId="{705F1262-EDF6-474C-A981-01DE793D5581}">
      <dgm:prSet/>
      <dgm:spPr/>
      <dgm:t>
        <a:bodyPr/>
        <a:lstStyle/>
        <a:p>
          <a:endParaRPr lang="en-US"/>
        </a:p>
      </dgm:t>
    </dgm:pt>
    <dgm:pt modelId="{65BD3954-4B65-457B-A69E-3F90A5CF3125}" type="sibTrans" cxnId="{705F1262-EDF6-474C-A981-01DE793D5581}">
      <dgm:prSet/>
      <dgm:spPr/>
      <dgm:t>
        <a:bodyPr/>
        <a:lstStyle/>
        <a:p>
          <a:endParaRPr lang="en-US"/>
        </a:p>
      </dgm:t>
    </dgm:pt>
    <dgm:pt modelId="{1A852A59-7B11-4B41-84B5-121824D93BDD}">
      <dgm:prSet phldrT="[Text]"/>
      <dgm:spPr>
        <a:noFill/>
        <a:ln>
          <a:solidFill>
            <a:schemeClr val="accent5">
              <a:lumMod val="20000"/>
              <a:lumOff val="80000"/>
            </a:schemeClr>
          </a:solidFill>
        </a:ln>
      </dgm:spPr>
      <dgm:t>
        <a:bodyPr/>
        <a:lstStyle/>
        <a:p>
          <a:r>
            <a:rPr lang="hr-HR" dirty="0">
              <a:solidFill>
                <a:schemeClr val="accent1">
                  <a:lumMod val="50000"/>
                </a:schemeClr>
              </a:solidFill>
              <a:latin typeface="Arvo" panose="020B0604020202020204" charset="0"/>
            </a:rPr>
            <a:t>nacionalni standard za </a:t>
          </a:r>
          <a:r>
            <a:rPr lang="hr-HR" dirty="0" err="1">
              <a:solidFill>
                <a:schemeClr val="accent1">
                  <a:lumMod val="50000"/>
                </a:schemeClr>
              </a:solidFill>
              <a:latin typeface="Arvo" panose="020B0604020202020204" charset="0"/>
            </a:rPr>
            <a:t>visokošolske</a:t>
          </a:r>
          <a:r>
            <a:rPr lang="hr-HR" dirty="0">
              <a:solidFill>
                <a:schemeClr val="accent1">
                  <a:lumMod val="50000"/>
                </a:schemeClr>
              </a:solidFill>
              <a:latin typeface="Arvo" panose="020B0604020202020204" charset="0"/>
            </a:rPr>
            <a:t> – IP se definira </a:t>
          </a:r>
          <a:r>
            <a:rPr lang="hr-HR" dirty="0" err="1">
              <a:solidFill>
                <a:schemeClr val="accent1">
                  <a:lumMod val="50000"/>
                </a:schemeClr>
              </a:solidFill>
              <a:latin typeface="Arvo" panose="020B0604020202020204" charset="0"/>
            </a:rPr>
            <a:t>kot</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razumevanje</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in</a:t>
          </a:r>
          <a:r>
            <a:rPr lang="hr-HR" dirty="0">
              <a:solidFill>
                <a:schemeClr val="accent1">
                  <a:lumMod val="50000"/>
                </a:schemeClr>
              </a:solidFill>
              <a:latin typeface="Arvo" panose="020B0604020202020204" charset="0"/>
            </a:rPr>
            <a:t> nabor </a:t>
          </a:r>
          <a:r>
            <a:rPr lang="hr-HR" dirty="0" err="1">
              <a:solidFill>
                <a:schemeClr val="accent1">
                  <a:lumMod val="50000"/>
                </a:schemeClr>
              </a:solidFill>
              <a:latin typeface="Arvo" panose="020B0604020202020204" charset="0"/>
            </a:rPr>
            <a:t>veščin</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ki</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omogoćajo</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posameznikom</a:t>
          </a:r>
          <a:r>
            <a:rPr lang="hr-HR" dirty="0">
              <a:solidFill>
                <a:schemeClr val="accent1">
                  <a:lumMod val="50000"/>
                </a:schemeClr>
              </a:solidFill>
              <a:latin typeface="Arvo" panose="020B0604020202020204" charset="0"/>
            </a:rPr>
            <a:t> da </a:t>
          </a:r>
          <a:r>
            <a:rPr lang="hr-HR" dirty="0" err="1">
              <a:solidFill>
                <a:schemeClr val="accent1">
                  <a:lumMod val="50000"/>
                </a:schemeClr>
              </a:solidFill>
              <a:latin typeface="Arvo" panose="020B0604020202020204" charset="0"/>
            </a:rPr>
            <a:t>prepoznajo</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kd</a:t>
          </a:r>
          <a:r>
            <a:rPr lang="en-GB" dirty="0">
              <a:solidFill>
                <a:schemeClr val="accent1">
                  <a:lumMod val="50000"/>
                </a:schemeClr>
              </a:solidFill>
              <a:latin typeface="Arvo" panose="020B0604020202020204" charset="0"/>
            </a:rPr>
            <a:t>a</a:t>
          </a:r>
          <a:r>
            <a:rPr lang="hr-HR" dirty="0">
              <a:solidFill>
                <a:schemeClr val="accent1">
                  <a:lumMod val="50000"/>
                </a:schemeClr>
              </a:solidFill>
              <a:latin typeface="Arvo" panose="020B0604020202020204" charset="0"/>
            </a:rPr>
            <a:t>j je informacija potrebna  </a:t>
          </a:r>
          <a:r>
            <a:rPr lang="hr-HR" dirty="0" err="1">
              <a:solidFill>
                <a:schemeClr val="accent1">
                  <a:lumMod val="50000"/>
                </a:schemeClr>
              </a:solidFill>
              <a:latin typeface="Arvo" panose="020B0604020202020204" charset="0"/>
            </a:rPr>
            <a:t>in</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imajo</a:t>
          </a:r>
          <a:r>
            <a:rPr lang="hr-HR" dirty="0">
              <a:solidFill>
                <a:schemeClr val="accent1">
                  <a:lumMod val="50000"/>
                </a:schemeClr>
              </a:solidFill>
              <a:latin typeface="Arvo" panose="020B0604020202020204" charset="0"/>
            </a:rPr>
            <a:t> sposobnost za </a:t>
          </a:r>
          <a:r>
            <a:rPr lang="hr-HR" dirty="0" err="1">
              <a:solidFill>
                <a:schemeClr val="accent1">
                  <a:lumMod val="50000"/>
                </a:schemeClr>
              </a:solidFill>
              <a:latin typeface="Arvo" panose="020B0604020202020204" charset="0"/>
            </a:rPr>
            <a:t>ugotovitev</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oceno</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in</a:t>
          </a:r>
          <a:r>
            <a:rPr lang="hr-HR" dirty="0">
              <a:solidFill>
                <a:schemeClr val="accent1">
                  <a:lumMod val="50000"/>
                </a:schemeClr>
              </a:solidFill>
              <a:latin typeface="Arvo" panose="020B0604020202020204" charset="0"/>
            </a:rPr>
            <a:t> učinkovit</a:t>
          </a:r>
          <a:r>
            <a:rPr lang="en-GB" dirty="0">
              <a:solidFill>
                <a:schemeClr val="accent1">
                  <a:lumMod val="50000"/>
                </a:schemeClr>
              </a:solidFill>
              <a:latin typeface="Arvo" panose="020B0604020202020204" charset="0"/>
            </a:rPr>
            <a:t>o</a:t>
          </a:r>
          <a:r>
            <a:rPr lang="hr-HR" dirty="0">
              <a:solidFill>
                <a:schemeClr val="accent1">
                  <a:lumMod val="50000"/>
                </a:schemeClr>
              </a:solidFill>
              <a:latin typeface="Arvo" panose="020B0604020202020204" charset="0"/>
            </a:rPr>
            <a:t> uporaba </a:t>
          </a:r>
          <a:r>
            <a:rPr lang="hr-HR" dirty="0" err="1">
              <a:solidFill>
                <a:schemeClr val="accent1">
                  <a:lumMod val="50000"/>
                </a:schemeClr>
              </a:solidFill>
              <a:latin typeface="Arvo" panose="020B0604020202020204" charset="0"/>
            </a:rPr>
            <a:t>zahtevane</a:t>
          </a:r>
          <a:r>
            <a:rPr lang="hr-HR" dirty="0">
              <a:solidFill>
                <a:schemeClr val="accent1">
                  <a:lumMod val="50000"/>
                </a:schemeClr>
              </a:solidFill>
              <a:latin typeface="Arvo" panose="020B0604020202020204" charset="0"/>
            </a:rPr>
            <a:t> informacije</a:t>
          </a:r>
          <a:endParaRPr lang="en-US" dirty="0">
            <a:solidFill>
              <a:schemeClr val="accent1">
                <a:lumMod val="50000"/>
              </a:schemeClr>
            </a:solidFill>
            <a:latin typeface="Arvo" panose="020B0604020202020204" charset="0"/>
          </a:endParaRPr>
        </a:p>
      </dgm:t>
    </dgm:pt>
    <dgm:pt modelId="{29AB66F8-2F78-4FBF-9430-84B70AA23A57}" type="parTrans" cxnId="{8C444E18-2EAA-49C6-929A-49D41834E908}">
      <dgm:prSet/>
      <dgm:spPr/>
      <dgm:t>
        <a:bodyPr/>
        <a:lstStyle/>
        <a:p>
          <a:endParaRPr lang="en-US"/>
        </a:p>
      </dgm:t>
    </dgm:pt>
    <dgm:pt modelId="{7951BA86-D187-438F-84D6-DF1713F03308}" type="sibTrans" cxnId="{8C444E18-2EAA-49C6-929A-49D41834E908}">
      <dgm:prSet/>
      <dgm:spPr/>
      <dgm:t>
        <a:bodyPr/>
        <a:lstStyle/>
        <a:p>
          <a:endParaRPr lang="en-US"/>
        </a:p>
      </dgm:t>
    </dgm:pt>
    <dgm:pt modelId="{21DB2F53-6422-4B62-B06A-BAF31EEFA43D}">
      <dgm:prSet phldrT="[Text]"/>
      <dgm:spPr>
        <a:noFill/>
        <a:ln>
          <a:solidFill>
            <a:schemeClr val="accent5">
              <a:lumMod val="20000"/>
              <a:lumOff val="80000"/>
            </a:schemeClr>
          </a:solidFill>
        </a:ln>
      </dgm:spPr>
      <dgm:t>
        <a:bodyPr/>
        <a:lstStyle/>
        <a:p>
          <a:r>
            <a:rPr lang="hr-HR" dirty="0">
              <a:solidFill>
                <a:schemeClr val="accent1">
                  <a:lumMod val="50000"/>
                </a:schemeClr>
              </a:solidFill>
              <a:latin typeface="Arvo" panose="020B0604020202020204" charset="0"/>
            </a:rPr>
            <a:t>baza za razvoj </a:t>
          </a:r>
          <a:r>
            <a:rPr lang="hr-HR" dirty="0" err="1">
              <a:solidFill>
                <a:schemeClr val="accent1">
                  <a:lumMod val="50000"/>
                </a:schemeClr>
              </a:solidFill>
              <a:latin typeface="Arvo" panose="020B0604020202020204" charset="0"/>
            </a:rPr>
            <a:t>politik</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strategij</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in</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vključevanja</a:t>
          </a:r>
          <a:r>
            <a:rPr lang="hr-HR" dirty="0">
              <a:solidFill>
                <a:schemeClr val="accent1">
                  <a:lumMod val="50000"/>
                </a:schemeClr>
              </a:solidFill>
              <a:latin typeface="Arvo" panose="020B0604020202020204" charset="0"/>
            </a:rPr>
            <a:t>  IP na ravni </a:t>
          </a:r>
          <a:r>
            <a:rPr lang="hr-HR" dirty="0" err="1">
              <a:solidFill>
                <a:schemeClr val="accent1">
                  <a:lumMod val="50000"/>
                </a:schemeClr>
              </a:solidFill>
              <a:latin typeface="Arvo" panose="020B0604020202020204" charset="0"/>
            </a:rPr>
            <a:t>inštitucije</a:t>
          </a:r>
          <a:endParaRPr lang="en-US" dirty="0">
            <a:solidFill>
              <a:schemeClr val="accent1">
                <a:lumMod val="50000"/>
              </a:schemeClr>
            </a:solidFill>
            <a:latin typeface="Arvo" panose="020B0604020202020204" charset="0"/>
          </a:endParaRPr>
        </a:p>
      </dgm:t>
    </dgm:pt>
    <dgm:pt modelId="{65DD6E82-48C0-4531-BB34-C8D2A15F1889}" type="parTrans" cxnId="{501389A9-5F57-4187-A51F-721EF88C876A}">
      <dgm:prSet/>
      <dgm:spPr/>
      <dgm:t>
        <a:bodyPr/>
        <a:lstStyle/>
        <a:p>
          <a:endParaRPr lang="en-US"/>
        </a:p>
      </dgm:t>
    </dgm:pt>
    <dgm:pt modelId="{FC5F1536-7433-4487-9894-B0F6B1013109}" type="sibTrans" cxnId="{501389A9-5F57-4187-A51F-721EF88C876A}">
      <dgm:prSet/>
      <dgm:spPr/>
      <dgm:t>
        <a:bodyPr/>
        <a:lstStyle/>
        <a:p>
          <a:endParaRPr lang="en-US"/>
        </a:p>
      </dgm:t>
    </dgm:pt>
    <dgm:pt modelId="{ECE78FC5-6434-48AF-9D61-5721428373E5}">
      <dgm:prSet phldrT="[Text]"/>
      <dgm:spPr>
        <a:noFill/>
        <a:ln>
          <a:solidFill>
            <a:schemeClr val="accent5">
              <a:lumMod val="20000"/>
              <a:lumOff val="80000"/>
            </a:schemeClr>
          </a:solidFill>
        </a:ln>
      </dgm:spPr>
      <dgm:t>
        <a:bodyPr/>
        <a:lstStyle/>
        <a:p>
          <a:r>
            <a:rPr lang="hr-HR" dirty="0" err="1">
              <a:solidFill>
                <a:schemeClr val="accent1">
                  <a:lumMod val="50000"/>
                </a:schemeClr>
              </a:solidFill>
              <a:latin typeface="Arvo" panose="020B0604020202020204" charset="0"/>
            </a:rPr>
            <a:t>Sodelovanje</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vseh</a:t>
          </a:r>
          <a:r>
            <a:rPr lang="hr-HR" dirty="0">
              <a:solidFill>
                <a:schemeClr val="accent1">
                  <a:lumMod val="50000"/>
                </a:schemeClr>
              </a:solidFill>
              <a:latin typeface="Arvo" panose="020B0604020202020204" charset="0"/>
            </a:rPr>
            <a:t> </a:t>
          </a:r>
          <a:r>
            <a:rPr lang="hr-HR" dirty="0" err="1">
              <a:solidFill>
                <a:schemeClr val="accent1">
                  <a:lumMod val="50000"/>
                </a:schemeClr>
              </a:solidFill>
              <a:latin typeface="Arvo" panose="020B0604020202020204" charset="0"/>
            </a:rPr>
            <a:t>udeležencev</a:t>
          </a:r>
          <a:r>
            <a:rPr lang="en-US" dirty="0">
              <a:solidFill>
                <a:schemeClr val="accent1">
                  <a:lumMod val="50000"/>
                </a:schemeClr>
              </a:solidFill>
              <a:latin typeface="Arvo" panose="020B0604020202020204" charset="0"/>
            </a:rPr>
            <a:t> </a:t>
          </a:r>
          <a:r>
            <a:rPr lang="sl-SI" dirty="0">
              <a:solidFill>
                <a:schemeClr val="accent1">
                  <a:lumMod val="50000"/>
                </a:schemeClr>
              </a:solidFill>
              <a:latin typeface="Arvo" panose="020B0604020202020204" charset="0"/>
            </a:rPr>
            <a:t>v</a:t>
          </a:r>
          <a:r>
            <a:rPr lang="en-US" dirty="0">
              <a:solidFill>
                <a:schemeClr val="accent1">
                  <a:lumMod val="50000"/>
                </a:schemeClr>
              </a:solidFill>
              <a:latin typeface="Arvo" panose="020B0604020202020204" charset="0"/>
            </a:rPr>
            <a:t> </a:t>
          </a:r>
          <a:r>
            <a:rPr lang="sl-SI" dirty="0">
              <a:solidFill>
                <a:schemeClr val="accent1">
                  <a:lumMod val="50000"/>
                </a:schemeClr>
              </a:solidFill>
              <a:latin typeface="Arvo" panose="020B0604020202020204" charset="0"/>
            </a:rPr>
            <a:t>učnem </a:t>
          </a:r>
          <a:r>
            <a:rPr lang="en-US" dirty="0" err="1">
              <a:solidFill>
                <a:schemeClr val="accent1">
                  <a:lumMod val="50000"/>
                </a:schemeClr>
              </a:solidFill>
              <a:latin typeface="Arvo" panose="020B0604020202020204" charset="0"/>
            </a:rPr>
            <a:t>procesu</a:t>
          </a:r>
          <a:r>
            <a:rPr lang="en-US" dirty="0">
              <a:solidFill>
                <a:schemeClr val="accent1">
                  <a:lumMod val="50000"/>
                </a:schemeClr>
              </a:solidFill>
              <a:latin typeface="Arvo" panose="020B0604020202020204" charset="0"/>
            </a:rPr>
            <a:t> , </a:t>
          </a:r>
          <a:r>
            <a:rPr lang="sl-SI" dirty="0">
              <a:solidFill>
                <a:schemeClr val="accent1">
                  <a:lumMod val="50000"/>
                </a:schemeClr>
              </a:solidFill>
              <a:latin typeface="Arvo" panose="020B0604020202020204" charset="0"/>
            </a:rPr>
            <a:t>pedagoškega delavca</a:t>
          </a:r>
          <a:r>
            <a:rPr lang="hr-HR" dirty="0">
              <a:solidFill>
                <a:schemeClr val="accent1">
                  <a:lumMod val="50000"/>
                </a:schemeClr>
              </a:solidFill>
              <a:latin typeface="Arvo" panose="020B0604020202020204" charset="0"/>
            </a:rPr>
            <a:t>/</a:t>
          </a:r>
          <a:r>
            <a:rPr lang="en-US" dirty="0" err="1">
              <a:solidFill>
                <a:schemeClr val="accent1">
                  <a:lumMod val="50000"/>
                </a:schemeClr>
              </a:solidFill>
              <a:latin typeface="Arvo" panose="020B0604020202020204" charset="0"/>
            </a:rPr>
            <a:t>knjižničar</a:t>
          </a:r>
          <a:r>
            <a:rPr lang="sl-SI" dirty="0">
              <a:solidFill>
                <a:schemeClr val="accent1">
                  <a:lumMod val="50000"/>
                </a:schemeClr>
              </a:solidFill>
              <a:latin typeface="Arvo" panose="020B0604020202020204" charset="0"/>
            </a:rPr>
            <a:t>j</a:t>
          </a:r>
          <a:r>
            <a:rPr lang="en-US" dirty="0">
              <a:solidFill>
                <a:schemeClr val="accent1">
                  <a:lumMod val="50000"/>
                </a:schemeClr>
              </a:solidFill>
              <a:latin typeface="Arvo" panose="020B0604020202020204" charset="0"/>
            </a:rPr>
            <a:t>a</a:t>
          </a:r>
        </a:p>
      </dgm:t>
    </dgm:pt>
    <dgm:pt modelId="{B6986379-ABC2-47AF-8925-937EF62F951A}" type="parTrans" cxnId="{3AD8E135-1AE7-4CC5-8037-82DDB6DE3E71}">
      <dgm:prSet/>
      <dgm:spPr/>
      <dgm:t>
        <a:bodyPr/>
        <a:lstStyle/>
        <a:p>
          <a:endParaRPr lang="en-US"/>
        </a:p>
      </dgm:t>
    </dgm:pt>
    <dgm:pt modelId="{26DF79CF-0952-439F-9BFD-30834053AD23}" type="sibTrans" cxnId="{3AD8E135-1AE7-4CC5-8037-82DDB6DE3E71}">
      <dgm:prSet/>
      <dgm:spPr/>
      <dgm:t>
        <a:bodyPr/>
        <a:lstStyle/>
        <a:p>
          <a:endParaRPr lang="en-US"/>
        </a:p>
      </dgm:t>
    </dgm:pt>
    <dgm:pt modelId="{F445C298-1D29-4235-AEC9-7F7765930A99}" type="pres">
      <dgm:prSet presAssocID="{E29BBE03-EB14-469F-B32B-924A5ED3FF96}" presName="linearFlow" presStyleCnt="0">
        <dgm:presLayoutVars>
          <dgm:dir/>
          <dgm:animLvl val="lvl"/>
          <dgm:resizeHandles/>
        </dgm:presLayoutVars>
      </dgm:prSet>
      <dgm:spPr/>
    </dgm:pt>
    <dgm:pt modelId="{098B7218-ED35-4A89-B382-DAE9AA68AB94}" type="pres">
      <dgm:prSet presAssocID="{50C0AEA7-06BF-4AFD-9D8E-6E91699B11CF}" presName="compositeNode" presStyleCnt="0">
        <dgm:presLayoutVars>
          <dgm:bulletEnabled val="1"/>
        </dgm:presLayoutVars>
      </dgm:prSet>
      <dgm:spPr/>
    </dgm:pt>
    <dgm:pt modelId="{91622D2E-89C7-4E54-ADAF-8DFAF250AB67}" type="pres">
      <dgm:prSet presAssocID="{50C0AEA7-06BF-4AFD-9D8E-6E91699B11CF}" presName="image" presStyleLbl="fgImgPlace1" presStyleIdx="0" presStyleCnt="3" custScaleX="110930" custScaleY="53640"/>
      <dgm:spPr>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Lst>
          </a:blip>
          <a:stretch>
            <a:fillRect/>
          </a:stretch>
        </a:blipFill>
      </dgm:spPr>
    </dgm:pt>
    <dgm:pt modelId="{5E0F1189-AADE-4E66-9347-E7FBBF290151}" type="pres">
      <dgm:prSet presAssocID="{50C0AEA7-06BF-4AFD-9D8E-6E91699B11CF}" presName="childNode" presStyleLbl="node1" presStyleIdx="0" presStyleCnt="3">
        <dgm:presLayoutVars>
          <dgm:bulletEnabled val="1"/>
        </dgm:presLayoutVars>
      </dgm:prSet>
      <dgm:spPr/>
    </dgm:pt>
    <dgm:pt modelId="{CC3FDE71-F7C3-4AED-B5BF-956D00CA802E}" type="pres">
      <dgm:prSet presAssocID="{50C0AEA7-06BF-4AFD-9D8E-6E91699B11CF}" presName="parentNode" presStyleLbl="revTx" presStyleIdx="0" presStyleCnt="3">
        <dgm:presLayoutVars>
          <dgm:chMax val="0"/>
          <dgm:bulletEnabled val="1"/>
        </dgm:presLayoutVars>
      </dgm:prSet>
      <dgm:spPr/>
    </dgm:pt>
    <dgm:pt modelId="{F96A66B2-046D-4A3B-BBE7-54ADD5C800BF}" type="pres">
      <dgm:prSet presAssocID="{331AA36B-7177-42A5-B199-CA4F2E7D8A7F}" presName="sibTrans" presStyleCnt="0"/>
      <dgm:spPr/>
    </dgm:pt>
    <dgm:pt modelId="{71005977-08DC-434C-B787-C503DFA453DE}" type="pres">
      <dgm:prSet presAssocID="{DD58BB6D-164F-46A1-88F5-A3BCFF489D91}" presName="compositeNode" presStyleCnt="0">
        <dgm:presLayoutVars>
          <dgm:bulletEnabled val="1"/>
        </dgm:presLayoutVars>
      </dgm:prSet>
      <dgm:spPr/>
    </dgm:pt>
    <dgm:pt modelId="{BC89D14D-D9F9-4B11-969C-BB2D9C403B00}" type="pres">
      <dgm:prSet presAssocID="{DD58BB6D-164F-46A1-88F5-A3BCFF489D91}" presName="image" presStyleLbl="fgImgPlace1" presStyleIdx="1" presStyleCnt="3" custScaleX="119329" custScaleY="86787"/>
      <dgm:spPr>
        <a:blipFill rotWithShape="1">
          <a:blip xmlns:r="http://schemas.openxmlformats.org/officeDocument/2006/relationships" r:embed="rId3"/>
          <a:stretch>
            <a:fillRect/>
          </a:stretch>
        </a:blipFill>
      </dgm:spPr>
    </dgm:pt>
    <dgm:pt modelId="{2C91BCC9-25F6-4356-9ACA-2355E622D1A2}" type="pres">
      <dgm:prSet presAssocID="{DD58BB6D-164F-46A1-88F5-A3BCFF489D91}" presName="childNode" presStyleLbl="node1" presStyleIdx="1" presStyleCnt="3">
        <dgm:presLayoutVars>
          <dgm:bulletEnabled val="1"/>
        </dgm:presLayoutVars>
      </dgm:prSet>
      <dgm:spPr/>
    </dgm:pt>
    <dgm:pt modelId="{9A31351B-BB7C-4196-8BE9-D735F0BED57A}" type="pres">
      <dgm:prSet presAssocID="{DD58BB6D-164F-46A1-88F5-A3BCFF489D91}" presName="parentNode" presStyleLbl="revTx" presStyleIdx="1" presStyleCnt="3">
        <dgm:presLayoutVars>
          <dgm:chMax val="0"/>
          <dgm:bulletEnabled val="1"/>
        </dgm:presLayoutVars>
      </dgm:prSet>
      <dgm:spPr/>
    </dgm:pt>
    <dgm:pt modelId="{7EC81CEB-B193-411C-A07D-718EA3864696}" type="pres">
      <dgm:prSet presAssocID="{AF0F6B16-2B28-4D9C-B7F1-1642F0D282D3}" presName="sibTrans" presStyleCnt="0"/>
      <dgm:spPr/>
    </dgm:pt>
    <dgm:pt modelId="{9FF95B1E-C7E8-49D2-B6CD-95145BE2A3A2}" type="pres">
      <dgm:prSet presAssocID="{989E70B6-E969-46FA-9630-E2070039BC61}" presName="compositeNode" presStyleCnt="0">
        <dgm:presLayoutVars>
          <dgm:bulletEnabled val="1"/>
        </dgm:presLayoutVars>
      </dgm:prSet>
      <dgm:spPr/>
    </dgm:pt>
    <dgm:pt modelId="{4EE04B00-1E8F-4BE5-80C2-2CB9430418BD}" type="pres">
      <dgm:prSet presAssocID="{989E70B6-E969-46FA-9630-E2070039BC61}" presName="image" presStyleLbl="fgImgPlace1" presStyleIdx="2" presStyleCnt="3" custScaleX="93085" custScaleY="99509"/>
      <dgm:spPr>
        <a:blipFill rotWithShape="1">
          <a:blip xmlns:r="http://schemas.openxmlformats.org/officeDocument/2006/relationships" r:embed="rId4"/>
          <a:stretch>
            <a:fillRect/>
          </a:stretch>
        </a:blipFill>
      </dgm:spPr>
    </dgm:pt>
    <dgm:pt modelId="{D2D58632-6F0C-4AAD-A790-D5DBDC6722BF}" type="pres">
      <dgm:prSet presAssocID="{989E70B6-E969-46FA-9630-E2070039BC61}" presName="childNode" presStyleLbl="node1" presStyleIdx="2" presStyleCnt="3">
        <dgm:presLayoutVars>
          <dgm:bulletEnabled val="1"/>
        </dgm:presLayoutVars>
      </dgm:prSet>
      <dgm:spPr/>
    </dgm:pt>
    <dgm:pt modelId="{98E1AC9D-1C6F-4018-A4D6-9FE9D29BF8CB}" type="pres">
      <dgm:prSet presAssocID="{989E70B6-E969-46FA-9630-E2070039BC61}" presName="parentNode" presStyleLbl="revTx" presStyleIdx="2" presStyleCnt="3">
        <dgm:presLayoutVars>
          <dgm:chMax val="0"/>
          <dgm:bulletEnabled val="1"/>
        </dgm:presLayoutVars>
      </dgm:prSet>
      <dgm:spPr/>
    </dgm:pt>
  </dgm:ptLst>
  <dgm:cxnLst>
    <dgm:cxn modelId="{20169813-C559-4D83-9F87-C5620D9B7910}" type="presOf" srcId="{FA6E43F2-4177-4D9D-8168-E608375F320F}" destId="{2C91BCC9-25F6-4356-9ACA-2355E622D1A2}" srcOrd="0" destOrd="0" presId="urn:microsoft.com/office/officeart/2005/8/layout/hList2"/>
    <dgm:cxn modelId="{8C444E18-2EAA-49C6-929A-49D41834E908}" srcId="{989E70B6-E969-46FA-9630-E2070039BC61}" destId="{1A852A59-7B11-4B41-84B5-121824D93BDD}" srcOrd="0" destOrd="0" parTransId="{29AB66F8-2F78-4FBF-9430-84B70AA23A57}" sibTransId="{7951BA86-D187-438F-84D6-DF1713F03308}"/>
    <dgm:cxn modelId="{D80A8718-4CE3-46B3-B2AF-93E469BD650F}" type="presOf" srcId="{50C0AEA7-06BF-4AFD-9D8E-6E91699B11CF}" destId="{CC3FDE71-F7C3-4AED-B5BF-956D00CA802E}" srcOrd="0" destOrd="0" presId="urn:microsoft.com/office/officeart/2005/8/layout/hList2"/>
    <dgm:cxn modelId="{EE567829-A5D2-4066-8FEC-958E22DB54BF}" type="presOf" srcId="{1A852A59-7B11-4B41-84B5-121824D93BDD}" destId="{D2D58632-6F0C-4AAD-A790-D5DBDC6722BF}" srcOrd="0" destOrd="0" presId="urn:microsoft.com/office/officeart/2005/8/layout/hList2"/>
    <dgm:cxn modelId="{3AD8E135-1AE7-4CC5-8037-82DDB6DE3E71}" srcId="{DD58BB6D-164F-46A1-88F5-A3BCFF489D91}" destId="{ECE78FC5-6434-48AF-9D61-5721428373E5}" srcOrd="1" destOrd="0" parTransId="{B6986379-ABC2-47AF-8925-937EF62F951A}" sibTransId="{26DF79CF-0952-439F-9BFD-30834053AD23}"/>
    <dgm:cxn modelId="{705F1262-EDF6-474C-A981-01DE793D5581}" srcId="{E29BBE03-EB14-469F-B32B-924A5ED3FF96}" destId="{989E70B6-E969-46FA-9630-E2070039BC61}" srcOrd="2" destOrd="0" parTransId="{A323317B-2061-41BD-909B-FC5B4527C14E}" sibTransId="{65BD3954-4B65-457B-A69E-3F90A5CF3125}"/>
    <dgm:cxn modelId="{34BBD962-7995-4DEB-9D76-09C8B5DC6D00}" type="presOf" srcId="{E29BBE03-EB14-469F-B32B-924A5ED3FF96}" destId="{F445C298-1D29-4235-AEC9-7F7765930A99}" srcOrd="0" destOrd="0" presId="urn:microsoft.com/office/officeart/2005/8/layout/hList2"/>
    <dgm:cxn modelId="{EED3726C-70B3-4E38-93E3-0CADC4276725}" type="presOf" srcId="{989E70B6-E969-46FA-9630-E2070039BC61}" destId="{98E1AC9D-1C6F-4018-A4D6-9FE9D29BF8CB}" srcOrd="0" destOrd="0" presId="urn:microsoft.com/office/officeart/2005/8/layout/hList2"/>
    <dgm:cxn modelId="{ADAFEA4D-AC77-4F8B-8A1F-C00769C3F312}" srcId="{DD58BB6D-164F-46A1-88F5-A3BCFF489D91}" destId="{FA6E43F2-4177-4D9D-8168-E608375F320F}" srcOrd="0" destOrd="0" parTransId="{AF3E42FD-88AA-43F8-B9C1-74617DF86D7B}" sibTransId="{36820609-1FB4-4471-99C4-3AF4B1280BEB}"/>
    <dgm:cxn modelId="{2C6C289E-EB50-43BA-93F2-B5134684D2D4}" srcId="{E29BBE03-EB14-469F-B32B-924A5ED3FF96}" destId="{50C0AEA7-06BF-4AFD-9D8E-6E91699B11CF}" srcOrd="0" destOrd="0" parTransId="{A5B27474-4CD6-491F-B726-BCD1432D31B7}" sibTransId="{331AA36B-7177-42A5-B199-CA4F2E7D8A7F}"/>
    <dgm:cxn modelId="{501389A9-5F57-4187-A51F-721EF88C876A}" srcId="{50C0AEA7-06BF-4AFD-9D8E-6E91699B11CF}" destId="{21DB2F53-6422-4B62-B06A-BAF31EEFA43D}" srcOrd="1" destOrd="0" parTransId="{65DD6E82-48C0-4531-BB34-C8D2A15F1889}" sibTransId="{FC5F1536-7433-4487-9894-B0F6B1013109}"/>
    <dgm:cxn modelId="{9DD12EB1-2077-4687-8BC2-CA07DAE50061}" type="presOf" srcId="{21DB2F53-6422-4B62-B06A-BAF31EEFA43D}" destId="{5E0F1189-AADE-4E66-9347-E7FBBF290151}" srcOrd="0" destOrd="1" presId="urn:microsoft.com/office/officeart/2005/8/layout/hList2"/>
    <dgm:cxn modelId="{F75E0BB2-47BA-45AE-A6ED-EB8D576AE52F}" srcId="{E29BBE03-EB14-469F-B32B-924A5ED3FF96}" destId="{DD58BB6D-164F-46A1-88F5-A3BCFF489D91}" srcOrd="1" destOrd="0" parTransId="{DD6DE05A-1A4D-40AA-9A7F-C8AD62ACC220}" sibTransId="{AF0F6B16-2B28-4D9C-B7F1-1642F0D282D3}"/>
    <dgm:cxn modelId="{852760B7-CC7E-486C-AB3F-C12CE56F2D8A}" type="presOf" srcId="{ECE78FC5-6434-48AF-9D61-5721428373E5}" destId="{2C91BCC9-25F6-4356-9ACA-2355E622D1A2}" srcOrd="0" destOrd="1" presId="urn:microsoft.com/office/officeart/2005/8/layout/hList2"/>
    <dgm:cxn modelId="{7D1F4CBC-9849-4783-AD95-091AC6CD54F5}" type="presOf" srcId="{768CF89F-E454-4916-8B63-E3772E0E710A}" destId="{5E0F1189-AADE-4E66-9347-E7FBBF290151}" srcOrd="0" destOrd="0" presId="urn:microsoft.com/office/officeart/2005/8/layout/hList2"/>
    <dgm:cxn modelId="{E656D8D6-59FA-4CF5-89F3-01761DFB602E}" srcId="{50C0AEA7-06BF-4AFD-9D8E-6E91699B11CF}" destId="{768CF89F-E454-4916-8B63-E3772E0E710A}" srcOrd="0" destOrd="0" parTransId="{4DA5B1B1-8648-4B49-ADE1-FBC75391BE1B}" sibTransId="{9DB717A3-441C-48BB-8225-EE62EA11B3DD}"/>
    <dgm:cxn modelId="{D50E9AE9-CB97-47AA-96DC-3E0C1D90F90B}" type="presOf" srcId="{DD58BB6D-164F-46A1-88F5-A3BCFF489D91}" destId="{9A31351B-BB7C-4196-8BE9-D735F0BED57A}" srcOrd="0" destOrd="0" presId="urn:microsoft.com/office/officeart/2005/8/layout/hList2"/>
    <dgm:cxn modelId="{E1AE5F46-FBE2-4BEC-8912-3F6E545B686F}" type="presParOf" srcId="{F445C298-1D29-4235-AEC9-7F7765930A99}" destId="{098B7218-ED35-4A89-B382-DAE9AA68AB94}" srcOrd="0" destOrd="0" presId="urn:microsoft.com/office/officeart/2005/8/layout/hList2"/>
    <dgm:cxn modelId="{1679F29D-CFF0-4162-91CC-BCBCCA84C167}" type="presParOf" srcId="{098B7218-ED35-4A89-B382-DAE9AA68AB94}" destId="{91622D2E-89C7-4E54-ADAF-8DFAF250AB67}" srcOrd="0" destOrd="0" presId="urn:microsoft.com/office/officeart/2005/8/layout/hList2"/>
    <dgm:cxn modelId="{CE5FD121-4A0B-402C-BB2F-1A15E29BB169}" type="presParOf" srcId="{098B7218-ED35-4A89-B382-DAE9AA68AB94}" destId="{5E0F1189-AADE-4E66-9347-E7FBBF290151}" srcOrd="1" destOrd="0" presId="urn:microsoft.com/office/officeart/2005/8/layout/hList2"/>
    <dgm:cxn modelId="{E5DBBB7B-A5CE-49B3-AC66-B2010C2061B0}" type="presParOf" srcId="{098B7218-ED35-4A89-B382-DAE9AA68AB94}" destId="{CC3FDE71-F7C3-4AED-B5BF-956D00CA802E}" srcOrd="2" destOrd="0" presId="urn:microsoft.com/office/officeart/2005/8/layout/hList2"/>
    <dgm:cxn modelId="{B72A636C-AF40-4296-B527-E3ABA509EA07}" type="presParOf" srcId="{F445C298-1D29-4235-AEC9-7F7765930A99}" destId="{F96A66B2-046D-4A3B-BBE7-54ADD5C800BF}" srcOrd="1" destOrd="0" presId="urn:microsoft.com/office/officeart/2005/8/layout/hList2"/>
    <dgm:cxn modelId="{BFF8F8FC-BA67-4DD5-8CFE-4FC2F7A15149}" type="presParOf" srcId="{F445C298-1D29-4235-AEC9-7F7765930A99}" destId="{71005977-08DC-434C-B787-C503DFA453DE}" srcOrd="2" destOrd="0" presId="urn:microsoft.com/office/officeart/2005/8/layout/hList2"/>
    <dgm:cxn modelId="{0B20396F-F6EC-4898-BCCE-2A273C9F3F00}" type="presParOf" srcId="{71005977-08DC-434C-B787-C503DFA453DE}" destId="{BC89D14D-D9F9-4B11-969C-BB2D9C403B00}" srcOrd="0" destOrd="0" presId="urn:microsoft.com/office/officeart/2005/8/layout/hList2"/>
    <dgm:cxn modelId="{193A17CA-ED2D-4581-A643-DD4CCFCB0DB8}" type="presParOf" srcId="{71005977-08DC-434C-B787-C503DFA453DE}" destId="{2C91BCC9-25F6-4356-9ACA-2355E622D1A2}" srcOrd="1" destOrd="0" presId="urn:microsoft.com/office/officeart/2005/8/layout/hList2"/>
    <dgm:cxn modelId="{DF0FC746-D03D-4457-A7A5-AE6DEC298D60}" type="presParOf" srcId="{71005977-08DC-434C-B787-C503DFA453DE}" destId="{9A31351B-BB7C-4196-8BE9-D735F0BED57A}" srcOrd="2" destOrd="0" presId="urn:microsoft.com/office/officeart/2005/8/layout/hList2"/>
    <dgm:cxn modelId="{7DFD2621-518F-4918-8F07-64DF4647540D}" type="presParOf" srcId="{F445C298-1D29-4235-AEC9-7F7765930A99}" destId="{7EC81CEB-B193-411C-A07D-718EA3864696}" srcOrd="3" destOrd="0" presId="urn:microsoft.com/office/officeart/2005/8/layout/hList2"/>
    <dgm:cxn modelId="{D3F55AD7-ED73-460F-B217-182D81EC08FD}" type="presParOf" srcId="{F445C298-1D29-4235-AEC9-7F7765930A99}" destId="{9FF95B1E-C7E8-49D2-B6CD-95145BE2A3A2}" srcOrd="4" destOrd="0" presId="urn:microsoft.com/office/officeart/2005/8/layout/hList2"/>
    <dgm:cxn modelId="{6C3BD1F0-35C8-43D7-9C00-A0942F8BAC4E}" type="presParOf" srcId="{9FF95B1E-C7E8-49D2-B6CD-95145BE2A3A2}" destId="{4EE04B00-1E8F-4BE5-80C2-2CB9430418BD}" srcOrd="0" destOrd="0" presId="urn:microsoft.com/office/officeart/2005/8/layout/hList2"/>
    <dgm:cxn modelId="{D2B7341B-66B3-452D-BBC8-73BB22C734D5}" type="presParOf" srcId="{9FF95B1E-C7E8-49D2-B6CD-95145BE2A3A2}" destId="{D2D58632-6F0C-4AAD-A790-D5DBDC6722BF}" srcOrd="1" destOrd="0" presId="urn:microsoft.com/office/officeart/2005/8/layout/hList2"/>
    <dgm:cxn modelId="{7D416218-682E-4E2D-9FB5-F4BBB7D9CC94}" type="presParOf" srcId="{9FF95B1E-C7E8-49D2-B6CD-95145BE2A3A2}" destId="{98E1AC9D-1C6F-4018-A4D6-9FE9D29BF8C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F8430-3356-41EE-93FE-1DBB5DB5F281}" type="doc">
      <dgm:prSet loTypeId="urn:microsoft.com/office/officeart/2005/8/layout/matrix2" loCatId="matrix" qsTypeId="urn:microsoft.com/office/officeart/2005/8/quickstyle/simple1" qsCatId="simple" csTypeId="urn:microsoft.com/office/officeart/2005/8/colors/accent0_2" csCatId="mainScheme" phldr="1"/>
      <dgm:spPr/>
      <dgm:t>
        <a:bodyPr/>
        <a:lstStyle/>
        <a:p>
          <a:endParaRPr lang="hr-HR"/>
        </a:p>
      </dgm:t>
    </dgm:pt>
    <dgm:pt modelId="{16964CB6-9C0B-4957-A3EF-F2200220D84A}">
      <dgm:prSet phldrT="[Text]" custT="1"/>
      <dgm:spPr/>
      <dgm:t>
        <a:bodyPr/>
        <a:lstStyle/>
        <a:p>
          <a:r>
            <a:rPr lang="hr-HR" altLang="sr-Latn-RS" sz="700" b="1" dirty="0">
              <a:latin typeface="Arvo" panose="020B0604020202020204" charset="0"/>
              <a:ea typeface="宋体" pitchFamily="2" charset="-122"/>
            </a:rPr>
            <a:t>I</a:t>
          </a:r>
          <a:r>
            <a:rPr lang="en-US" altLang="sr-Latn-RS" sz="700" b="1" dirty="0" err="1">
              <a:latin typeface="Arvo" panose="020B0604020202020204" charset="0"/>
              <a:ea typeface="宋体" pitchFamily="2" charset="-122"/>
            </a:rPr>
            <a:t>nterkurikuralni</a:t>
          </a:r>
          <a:r>
            <a:rPr lang="en-US" altLang="sr-Latn-RS" sz="700" b="1" dirty="0">
              <a:latin typeface="Arvo" panose="020B0604020202020204" charset="0"/>
              <a:ea typeface="宋体" pitchFamily="2" charset="-122"/>
            </a:rPr>
            <a:t> </a:t>
          </a:r>
          <a:r>
            <a:rPr lang="sl-SI" altLang="sr-Latn-RS" sz="700" b="1" dirty="0">
              <a:latin typeface="Arvo" panose="020B0604020202020204" charset="0"/>
              <a:ea typeface="宋体" pitchFamily="2" charset="-122"/>
            </a:rPr>
            <a:t>ali</a:t>
          </a:r>
          <a:r>
            <a:rPr lang="en-US" altLang="sr-Latn-RS" sz="700" b="1" dirty="0">
              <a:latin typeface="Arvo" panose="020B0604020202020204" charset="0"/>
              <a:ea typeface="宋体" pitchFamily="2" charset="-122"/>
            </a:rPr>
            <a:t> </a:t>
          </a:r>
          <a:r>
            <a:rPr lang="en-US" altLang="sr-Latn-RS" sz="700" b="1" dirty="0" err="1">
              <a:latin typeface="Arvo" panose="020B0604020202020204" charset="0"/>
              <a:ea typeface="宋体" pitchFamily="2" charset="-122"/>
            </a:rPr>
            <a:t>integrirani</a:t>
          </a:r>
          <a:r>
            <a:rPr lang="en-US" altLang="sr-Latn-RS" sz="700" b="1" dirty="0">
              <a:latin typeface="Arvo" panose="020B0604020202020204" charset="0"/>
              <a:ea typeface="宋体" pitchFamily="2" charset="-122"/>
            </a:rPr>
            <a:t> </a:t>
          </a:r>
          <a:r>
            <a:rPr lang="en-US" altLang="sr-Latn-RS" sz="700" b="1" dirty="0" err="1">
              <a:latin typeface="Arvo" panose="020B0604020202020204" charset="0"/>
              <a:ea typeface="宋体" pitchFamily="2" charset="-122"/>
            </a:rPr>
            <a:t>kolegij</a:t>
          </a:r>
          <a:r>
            <a:rPr lang="hr-HR" altLang="sr-Latn-RS" sz="700" b="1" dirty="0">
              <a:latin typeface="Arvo" panose="020B0604020202020204" charset="0"/>
              <a:ea typeface="宋体" pitchFamily="2" charset="-122"/>
            </a:rPr>
            <a:t> </a:t>
          </a:r>
          <a:endParaRPr lang="hr-HR" sz="700" dirty="0">
            <a:latin typeface="Arvo" panose="020B0604020202020204" charset="0"/>
          </a:endParaRPr>
        </a:p>
      </dgm:t>
    </dgm:pt>
    <dgm:pt modelId="{280B3E52-9BFB-41FE-9A40-2FDFB2E5E050}" type="parTrans" cxnId="{8709869A-18DA-4FC2-B03D-1EEE34783AA4}">
      <dgm:prSet/>
      <dgm:spPr/>
      <dgm:t>
        <a:bodyPr/>
        <a:lstStyle/>
        <a:p>
          <a:endParaRPr lang="hr-HR"/>
        </a:p>
      </dgm:t>
    </dgm:pt>
    <dgm:pt modelId="{4D072441-3776-4DD9-935A-A1BA9AB2A937}" type="sibTrans" cxnId="{8709869A-18DA-4FC2-B03D-1EEE34783AA4}">
      <dgm:prSet/>
      <dgm:spPr/>
      <dgm:t>
        <a:bodyPr/>
        <a:lstStyle/>
        <a:p>
          <a:endParaRPr lang="hr-HR"/>
        </a:p>
      </dgm:t>
    </dgm:pt>
    <dgm:pt modelId="{61D4EE3A-6357-40D6-909E-58095FC6D3A8}">
      <dgm:prSet phldrT="[Text]" custT="1"/>
      <dgm:spPr/>
      <dgm:t>
        <a:bodyPr/>
        <a:lstStyle/>
        <a:p>
          <a:r>
            <a:rPr lang="hr-HR" altLang="sr-Latn-RS" sz="700" b="1" dirty="0">
              <a:latin typeface="Arvo" panose="020B0604020202020204" charset="0"/>
              <a:ea typeface="宋体" pitchFamily="2" charset="-122"/>
            </a:rPr>
            <a:t>E</a:t>
          </a:r>
          <a:r>
            <a:rPr lang="en-US" altLang="sr-Latn-RS" sz="700" b="1" dirty="0" err="1">
              <a:latin typeface="Arvo" panose="020B0604020202020204" charset="0"/>
              <a:ea typeface="宋体" pitchFamily="2" charset="-122"/>
            </a:rPr>
            <a:t>kstrakurikularni</a:t>
          </a:r>
          <a:r>
            <a:rPr lang="en-US" altLang="sr-Latn-RS" sz="700" b="1" dirty="0">
              <a:latin typeface="Arvo" panose="020B0604020202020204" charset="0"/>
              <a:ea typeface="宋体" pitchFamily="2" charset="-122"/>
            </a:rPr>
            <a:t> </a:t>
          </a:r>
          <a:r>
            <a:rPr lang="sl-SI" altLang="sr-Latn-RS" sz="700" b="1" dirty="0">
              <a:latin typeface="Arvo" panose="020B0604020202020204" charset="0"/>
              <a:ea typeface="宋体" pitchFamily="2" charset="-122"/>
            </a:rPr>
            <a:t>ali</a:t>
          </a:r>
          <a:r>
            <a:rPr lang="en-US" altLang="sr-Latn-RS" sz="700" b="1" dirty="0">
              <a:latin typeface="Arvo" panose="020B0604020202020204" charset="0"/>
              <a:ea typeface="宋体" pitchFamily="2" charset="-122"/>
            </a:rPr>
            <a:t> </a:t>
          </a:r>
          <a:r>
            <a:rPr lang="en-US" altLang="sr-Latn-RS" sz="700" b="1" dirty="0" err="1">
              <a:latin typeface="Arvo" panose="020B0604020202020204" charset="0"/>
              <a:ea typeface="宋体" pitchFamily="2" charset="-122"/>
            </a:rPr>
            <a:t>paraleln</a:t>
          </a:r>
          <a:r>
            <a:rPr lang="sl-SI" altLang="sr-Latn-RS" sz="700" b="1" dirty="0">
              <a:latin typeface="Arvo" panose="020B0604020202020204" charset="0"/>
              <a:ea typeface="宋体" pitchFamily="2" charset="-122"/>
            </a:rPr>
            <a:t>a</a:t>
          </a:r>
          <a:r>
            <a:rPr lang="en-US" altLang="sr-Latn-RS" sz="700" b="1" dirty="0">
              <a:latin typeface="Arvo" panose="020B0604020202020204" charset="0"/>
              <a:ea typeface="宋体" pitchFamily="2" charset="-122"/>
            </a:rPr>
            <a:t> </a:t>
          </a:r>
          <a:r>
            <a:rPr lang="en-US" altLang="sr-Latn-RS" sz="700" b="1" dirty="0" err="1">
              <a:latin typeface="Arvo" panose="020B0604020202020204" charset="0"/>
              <a:ea typeface="宋体" pitchFamily="2" charset="-122"/>
            </a:rPr>
            <a:t>informacijs</a:t>
          </a:r>
          <a:r>
            <a:rPr lang="sl-SI" altLang="sr-Latn-RS" sz="700" b="1" dirty="0" err="1">
              <a:latin typeface="Arvo" panose="020B0604020202020204" charset="0"/>
              <a:ea typeface="宋体" pitchFamily="2" charset="-122"/>
            </a:rPr>
            <a:t>ka</a:t>
          </a:r>
          <a:r>
            <a:rPr lang="en-US" altLang="sr-Latn-RS" sz="700" b="1" dirty="0">
              <a:latin typeface="Arvo" panose="020B0604020202020204" charset="0"/>
              <a:ea typeface="宋体" pitchFamily="2" charset="-122"/>
            </a:rPr>
            <a:t> </a:t>
          </a:r>
          <a:r>
            <a:rPr lang="sl-SI" altLang="sr-Latn-RS" sz="700" b="1" dirty="0">
              <a:latin typeface="Arvo" panose="020B0604020202020204" charset="0"/>
              <a:ea typeface="宋体" pitchFamily="2" charset="-122"/>
            </a:rPr>
            <a:t>pismenost</a:t>
          </a:r>
          <a:r>
            <a:rPr lang="en-US" altLang="sr-Latn-RS" sz="700" dirty="0">
              <a:latin typeface="Arvo" panose="020B0604020202020204" charset="0"/>
              <a:ea typeface="宋体" pitchFamily="2" charset="-122"/>
            </a:rPr>
            <a:t> </a:t>
          </a:r>
          <a:endParaRPr lang="hr-HR" sz="700" dirty="0">
            <a:latin typeface="Arvo" panose="020B0604020202020204" charset="0"/>
          </a:endParaRPr>
        </a:p>
      </dgm:t>
    </dgm:pt>
    <dgm:pt modelId="{540EAE0D-AA77-412B-AA35-452C7160A75C}" type="parTrans" cxnId="{9C72BD48-10C9-4DBE-905F-750335842F90}">
      <dgm:prSet/>
      <dgm:spPr/>
      <dgm:t>
        <a:bodyPr/>
        <a:lstStyle/>
        <a:p>
          <a:endParaRPr lang="hr-HR"/>
        </a:p>
      </dgm:t>
    </dgm:pt>
    <dgm:pt modelId="{083529FE-8716-4BD6-9668-36E42BC33C16}" type="sibTrans" cxnId="{9C72BD48-10C9-4DBE-905F-750335842F90}">
      <dgm:prSet/>
      <dgm:spPr/>
      <dgm:t>
        <a:bodyPr/>
        <a:lstStyle/>
        <a:p>
          <a:endParaRPr lang="hr-HR"/>
        </a:p>
      </dgm:t>
    </dgm:pt>
    <dgm:pt modelId="{9B96D05F-6A55-49C4-A5AF-6BEDD9410B03}">
      <dgm:prSet phldrT="[Text]" custT="1"/>
      <dgm:spPr/>
      <dgm:t>
        <a:bodyPr/>
        <a:lstStyle/>
        <a:p>
          <a:r>
            <a:rPr lang="hr-HR" altLang="sr-Latn-RS" sz="700" b="1" dirty="0">
              <a:latin typeface="Arvo" panose="020B0604020202020204" charset="0"/>
              <a:ea typeface="宋体" pitchFamily="2" charset="-122"/>
            </a:rPr>
            <a:t>S</a:t>
          </a:r>
          <a:r>
            <a:rPr lang="en-US" altLang="sr-Latn-RS" sz="700" b="1" dirty="0" err="1">
              <a:latin typeface="Arvo" panose="020B0604020202020204" charset="0"/>
              <a:ea typeface="宋体" pitchFamily="2" charset="-122"/>
            </a:rPr>
            <a:t>amosto</a:t>
          </a:r>
          <a:r>
            <a:rPr lang="sl-SI" altLang="sr-Latn-RS" sz="700" b="1" dirty="0">
              <a:latin typeface="Arvo" panose="020B0604020202020204" charset="0"/>
              <a:ea typeface="宋体" pitchFamily="2" charset="-122"/>
            </a:rPr>
            <a:t>ječ</a:t>
          </a:r>
          <a:r>
            <a:rPr lang="en-US" altLang="sr-Latn-RS" sz="700" b="1" dirty="0">
              <a:latin typeface="Arvo" panose="020B0604020202020204" charset="0"/>
              <a:ea typeface="宋体" pitchFamily="2" charset="-122"/>
            </a:rPr>
            <a:t> tip</a:t>
          </a:r>
          <a:r>
            <a:rPr lang="hr-HR" altLang="sr-Latn-RS" sz="700" b="1" dirty="0">
              <a:latin typeface="Arvo" panose="020B0604020202020204" charset="0"/>
              <a:ea typeface="宋体" pitchFamily="2" charset="-122"/>
            </a:rPr>
            <a:t> IP</a:t>
          </a:r>
          <a:endParaRPr lang="hr-HR" sz="700" dirty="0">
            <a:latin typeface="Arvo" panose="020B0604020202020204" charset="0"/>
          </a:endParaRPr>
        </a:p>
      </dgm:t>
    </dgm:pt>
    <dgm:pt modelId="{DA7DB145-A87F-4EBA-81F9-56DFE937E7D9}" type="parTrans" cxnId="{C12D5ACD-3728-4B01-A6B6-C2E8409562D2}">
      <dgm:prSet/>
      <dgm:spPr/>
      <dgm:t>
        <a:bodyPr/>
        <a:lstStyle/>
        <a:p>
          <a:endParaRPr lang="hr-HR"/>
        </a:p>
      </dgm:t>
    </dgm:pt>
    <dgm:pt modelId="{30AB5D34-54C0-4C55-866D-6F3D0C297F60}" type="sibTrans" cxnId="{C12D5ACD-3728-4B01-A6B6-C2E8409562D2}">
      <dgm:prSet/>
      <dgm:spPr/>
      <dgm:t>
        <a:bodyPr/>
        <a:lstStyle/>
        <a:p>
          <a:endParaRPr lang="hr-HR"/>
        </a:p>
      </dgm:t>
    </dgm:pt>
    <dgm:pt modelId="{FF274F62-9BCF-4493-A1FC-E0EA58AFC802}">
      <dgm:prSet phldrT="[Text]" custT="1"/>
      <dgm:spPr/>
      <dgm:t>
        <a:bodyPr/>
        <a:lstStyle/>
        <a:p>
          <a:r>
            <a:rPr lang="hr-HR" altLang="sr-Latn-RS" sz="700" dirty="0">
              <a:latin typeface="Arvo" panose="020B0604020202020204" charset="0"/>
              <a:ea typeface="宋体" pitchFamily="2" charset="-122"/>
            </a:rPr>
            <a:t>I</a:t>
          </a:r>
          <a:r>
            <a:rPr lang="en-US" altLang="sr-Latn-RS" sz="700" b="1" dirty="0" err="1">
              <a:latin typeface="Arvo" panose="020B0604020202020204" charset="0"/>
              <a:ea typeface="宋体" pitchFamily="2" charset="-122"/>
            </a:rPr>
            <a:t>ntrakurikularni</a:t>
          </a:r>
          <a:r>
            <a:rPr lang="en-US" altLang="sr-Latn-RS" sz="700" b="1" dirty="0">
              <a:latin typeface="Arvo" panose="020B0604020202020204" charset="0"/>
              <a:ea typeface="宋体" pitchFamily="2" charset="-122"/>
            </a:rPr>
            <a:t> </a:t>
          </a:r>
          <a:r>
            <a:rPr lang="sl-SI" altLang="sr-Latn-RS" sz="700" b="1" dirty="0">
              <a:latin typeface="Arvo" panose="020B0604020202020204" charset="0"/>
              <a:ea typeface="宋体" pitchFamily="2" charset="-122"/>
            </a:rPr>
            <a:t>ali</a:t>
          </a:r>
          <a:r>
            <a:rPr lang="en-US" altLang="sr-Latn-RS" sz="700" b="1" dirty="0">
              <a:latin typeface="Arvo" panose="020B0604020202020204" charset="0"/>
              <a:ea typeface="宋体" pitchFamily="2" charset="-122"/>
            </a:rPr>
            <a:t> </a:t>
          </a:r>
          <a:r>
            <a:rPr lang="en-US" altLang="sr-Latn-RS" sz="700" b="1" dirty="0" err="1">
              <a:latin typeface="Arvo" panose="020B0604020202020204" charset="0"/>
              <a:ea typeface="宋体" pitchFamily="2" charset="-122"/>
            </a:rPr>
            <a:t>ugn</a:t>
          </a:r>
          <a:r>
            <a:rPr lang="sl-SI" altLang="sr-Latn-RS" sz="700" b="1" dirty="0" err="1">
              <a:latin typeface="Arvo" panose="020B0604020202020204" charset="0"/>
              <a:ea typeface="宋体" pitchFamily="2" charset="-122"/>
            </a:rPr>
            <a:t>ezdeni</a:t>
          </a:r>
          <a:r>
            <a:rPr lang="en-US" altLang="sr-Latn-RS" sz="700" b="1" dirty="0">
              <a:latin typeface="Arvo" panose="020B0604020202020204" charset="0"/>
              <a:ea typeface="宋体" pitchFamily="2" charset="-122"/>
            </a:rPr>
            <a:t> tip</a:t>
          </a:r>
          <a:r>
            <a:rPr lang="hr-HR" altLang="sr-Latn-RS" sz="700" b="1" dirty="0">
              <a:latin typeface="Arvo" panose="020B0604020202020204" charset="0"/>
              <a:ea typeface="宋体" pitchFamily="2" charset="-122"/>
            </a:rPr>
            <a:t> </a:t>
          </a:r>
          <a:endParaRPr lang="hr-HR" sz="700" dirty="0">
            <a:latin typeface="Arvo" panose="020B0604020202020204" charset="0"/>
          </a:endParaRPr>
        </a:p>
      </dgm:t>
    </dgm:pt>
    <dgm:pt modelId="{7776A069-E75F-46DB-9BC5-09985160ABAF}" type="parTrans" cxnId="{FFE55775-AB1E-4953-AF3F-ACC97263CB72}">
      <dgm:prSet/>
      <dgm:spPr/>
      <dgm:t>
        <a:bodyPr/>
        <a:lstStyle/>
        <a:p>
          <a:endParaRPr lang="hr-HR"/>
        </a:p>
      </dgm:t>
    </dgm:pt>
    <dgm:pt modelId="{6D204BFE-E5FA-4AC0-ABBE-E59BE8BAD2DF}" type="sibTrans" cxnId="{FFE55775-AB1E-4953-AF3F-ACC97263CB72}">
      <dgm:prSet/>
      <dgm:spPr/>
      <dgm:t>
        <a:bodyPr/>
        <a:lstStyle/>
        <a:p>
          <a:endParaRPr lang="hr-HR"/>
        </a:p>
      </dgm:t>
    </dgm:pt>
    <dgm:pt modelId="{D1C9CB37-1130-4246-8180-4AED4643F94E}" type="pres">
      <dgm:prSet presAssocID="{35BF8430-3356-41EE-93FE-1DBB5DB5F281}" presName="matrix" presStyleCnt="0">
        <dgm:presLayoutVars>
          <dgm:chMax val="1"/>
          <dgm:dir/>
          <dgm:resizeHandles val="exact"/>
        </dgm:presLayoutVars>
      </dgm:prSet>
      <dgm:spPr/>
    </dgm:pt>
    <dgm:pt modelId="{2455B336-86C6-4C18-A207-24430FCB5BC1}" type="pres">
      <dgm:prSet presAssocID="{35BF8430-3356-41EE-93FE-1DBB5DB5F281}" presName="axisShape" presStyleLbl="bgShp" presStyleIdx="0" presStyleCnt="1"/>
      <dgm:spPr/>
    </dgm:pt>
    <dgm:pt modelId="{D896F217-B0CF-42BC-B3A1-65A6FA98C68B}" type="pres">
      <dgm:prSet presAssocID="{35BF8430-3356-41EE-93FE-1DBB5DB5F281}" presName="rect1" presStyleLbl="node1" presStyleIdx="0" presStyleCnt="4">
        <dgm:presLayoutVars>
          <dgm:chMax val="0"/>
          <dgm:chPref val="0"/>
          <dgm:bulletEnabled val="1"/>
        </dgm:presLayoutVars>
      </dgm:prSet>
      <dgm:spPr/>
    </dgm:pt>
    <dgm:pt modelId="{CC734868-BDBA-43D5-97A8-BC5C187766AE}" type="pres">
      <dgm:prSet presAssocID="{35BF8430-3356-41EE-93FE-1DBB5DB5F281}" presName="rect2" presStyleLbl="node1" presStyleIdx="1" presStyleCnt="4">
        <dgm:presLayoutVars>
          <dgm:chMax val="0"/>
          <dgm:chPref val="0"/>
          <dgm:bulletEnabled val="1"/>
        </dgm:presLayoutVars>
      </dgm:prSet>
      <dgm:spPr/>
    </dgm:pt>
    <dgm:pt modelId="{71561E4E-C849-4972-B488-F06DA6D0CA1F}" type="pres">
      <dgm:prSet presAssocID="{35BF8430-3356-41EE-93FE-1DBB5DB5F281}" presName="rect3" presStyleLbl="node1" presStyleIdx="2" presStyleCnt="4">
        <dgm:presLayoutVars>
          <dgm:chMax val="0"/>
          <dgm:chPref val="0"/>
          <dgm:bulletEnabled val="1"/>
        </dgm:presLayoutVars>
      </dgm:prSet>
      <dgm:spPr/>
    </dgm:pt>
    <dgm:pt modelId="{28AF2AD6-9DE9-404A-B2D8-B69592C3B551}" type="pres">
      <dgm:prSet presAssocID="{35BF8430-3356-41EE-93FE-1DBB5DB5F281}" presName="rect4" presStyleLbl="node1" presStyleIdx="3" presStyleCnt="4">
        <dgm:presLayoutVars>
          <dgm:chMax val="0"/>
          <dgm:chPref val="0"/>
          <dgm:bulletEnabled val="1"/>
        </dgm:presLayoutVars>
      </dgm:prSet>
      <dgm:spPr/>
    </dgm:pt>
  </dgm:ptLst>
  <dgm:cxnLst>
    <dgm:cxn modelId="{9C72BD48-10C9-4DBE-905F-750335842F90}" srcId="{35BF8430-3356-41EE-93FE-1DBB5DB5F281}" destId="{61D4EE3A-6357-40D6-909E-58095FC6D3A8}" srcOrd="1" destOrd="0" parTransId="{540EAE0D-AA77-412B-AA35-452C7160A75C}" sibTransId="{083529FE-8716-4BD6-9668-36E42BC33C16}"/>
    <dgm:cxn modelId="{FFE55775-AB1E-4953-AF3F-ACC97263CB72}" srcId="{35BF8430-3356-41EE-93FE-1DBB5DB5F281}" destId="{FF274F62-9BCF-4493-A1FC-E0EA58AFC802}" srcOrd="3" destOrd="0" parTransId="{7776A069-E75F-46DB-9BC5-09985160ABAF}" sibTransId="{6D204BFE-E5FA-4AC0-ABBE-E59BE8BAD2DF}"/>
    <dgm:cxn modelId="{8709869A-18DA-4FC2-B03D-1EEE34783AA4}" srcId="{35BF8430-3356-41EE-93FE-1DBB5DB5F281}" destId="{16964CB6-9C0B-4957-A3EF-F2200220D84A}" srcOrd="0" destOrd="0" parTransId="{280B3E52-9BFB-41FE-9A40-2FDFB2E5E050}" sibTransId="{4D072441-3776-4DD9-935A-A1BA9AB2A937}"/>
    <dgm:cxn modelId="{3EDB999F-6249-4D20-A6FF-DC441A1CE5F3}" type="presOf" srcId="{FF274F62-9BCF-4493-A1FC-E0EA58AFC802}" destId="{28AF2AD6-9DE9-404A-B2D8-B69592C3B551}" srcOrd="0" destOrd="0" presId="urn:microsoft.com/office/officeart/2005/8/layout/matrix2"/>
    <dgm:cxn modelId="{27C2C0AD-3991-4680-ABDA-6AB6F38F3816}" type="presOf" srcId="{61D4EE3A-6357-40D6-909E-58095FC6D3A8}" destId="{CC734868-BDBA-43D5-97A8-BC5C187766AE}" srcOrd="0" destOrd="0" presId="urn:microsoft.com/office/officeart/2005/8/layout/matrix2"/>
    <dgm:cxn modelId="{21EBB3B3-D866-4EB2-9EBE-0AF1D59543D3}" type="presOf" srcId="{35BF8430-3356-41EE-93FE-1DBB5DB5F281}" destId="{D1C9CB37-1130-4246-8180-4AED4643F94E}" srcOrd="0" destOrd="0" presId="urn:microsoft.com/office/officeart/2005/8/layout/matrix2"/>
    <dgm:cxn modelId="{C12D5ACD-3728-4B01-A6B6-C2E8409562D2}" srcId="{35BF8430-3356-41EE-93FE-1DBB5DB5F281}" destId="{9B96D05F-6A55-49C4-A5AF-6BEDD9410B03}" srcOrd="2" destOrd="0" parTransId="{DA7DB145-A87F-4EBA-81F9-56DFE937E7D9}" sibTransId="{30AB5D34-54C0-4C55-866D-6F3D0C297F60}"/>
    <dgm:cxn modelId="{DD4827EE-EC00-4621-8570-59527778579C}" type="presOf" srcId="{9B96D05F-6A55-49C4-A5AF-6BEDD9410B03}" destId="{71561E4E-C849-4972-B488-F06DA6D0CA1F}" srcOrd="0" destOrd="0" presId="urn:microsoft.com/office/officeart/2005/8/layout/matrix2"/>
    <dgm:cxn modelId="{E94B10F6-FF39-477B-9D04-2FCB6156E6E8}" type="presOf" srcId="{16964CB6-9C0B-4957-A3EF-F2200220D84A}" destId="{D896F217-B0CF-42BC-B3A1-65A6FA98C68B}" srcOrd="0" destOrd="0" presId="urn:microsoft.com/office/officeart/2005/8/layout/matrix2"/>
    <dgm:cxn modelId="{349DA3DB-FA58-4A00-8459-F3BB5DB2CDD7}" type="presParOf" srcId="{D1C9CB37-1130-4246-8180-4AED4643F94E}" destId="{2455B336-86C6-4C18-A207-24430FCB5BC1}" srcOrd="0" destOrd="0" presId="urn:microsoft.com/office/officeart/2005/8/layout/matrix2"/>
    <dgm:cxn modelId="{405775AB-CED6-4084-BBB9-0B39F3DA9A11}" type="presParOf" srcId="{D1C9CB37-1130-4246-8180-4AED4643F94E}" destId="{D896F217-B0CF-42BC-B3A1-65A6FA98C68B}" srcOrd="1" destOrd="0" presId="urn:microsoft.com/office/officeart/2005/8/layout/matrix2"/>
    <dgm:cxn modelId="{E5F86A67-7BE4-4342-B872-7E9128820190}" type="presParOf" srcId="{D1C9CB37-1130-4246-8180-4AED4643F94E}" destId="{CC734868-BDBA-43D5-97A8-BC5C187766AE}" srcOrd="2" destOrd="0" presId="urn:microsoft.com/office/officeart/2005/8/layout/matrix2"/>
    <dgm:cxn modelId="{20A4B698-B25E-43C2-9C1B-BD1F18B953E7}" type="presParOf" srcId="{D1C9CB37-1130-4246-8180-4AED4643F94E}" destId="{71561E4E-C849-4972-B488-F06DA6D0CA1F}" srcOrd="3" destOrd="0" presId="urn:microsoft.com/office/officeart/2005/8/layout/matrix2"/>
    <dgm:cxn modelId="{623FB636-3167-4261-B7A1-29CCDBF57B61}" type="presParOf" srcId="{D1C9CB37-1130-4246-8180-4AED4643F94E}" destId="{28AF2AD6-9DE9-404A-B2D8-B69592C3B551}" srcOrd="4" destOrd="0" presId="urn:microsoft.com/office/officeart/2005/8/layout/matrix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F44BE-B6B5-484A-BD00-4428A2BFC941}" type="doc">
      <dgm:prSet loTypeId="urn:microsoft.com/office/officeart/2008/layout/IncreasingCircleProcess" loCatId="list" qsTypeId="urn:microsoft.com/office/officeart/2005/8/quickstyle/simple3" qsCatId="simple" csTypeId="urn:microsoft.com/office/officeart/2005/8/colors/accent2_4" csCatId="accent2" phldr="1"/>
      <dgm:spPr/>
      <dgm:t>
        <a:bodyPr/>
        <a:lstStyle/>
        <a:p>
          <a:endParaRPr lang="hr-HR"/>
        </a:p>
      </dgm:t>
    </dgm:pt>
    <dgm:pt modelId="{6C79B532-99F4-4FA8-B7C2-6D636CBF05E1}">
      <dgm:prSet phldrT="[Text]" custT="1"/>
      <dgm:spPr/>
      <dgm:t>
        <a:bodyPr/>
        <a:lstStyle/>
        <a:p>
          <a:r>
            <a:rPr lang="hr-HR" sz="1200" b="1" dirty="0">
              <a:solidFill>
                <a:schemeClr val="accent1">
                  <a:lumMod val="50000"/>
                </a:schemeClr>
              </a:solidFill>
              <a:effectLst/>
              <a:latin typeface="Arvo" panose="020B0604020202020204" charset="0"/>
              <a:cs typeface="Raavi" panose="020B0502040204020203" pitchFamily="34" charset="0"/>
            </a:rPr>
            <a:t>Prepoznali </a:t>
          </a:r>
          <a:r>
            <a:rPr lang="en-GB" sz="1200" b="1" dirty="0" err="1">
              <a:solidFill>
                <a:schemeClr val="accent1">
                  <a:lumMod val="50000"/>
                </a:schemeClr>
              </a:solidFill>
              <a:effectLst/>
              <a:latin typeface="Arvo" panose="020B0604020202020204" charset="0"/>
              <a:cs typeface="Raavi" panose="020B0502040204020203" pitchFamily="34" charset="0"/>
            </a:rPr>
            <a:t>pomemb</a:t>
          </a:r>
          <a:r>
            <a:rPr lang="hr-HR" sz="1200" b="1" dirty="0" err="1">
              <a:solidFill>
                <a:schemeClr val="accent1">
                  <a:lumMod val="50000"/>
                </a:schemeClr>
              </a:solidFill>
              <a:effectLst/>
              <a:latin typeface="Arvo" panose="020B0604020202020204" charset="0"/>
              <a:cs typeface="Raavi" panose="020B0502040204020203" pitchFamily="34" charset="0"/>
            </a:rPr>
            <a:t>nost</a:t>
          </a:r>
          <a:r>
            <a:rPr lang="hr-HR" sz="1200" b="1" dirty="0">
              <a:solidFill>
                <a:schemeClr val="accent1">
                  <a:lumMod val="50000"/>
                </a:schemeClr>
              </a:solidFill>
              <a:effectLst/>
              <a:latin typeface="Arvo" panose="020B0604020202020204" charset="0"/>
              <a:cs typeface="Raavi" panose="020B0502040204020203" pitchFamily="34" charset="0"/>
            </a:rPr>
            <a:t> programa IP </a:t>
          </a:r>
        </a:p>
      </dgm:t>
    </dgm:pt>
    <dgm:pt modelId="{D2CF9C74-A10F-4CAD-80CE-8E9D83AB433F}" type="parTrans" cxnId="{8EC36607-2B07-4C76-B18D-0996F1BB7960}">
      <dgm:prSet/>
      <dgm:spPr/>
      <dgm:t>
        <a:bodyPr/>
        <a:lstStyle/>
        <a:p>
          <a:endParaRPr lang="hr-HR"/>
        </a:p>
      </dgm:t>
    </dgm:pt>
    <dgm:pt modelId="{15A2786F-B84B-4AF2-9F5B-BAC8D73B86B3}" type="sibTrans" cxnId="{8EC36607-2B07-4C76-B18D-0996F1BB7960}">
      <dgm:prSet/>
      <dgm:spPr/>
      <dgm:t>
        <a:bodyPr/>
        <a:lstStyle/>
        <a:p>
          <a:endParaRPr lang="hr-HR"/>
        </a:p>
      </dgm:t>
    </dgm:pt>
    <dgm:pt modelId="{F12A87EC-630E-4906-A4F0-104FE322FD95}">
      <dgm:prSet phldrT="[Text]"/>
      <dgm:spPr/>
      <dgm:t>
        <a:bodyPr/>
        <a:lstStyle/>
        <a:p>
          <a:pPr algn="l"/>
          <a:r>
            <a:rPr lang="hr-HR" b="0" dirty="0" err="1">
              <a:solidFill>
                <a:schemeClr val="accent1">
                  <a:lumMod val="50000"/>
                </a:schemeClr>
              </a:solidFill>
              <a:effectLst/>
              <a:latin typeface="Arvo" panose="020B0604020202020204" charset="0"/>
              <a:cs typeface="Raavi" panose="020B0502040204020203" pitchFamily="34" charset="0"/>
            </a:rPr>
            <a:t>Kompetence</a:t>
          </a:r>
          <a:r>
            <a:rPr lang="hr-HR" b="0" dirty="0">
              <a:solidFill>
                <a:schemeClr val="accent1">
                  <a:lumMod val="50000"/>
                </a:schemeClr>
              </a:solidFill>
              <a:effectLst/>
              <a:latin typeface="Arvo" panose="020B0604020202020204" charset="0"/>
              <a:cs typeface="Raavi" panose="020B0502040204020203" pitchFamily="34" charset="0"/>
            </a:rPr>
            <a:t> pokrite  z IP – </a:t>
          </a:r>
          <a:r>
            <a:rPr lang="hr-HR" b="0" dirty="0" err="1">
              <a:solidFill>
                <a:schemeClr val="accent1">
                  <a:lumMod val="50000"/>
                </a:schemeClr>
              </a:solidFill>
              <a:effectLst/>
              <a:latin typeface="Arvo" panose="020B0604020202020204" charset="0"/>
              <a:cs typeface="Raavi" panose="020B0502040204020203" pitchFamily="34" charset="0"/>
            </a:rPr>
            <a:t>predpogoj</a:t>
          </a:r>
          <a:r>
            <a:rPr lang="hr-HR" b="0" dirty="0">
              <a:solidFill>
                <a:schemeClr val="accent1">
                  <a:lumMod val="50000"/>
                </a:schemeClr>
              </a:solidFill>
              <a:effectLst/>
              <a:latin typeface="Arvo" panose="020B0604020202020204" charset="0"/>
              <a:cs typeface="Raavi" panose="020B0502040204020203" pitchFamily="34" charset="0"/>
            </a:rPr>
            <a:t>  za </a:t>
          </a:r>
          <a:r>
            <a:rPr lang="hr-HR" b="0" dirty="0" err="1">
              <a:solidFill>
                <a:schemeClr val="accent1">
                  <a:lumMod val="50000"/>
                </a:schemeClr>
              </a:solidFill>
              <a:effectLst/>
              <a:latin typeface="Arvo" panose="020B0604020202020204" charset="0"/>
              <a:cs typeface="Raavi" panose="020B0502040204020203" pitchFamily="34" charset="0"/>
            </a:rPr>
            <a:t>uspešno</a:t>
          </a:r>
          <a:r>
            <a:rPr lang="hr-HR" b="0" dirty="0">
              <a:solidFill>
                <a:schemeClr val="accent1">
                  <a:lumMod val="50000"/>
                </a:schemeClr>
              </a:solidFill>
              <a:effectLst/>
              <a:latin typeface="Arvo" panose="020B0604020202020204" charset="0"/>
              <a:cs typeface="Raavi" panose="020B0502040204020203" pitchFamily="34" charset="0"/>
            </a:rPr>
            <a:t> učenje</a:t>
          </a:r>
        </a:p>
      </dgm:t>
    </dgm:pt>
    <dgm:pt modelId="{79F315B3-4103-4481-BA37-479B1C9DF5D3}" type="parTrans" cxnId="{29205A1C-C7D3-4328-8404-BD32E5BB61B7}">
      <dgm:prSet/>
      <dgm:spPr/>
      <dgm:t>
        <a:bodyPr/>
        <a:lstStyle/>
        <a:p>
          <a:endParaRPr lang="hr-HR"/>
        </a:p>
      </dgm:t>
    </dgm:pt>
    <dgm:pt modelId="{01C8A0B0-D2D1-4BB5-A5D1-60EB26D1AC24}" type="sibTrans" cxnId="{29205A1C-C7D3-4328-8404-BD32E5BB61B7}">
      <dgm:prSet/>
      <dgm:spPr/>
      <dgm:t>
        <a:bodyPr/>
        <a:lstStyle/>
        <a:p>
          <a:endParaRPr lang="hr-HR"/>
        </a:p>
      </dgm:t>
    </dgm:pt>
    <dgm:pt modelId="{D8F33A4A-E300-4978-B760-33CA2E80B67C}">
      <dgm:prSet phldrT="[Text]" custT="1"/>
      <dgm:spPr/>
      <dgm:t>
        <a:bodyPr/>
        <a:lstStyle/>
        <a:p>
          <a:r>
            <a:rPr lang="hr-HR" sz="1200" b="1" dirty="0" err="1">
              <a:solidFill>
                <a:schemeClr val="accent1">
                  <a:lumMod val="50000"/>
                </a:schemeClr>
              </a:solidFill>
              <a:effectLst/>
              <a:latin typeface="Arvo" panose="020B0604020202020204" charset="0"/>
              <a:cs typeface="Raavi" panose="020B0502040204020203" pitchFamily="34" charset="0"/>
            </a:rPr>
            <a:t>Dve</a:t>
          </a:r>
          <a:r>
            <a:rPr lang="hr-HR" sz="1200" b="1" dirty="0">
              <a:solidFill>
                <a:schemeClr val="accent1">
                  <a:lumMod val="50000"/>
                </a:schemeClr>
              </a:solidFill>
              <a:effectLst/>
              <a:latin typeface="Arvo" panose="020B0604020202020204" charset="0"/>
              <a:cs typeface="Raavi" panose="020B0502040204020203" pitchFamily="34" charset="0"/>
            </a:rPr>
            <a:t>  vrsti </a:t>
          </a:r>
          <a:r>
            <a:rPr lang="hr-HR" sz="1200" b="1" dirty="0" err="1">
              <a:solidFill>
                <a:schemeClr val="accent1">
                  <a:lumMod val="50000"/>
                </a:schemeClr>
              </a:solidFill>
              <a:effectLst/>
              <a:latin typeface="Arvo" panose="020B0604020202020204" charset="0"/>
              <a:cs typeface="Raavi" panose="020B0502040204020203" pitchFamily="34" charset="0"/>
            </a:rPr>
            <a:t>programov</a:t>
          </a:r>
          <a:r>
            <a:rPr lang="hr-HR" sz="1200" b="1" dirty="0">
              <a:solidFill>
                <a:schemeClr val="accent1">
                  <a:lumMod val="50000"/>
                </a:schemeClr>
              </a:solidFill>
              <a:effectLst/>
              <a:latin typeface="Arvo" panose="020B0604020202020204" charset="0"/>
              <a:cs typeface="Raavi" panose="020B0502040204020203" pitchFamily="34" charset="0"/>
            </a:rPr>
            <a:t> IP</a:t>
          </a:r>
        </a:p>
      </dgm:t>
    </dgm:pt>
    <dgm:pt modelId="{718C4446-D887-4715-873A-A93E07416454}" type="parTrans" cxnId="{83F40D86-12CD-4567-AD60-BC22A4DCCA0A}">
      <dgm:prSet/>
      <dgm:spPr/>
      <dgm:t>
        <a:bodyPr/>
        <a:lstStyle/>
        <a:p>
          <a:endParaRPr lang="hr-HR"/>
        </a:p>
      </dgm:t>
    </dgm:pt>
    <dgm:pt modelId="{AD01C9DB-E207-44FF-B04E-4DCD43ABF497}" type="sibTrans" cxnId="{83F40D86-12CD-4567-AD60-BC22A4DCCA0A}">
      <dgm:prSet/>
      <dgm:spPr/>
      <dgm:t>
        <a:bodyPr/>
        <a:lstStyle/>
        <a:p>
          <a:endParaRPr lang="hr-HR"/>
        </a:p>
      </dgm:t>
    </dgm:pt>
    <dgm:pt modelId="{B0DFAC90-2C02-432D-BF42-A6DF7111FF7F}">
      <dgm:prSet phldrT="[Text]"/>
      <dgm:spPr/>
      <dgm:t>
        <a:bodyPr/>
        <a:lstStyle/>
        <a:p>
          <a:r>
            <a:rPr lang="hr-HR" b="0" dirty="0">
              <a:solidFill>
                <a:schemeClr val="accent1">
                  <a:lumMod val="50000"/>
                </a:schemeClr>
              </a:solidFill>
              <a:effectLst/>
              <a:latin typeface="Arvo" panose="020B0604020202020204" charset="0"/>
              <a:cs typeface="Raavi" panose="020B0502040204020203" pitchFamily="34" charset="0"/>
            </a:rPr>
            <a:t>samostojno </a:t>
          </a:r>
          <a:r>
            <a:rPr lang="hr-HR" b="0" dirty="0" err="1">
              <a:solidFill>
                <a:schemeClr val="accent1">
                  <a:lumMod val="50000"/>
                </a:schemeClr>
              </a:solidFill>
              <a:effectLst/>
              <a:latin typeface="Arvo" panose="020B0604020202020204" charset="0"/>
              <a:cs typeface="Raavi" panose="020B0502040204020203" pitchFamily="34" charset="0"/>
            </a:rPr>
            <a:t>in</a:t>
          </a:r>
          <a:r>
            <a:rPr lang="hr-HR" b="0" dirty="0">
              <a:solidFill>
                <a:schemeClr val="accent1">
                  <a:lumMod val="50000"/>
                </a:schemeClr>
              </a:solidFill>
              <a:effectLst/>
              <a:latin typeface="Arvo" panose="020B0604020202020204" charset="0"/>
              <a:cs typeface="Raavi" panose="020B0502040204020203" pitchFamily="34" charset="0"/>
            </a:rPr>
            <a:t> v </a:t>
          </a:r>
          <a:r>
            <a:rPr lang="hr-HR" b="0" dirty="0" err="1">
              <a:solidFill>
                <a:schemeClr val="accent1">
                  <a:lumMod val="50000"/>
                </a:schemeClr>
              </a:solidFill>
              <a:effectLst/>
              <a:latin typeface="Arvo" panose="020B0604020202020204" charset="0"/>
              <a:cs typeface="Raavi" panose="020B0502040204020203" pitchFamily="34" charset="0"/>
            </a:rPr>
            <a:t>sodelovanju</a:t>
          </a:r>
          <a:r>
            <a:rPr lang="hr-HR" b="0" dirty="0">
              <a:solidFill>
                <a:schemeClr val="accent1">
                  <a:lumMod val="50000"/>
                </a:schemeClr>
              </a:solidFill>
              <a:effectLst/>
              <a:latin typeface="Arvo" panose="020B0604020202020204" charset="0"/>
              <a:cs typeface="Raavi" panose="020B0502040204020203" pitchFamily="34" charset="0"/>
            </a:rPr>
            <a:t>  </a:t>
          </a:r>
          <a:r>
            <a:rPr lang="hr-HR" b="0" dirty="0" err="1">
              <a:solidFill>
                <a:schemeClr val="accent1">
                  <a:lumMod val="50000"/>
                </a:schemeClr>
              </a:solidFill>
              <a:effectLst/>
              <a:latin typeface="Arvo" panose="020B0604020202020204" charset="0"/>
              <a:cs typeface="Raavi" panose="020B0502040204020203" pitchFamily="34" charset="0"/>
            </a:rPr>
            <a:t>s</a:t>
          </a:r>
          <a:r>
            <a:rPr lang="hr-HR" b="0" dirty="0">
              <a:solidFill>
                <a:schemeClr val="accent1">
                  <a:lumMod val="50000"/>
                </a:schemeClr>
              </a:solidFill>
              <a:effectLst/>
              <a:latin typeface="Arvo" panose="020B0604020202020204" charset="0"/>
              <a:cs typeface="Raavi" panose="020B0502040204020203" pitchFamily="34" charset="0"/>
            </a:rPr>
            <a:t> </a:t>
          </a:r>
          <a:r>
            <a:rPr lang="hr-HR" b="0" dirty="0" err="1">
              <a:solidFill>
                <a:schemeClr val="accent1">
                  <a:lumMod val="50000"/>
                </a:schemeClr>
              </a:solidFill>
              <a:effectLst/>
              <a:latin typeface="Arvo" panose="020B0604020202020204" charset="0"/>
              <a:cs typeface="Raavi" panose="020B0502040204020203" pitchFamily="34" charset="0"/>
            </a:rPr>
            <a:t>posameznim</a:t>
          </a:r>
          <a:r>
            <a:rPr lang="hr-HR" b="0" dirty="0">
              <a:solidFill>
                <a:schemeClr val="accent1">
                  <a:lumMod val="50000"/>
                </a:schemeClr>
              </a:solidFill>
              <a:effectLst/>
              <a:latin typeface="Arvo" panose="020B0604020202020204" charset="0"/>
              <a:cs typeface="Raavi" panose="020B0502040204020203" pitchFamily="34" charset="0"/>
            </a:rPr>
            <a:t>  predmetnim pedagogom</a:t>
          </a:r>
        </a:p>
      </dgm:t>
    </dgm:pt>
    <dgm:pt modelId="{9CBC1964-4623-4862-9A37-81435CB9C6B4}" type="parTrans" cxnId="{A2BDEFE0-8FD6-4F65-ACCC-B2F82C058F88}">
      <dgm:prSet/>
      <dgm:spPr/>
      <dgm:t>
        <a:bodyPr/>
        <a:lstStyle/>
        <a:p>
          <a:endParaRPr lang="hr-HR"/>
        </a:p>
      </dgm:t>
    </dgm:pt>
    <dgm:pt modelId="{4F04FB69-4FD6-452A-9C57-907C082FE80B}" type="sibTrans" cxnId="{A2BDEFE0-8FD6-4F65-ACCC-B2F82C058F88}">
      <dgm:prSet/>
      <dgm:spPr/>
      <dgm:t>
        <a:bodyPr/>
        <a:lstStyle/>
        <a:p>
          <a:endParaRPr lang="hr-HR"/>
        </a:p>
      </dgm:t>
    </dgm:pt>
    <dgm:pt modelId="{473B4EB4-0BD1-4F78-BCF0-5CDC7100C7D2}">
      <dgm:prSet phldrT="[Text]" custT="1"/>
      <dgm:spPr/>
      <dgm:t>
        <a:bodyPr/>
        <a:lstStyle/>
        <a:p>
          <a:r>
            <a:rPr lang="hr-HR" sz="1200" b="1" dirty="0">
              <a:solidFill>
                <a:schemeClr val="accent1">
                  <a:lumMod val="50000"/>
                </a:schemeClr>
              </a:solidFill>
              <a:latin typeface="Arvo" panose="020B0604020202020204" charset="0"/>
              <a:cs typeface="Times New Roman" panose="02020603050405020304" pitchFamily="18" charset="0"/>
            </a:rPr>
            <a:t>Programi</a:t>
          </a:r>
          <a:r>
            <a:rPr lang="hr-HR" sz="1200" b="0" dirty="0">
              <a:solidFill>
                <a:schemeClr val="accent1">
                  <a:lumMod val="50000"/>
                </a:schemeClr>
              </a:solidFill>
              <a:latin typeface="Arvo" panose="020B0604020202020204" charset="0"/>
              <a:cs typeface="Times New Roman" panose="02020603050405020304" pitchFamily="18" charset="0"/>
            </a:rPr>
            <a:t> </a:t>
          </a:r>
          <a:r>
            <a:rPr lang="hr-HR" sz="1200" b="1" dirty="0">
              <a:solidFill>
                <a:schemeClr val="accent1">
                  <a:lumMod val="50000"/>
                </a:schemeClr>
              </a:solidFill>
              <a:latin typeface="Arvo" panose="020B0604020202020204" charset="0"/>
              <a:cs typeface="Times New Roman" panose="02020603050405020304" pitchFamily="18" charset="0"/>
            </a:rPr>
            <a:t>se</a:t>
          </a:r>
          <a:r>
            <a:rPr lang="hr-HR" sz="1200" b="0" dirty="0">
              <a:solidFill>
                <a:schemeClr val="accent1">
                  <a:lumMod val="50000"/>
                </a:schemeClr>
              </a:solidFill>
              <a:latin typeface="Arvo" panose="020B0604020202020204" charset="0"/>
              <a:cs typeface="Times New Roman" panose="02020603050405020304" pitchFamily="18" charset="0"/>
            </a:rPr>
            <a:t> </a:t>
          </a:r>
          <a:r>
            <a:rPr lang="hr-HR" sz="1200" b="0" dirty="0" err="1">
              <a:solidFill>
                <a:schemeClr val="accent1">
                  <a:lumMod val="50000"/>
                </a:schemeClr>
              </a:solidFill>
              <a:latin typeface="Arvo" panose="020B0604020202020204" charset="0"/>
              <a:cs typeface="Times New Roman" panose="02020603050405020304" pitchFamily="18" charset="0"/>
            </a:rPr>
            <a:t>še</a:t>
          </a:r>
          <a:r>
            <a:rPr lang="hr-HR" sz="1200" b="0" dirty="0">
              <a:solidFill>
                <a:schemeClr val="accent1">
                  <a:lumMod val="50000"/>
                </a:schemeClr>
              </a:solidFill>
              <a:latin typeface="Arvo" panose="020B0604020202020204" charset="0"/>
              <a:cs typeface="Times New Roman" panose="02020603050405020304" pitchFamily="18" charset="0"/>
            </a:rPr>
            <a:t> </a:t>
          </a:r>
          <a:r>
            <a:rPr lang="hr-HR" sz="1200" b="0" dirty="0" err="1">
              <a:solidFill>
                <a:schemeClr val="accent1">
                  <a:lumMod val="50000"/>
                </a:schemeClr>
              </a:solidFill>
              <a:latin typeface="Arvo" panose="020B0604020202020204" charset="0"/>
              <a:cs typeface="Times New Roman" panose="02020603050405020304" pitchFamily="18" charset="0"/>
            </a:rPr>
            <a:t>vedno</a:t>
          </a:r>
          <a:r>
            <a:rPr lang="hr-HR" sz="1200" dirty="0">
              <a:solidFill>
                <a:schemeClr val="accent1">
                  <a:lumMod val="50000"/>
                </a:schemeClr>
              </a:solidFill>
              <a:latin typeface="Arvo" panose="020B0604020202020204" charset="0"/>
              <a:cs typeface="Times New Roman" panose="02020603050405020304" pitchFamily="18" charset="0"/>
            </a:rPr>
            <a:t> </a:t>
          </a:r>
          <a:r>
            <a:rPr lang="hr-HR" sz="1200" b="1" dirty="0" err="1">
              <a:solidFill>
                <a:schemeClr val="accent1">
                  <a:lumMod val="50000"/>
                </a:schemeClr>
              </a:solidFill>
              <a:latin typeface="Arvo" panose="020B0604020202020204" charset="0"/>
              <a:cs typeface="Times New Roman" panose="02020603050405020304" pitchFamily="18" charset="0"/>
            </a:rPr>
            <a:t>nezadostno</a:t>
          </a:r>
          <a:r>
            <a:rPr lang="hr-HR" sz="1200" b="1" dirty="0">
              <a:solidFill>
                <a:schemeClr val="accent1">
                  <a:lumMod val="50000"/>
                </a:schemeClr>
              </a:solidFill>
              <a:latin typeface="Arvo" panose="020B0604020202020204" charset="0"/>
              <a:cs typeface="Times New Roman" panose="02020603050405020304" pitchFamily="18" charset="0"/>
            </a:rPr>
            <a:t> </a:t>
          </a:r>
          <a:r>
            <a:rPr lang="hr-HR" sz="1200" b="1" dirty="0" err="1">
              <a:solidFill>
                <a:schemeClr val="accent1">
                  <a:lumMod val="50000"/>
                </a:schemeClr>
              </a:solidFill>
              <a:latin typeface="Arvo" panose="020B0604020202020204" charset="0"/>
              <a:cs typeface="Times New Roman" panose="02020603050405020304" pitchFamily="18" charset="0"/>
            </a:rPr>
            <a:t>izvajajo</a:t>
          </a:r>
          <a:r>
            <a:rPr lang="hr-HR" sz="1200" b="1" dirty="0">
              <a:solidFill>
                <a:schemeClr val="accent1">
                  <a:lumMod val="50000"/>
                </a:schemeClr>
              </a:solidFill>
              <a:latin typeface="Arvo" panose="020B0604020202020204" charset="0"/>
              <a:cs typeface="Times New Roman" panose="02020603050405020304" pitchFamily="18" charset="0"/>
            </a:rPr>
            <a:t> </a:t>
          </a:r>
          <a:r>
            <a:rPr lang="hr-HR" sz="1200" dirty="0" err="1">
              <a:solidFill>
                <a:schemeClr val="accent1">
                  <a:lumMod val="50000"/>
                </a:schemeClr>
              </a:solidFill>
              <a:latin typeface="Arvo" panose="020B0604020202020204" charset="0"/>
              <a:cs typeface="Times New Roman" panose="02020603050405020304" pitchFamily="18" charset="0"/>
            </a:rPr>
            <a:t>in</a:t>
          </a:r>
          <a:r>
            <a:rPr lang="hr-HR" sz="1200" dirty="0">
              <a:solidFill>
                <a:schemeClr val="accent1">
                  <a:lumMod val="50000"/>
                </a:schemeClr>
              </a:solidFill>
              <a:latin typeface="Arvo" panose="020B0604020202020204" charset="0"/>
              <a:cs typeface="Times New Roman" panose="02020603050405020304" pitchFamily="18" charset="0"/>
            </a:rPr>
            <a:t> </a:t>
          </a:r>
          <a:r>
            <a:rPr lang="hr-HR" sz="1200" dirty="0" err="1">
              <a:solidFill>
                <a:schemeClr val="accent1">
                  <a:lumMod val="50000"/>
                </a:schemeClr>
              </a:solidFill>
              <a:latin typeface="Arvo" panose="020B0604020202020204" charset="0"/>
              <a:cs typeface="Times New Roman" panose="02020603050405020304" pitchFamily="18" charset="0"/>
            </a:rPr>
            <a:t>spodbujajo</a:t>
          </a:r>
          <a:r>
            <a:rPr lang="hr-HR" sz="1200" dirty="0">
              <a:solidFill>
                <a:schemeClr val="accent1">
                  <a:lumMod val="50000"/>
                </a:schemeClr>
              </a:solidFill>
              <a:latin typeface="Arvo" panose="020B0604020202020204" charset="0"/>
              <a:cs typeface="Times New Roman" panose="02020603050405020304" pitchFamily="18" charset="0"/>
            </a:rPr>
            <a:t> na pravnih </a:t>
          </a:r>
          <a:r>
            <a:rPr lang="hr-HR" sz="1200" dirty="0" err="1">
              <a:solidFill>
                <a:schemeClr val="accent1">
                  <a:lumMod val="50000"/>
                </a:schemeClr>
              </a:solidFill>
              <a:latin typeface="Arvo" panose="020B0604020202020204" charset="0"/>
              <a:cs typeface="Times New Roman" panose="02020603050405020304" pitchFamily="18" charset="0"/>
            </a:rPr>
            <a:t>fakultetah</a:t>
          </a:r>
          <a:endParaRPr lang="hr-HR" sz="1200" dirty="0">
            <a:solidFill>
              <a:schemeClr val="accent1">
                <a:lumMod val="50000"/>
              </a:schemeClr>
            </a:solidFill>
            <a:latin typeface="Arvo" panose="020B0604020202020204" charset="0"/>
          </a:endParaRPr>
        </a:p>
      </dgm:t>
    </dgm:pt>
    <dgm:pt modelId="{2EC534DA-303A-461C-BFAF-F75CFD5B494A}" type="parTrans" cxnId="{DE8E6BA4-2406-44DB-AC75-3E749BBF0928}">
      <dgm:prSet/>
      <dgm:spPr/>
      <dgm:t>
        <a:bodyPr/>
        <a:lstStyle/>
        <a:p>
          <a:endParaRPr lang="hr-HR"/>
        </a:p>
      </dgm:t>
    </dgm:pt>
    <dgm:pt modelId="{AD761978-D524-4156-9F78-1DC91FB2FE52}" type="sibTrans" cxnId="{DE8E6BA4-2406-44DB-AC75-3E749BBF0928}">
      <dgm:prSet/>
      <dgm:spPr/>
      <dgm:t>
        <a:bodyPr/>
        <a:lstStyle/>
        <a:p>
          <a:endParaRPr lang="hr-HR"/>
        </a:p>
      </dgm:t>
    </dgm:pt>
    <dgm:pt modelId="{EDCE932D-DAB7-4F2E-910C-994DECE5503C}">
      <dgm:prSet phldrT="[Text]"/>
      <dgm:spPr/>
      <dgm:t>
        <a:bodyPr/>
        <a:lstStyle/>
        <a:p>
          <a:r>
            <a:rPr lang="hr-HR" b="1" dirty="0" err="1">
              <a:solidFill>
                <a:schemeClr val="accent1">
                  <a:lumMod val="50000"/>
                </a:schemeClr>
              </a:solidFill>
              <a:latin typeface="Arvo" panose="020B0604020202020204" charset="0"/>
              <a:cs typeface="Times New Roman" panose="02020603050405020304" pitchFamily="18" charset="0"/>
            </a:rPr>
            <a:t>Neenakomernost</a:t>
          </a:r>
          <a:r>
            <a:rPr lang="hr-HR" b="1" dirty="0">
              <a:solidFill>
                <a:schemeClr val="accent1">
                  <a:lumMod val="50000"/>
                </a:schemeClr>
              </a:solidFill>
              <a:latin typeface="Arvo" panose="020B0604020202020204" charset="0"/>
              <a:cs typeface="Times New Roman" panose="02020603050405020304" pitchFamily="18" charset="0"/>
            </a:rPr>
            <a:t> razvoja</a:t>
          </a:r>
          <a:r>
            <a:rPr lang="hr-HR" dirty="0">
              <a:solidFill>
                <a:schemeClr val="accent1">
                  <a:lumMod val="50000"/>
                </a:schemeClr>
              </a:solidFill>
              <a:latin typeface="Arvo" panose="020B0604020202020204" charset="0"/>
              <a:cs typeface="Times New Roman" panose="02020603050405020304" pitchFamily="18" charset="0"/>
            </a:rPr>
            <a:t> </a:t>
          </a:r>
          <a:r>
            <a:rPr lang="hr-HR" dirty="0" err="1">
              <a:solidFill>
                <a:schemeClr val="accent1">
                  <a:lumMod val="50000"/>
                </a:schemeClr>
              </a:solidFill>
              <a:latin typeface="Arvo" panose="020B0604020202020204" charset="0"/>
              <a:cs typeface="Times New Roman" panose="02020603050405020304" pitchFamily="18" charset="0"/>
            </a:rPr>
            <a:t>enega</a:t>
          </a:r>
          <a:r>
            <a:rPr lang="hr-HR" dirty="0">
              <a:solidFill>
                <a:schemeClr val="accent1">
                  <a:lumMod val="50000"/>
                </a:schemeClr>
              </a:solidFill>
              <a:latin typeface="Arvo" panose="020B0604020202020204" charset="0"/>
              <a:cs typeface="Times New Roman" panose="02020603050405020304" pitchFamily="18" charset="0"/>
            </a:rPr>
            <a:t> segmenta </a:t>
          </a:r>
          <a:r>
            <a:rPr lang="hr-HR" b="1" dirty="0">
              <a:solidFill>
                <a:schemeClr val="accent1">
                  <a:lumMod val="50000"/>
                </a:schemeClr>
              </a:solidFill>
              <a:latin typeface="Arvo" panose="020B0604020202020204" charset="0"/>
              <a:cs typeface="Times New Roman" panose="02020603050405020304" pitchFamily="18" charset="0"/>
            </a:rPr>
            <a:t>informacijskih spretnosti  </a:t>
          </a:r>
          <a:r>
            <a:rPr lang="hr-HR" b="1" dirty="0" err="1">
              <a:solidFill>
                <a:schemeClr val="accent1">
                  <a:lumMod val="50000"/>
                </a:schemeClr>
              </a:solidFill>
              <a:latin typeface="Arvo" panose="020B0604020202020204" charset="0"/>
              <a:cs typeface="Times New Roman" panose="02020603050405020304" pitchFamily="18" charset="0"/>
            </a:rPr>
            <a:t>študentov</a:t>
          </a:r>
          <a:r>
            <a:rPr lang="hr-HR" dirty="0">
              <a:solidFill>
                <a:schemeClr val="accent1">
                  <a:lumMod val="50000"/>
                </a:schemeClr>
              </a:solidFill>
              <a:latin typeface="Arvo" panose="020B0604020202020204" charset="0"/>
              <a:cs typeface="Times New Roman" panose="02020603050405020304" pitchFamily="18" charset="0"/>
            </a:rPr>
            <a:t>, </a:t>
          </a:r>
          <a:r>
            <a:rPr lang="hr-HR" dirty="0" err="1">
              <a:solidFill>
                <a:schemeClr val="accent1">
                  <a:lumMod val="50000"/>
                </a:schemeClr>
              </a:solidFill>
              <a:latin typeface="Arvo" panose="020B0604020202020204" charset="0"/>
              <a:cs typeface="Times New Roman" panose="02020603050405020304" pitchFamily="18" charset="0"/>
            </a:rPr>
            <a:t>poleg</a:t>
          </a:r>
          <a:r>
            <a:rPr lang="hr-HR" dirty="0">
              <a:solidFill>
                <a:schemeClr val="accent1">
                  <a:lumMod val="50000"/>
                </a:schemeClr>
              </a:solidFill>
              <a:latin typeface="Arvo" panose="020B0604020202020204" charset="0"/>
              <a:cs typeface="Times New Roman" panose="02020603050405020304" pitchFamily="18" charset="0"/>
            </a:rPr>
            <a:t> </a:t>
          </a:r>
          <a:r>
            <a:rPr lang="hr-HR" dirty="0" err="1">
              <a:solidFill>
                <a:schemeClr val="accent1">
                  <a:lumMod val="50000"/>
                </a:schemeClr>
              </a:solidFill>
              <a:latin typeface="Arvo" panose="020B0604020202020204" charset="0"/>
              <a:cs typeface="Times New Roman" panose="02020603050405020304" pitchFamily="18" charset="0"/>
            </a:rPr>
            <a:t>še</a:t>
          </a:r>
          <a:r>
            <a:rPr lang="hr-HR" dirty="0">
              <a:solidFill>
                <a:schemeClr val="accent1">
                  <a:lumMod val="50000"/>
                </a:schemeClr>
              </a:solidFill>
              <a:latin typeface="Arvo" panose="020B0604020202020204" charset="0"/>
              <a:cs typeface="Times New Roman" panose="02020603050405020304" pitchFamily="18" charset="0"/>
            </a:rPr>
            <a:t> drugih </a:t>
          </a:r>
          <a:r>
            <a:rPr lang="hr-HR" dirty="0" err="1">
              <a:solidFill>
                <a:schemeClr val="accent1">
                  <a:lumMod val="50000"/>
                </a:schemeClr>
              </a:solidFill>
              <a:latin typeface="Arvo" panose="020B0604020202020204" charset="0"/>
              <a:cs typeface="Times New Roman" panose="02020603050405020304" pitchFamily="18" charset="0"/>
            </a:rPr>
            <a:t>zanemarjenih</a:t>
          </a:r>
          <a:r>
            <a:rPr lang="hr-HR" dirty="0">
              <a:solidFill>
                <a:schemeClr val="accent1">
                  <a:lumMod val="50000"/>
                </a:schemeClr>
              </a:solidFill>
              <a:latin typeface="Arvo" panose="020B0604020202020204" charset="0"/>
              <a:cs typeface="Times New Roman" panose="02020603050405020304" pitchFamily="18" charset="0"/>
            </a:rPr>
            <a:t> informacijskih spretnosti</a:t>
          </a:r>
          <a:r>
            <a:rPr lang="hr-HR" dirty="0">
              <a:solidFill>
                <a:schemeClr val="accent1">
                  <a:lumMod val="50000"/>
                </a:schemeClr>
              </a:solidFill>
              <a:latin typeface="Arvo" panose="020B0604020202020204" charset="0"/>
            </a:rPr>
            <a:t> </a:t>
          </a:r>
        </a:p>
      </dgm:t>
    </dgm:pt>
    <dgm:pt modelId="{58970B5F-548F-4D6F-AB49-764A5F5BCDBA}" type="parTrans" cxnId="{66C08FB0-262E-4DE9-A01E-76BF99FDBDF9}">
      <dgm:prSet/>
      <dgm:spPr/>
      <dgm:t>
        <a:bodyPr/>
        <a:lstStyle/>
        <a:p>
          <a:endParaRPr lang="hr-HR"/>
        </a:p>
      </dgm:t>
    </dgm:pt>
    <dgm:pt modelId="{22D617A8-80F0-4738-862C-2B526DA4E02A}" type="sibTrans" cxnId="{66C08FB0-262E-4DE9-A01E-76BF99FDBDF9}">
      <dgm:prSet/>
      <dgm:spPr/>
      <dgm:t>
        <a:bodyPr/>
        <a:lstStyle/>
        <a:p>
          <a:endParaRPr lang="hr-HR"/>
        </a:p>
      </dgm:t>
    </dgm:pt>
    <dgm:pt modelId="{359535B6-BD95-4EC9-A705-8B9ECB53850E}">
      <dgm:prSet phldrT="[Text]"/>
      <dgm:spPr/>
      <dgm:t>
        <a:bodyPr/>
        <a:lstStyle/>
        <a:p>
          <a:r>
            <a:rPr lang="hr-HR" b="0" dirty="0" err="1">
              <a:solidFill>
                <a:schemeClr val="accent1">
                  <a:lumMod val="50000"/>
                </a:schemeClr>
              </a:solidFill>
              <a:effectLst/>
              <a:latin typeface="Arvo" panose="020B0604020202020204" charset="0"/>
              <a:cs typeface="Raavi" panose="020B0502040204020203" pitchFamily="34" charset="0"/>
            </a:rPr>
            <a:t>priporočilo</a:t>
          </a:r>
          <a:r>
            <a:rPr lang="hr-HR" b="0" dirty="0">
              <a:solidFill>
                <a:schemeClr val="accent1">
                  <a:lumMod val="50000"/>
                </a:schemeClr>
              </a:solidFill>
              <a:effectLst/>
              <a:latin typeface="Arvo" panose="020B0604020202020204" charset="0"/>
              <a:cs typeface="Raavi" panose="020B0502040204020203" pitchFamily="34" charset="0"/>
            </a:rPr>
            <a:t>: </a:t>
          </a:r>
          <a:r>
            <a:rPr lang="hr-HR" b="0" dirty="0" err="1">
              <a:solidFill>
                <a:schemeClr val="accent1">
                  <a:lumMod val="50000"/>
                </a:schemeClr>
              </a:solidFill>
              <a:effectLst/>
              <a:latin typeface="Arvo" panose="020B0604020202020204" charset="0"/>
              <a:cs typeface="Raavi" panose="020B0502040204020203" pitchFamily="34" charset="0"/>
            </a:rPr>
            <a:t>sodelovalni</a:t>
          </a:r>
          <a:r>
            <a:rPr lang="hr-HR" b="0" dirty="0">
              <a:solidFill>
                <a:schemeClr val="accent1">
                  <a:lumMod val="50000"/>
                </a:schemeClr>
              </a:solidFill>
              <a:effectLst/>
              <a:latin typeface="Arvo" panose="020B0604020202020204" charset="0"/>
              <a:cs typeface="Raavi" panose="020B0502040204020203" pitchFamily="34" charset="0"/>
            </a:rPr>
            <a:t> </a:t>
          </a:r>
          <a:r>
            <a:rPr lang="hr-HR" b="1" dirty="0">
              <a:solidFill>
                <a:schemeClr val="accent1">
                  <a:lumMod val="50000"/>
                </a:schemeClr>
              </a:solidFill>
              <a:latin typeface="Arvo" panose="020B0604020202020204" charset="0"/>
              <a:cs typeface="Times New Roman" panose="02020603050405020304" pitchFamily="18" charset="0"/>
            </a:rPr>
            <a:t> </a:t>
          </a:r>
          <a:r>
            <a:rPr lang="hr-HR" b="1" dirty="0" err="1">
              <a:solidFill>
                <a:schemeClr val="accent1">
                  <a:lumMod val="50000"/>
                </a:schemeClr>
              </a:solidFill>
              <a:latin typeface="Arvo" panose="020B0604020202020204" charset="0"/>
              <a:cs typeface="Times New Roman" panose="02020603050405020304" pitchFamily="18" charset="0"/>
            </a:rPr>
            <a:t>in</a:t>
          </a:r>
          <a:r>
            <a:rPr lang="hr-HR" b="1" dirty="0">
              <a:solidFill>
                <a:schemeClr val="accent1">
                  <a:lumMod val="50000"/>
                </a:schemeClr>
              </a:solidFill>
              <a:latin typeface="Arvo" panose="020B0604020202020204" charset="0"/>
              <a:cs typeface="Times New Roman" panose="02020603050405020304" pitchFamily="18" charset="0"/>
            </a:rPr>
            <a:t> </a:t>
          </a:r>
          <a:r>
            <a:rPr lang="hr-HR" b="1" dirty="0" err="1">
              <a:solidFill>
                <a:schemeClr val="accent1">
                  <a:lumMod val="50000"/>
                </a:schemeClr>
              </a:solidFill>
              <a:latin typeface="Arvo" panose="020B0604020202020204" charset="0"/>
              <a:cs typeface="Times New Roman" panose="02020603050405020304" pitchFamily="18" charset="0"/>
            </a:rPr>
            <a:t>integrirativen</a:t>
          </a:r>
          <a:r>
            <a:rPr lang="hr-HR" b="1" dirty="0">
              <a:solidFill>
                <a:schemeClr val="accent1">
                  <a:lumMod val="50000"/>
                </a:schemeClr>
              </a:solidFill>
              <a:latin typeface="Arvo" panose="020B0604020202020204" charset="0"/>
              <a:cs typeface="Times New Roman" panose="02020603050405020304" pitchFamily="18" charset="0"/>
            </a:rPr>
            <a:t> </a:t>
          </a:r>
          <a:r>
            <a:rPr lang="hr-HR" b="1" dirty="0" err="1">
              <a:solidFill>
                <a:schemeClr val="accent1">
                  <a:lumMod val="50000"/>
                </a:schemeClr>
              </a:solidFill>
              <a:latin typeface="Arvo" panose="020B0604020202020204" charset="0"/>
              <a:cs typeface="Times New Roman" panose="02020603050405020304" pitchFamily="18" charset="0"/>
            </a:rPr>
            <a:t>pristop</a:t>
          </a:r>
          <a:r>
            <a:rPr lang="hr-HR" b="1" dirty="0">
              <a:solidFill>
                <a:schemeClr val="accent1">
                  <a:lumMod val="50000"/>
                </a:schemeClr>
              </a:solidFill>
              <a:latin typeface="Arvo" panose="020B0604020202020204" charset="0"/>
              <a:cs typeface="Times New Roman" panose="02020603050405020304" pitchFamily="18" charset="0"/>
            </a:rPr>
            <a:t> v pripravi kurikuluma v </a:t>
          </a:r>
          <a:r>
            <a:rPr lang="hr-HR" b="1" dirty="0" err="1">
              <a:solidFill>
                <a:schemeClr val="accent1">
                  <a:lumMod val="50000"/>
                </a:schemeClr>
              </a:solidFill>
              <a:latin typeface="Arvo" panose="020B0604020202020204" charset="0"/>
              <a:cs typeface="Times New Roman" panose="02020603050405020304" pitchFamily="18" charset="0"/>
            </a:rPr>
            <a:t>sodelovanju</a:t>
          </a:r>
          <a:r>
            <a:rPr lang="hr-HR" b="1" dirty="0">
              <a:solidFill>
                <a:schemeClr val="accent1">
                  <a:lumMod val="50000"/>
                </a:schemeClr>
              </a:solidFill>
              <a:latin typeface="Arvo" panose="020B0604020202020204" charset="0"/>
              <a:cs typeface="Times New Roman" panose="02020603050405020304" pitchFamily="18" charset="0"/>
            </a:rPr>
            <a:t> </a:t>
          </a:r>
          <a:r>
            <a:rPr lang="hr-HR" b="1" dirty="0" err="1">
              <a:solidFill>
                <a:schemeClr val="accent1">
                  <a:lumMod val="50000"/>
                </a:schemeClr>
              </a:solidFill>
              <a:latin typeface="Arvo" panose="020B0604020202020204" charset="0"/>
              <a:cs typeface="Times New Roman" panose="02020603050405020304" pitchFamily="18" charset="0"/>
            </a:rPr>
            <a:t>akademskega</a:t>
          </a:r>
          <a:r>
            <a:rPr lang="hr-HR" b="1" dirty="0">
              <a:solidFill>
                <a:schemeClr val="accent1">
                  <a:lumMod val="50000"/>
                </a:schemeClr>
              </a:solidFill>
              <a:latin typeface="Arvo" panose="020B0604020202020204" charset="0"/>
              <a:cs typeface="Times New Roman" panose="02020603050405020304" pitchFamily="18" charset="0"/>
            </a:rPr>
            <a:t>  </a:t>
          </a:r>
          <a:r>
            <a:rPr lang="hr-HR" b="1" dirty="0" err="1">
              <a:solidFill>
                <a:schemeClr val="accent1">
                  <a:lumMod val="50000"/>
                </a:schemeClr>
              </a:solidFill>
              <a:latin typeface="Arvo" panose="020B0604020202020204" charset="0"/>
              <a:cs typeface="Times New Roman" panose="02020603050405020304" pitchFamily="18" charset="0"/>
            </a:rPr>
            <a:t>in</a:t>
          </a:r>
          <a:r>
            <a:rPr lang="hr-HR" b="1" dirty="0">
              <a:solidFill>
                <a:schemeClr val="accent1">
                  <a:lumMod val="50000"/>
                </a:schemeClr>
              </a:solidFill>
              <a:latin typeface="Arvo" panose="020B0604020202020204" charset="0"/>
              <a:cs typeface="Times New Roman" panose="02020603050405020304" pitchFamily="18" charset="0"/>
            </a:rPr>
            <a:t> </a:t>
          </a:r>
          <a:r>
            <a:rPr lang="hr-HR" b="1" dirty="0" err="1">
              <a:solidFill>
                <a:schemeClr val="accent1">
                  <a:lumMod val="50000"/>
                </a:schemeClr>
              </a:solidFill>
              <a:latin typeface="Arvo" panose="020B0604020202020204" charset="0"/>
              <a:cs typeface="Times New Roman" panose="02020603050405020304" pitchFamily="18" charset="0"/>
            </a:rPr>
            <a:t>knjižničnega</a:t>
          </a:r>
          <a:r>
            <a:rPr lang="hr-HR" b="1" dirty="0">
              <a:solidFill>
                <a:schemeClr val="accent1">
                  <a:lumMod val="50000"/>
                </a:schemeClr>
              </a:solidFill>
              <a:latin typeface="Arvo" panose="020B0604020202020204" charset="0"/>
              <a:cs typeface="Times New Roman" panose="02020603050405020304" pitchFamily="18" charset="0"/>
            </a:rPr>
            <a:t>  </a:t>
          </a:r>
          <a:r>
            <a:rPr lang="hr-HR" b="1" dirty="0" err="1">
              <a:solidFill>
                <a:schemeClr val="accent1">
                  <a:lumMod val="50000"/>
                </a:schemeClr>
              </a:solidFill>
              <a:latin typeface="Arvo" panose="020B0604020202020204" charset="0"/>
              <a:cs typeface="Times New Roman" panose="02020603050405020304" pitchFamily="18" charset="0"/>
            </a:rPr>
            <a:t>osebja</a:t>
          </a:r>
          <a:endParaRPr lang="hr-HR" dirty="0">
            <a:solidFill>
              <a:schemeClr val="accent1">
                <a:lumMod val="50000"/>
              </a:schemeClr>
            </a:solidFill>
            <a:latin typeface="Arvo" panose="020B0604020202020204" charset="0"/>
          </a:endParaRPr>
        </a:p>
      </dgm:t>
    </dgm:pt>
    <dgm:pt modelId="{8B75A8C4-BDDE-4670-A335-E56B5E9D9C19}" type="parTrans" cxnId="{F79F702B-3105-4C70-86E8-3BCD79D51AC1}">
      <dgm:prSet/>
      <dgm:spPr/>
      <dgm:t>
        <a:bodyPr/>
        <a:lstStyle/>
        <a:p>
          <a:endParaRPr lang="hr-HR"/>
        </a:p>
      </dgm:t>
    </dgm:pt>
    <dgm:pt modelId="{238D5F6B-5351-44FD-8296-1B3FF675CCC2}" type="sibTrans" cxnId="{F79F702B-3105-4C70-86E8-3BCD79D51AC1}">
      <dgm:prSet/>
      <dgm:spPr/>
      <dgm:t>
        <a:bodyPr/>
        <a:lstStyle/>
        <a:p>
          <a:endParaRPr lang="hr-HR"/>
        </a:p>
      </dgm:t>
    </dgm:pt>
    <dgm:pt modelId="{D1315179-31D2-4449-995F-3378C807E9A8}">
      <dgm:prSet phldrT="[Text]"/>
      <dgm:spPr/>
      <dgm:t>
        <a:bodyPr/>
        <a:lstStyle/>
        <a:p>
          <a:pPr algn="l"/>
          <a:r>
            <a:rPr lang="hr-HR" b="0" dirty="0">
              <a:solidFill>
                <a:schemeClr val="accent1">
                  <a:lumMod val="50000"/>
                </a:schemeClr>
              </a:solidFill>
              <a:effectLst/>
              <a:latin typeface="Arvo" panose="020B0604020202020204" charset="0"/>
              <a:cs typeface="Raavi" panose="020B0502040204020203" pitchFamily="34" charset="0"/>
            </a:rPr>
            <a:t>profil </a:t>
          </a:r>
          <a:r>
            <a:rPr lang="hr-HR" b="0" dirty="0" err="1">
              <a:solidFill>
                <a:schemeClr val="accent1">
                  <a:lumMod val="50000"/>
                </a:schemeClr>
              </a:solidFill>
              <a:effectLst/>
              <a:latin typeface="Arvo" panose="020B0604020202020204" charset="0"/>
              <a:cs typeface="Raavi" panose="020B0502040204020203" pitchFamily="34" charset="0"/>
            </a:rPr>
            <a:t>stokovnjaka</a:t>
          </a:r>
          <a:r>
            <a:rPr lang="hr-HR" b="0" dirty="0">
              <a:solidFill>
                <a:schemeClr val="accent1">
                  <a:lumMod val="50000"/>
                </a:schemeClr>
              </a:solidFill>
              <a:effectLst/>
              <a:latin typeface="Arvo" panose="020B0604020202020204" charset="0"/>
              <a:cs typeface="Raavi" panose="020B0502040204020203" pitchFamily="34" charset="0"/>
            </a:rPr>
            <a:t> – </a:t>
          </a:r>
          <a:r>
            <a:rPr lang="hr-HR" b="0" dirty="0" err="1">
              <a:solidFill>
                <a:schemeClr val="accent1">
                  <a:lumMod val="50000"/>
                </a:schemeClr>
              </a:solidFill>
              <a:effectLst/>
              <a:latin typeface="Arvo" panose="020B0604020202020204" charset="0"/>
              <a:cs typeface="Raavi" panose="020B0502040204020203" pitchFamily="34" charset="0"/>
            </a:rPr>
            <a:t>predpogoj</a:t>
          </a:r>
          <a:r>
            <a:rPr lang="hr-HR" b="0" dirty="0">
              <a:solidFill>
                <a:schemeClr val="accent1">
                  <a:lumMod val="50000"/>
                </a:schemeClr>
              </a:solidFill>
              <a:effectLst/>
              <a:latin typeface="Arvo" panose="020B0604020202020204" charset="0"/>
              <a:cs typeface="Raavi" panose="020B0502040204020203" pitchFamily="34" charset="0"/>
            </a:rPr>
            <a:t> - potrebna znanja </a:t>
          </a:r>
          <a:r>
            <a:rPr lang="hr-HR" b="0" dirty="0" err="1">
              <a:solidFill>
                <a:schemeClr val="accent1">
                  <a:lumMod val="50000"/>
                </a:schemeClr>
              </a:solidFill>
              <a:effectLst/>
              <a:latin typeface="Arvo" panose="020B0604020202020204" charset="0"/>
              <a:cs typeface="Raavi" panose="020B0502040204020203" pitchFamily="34" charset="0"/>
            </a:rPr>
            <a:t>in</a:t>
          </a:r>
          <a:r>
            <a:rPr lang="hr-HR" b="0" dirty="0">
              <a:solidFill>
                <a:schemeClr val="accent1">
                  <a:lumMod val="50000"/>
                </a:schemeClr>
              </a:solidFill>
              <a:effectLst/>
              <a:latin typeface="Arvo" panose="020B0604020202020204" charset="0"/>
              <a:cs typeface="Raavi" panose="020B0502040204020203" pitchFamily="34" charset="0"/>
            </a:rPr>
            <a:t> </a:t>
          </a:r>
          <a:r>
            <a:rPr lang="hr-HR" b="0" dirty="0" err="1">
              <a:solidFill>
                <a:schemeClr val="accent1">
                  <a:lumMod val="50000"/>
                </a:schemeClr>
              </a:solidFill>
              <a:effectLst/>
              <a:latin typeface="Arvo" panose="020B0604020202020204" charset="0"/>
              <a:cs typeface="Raavi" panose="020B0502040204020203" pitchFamily="34" charset="0"/>
            </a:rPr>
            <a:t>kompetence</a:t>
          </a:r>
          <a:r>
            <a:rPr lang="hr-HR" b="0" dirty="0">
              <a:solidFill>
                <a:schemeClr val="accent1">
                  <a:lumMod val="50000"/>
                </a:schemeClr>
              </a:solidFill>
              <a:effectLst/>
              <a:latin typeface="Arvo" panose="020B0604020202020204" charset="0"/>
              <a:cs typeface="Raavi" panose="020B0502040204020203" pitchFamily="34" charset="0"/>
            </a:rPr>
            <a:t> </a:t>
          </a:r>
          <a:r>
            <a:rPr lang="hr-HR" b="0" dirty="0" err="1">
              <a:solidFill>
                <a:schemeClr val="accent1">
                  <a:lumMod val="50000"/>
                </a:schemeClr>
              </a:solidFill>
              <a:effectLst/>
              <a:latin typeface="Arvo" panose="020B0604020202020204" charset="0"/>
              <a:cs typeface="Raavi" panose="020B0502040204020203" pitchFamily="34" charset="0"/>
            </a:rPr>
            <a:t>knjižničarja</a:t>
          </a:r>
          <a:r>
            <a:rPr lang="hr-HR" b="0" dirty="0">
              <a:solidFill>
                <a:schemeClr val="accent1">
                  <a:lumMod val="50000"/>
                </a:schemeClr>
              </a:solidFill>
              <a:effectLst/>
              <a:latin typeface="Arvo" panose="020B0604020202020204" charset="0"/>
              <a:cs typeface="Raavi" panose="020B0502040204020203" pitchFamily="34" charset="0"/>
            </a:rPr>
            <a:t> za realizacijo  programa IP</a:t>
          </a:r>
        </a:p>
      </dgm:t>
    </dgm:pt>
    <dgm:pt modelId="{55C314CF-B44C-41ED-9412-87164EED052E}" type="parTrans" cxnId="{B7F8A502-DDE9-468F-B9E3-E6B845E21F5D}">
      <dgm:prSet/>
      <dgm:spPr/>
      <dgm:t>
        <a:bodyPr/>
        <a:lstStyle/>
        <a:p>
          <a:endParaRPr lang="hr-HR"/>
        </a:p>
      </dgm:t>
    </dgm:pt>
    <dgm:pt modelId="{35F1B797-BD2F-417B-B336-0C546FD57915}" type="sibTrans" cxnId="{B7F8A502-DDE9-468F-B9E3-E6B845E21F5D}">
      <dgm:prSet/>
      <dgm:spPr/>
      <dgm:t>
        <a:bodyPr/>
        <a:lstStyle/>
        <a:p>
          <a:endParaRPr lang="hr-HR"/>
        </a:p>
      </dgm:t>
    </dgm:pt>
    <dgm:pt modelId="{3711F1A5-9C76-4461-9FCD-2B4AD89AB256}" type="pres">
      <dgm:prSet presAssocID="{9B2F44BE-B6B5-484A-BD00-4428A2BFC941}" presName="Name0" presStyleCnt="0">
        <dgm:presLayoutVars>
          <dgm:chMax val="7"/>
          <dgm:chPref val="7"/>
          <dgm:dir/>
          <dgm:animOne val="branch"/>
          <dgm:animLvl val="lvl"/>
        </dgm:presLayoutVars>
      </dgm:prSet>
      <dgm:spPr/>
    </dgm:pt>
    <dgm:pt modelId="{45F030EF-FE85-48E8-9DA5-8E9E2CD2950B}" type="pres">
      <dgm:prSet presAssocID="{6C79B532-99F4-4FA8-B7C2-6D636CBF05E1}" presName="composite" presStyleCnt="0"/>
      <dgm:spPr/>
    </dgm:pt>
    <dgm:pt modelId="{43E8464B-46A9-4FFA-A952-EC2341F8101A}" type="pres">
      <dgm:prSet presAssocID="{6C79B532-99F4-4FA8-B7C2-6D636CBF05E1}" presName="BackAccent" presStyleLbl="bgShp" presStyleIdx="0" presStyleCnt="3"/>
      <dgm:spPr/>
    </dgm:pt>
    <dgm:pt modelId="{C234C65B-7419-4CA4-89EE-0F133C31B869}" type="pres">
      <dgm:prSet presAssocID="{6C79B532-99F4-4FA8-B7C2-6D636CBF05E1}" presName="Accent" presStyleLbl="alignNode1" presStyleIdx="0" presStyleCnt="3"/>
      <dgm:spPr/>
    </dgm:pt>
    <dgm:pt modelId="{9D82CA8C-9233-40D3-8B81-DB27490B655F}" type="pres">
      <dgm:prSet presAssocID="{6C79B532-99F4-4FA8-B7C2-6D636CBF05E1}" presName="Child" presStyleLbl="revTx" presStyleIdx="0" presStyleCnt="6">
        <dgm:presLayoutVars>
          <dgm:chMax val="0"/>
          <dgm:chPref val="0"/>
          <dgm:bulletEnabled val="1"/>
        </dgm:presLayoutVars>
      </dgm:prSet>
      <dgm:spPr/>
    </dgm:pt>
    <dgm:pt modelId="{3A2B339C-94F4-4E77-8664-61B4704A8C2B}" type="pres">
      <dgm:prSet presAssocID="{6C79B532-99F4-4FA8-B7C2-6D636CBF05E1}" presName="Parent" presStyleLbl="revTx" presStyleIdx="1" presStyleCnt="6">
        <dgm:presLayoutVars>
          <dgm:chMax val="1"/>
          <dgm:chPref val="1"/>
          <dgm:bulletEnabled val="1"/>
        </dgm:presLayoutVars>
      </dgm:prSet>
      <dgm:spPr/>
    </dgm:pt>
    <dgm:pt modelId="{5B4AD607-6F46-49F3-807C-D8793B7B913C}" type="pres">
      <dgm:prSet presAssocID="{15A2786F-B84B-4AF2-9F5B-BAC8D73B86B3}" presName="sibTrans" presStyleCnt="0"/>
      <dgm:spPr/>
    </dgm:pt>
    <dgm:pt modelId="{E0BB3A82-1ABB-41CA-8FF3-FF8DEC13247F}" type="pres">
      <dgm:prSet presAssocID="{D8F33A4A-E300-4978-B760-33CA2E80B67C}" presName="composite" presStyleCnt="0"/>
      <dgm:spPr/>
    </dgm:pt>
    <dgm:pt modelId="{E0A25C7C-6DF5-4FB3-A9A4-9C6C091068B2}" type="pres">
      <dgm:prSet presAssocID="{D8F33A4A-E300-4978-B760-33CA2E80B67C}" presName="BackAccent" presStyleLbl="bgShp" presStyleIdx="1" presStyleCnt="3"/>
      <dgm:spPr/>
    </dgm:pt>
    <dgm:pt modelId="{98BDD9A3-E80B-4D3A-88F6-8D443AE680E5}" type="pres">
      <dgm:prSet presAssocID="{D8F33A4A-E300-4978-B760-33CA2E80B67C}" presName="Accent" presStyleLbl="alignNode1" presStyleIdx="1" presStyleCnt="3"/>
      <dgm:spPr/>
    </dgm:pt>
    <dgm:pt modelId="{2CDF7954-A4D8-477F-9268-03C65A313DD4}" type="pres">
      <dgm:prSet presAssocID="{D8F33A4A-E300-4978-B760-33CA2E80B67C}" presName="Child" presStyleLbl="revTx" presStyleIdx="2" presStyleCnt="6">
        <dgm:presLayoutVars>
          <dgm:chMax val="0"/>
          <dgm:chPref val="0"/>
          <dgm:bulletEnabled val="1"/>
        </dgm:presLayoutVars>
      </dgm:prSet>
      <dgm:spPr/>
    </dgm:pt>
    <dgm:pt modelId="{63ECDB6E-C64E-493E-B0FE-ED50786FA444}" type="pres">
      <dgm:prSet presAssocID="{D8F33A4A-E300-4978-B760-33CA2E80B67C}" presName="Parent" presStyleLbl="revTx" presStyleIdx="3" presStyleCnt="6" custLinFactNeighborX="-1793" custLinFactNeighborY="-11097">
        <dgm:presLayoutVars>
          <dgm:chMax val="1"/>
          <dgm:chPref val="1"/>
          <dgm:bulletEnabled val="1"/>
        </dgm:presLayoutVars>
      </dgm:prSet>
      <dgm:spPr/>
    </dgm:pt>
    <dgm:pt modelId="{C70C3B7A-EA41-4151-975E-ADE99FA86DDD}" type="pres">
      <dgm:prSet presAssocID="{AD01C9DB-E207-44FF-B04E-4DCD43ABF497}" presName="sibTrans" presStyleCnt="0"/>
      <dgm:spPr/>
    </dgm:pt>
    <dgm:pt modelId="{9B0A97CD-C677-4DB7-B671-8FD8A5DA52DA}" type="pres">
      <dgm:prSet presAssocID="{473B4EB4-0BD1-4F78-BCF0-5CDC7100C7D2}" presName="composite" presStyleCnt="0"/>
      <dgm:spPr/>
    </dgm:pt>
    <dgm:pt modelId="{659CE031-17D2-4378-8663-695FD6E8D085}" type="pres">
      <dgm:prSet presAssocID="{473B4EB4-0BD1-4F78-BCF0-5CDC7100C7D2}" presName="BackAccent" presStyleLbl="bgShp" presStyleIdx="2" presStyleCnt="3" custLinFactNeighborX="15015" custLinFactNeighborY="-43169"/>
      <dgm:spPr/>
    </dgm:pt>
    <dgm:pt modelId="{EE2FF1EC-434E-43A6-B4EB-ADDFAB09EB7B}" type="pres">
      <dgm:prSet presAssocID="{473B4EB4-0BD1-4F78-BCF0-5CDC7100C7D2}" presName="Accent" presStyleLbl="alignNode1" presStyleIdx="2" presStyleCnt="3" custLinFactNeighborX="16423" custLinFactNeighborY="-44577"/>
      <dgm:spPr/>
    </dgm:pt>
    <dgm:pt modelId="{879B4560-F128-4E52-B771-4AAF288D17AC}" type="pres">
      <dgm:prSet presAssocID="{473B4EB4-0BD1-4F78-BCF0-5CDC7100C7D2}" presName="Child" presStyleLbl="revTx" presStyleIdx="4" presStyleCnt="6" custScaleY="66465" custLinFactNeighborX="4963" custLinFactNeighborY="2843">
        <dgm:presLayoutVars>
          <dgm:chMax val="0"/>
          <dgm:chPref val="0"/>
          <dgm:bulletEnabled val="1"/>
        </dgm:presLayoutVars>
      </dgm:prSet>
      <dgm:spPr/>
    </dgm:pt>
    <dgm:pt modelId="{C8FE2823-3B6D-4529-97AA-CD0D199FBAB0}" type="pres">
      <dgm:prSet presAssocID="{473B4EB4-0BD1-4F78-BCF0-5CDC7100C7D2}" presName="Parent" presStyleLbl="revTx" presStyleIdx="5" presStyleCnt="6" custLinFactNeighborX="4349" custLinFactNeighborY="82529">
        <dgm:presLayoutVars>
          <dgm:chMax val="1"/>
          <dgm:chPref val="1"/>
          <dgm:bulletEnabled val="1"/>
        </dgm:presLayoutVars>
      </dgm:prSet>
      <dgm:spPr/>
    </dgm:pt>
  </dgm:ptLst>
  <dgm:cxnLst>
    <dgm:cxn modelId="{B7F8A502-DDE9-468F-B9E3-E6B845E21F5D}" srcId="{6C79B532-99F4-4FA8-B7C2-6D636CBF05E1}" destId="{D1315179-31D2-4449-995F-3378C807E9A8}" srcOrd="1" destOrd="0" parTransId="{55C314CF-B44C-41ED-9412-87164EED052E}" sibTransId="{35F1B797-BD2F-417B-B336-0C546FD57915}"/>
    <dgm:cxn modelId="{8EC36607-2B07-4C76-B18D-0996F1BB7960}" srcId="{9B2F44BE-B6B5-484A-BD00-4428A2BFC941}" destId="{6C79B532-99F4-4FA8-B7C2-6D636CBF05E1}" srcOrd="0" destOrd="0" parTransId="{D2CF9C74-A10F-4CAD-80CE-8E9D83AB433F}" sibTransId="{15A2786F-B84B-4AF2-9F5B-BAC8D73B86B3}"/>
    <dgm:cxn modelId="{29205A1C-C7D3-4328-8404-BD32E5BB61B7}" srcId="{6C79B532-99F4-4FA8-B7C2-6D636CBF05E1}" destId="{F12A87EC-630E-4906-A4F0-104FE322FD95}" srcOrd="0" destOrd="0" parTransId="{79F315B3-4103-4481-BA37-479B1C9DF5D3}" sibTransId="{01C8A0B0-D2D1-4BB5-A5D1-60EB26D1AC24}"/>
    <dgm:cxn modelId="{F79F702B-3105-4C70-86E8-3BCD79D51AC1}" srcId="{D8F33A4A-E300-4978-B760-33CA2E80B67C}" destId="{359535B6-BD95-4EC9-A705-8B9ECB53850E}" srcOrd="1" destOrd="0" parTransId="{8B75A8C4-BDDE-4670-A335-E56B5E9D9C19}" sibTransId="{238D5F6B-5351-44FD-8296-1B3FF675CCC2}"/>
    <dgm:cxn modelId="{A577F46F-AF9B-4A8F-B1A6-B62E86592231}" type="presOf" srcId="{359535B6-BD95-4EC9-A705-8B9ECB53850E}" destId="{2CDF7954-A4D8-477F-9268-03C65A313DD4}" srcOrd="0" destOrd="1" presId="urn:microsoft.com/office/officeart/2008/layout/IncreasingCircleProcess"/>
    <dgm:cxn modelId="{AB8F3755-AEFF-4EA1-A068-A85B8A680995}" type="presOf" srcId="{473B4EB4-0BD1-4F78-BCF0-5CDC7100C7D2}" destId="{C8FE2823-3B6D-4529-97AA-CD0D199FBAB0}" srcOrd="0" destOrd="0" presId="urn:microsoft.com/office/officeart/2008/layout/IncreasingCircleProcess"/>
    <dgm:cxn modelId="{83F40D86-12CD-4567-AD60-BC22A4DCCA0A}" srcId="{9B2F44BE-B6B5-484A-BD00-4428A2BFC941}" destId="{D8F33A4A-E300-4978-B760-33CA2E80B67C}" srcOrd="1" destOrd="0" parTransId="{718C4446-D887-4715-873A-A93E07416454}" sibTransId="{AD01C9DB-E207-44FF-B04E-4DCD43ABF497}"/>
    <dgm:cxn modelId="{1F91DB8B-CA6E-452B-A28E-BBA5FBCA1A4D}" type="presOf" srcId="{D8F33A4A-E300-4978-B760-33CA2E80B67C}" destId="{63ECDB6E-C64E-493E-B0FE-ED50786FA444}" srcOrd="0" destOrd="0" presId="urn:microsoft.com/office/officeart/2008/layout/IncreasingCircleProcess"/>
    <dgm:cxn modelId="{5AC20091-9286-4C35-97CD-557E1FFFF93B}" type="presOf" srcId="{D1315179-31D2-4449-995F-3378C807E9A8}" destId="{9D82CA8C-9233-40D3-8B81-DB27490B655F}" srcOrd="0" destOrd="1" presId="urn:microsoft.com/office/officeart/2008/layout/IncreasingCircleProcess"/>
    <dgm:cxn modelId="{DE8E6BA4-2406-44DB-AC75-3E749BBF0928}" srcId="{9B2F44BE-B6B5-484A-BD00-4428A2BFC941}" destId="{473B4EB4-0BD1-4F78-BCF0-5CDC7100C7D2}" srcOrd="2" destOrd="0" parTransId="{2EC534DA-303A-461C-BFAF-F75CFD5B494A}" sibTransId="{AD761978-D524-4156-9F78-1DC91FB2FE52}"/>
    <dgm:cxn modelId="{66C08FB0-262E-4DE9-A01E-76BF99FDBDF9}" srcId="{473B4EB4-0BD1-4F78-BCF0-5CDC7100C7D2}" destId="{EDCE932D-DAB7-4F2E-910C-994DECE5503C}" srcOrd="0" destOrd="0" parTransId="{58970B5F-548F-4D6F-AB49-764A5F5BCDBA}" sibTransId="{22D617A8-80F0-4738-862C-2B526DA4E02A}"/>
    <dgm:cxn modelId="{2EDBB8B0-6A6A-4829-B8BA-30CBF97482C3}" type="presOf" srcId="{B0DFAC90-2C02-432D-BF42-A6DF7111FF7F}" destId="{2CDF7954-A4D8-477F-9268-03C65A313DD4}" srcOrd="0" destOrd="0" presId="urn:microsoft.com/office/officeart/2008/layout/IncreasingCircleProcess"/>
    <dgm:cxn modelId="{24E826DB-6A15-4D17-B6CF-B9AD76FF2D55}" type="presOf" srcId="{6C79B532-99F4-4FA8-B7C2-6D636CBF05E1}" destId="{3A2B339C-94F4-4E77-8664-61B4704A8C2B}" srcOrd="0" destOrd="0" presId="urn:microsoft.com/office/officeart/2008/layout/IncreasingCircleProcess"/>
    <dgm:cxn modelId="{58C6FFDC-452E-4DEF-A387-BC3DA7F05EA8}" type="presOf" srcId="{F12A87EC-630E-4906-A4F0-104FE322FD95}" destId="{9D82CA8C-9233-40D3-8B81-DB27490B655F}" srcOrd="0" destOrd="0" presId="urn:microsoft.com/office/officeart/2008/layout/IncreasingCircleProcess"/>
    <dgm:cxn modelId="{B445B5DD-4AC2-43A3-B6B5-A2A18336D396}" type="presOf" srcId="{9B2F44BE-B6B5-484A-BD00-4428A2BFC941}" destId="{3711F1A5-9C76-4461-9FCD-2B4AD89AB256}" srcOrd="0" destOrd="0" presId="urn:microsoft.com/office/officeart/2008/layout/IncreasingCircleProcess"/>
    <dgm:cxn modelId="{A2BDEFE0-8FD6-4F65-ACCC-B2F82C058F88}" srcId="{D8F33A4A-E300-4978-B760-33CA2E80B67C}" destId="{B0DFAC90-2C02-432D-BF42-A6DF7111FF7F}" srcOrd="0" destOrd="0" parTransId="{9CBC1964-4623-4862-9A37-81435CB9C6B4}" sibTransId="{4F04FB69-4FD6-452A-9C57-907C082FE80B}"/>
    <dgm:cxn modelId="{AAC337F9-A80B-44CC-BD1F-2602D56E3A26}" type="presOf" srcId="{EDCE932D-DAB7-4F2E-910C-994DECE5503C}" destId="{879B4560-F128-4E52-B771-4AAF288D17AC}" srcOrd="0" destOrd="0" presId="urn:microsoft.com/office/officeart/2008/layout/IncreasingCircleProcess"/>
    <dgm:cxn modelId="{B01F277C-82AA-4A57-9D00-2478655E92A9}" type="presParOf" srcId="{3711F1A5-9C76-4461-9FCD-2B4AD89AB256}" destId="{45F030EF-FE85-48E8-9DA5-8E9E2CD2950B}" srcOrd="0" destOrd="0" presId="urn:microsoft.com/office/officeart/2008/layout/IncreasingCircleProcess"/>
    <dgm:cxn modelId="{85E6A9B8-0BEE-40E3-8189-FA6A83B18BEF}" type="presParOf" srcId="{45F030EF-FE85-48E8-9DA5-8E9E2CD2950B}" destId="{43E8464B-46A9-4FFA-A952-EC2341F8101A}" srcOrd="0" destOrd="0" presId="urn:microsoft.com/office/officeart/2008/layout/IncreasingCircleProcess"/>
    <dgm:cxn modelId="{A6DFD677-EE55-4D9D-87D3-0745B9B8BF3F}" type="presParOf" srcId="{45F030EF-FE85-48E8-9DA5-8E9E2CD2950B}" destId="{C234C65B-7419-4CA4-89EE-0F133C31B869}" srcOrd="1" destOrd="0" presId="urn:microsoft.com/office/officeart/2008/layout/IncreasingCircleProcess"/>
    <dgm:cxn modelId="{8C07A6C8-C89A-419D-8C22-1460DE3E1412}" type="presParOf" srcId="{45F030EF-FE85-48E8-9DA5-8E9E2CD2950B}" destId="{9D82CA8C-9233-40D3-8B81-DB27490B655F}" srcOrd="2" destOrd="0" presId="urn:microsoft.com/office/officeart/2008/layout/IncreasingCircleProcess"/>
    <dgm:cxn modelId="{BBD492E4-265F-40E2-9351-85B21EA36687}" type="presParOf" srcId="{45F030EF-FE85-48E8-9DA5-8E9E2CD2950B}" destId="{3A2B339C-94F4-4E77-8664-61B4704A8C2B}" srcOrd="3" destOrd="0" presId="urn:microsoft.com/office/officeart/2008/layout/IncreasingCircleProcess"/>
    <dgm:cxn modelId="{CC51DD67-CC82-4B8D-BA46-AB0C59E1C38B}" type="presParOf" srcId="{3711F1A5-9C76-4461-9FCD-2B4AD89AB256}" destId="{5B4AD607-6F46-49F3-807C-D8793B7B913C}" srcOrd="1" destOrd="0" presId="urn:microsoft.com/office/officeart/2008/layout/IncreasingCircleProcess"/>
    <dgm:cxn modelId="{0C3A15C3-4D28-4542-884E-E4A5107BD7E9}" type="presParOf" srcId="{3711F1A5-9C76-4461-9FCD-2B4AD89AB256}" destId="{E0BB3A82-1ABB-41CA-8FF3-FF8DEC13247F}" srcOrd="2" destOrd="0" presId="urn:microsoft.com/office/officeart/2008/layout/IncreasingCircleProcess"/>
    <dgm:cxn modelId="{19003A90-82E5-47C7-B2F7-4FEE09736120}" type="presParOf" srcId="{E0BB3A82-1ABB-41CA-8FF3-FF8DEC13247F}" destId="{E0A25C7C-6DF5-4FB3-A9A4-9C6C091068B2}" srcOrd="0" destOrd="0" presId="urn:microsoft.com/office/officeart/2008/layout/IncreasingCircleProcess"/>
    <dgm:cxn modelId="{9407EC2A-4A2F-488F-B54B-3B1656F92603}" type="presParOf" srcId="{E0BB3A82-1ABB-41CA-8FF3-FF8DEC13247F}" destId="{98BDD9A3-E80B-4D3A-88F6-8D443AE680E5}" srcOrd="1" destOrd="0" presId="urn:microsoft.com/office/officeart/2008/layout/IncreasingCircleProcess"/>
    <dgm:cxn modelId="{EB373BCD-FBC2-46BB-87B4-B7D65D60E75E}" type="presParOf" srcId="{E0BB3A82-1ABB-41CA-8FF3-FF8DEC13247F}" destId="{2CDF7954-A4D8-477F-9268-03C65A313DD4}" srcOrd="2" destOrd="0" presId="urn:microsoft.com/office/officeart/2008/layout/IncreasingCircleProcess"/>
    <dgm:cxn modelId="{32547710-CB23-4F12-ABD2-FB16A1C59345}" type="presParOf" srcId="{E0BB3A82-1ABB-41CA-8FF3-FF8DEC13247F}" destId="{63ECDB6E-C64E-493E-B0FE-ED50786FA444}" srcOrd="3" destOrd="0" presId="urn:microsoft.com/office/officeart/2008/layout/IncreasingCircleProcess"/>
    <dgm:cxn modelId="{F902D2F3-4B4E-4989-B7D0-C93CDAFA5387}" type="presParOf" srcId="{3711F1A5-9C76-4461-9FCD-2B4AD89AB256}" destId="{C70C3B7A-EA41-4151-975E-ADE99FA86DDD}" srcOrd="3" destOrd="0" presId="urn:microsoft.com/office/officeart/2008/layout/IncreasingCircleProcess"/>
    <dgm:cxn modelId="{A5D81F51-16D1-4AE9-A70B-257E61A2E716}" type="presParOf" srcId="{3711F1A5-9C76-4461-9FCD-2B4AD89AB256}" destId="{9B0A97CD-C677-4DB7-B671-8FD8A5DA52DA}" srcOrd="4" destOrd="0" presId="urn:microsoft.com/office/officeart/2008/layout/IncreasingCircleProcess"/>
    <dgm:cxn modelId="{A3A77515-4393-4DD1-BB3E-684FCB62DB5B}" type="presParOf" srcId="{9B0A97CD-C677-4DB7-B671-8FD8A5DA52DA}" destId="{659CE031-17D2-4378-8663-695FD6E8D085}" srcOrd="0" destOrd="0" presId="urn:microsoft.com/office/officeart/2008/layout/IncreasingCircleProcess"/>
    <dgm:cxn modelId="{4520A283-548A-41A2-ADDB-881026A49E43}" type="presParOf" srcId="{9B0A97CD-C677-4DB7-B671-8FD8A5DA52DA}" destId="{EE2FF1EC-434E-43A6-B4EB-ADDFAB09EB7B}" srcOrd="1" destOrd="0" presId="urn:microsoft.com/office/officeart/2008/layout/IncreasingCircleProcess"/>
    <dgm:cxn modelId="{CDCBC6E1-8025-41FA-8B71-1C9678D15CEC}" type="presParOf" srcId="{9B0A97CD-C677-4DB7-B671-8FD8A5DA52DA}" destId="{879B4560-F128-4E52-B771-4AAF288D17AC}" srcOrd="2" destOrd="0" presId="urn:microsoft.com/office/officeart/2008/layout/IncreasingCircleProcess"/>
    <dgm:cxn modelId="{A861DFF8-34FE-4F7B-B070-32EF0347D7D5}" type="presParOf" srcId="{9B0A97CD-C677-4DB7-B671-8FD8A5DA52DA}" destId="{C8FE2823-3B6D-4529-97AA-CD0D199FBAB0}" srcOrd="3" destOrd="0" presId="urn:microsoft.com/office/officeart/2008/layout/Increasing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3290B1-47AF-4426-AE43-00AB7CC902C2}" type="doc">
      <dgm:prSet loTypeId="urn:microsoft.com/office/officeart/2005/8/layout/hierarchy6" loCatId="hierarchy" qsTypeId="urn:microsoft.com/office/officeart/2005/8/quickstyle/simple1" qsCatId="simple" csTypeId="urn:microsoft.com/office/officeart/2005/8/colors/accent5_1" csCatId="accent5" phldr="1"/>
      <dgm:spPr/>
      <dgm:t>
        <a:bodyPr/>
        <a:lstStyle/>
        <a:p>
          <a:endParaRPr lang="en-US"/>
        </a:p>
      </dgm:t>
    </dgm:pt>
    <dgm:pt modelId="{CD845AB8-DCD7-496B-A482-020DDC7B3C64}">
      <dgm:prSet phldrT="[Text]" custT="1"/>
      <dgm:spPr>
        <a:solidFill>
          <a:schemeClr val="accent5">
            <a:lumMod val="20000"/>
            <a:lumOff val="80000"/>
          </a:schemeClr>
        </a:solidFill>
      </dgm:spPr>
      <dgm:t>
        <a:bodyPr/>
        <a:lstStyle/>
        <a:p>
          <a:pPr algn="ctr"/>
          <a:r>
            <a:rPr lang="hr-HR" sz="1200" b="1" dirty="0">
              <a:solidFill>
                <a:schemeClr val="accent1">
                  <a:lumMod val="50000"/>
                </a:schemeClr>
              </a:solidFill>
              <a:latin typeface="Arvo" panose="020B0604020202020204" charset="0"/>
              <a:cs typeface="Times New Roman" panose="02020603050405020304" pitchFamily="18" charset="0"/>
            </a:rPr>
            <a:t>Potrebne </a:t>
          </a:r>
          <a:r>
            <a:rPr lang="hr-HR" sz="1200" b="1" dirty="0" err="1">
              <a:solidFill>
                <a:schemeClr val="accent1">
                  <a:lumMod val="50000"/>
                </a:schemeClr>
              </a:solidFill>
              <a:latin typeface="Arvo" panose="020B0604020202020204" charset="0"/>
              <a:cs typeface="Times New Roman" panose="02020603050405020304" pitchFamily="18" charset="0"/>
            </a:rPr>
            <a:t>kompetence</a:t>
          </a:r>
          <a:r>
            <a:rPr lang="hr-HR" sz="1200" b="1" dirty="0">
              <a:solidFill>
                <a:schemeClr val="accent1">
                  <a:lumMod val="50000"/>
                </a:schemeClr>
              </a:solidFill>
              <a:latin typeface="Arvo" panose="020B0604020202020204" charset="0"/>
              <a:cs typeface="Times New Roman" panose="02020603050405020304" pitchFamily="18" charset="0"/>
            </a:rPr>
            <a:t> </a:t>
          </a:r>
        </a:p>
        <a:p>
          <a:pPr algn="ctr"/>
          <a:r>
            <a:rPr lang="hr-HR" sz="1200" b="1" dirty="0" err="1">
              <a:solidFill>
                <a:schemeClr val="accent1">
                  <a:lumMod val="50000"/>
                </a:schemeClr>
              </a:solidFill>
              <a:latin typeface="Arvo" panose="020B0604020202020204" charset="0"/>
              <a:cs typeface="Times New Roman" panose="02020603050405020304" pitchFamily="18" charset="0"/>
            </a:rPr>
            <a:t>knjižničarja</a:t>
          </a:r>
          <a:r>
            <a:rPr lang="hr-HR" sz="1200" b="1" dirty="0">
              <a:solidFill>
                <a:schemeClr val="accent1">
                  <a:lumMod val="50000"/>
                </a:schemeClr>
              </a:solidFill>
              <a:latin typeface="Arvo" panose="020B0604020202020204" charset="0"/>
              <a:cs typeface="Times New Roman" panose="02020603050405020304" pitchFamily="18" charset="0"/>
            </a:rPr>
            <a:t> za </a:t>
          </a:r>
          <a:r>
            <a:rPr lang="hr-HR" sz="1200" b="1" dirty="0" err="1">
              <a:solidFill>
                <a:schemeClr val="accent1">
                  <a:lumMod val="50000"/>
                </a:schemeClr>
              </a:solidFill>
              <a:latin typeface="Arvo" panose="020B0604020202020204" charset="0"/>
              <a:cs typeface="Times New Roman" panose="02020603050405020304" pitchFamily="18" charset="0"/>
            </a:rPr>
            <a:t>delo</a:t>
          </a:r>
          <a:r>
            <a:rPr lang="hr-HR" sz="1200" b="1" dirty="0">
              <a:solidFill>
                <a:schemeClr val="accent1">
                  <a:lumMod val="50000"/>
                </a:schemeClr>
              </a:solidFill>
              <a:latin typeface="Arvo" panose="020B0604020202020204" charset="0"/>
              <a:cs typeface="Times New Roman" panose="02020603050405020304" pitchFamily="18" charset="0"/>
            </a:rPr>
            <a:t> v pravnih </a:t>
          </a:r>
          <a:r>
            <a:rPr lang="hr-HR" sz="1200" b="1" dirty="0" err="1">
              <a:solidFill>
                <a:schemeClr val="accent1">
                  <a:lumMod val="50000"/>
                </a:schemeClr>
              </a:solidFill>
              <a:latin typeface="Arvo" panose="020B0604020202020204" charset="0"/>
              <a:cs typeface="Times New Roman" panose="02020603050405020304" pitchFamily="18" charset="0"/>
            </a:rPr>
            <a:t>knjižnicah</a:t>
          </a:r>
          <a:endParaRPr lang="en-US" sz="1200" b="1" dirty="0">
            <a:solidFill>
              <a:schemeClr val="accent1">
                <a:lumMod val="50000"/>
              </a:schemeClr>
            </a:solidFill>
            <a:latin typeface="Arvo" panose="020B0604020202020204" charset="0"/>
            <a:cs typeface="Times New Roman" panose="02020603050405020304" pitchFamily="18" charset="0"/>
          </a:endParaRPr>
        </a:p>
      </dgm:t>
    </dgm:pt>
    <dgm:pt modelId="{C8F60B20-625A-4121-9EFC-A68DF4AE401C}" type="parTrans" cxnId="{523C32A4-38B5-4581-A599-F5F922F6516F}">
      <dgm:prSet/>
      <dgm:spPr/>
      <dgm:t>
        <a:bodyPr/>
        <a:lstStyle/>
        <a:p>
          <a:pPr algn="ctr"/>
          <a:endParaRPr lang="en-US"/>
        </a:p>
      </dgm:t>
    </dgm:pt>
    <dgm:pt modelId="{AF8376D1-AC1D-4FE2-AAE2-E86E2618553A}" type="sibTrans" cxnId="{523C32A4-38B5-4581-A599-F5F922F6516F}">
      <dgm:prSet/>
      <dgm:spPr/>
      <dgm:t>
        <a:bodyPr/>
        <a:lstStyle/>
        <a:p>
          <a:pPr algn="ctr"/>
          <a:endParaRPr lang="en-US"/>
        </a:p>
      </dgm:t>
    </dgm:pt>
    <dgm:pt modelId="{035D0830-2420-497B-ACE8-03D55FF8BBFE}">
      <dgm:prSet phldrT="[Text]" custT="1"/>
      <dgm:spPr>
        <a:solidFill>
          <a:schemeClr val="accent6">
            <a:lumMod val="20000"/>
            <a:lumOff val="80000"/>
          </a:schemeClr>
        </a:solidFill>
      </dgm:spPr>
      <dgm:t>
        <a:bodyPr/>
        <a:lstStyle/>
        <a:p>
          <a:pPr algn="ctr"/>
          <a:r>
            <a:rPr lang="hr-HR" sz="1000" b="1" dirty="0">
              <a:solidFill>
                <a:schemeClr val="accent1">
                  <a:lumMod val="50000"/>
                </a:schemeClr>
              </a:solidFill>
              <a:latin typeface="Arvo" panose="020B0604020202020204" charset="0"/>
              <a:cs typeface="Times New Roman" panose="02020603050405020304" pitchFamily="18" charset="0"/>
            </a:rPr>
            <a:t>1. </a:t>
          </a:r>
          <a:r>
            <a:rPr lang="sl-SI" sz="1000" b="1" dirty="0">
              <a:solidFill>
                <a:schemeClr val="accent1">
                  <a:lumMod val="50000"/>
                </a:schemeClr>
              </a:solidFill>
              <a:latin typeface="Arvo" panose="020B0604020202020204" charset="0"/>
              <a:cs typeface="Times New Roman" panose="02020603050405020304" pitchFamily="18" charset="0"/>
            </a:rPr>
            <a:t>Splošne</a:t>
          </a:r>
          <a:r>
            <a:rPr lang="en-US" sz="1000" b="1" dirty="0">
              <a:solidFill>
                <a:schemeClr val="accent1">
                  <a:lumMod val="50000"/>
                </a:schemeClr>
              </a:solidFill>
              <a:latin typeface="Arvo" panose="020B0604020202020204" charset="0"/>
              <a:cs typeface="Times New Roman" panose="02020603050405020304" pitchFamily="18" charset="0"/>
            </a:rPr>
            <a:t> </a:t>
          </a:r>
          <a:r>
            <a:rPr lang="en-US" sz="1000" b="1" dirty="0" err="1">
              <a:solidFill>
                <a:schemeClr val="accent1">
                  <a:lumMod val="50000"/>
                </a:schemeClr>
              </a:solidFill>
              <a:latin typeface="Arvo" panose="020B0604020202020204" charset="0"/>
              <a:cs typeface="Times New Roman" panose="02020603050405020304" pitchFamily="18" charset="0"/>
            </a:rPr>
            <a:t>kompetenc</a:t>
          </a:r>
          <a:r>
            <a:rPr lang="sl-SI" sz="1000" b="1" dirty="0">
              <a:solidFill>
                <a:schemeClr val="accent1">
                  <a:lumMod val="50000"/>
                </a:schemeClr>
              </a:solidFill>
              <a:latin typeface="Arvo" panose="020B0604020202020204" charset="0"/>
              <a:cs typeface="Times New Roman" panose="02020603050405020304" pitchFamily="18" charset="0"/>
            </a:rPr>
            <a:t>e</a:t>
          </a:r>
          <a:r>
            <a:rPr lang="hr-HR" sz="1000" b="1" dirty="0">
              <a:solidFill>
                <a:schemeClr val="accent1">
                  <a:lumMod val="50000"/>
                </a:schemeClr>
              </a:solidFill>
              <a:latin typeface="Arvo" panose="020B0604020202020204" charset="0"/>
              <a:cs typeface="Times New Roman" panose="02020603050405020304" pitchFamily="18" charset="0"/>
            </a:rPr>
            <a:t>  </a:t>
          </a:r>
          <a:r>
            <a:rPr lang="en-US" sz="1000" b="1" dirty="0">
              <a:solidFill>
                <a:schemeClr val="accent1">
                  <a:lumMod val="50000"/>
                </a:schemeClr>
              </a:solidFill>
              <a:latin typeface="Arvo" panose="020B0604020202020204" charset="0"/>
              <a:cs typeface="Times New Roman" panose="02020603050405020304" pitchFamily="18" charset="0"/>
            </a:rPr>
            <a:t> </a:t>
          </a:r>
          <a:r>
            <a:rPr lang="en-US" sz="1000" b="1" dirty="0" err="1">
              <a:solidFill>
                <a:schemeClr val="accent1">
                  <a:lumMod val="50000"/>
                </a:schemeClr>
              </a:solidFill>
              <a:latin typeface="Arvo" panose="020B0604020202020204" charset="0"/>
              <a:cs typeface="Times New Roman" panose="02020603050405020304" pitchFamily="18" charset="0"/>
            </a:rPr>
            <a:t>i</a:t>
          </a:r>
          <a:r>
            <a:rPr lang="sl-SI" sz="1000" b="1" dirty="0">
              <a:solidFill>
                <a:schemeClr val="accent1">
                  <a:lumMod val="50000"/>
                </a:schemeClr>
              </a:solidFill>
              <a:latin typeface="Arvo" panose="020B0604020202020204" charset="0"/>
              <a:cs typeface="Times New Roman" panose="02020603050405020304" pitchFamily="18" charset="0"/>
            </a:rPr>
            <a:t>n</a:t>
          </a:r>
          <a:r>
            <a:rPr lang="en-US" sz="1000" b="1" dirty="0">
              <a:solidFill>
                <a:schemeClr val="accent1">
                  <a:lumMod val="50000"/>
                </a:schemeClr>
              </a:solidFill>
              <a:latin typeface="Arvo" panose="020B0604020202020204" charset="0"/>
              <a:cs typeface="Times New Roman" panose="02020603050405020304" pitchFamily="18" charset="0"/>
            </a:rPr>
            <a:t> </a:t>
          </a:r>
          <a:r>
            <a:rPr lang="en-US" sz="1000" b="1" dirty="0" err="1">
              <a:solidFill>
                <a:schemeClr val="accent1">
                  <a:lumMod val="50000"/>
                </a:schemeClr>
              </a:solidFill>
              <a:latin typeface="Arvo" panose="020B0604020202020204" charset="0"/>
              <a:cs typeface="Times New Roman" panose="02020603050405020304" pitchFamily="18" charset="0"/>
            </a:rPr>
            <a:t>znanja</a:t>
          </a:r>
          <a:r>
            <a:rPr lang="en-US" sz="1000" b="1" dirty="0">
              <a:solidFill>
                <a:schemeClr val="accent1">
                  <a:lumMod val="50000"/>
                </a:schemeClr>
              </a:solidFill>
              <a:latin typeface="Arvo" panose="020B0604020202020204" charset="0"/>
              <a:cs typeface="Times New Roman" panose="02020603050405020304" pitchFamily="18" charset="0"/>
            </a:rPr>
            <a:t> </a:t>
          </a:r>
        </a:p>
      </dgm:t>
    </dgm:pt>
    <dgm:pt modelId="{8130F2F3-6812-4028-988A-F64866DF83CA}" type="parTrans" cxnId="{C2C67246-5BCF-4A2F-9429-72AD6ED60730}">
      <dgm:prSet/>
      <dgm:spPr/>
      <dgm:t>
        <a:bodyPr/>
        <a:lstStyle/>
        <a:p>
          <a:pPr algn="ctr"/>
          <a:endParaRPr lang="en-US"/>
        </a:p>
      </dgm:t>
    </dgm:pt>
    <dgm:pt modelId="{F564A83B-FB47-407A-A25B-B952F5A54AAD}" type="sibTrans" cxnId="{C2C67246-5BCF-4A2F-9429-72AD6ED60730}">
      <dgm:prSet/>
      <dgm:spPr/>
      <dgm:t>
        <a:bodyPr/>
        <a:lstStyle/>
        <a:p>
          <a:pPr algn="ctr"/>
          <a:endParaRPr lang="en-US"/>
        </a:p>
      </dgm:t>
    </dgm:pt>
    <dgm:pt modelId="{D5AA06B5-BEE2-43B2-988E-0DB3B18AE140}">
      <dgm:prSet phldrT="[Text]" custT="1"/>
      <dgm:spPr>
        <a:solidFill>
          <a:schemeClr val="accent3">
            <a:lumMod val="20000"/>
            <a:lumOff val="80000"/>
          </a:schemeClr>
        </a:solidFill>
      </dgm:spPr>
      <dgm:t>
        <a:bodyPr/>
        <a:lstStyle/>
        <a:p>
          <a:pPr algn="ctr"/>
          <a:r>
            <a:rPr lang="hr-HR" sz="900" b="0" dirty="0">
              <a:solidFill>
                <a:schemeClr val="accent1">
                  <a:lumMod val="50000"/>
                </a:schemeClr>
              </a:solidFill>
              <a:latin typeface="Arvo" panose="020B0604020202020204" charset="0"/>
              <a:cs typeface="Times New Roman" panose="02020603050405020304" pitchFamily="18" charset="0"/>
            </a:rPr>
            <a:t>Jedro</a:t>
          </a:r>
        </a:p>
        <a:p>
          <a:pPr algn="ctr"/>
          <a:r>
            <a:rPr lang="en-GB" sz="900" b="0" dirty="0">
              <a:solidFill>
                <a:schemeClr val="accent1">
                  <a:lumMod val="50000"/>
                </a:schemeClr>
              </a:solidFill>
              <a:latin typeface="Arvo" panose="020B0604020202020204" charset="0"/>
              <a:cs typeface="Times New Roman" panose="02020603050405020304" pitchFamily="18" charset="0"/>
            </a:rPr>
            <a:t>š</a:t>
          </a:r>
          <a:r>
            <a:rPr lang="hr-HR" sz="900" b="0" dirty="0" err="1">
              <a:solidFill>
                <a:schemeClr val="accent1">
                  <a:lumMod val="50000"/>
                </a:schemeClr>
              </a:solidFill>
              <a:latin typeface="Arvo" panose="020B0604020202020204" charset="0"/>
              <a:cs typeface="Times New Roman" panose="02020603050405020304" pitchFamily="18" charset="0"/>
            </a:rPr>
            <a:t>tudijskega</a:t>
          </a:r>
          <a:r>
            <a:rPr lang="hr-HR" sz="900" b="0" dirty="0">
              <a:solidFill>
                <a:schemeClr val="accent1">
                  <a:lumMod val="50000"/>
                </a:schemeClr>
              </a:solidFill>
              <a:latin typeface="Arvo" panose="020B0604020202020204" charset="0"/>
              <a:cs typeface="Times New Roman" panose="02020603050405020304" pitchFamily="18" charset="0"/>
            </a:rPr>
            <a:t> programa knjižničarstva </a:t>
          </a:r>
          <a:endParaRPr lang="en-US" sz="900" b="0" dirty="0">
            <a:solidFill>
              <a:schemeClr val="accent1">
                <a:lumMod val="50000"/>
              </a:schemeClr>
            </a:solidFill>
            <a:latin typeface="Arvo" panose="020B0604020202020204" charset="0"/>
            <a:cs typeface="Times New Roman" panose="02020603050405020304" pitchFamily="18" charset="0"/>
          </a:endParaRPr>
        </a:p>
      </dgm:t>
    </dgm:pt>
    <dgm:pt modelId="{20CCA6CB-669A-4A81-80F0-22DDEA30C03E}" type="parTrans" cxnId="{B8D38954-54FE-4A64-A94E-5EB7492DEAFA}">
      <dgm:prSet/>
      <dgm:spPr/>
      <dgm:t>
        <a:bodyPr/>
        <a:lstStyle/>
        <a:p>
          <a:pPr algn="ctr"/>
          <a:endParaRPr lang="en-US"/>
        </a:p>
      </dgm:t>
    </dgm:pt>
    <dgm:pt modelId="{95EBB092-3218-4455-818C-92595C9BB69C}" type="sibTrans" cxnId="{B8D38954-54FE-4A64-A94E-5EB7492DEAFA}">
      <dgm:prSet/>
      <dgm:spPr/>
      <dgm:t>
        <a:bodyPr/>
        <a:lstStyle/>
        <a:p>
          <a:pPr algn="ctr"/>
          <a:endParaRPr lang="en-US"/>
        </a:p>
      </dgm:t>
    </dgm:pt>
    <dgm:pt modelId="{FE9C1CE7-E4B6-414D-A3F2-D8CA776D1E55}">
      <dgm:prSet phldrT="[Text]" custT="1"/>
      <dgm:spPr>
        <a:solidFill>
          <a:schemeClr val="accent6">
            <a:lumMod val="20000"/>
            <a:lumOff val="80000"/>
          </a:schemeClr>
        </a:solidFill>
      </dgm:spPr>
      <dgm:t>
        <a:bodyPr/>
        <a:lstStyle/>
        <a:p>
          <a:pPr algn="ctr"/>
          <a:r>
            <a:rPr lang="hr-HR" sz="1000" b="1" dirty="0">
              <a:solidFill>
                <a:schemeClr val="accent1">
                  <a:lumMod val="50000"/>
                </a:schemeClr>
              </a:solidFill>
              <a:latin typeface="Arvo" panose="020B0604020202020204" charset="0"/>
              <a:cs typeface="Times New Roman" panose="02020603050405020304" pitchFamily="18" charset="0"/>
            </a:rPr>
            <a:t>2. </a:t>
          </a:r>
          <a:r>
            <a:rPr lang="en-US" sz="1000" b="1" dirty="0" err="1">
              <a:solidFill>
                <a:schemeClr val="accent1">
                  <a:lumMod val="50000"/>
                </a:schemeClr>
              </a:solidFill>
              <a:latin typeface="Arvo" panose="020B0604020202020204" charset="0"/>
              <a:cs typeface="Times New Roman" panose="02020603050405020304" pitchFamily="18" charset="0"/>
            </a:rPr>
            <a:t>Posebne</a:t>
          </a:r>
          <a:r>
            <a:rPr lang="en-US" sz="1000" b="1" dirty="0">
              <a:solidFill>
                <a:schemeClr val="accent1">
                  <a:lumMod val="50000"/>
                </a:schemeClr>
              </a:solidFill>
              <a:latin typeface="Arvo" panose="020B0604020202020204" charset="0"/>
              <a:cs typeface="Times New Roman" panose="02020603050405020304" pitchFamily="18" charset="0"/>
            </a:rPr>
            <a:t>/</a:t>
          </a:r>
          <a:r>
            <a:rPr lang="en-US" sz="1000" b="1" dirty="0" err="1">
              <a:solidFill>
                <a:schemeClr val="accent1">
                  <a:lumMod val="50000"/>
                </a:schemeClr>
              </a:solidFill>
              <a:latin typeface="Arvo" panose="020B0604020202020204" charset="0"/>
              <a:cs typeface="Times New Roman" panose="02020603050405020304" pitchFamily="18" charset="0"/>
            </a:rPr>
            <a:t>specifične</a:t>
          </a:r>
          <a:r>
            <a:rPr lang="en-US" sz="1000" b="1" dirty="0">
              <a:solidFill>
                <a:schemeClr val="accent1">
                  <a:lumMod val="50000"/>
                </a:schemeClr>
              </a:solidFill>
              <a:latin typeface="Arvo" panose="020B0604020202020204" charset="0"/>
              <a:cs typeface="Times New Roman" panose="02020603050405020304" pitchFamily="18" charset="0"/>
            </a:rPr>
            <a:t> </a:t>
          </a:r>
          <a:r>
            <a:rPr lang="en-US" sz="1000" b="1" dirty="0" err="1">
              <a:solidFill>
                <a:schemeClr val="accent1">
                  <a:lumMod val="50000"/>
                </a:schemeClr>
              </a:solidFill>
              <a:latin typeface="Arvo" panose="020B0604020202020204" charset="0"/>
              <a:cs typeface="Times New Roman" panose="02020603050405020304" pitchFamily="18" charset="0"/>
            </a:rPr>
            <a:t>kompetenc</a:t>
          </a:r>
          <a:r>
            <a:rPr lang="sl-SI" sz="1000" b="1" dirty="0">
              <a:solidFill>
                <a:schemeClr val="accent1">
                  <a:lumMod val="50000"/>
                </a:schemeClr>
              </a:solidFill>
              <a:latin typeface="Arvo" panose="020B0604020202020204" charset="0"/>
              <a:cs typeface="Times New Roman" panose="02020603050405020304" pitchFamily="18" charset="0"/>
            </a:rPr>
            <a:t>e </a:t>
          </a:r>
          <a:r>
            <a:rPr lang="en-US" sz="1000" b="1" dirty="0" err="1">
              <a:solidFill>
                <a:schemeClr val="accent1">
                  <a:lumMod val="50000"/>
                </a:schemeClr>
              </a:solidFill>
              <a:latin typeface="Arvo" panose="020B0604020202020204" charset="0"/>
              <a:cs typeface="Times New Roman" panose="02020603050405020304" pitchFamily="18" charset="0"/>
            </a:rPr>
            <a:t>i</a:t>
          </a:r>
          <a:r>
            <a:rPr lang="sl-SI" sz="1000" b="1" dirty="0">
              <a:solidFill>
                <a:schemeClr val="accent1">
                  <a:lumMod val="50000"/>
                </a:schemeClr>
              </a:solidFill>
              <a:latin typeface="Arvo" panose="020B0604020202020204" charset="0"/>
              <a:cs typeface="Times New Roman" panose="02020603050405020304" pitchFamily="18" charset="0"/>
            </a:rPr>
            <a:t>n</a:t>
          </a:r>
          <a:r>
            <a:rPr lang="en-US" sz="1000" b="1" dirty="0">
              <a:solidFill>
                <a:schemeClr val="accent1">
                  <a:lumMod val="50000"/>
                </a:schemeClr>
              </a:solidFill>
              <a:latin typeface="Arvo" panose="020B0604020202020204" charset="0"/>
              <a:cs typeface="Times New Roman" panose="02020603050405020304" pitchFamily="18" charset="0"/>
            </a:rPr>
            <a:t> </a:t>
          </a:r>
          <a:r>
            <a:rPr lang="en-US" sz="1000" b="1" dirty="0" err="1">
              <a:solidFill>
                <a:schemeClr val="accent1">
                  <a:lumMod val="50000"/>
                </a:schemeClr>
              </a:solidFill>
              <a:latin typeface="Arvo" panose="020B0604020202020204" charset="0"/>
              <a:cs typeface="Times New Roman" panose="02020603050405020304" pitchFamily="18" charset="0"/>
            </a:rPr>
            <a:t>znanja</a:t>
          </a:r>
          <a:r>
            <a:rPr lang="en-US" sz="1000" b="1" dirty="0">
              <a:solidFill>
                <a:schemeClr val="accent1">
                  <a:lumMod val="50000"/>
                </a:schemeClr>
              </a:solidFill>
              <a:latin typeface="Arvo" panose="020B0604020202020204" charset="0"/>
              <a:cs typeface="Times New Roman" panose="02020603050405020304" pitchFamily="18" charset="0"/>
            </a:rPr>
            <a:t> </a:t>
          </a:r>
        </a:p>
      </dgm:t>
    </dgm:pt>
    <dgm:pt modelId="{22178064-2214-4450-910C-85DAA9830B4B}" type="parTrans" cxnId="{BB6342B8-CCC8-4F85-A767-D4618527F36E}">
      <dgm:prSet/>
      <dgm:spPr/>
      <dgm:t>
        <a:bodyPr/>
        <a:lstStyle/>
        <a:p>
          <a:pPr algn="ctr"/>
          <a:endParaRPr lang="en-US"/>
        </a:p>
      </dgm:t>
    </dgm:pt>
    <dgm:pt modelId="{92EFD3DD-5E7D-4267-833F-8526DC8F2B75}" type="sibTrans" cxnId="{BB6342B8-CCC8-4F85-A767-D4618527F36E}">
      <dgm:prSet/>
      <dgm:spPr/>
      <dgm:t>
        <a:bodyPr/>
        <a:lstStyle/>
        <a:p>
          <a:pPr algn="ctr"/>
          <a:endParaRPr lang="en-US"/>
        </a:p>
      </dgm:t>
    </dgm:pt>
    <dgm:pt modelId="{E5CEAE74-E1E7-4CD0-8AB2-A2AEF37E1198}">
      <dgm:prSet phldrT="[Text]" custT="1"/>
      <dgm:spPr>
        <a:solidFill>
          <a:schemeClr val="accent4">
            <a:lumMod val="20000"/>
            <a:lumOff val="80000"/>
          </a:schemeClr>
        </a:solidFill>
      </dgm:spPr>
      <dgm:t>
        <a:bodyPr/>
        <a:lstStyle/>
        <a:p>
          <a:pPr algn="ctr"/>
          <a:r>
            <a:rPr lang="hr-HR" sz="900" b="0" dirty="0">
              <a:solidFill>
                <a:schemeClr val="accent1">
                  <a:lumMod val="50000"/>
                </a:schemeClr>
              </a:solidFill>
              <a:latin typeface="Arvo" panose="020B0604020202020204" charset="0"/>
              <a:cs typeface="Times New Roman" panose="02020603050405020304" pitchFamily="18" charset="0"/>
            </a:rPr>
            <a:t>Znanja </a:t>
          </a:r>
          <a:r>
            <a:rPr lang="hr-HR" sz="900" b="0" dirty="0" err="1">
              <a:solidFill>
                <a:schemeClr val="accent1">
                  <a:lumMod val="50000"/>
                </a:schemeClr>
              </a:solidFill>
              <a:latin typeface="Arvo" panose="020B0604020202020204" charset="0"/>
              <a:cs typeface="Times New Roman" panose="02020603050405020304" pitchFamily="18" charset="0"/>
            </a:rPr>
            <a:t>in</a:t>
          </a:r>
          <a:r>
            <a:rPr lang="hr-HR" sz="900" b="0" dirty="0">
              <a:solidFill>
                <a:schemeClr val="accent1">
                  <a:lumMod val="50000"/>
                </a:schemeClr>
              </a:solidFill>
              <a:latin typeface="Arvo" panose="020B0604020202020204" charset="0"/>
              <a:cs typeface="Times New Roman" panose="02020603050405020304" pitchFamily="18" charset="0"/>
            </a:rPr>
            <a:t> </a:t>
          </a:r>
          <a:r>
            <a:rPr lang="hr-HR" sz="900" b="0" dirty="0" err="1">
              <a:solidFill>
                <a:schemeClr val="accent1">
                  <a:lumMod val="50000"/>
                </a:schemeClr>
              </a:solidFill>
              <a:latin typeface="Arvo" panose="020B0604020202020204" charset="0"/>
              <a:cs typeface="Times New Roman" panose="02020603050405020304" pitchFamily="18" charset="0"/>
            </a:rPr>
            <a:t>kompetence</a:t>
          </a:r>
          <a:r>
            <a:rPr lang="hr-HR" sz="900" b="0" dirty="0">
              <a:solidFill>
                <a:schemeClr val="accent1">
                  <a:lumMod val="50000"/>
                </a:schemeClr>
              </a:solidFill>
              <a:latin typeface="Arvo" panose="020B0604020202020204" charset="0"/>
              <a:cs typeface="Times New Roman" panose="02020603050405020304" pitchFamily="18" charset="0"/>
            </a:rPr>
            <a:t> iz </a:t>
          </a:r>
          <a:r>
            <a:rPr lang="hr-HR" sz="900" b="0" dirty="0" err="1">
              <a:solidFill>
                <a:schemeClr val="accent1">
                  <a:lumMod val="50000"/>
                </a:schemeClr>
              </a:solidFill>
              <a:latin typeface="Arvo" panose="020B0604020202020204" charset="0"/>
              <a:cs typeface="Times New Roman" panose="02020603050405020304" pitchFamily="18" charset="0"/>
            </a:rPr>
            <a:t>področja</a:t>
          </a:r>
          <a:r>
            <a:rPr lang="hr-HR" sz="900" b="0" dirty="0">
              <a:solidFill>
                <a:schemeClr val="accent1">
                  <a:lumMod val="50000"/>
                </a:schemeClr>
              </a:solidFill>
              <a:latin typeface="Arvo" panose="020B0604020202020204" charset="0"/>
              <a:cs typeface="Times New Roman" panose="02020603050405020304" pitchFamily="18" charset="0"/>
            </a:rPr>
            <a:t> prava</a:t>
          </a:r>
          <a:endParaRPr lang="en-US" sz="900" b="0" dirty="0">
            <a:solidFill>
              <a:schemeClr val="accent1">
                <a:lumMod val="50000"/>
              </a:schemeClr>
            </a:solidFill>
            <a:latin typeface="Arvo" panose="020B0604020202020204" charset="0"/>
            <a:cs typeface="Times New Roman" panose="02020603050405020304" pitchFamily="18" charset="0"/>
          </a:endParaRPr>
        </a:p>
      </dgm:t>
    </dgm:pt>
    <dgm:pt modelId="{3CBB2402-B212-4FB4-AF4A-36C39302BA8C}" type="parTrans" cxnId="{68912E33-C3C4-491F-8FAF-BF4EEF213BD8}">
      <dgm:prSet/>
      <dgm:spPr/>
      <dgm:t>
        <a:bodyPr/>
        <a:lstStyle/>
        <a:p>
          <a:pPr algn="ctr"/>
          <a:endParaRPr lang="en-US"/>
        </a:p>
      </dgm:t>
    </dgm:pt>
    <dgm:pt modelId="{65785F8D-8220-4877-AD89-6B1A33CE79A6}" type="sibTrans" cxnId="{68912E33-C3C4-491F-8FAF-BF4EEF213BD8}">
      <dgm:prSet/>
      <dgm:spPr/>
      <dgm:t>
        <a:bodyPr/>
        <a:lstStyle/>
        <a:p>
          <a:pPr algn="ctr"/>
          <a:endParaRPr lang="en-US"/>
        </a:p>
      </dgm:t>
    </dgm:pt>
    <dgm:pt modelId="{0026F49B-48C1-49B0-8BD2-087E4C86B512}">
      <dgm:prSet phldrT="[Text]" custT="1"/>
      <dgm:spPr>
        <a:solidFill>
          <a:schemeClr val="accent4">
            <a:lumMod val="20000"/>
            <a:lumOff val="80000"/>
          </a:schemeClr>
        </a:solidFill>
      </dgm:spPr>
      <dgm:t>
        <a:bodyPr/>
        <a:lstStyle/>
        <a:p>
          <a:r>
            <a:rPr lang="hr-HR" sz="900" b="0" dirty="0" err="1">
              <a:solidFill>
                <a:schemeClr val="accent1">
                  <a:lumMod val="50000"/>
                </a:schemeClr>
              </a:solidFill>
              <a:latin typeface="Arvo" panose="020B0604020202020204" charset="0"/>
              <a:cs typeface="Times New Roman" panose="02020603050405020304" pitchFamily="18" charset="0"/>
            </a:rPr>
            <a:t>Vseživljenske</a:t>
          </a:r>
          <a:r>
            <a:rPr lang="hr-HR" sz="900" b="0" dirty="0">
              <a:solidFill>
                <a:schemeClr val="accent1">
                  <a:lumMod val="50000"/>
                </a:schemeClr>
              </a:solidFill>
              <a:latin typeface="Arvo" panose="020B0604020202020204" charset="0"/>
              <a:cs typeface="Times New Roman" panose="02020603050405020304" pitchFamily="18" charset="0"/>
            </a:rPr>
            <a:t> </a:t>
          </a:r>
          <a:r>
            <a:rPr lang="hr-HR" sz="900" b="0" dirty="0" err="1">
              <a:solidFill>
                <a:schemeClr val="accent1">
                  <a:lumMod val="50000"/>
                </a:schemeClr>
              </a:solidFill>
              <a:latin typeface="Arvo" panose="020B0604020202020204" charset="0"/>
              <a:cs typeface="Times New Roman" panose="02020603050405020304" pitchFamily="18" charset="0"/>
            </a:rPr>
            <a:t>kompetence</a:t>
          </a:r>
          <a:r>
            <a:rPr lang="hr-HR" sz="900" b="0" dirty="0">
              <a:solidFill>
                <a:schemeClr val="accent1">
                  <a:lumMod val="50000"/>
                </a:schemeClr>
              </a:solidFill>
              <a:latin typeface="Arvo" panose="020B0604020202020204" charset="0"/>
              <a:cs typeface="Times New Roman" panose="02020603050405020304" pitchFamily="18" charset="0"/>
            </a:rPr>
            <a:t> </a:t>
          </a:r>
          <a:r>
            <a:rPr lang="hr-HR" sz="900" b="0" dirty="0" err="1">
              <a:solidFill>
                <a:schemeClr val="accent1">
                  <a:lumMod val="50000"/>
                </a:schemeClr>
              </a:solidFill>
              <a:latin typeface="Arvo" panose="020B0604020202020204" charset="0"/>
              <a:cs typeface="Times New Roman" panose="02020603050405020304" pitchFamily="18" charset="0"/>
            </a:rPr>
            <a:t>in</a:t>
          </a:r>
          <a:r>
            <a:rPr lang="hr-HR" sz="900" b="0" dirty="0">
              <a:solidFill>
                <a:schemeClr val="accent1">
                  <a:lumMod val="50000"/>
                </a:schemeClr>
              </a:solidFill>
              <a:latin typeface="Arvo" panose="020B0604020202020204" charset="0"/>
              <a:cs typeface="Times New Roman" panose="02020603050405020304" pitchFamily="18" charset="0"/>
            </a:rPr>
            <a:t> spretnosti</a:t>
          </a:r>
          <a:endParaRPr lang="en-US" sz="900" b="0" dirty="0">
            <a:solidFill>
              <a:schemeClr val="accent1">
                <a:lumMod val="50000"/>
              </a:schemeClr>
            </a:solidFill>
            <a:latin typeface="Arvo" panose="020B0604020202020204" charset="0"/>
            <a:cs typeface="Times New Roman" panose="02020603050405020304" pitchFamily="18" charset="0"/>
          </a:endParaRPr>
        </a:p>
      </dgm:t>
    </dgm:pt>
    <dgm:pt modelId="{73B6F5E3-4186-4820-A587-12EF99CC9F62}" type="parTrans" cxnId="{A154CA3C-0B0E-42A6-BBD6-A191E91DAC99}">
      <dgm:prSet/>
      <dgm:spPr/>
      <dgm:t>
        <a:bodyPr/>
        <a:lstStyle/>
        <a:p>
          <a:endParaRPr lang="en-US"/>
        </a:p>
      </dgm:t>
    </dgm:pt>
    <dgm:pt modelId="{58A63983-2F47-408F-96BC-E1819499C512}" type="sibTrans" cxnId="{A154CA3C-0B0E-42A6-BBD6-A191E91DAC99}">
      <dgm:prSet/>
      <dgm:spPr/>
      <dgm:t>
        <a:bodyPr/>
        <a:lstStyle/>
        <a:p>
          <a:endParaRPr lang="en-US"/>
        </a:p>
      </dgm:t>
    </dgm:pt>
    <dgm:pt modelId="{E494A70B-FA34-46EA-8F11-755175A9108B}">
      <dgm:prSet custT="1"/>
      <dgm:spPr>
        <a:solidFill>
          <a:schemeClr val="accent3">
            <a:lumMod val="20000"/>
            <a:lumOff val="80000"/>
          </a:schemeClr>
        </a:solidFill>
      </dgm:spPr>
      <dgm:t>
        <a:bodyPr/>
        <a:lstStyle/>
        <a:p>
          <a:r>
            <a:rPr lang="hr-HR" sz="900" dirty="0">
              <a:solidFill>
                <a:schemeClr val="accent1">
                  <a:lumMod val="50000"/>
                </a:schemeClr>
              </a:solidFill>
              <a:latin typeface="Arvo" panose="020B0604020202020204" charset="0"/>
              <a:cs typeface="Times New Roman" panose="02020603050405020304" pitchFamily="18" charset="0"/>
            </a:rPr>
            <a:t>Pedagoške </a:t>
          </a:r>
          <a:r>
            <a:rPr lang="hr-HR" sz="900" dirty="0" err="1">
              <a:solidFill>
                <a:schemeClr val="accent1">
                  <a:lumMod val="50000"/>
                </a:schemeClr>
              </a:solidFill>
              <a:latin typeface="Arvo" panose="020B0604020202020204" charset="0"/>
              <a:cs typeface="Times New Roman" panose="02020603050405020304" pitchFamily="18" charset="0"/>
            </a:rPr>
            <a:t>kompetence</a:t>
          </a:r>
          <a:r>
            <a:rPr lang="hr-HR" sz="900" dirty="0">
              <a:solidFill>
                <a:schemeClr val="accent1">
                  <a:lumMod val="50000"/>
                </a:schemeClr>
              </a:solidFill>
              <a:latin typeface="Arvo" panose="020B0604020202020204" charset="0"/>
              <a:cs typeface="Times New Roman" panose="02020603050405020304" pitchFamily="18" charset="0"/>
            </a:rPr>
            <a:t> </a:t>
          </a:r>
          <a:r>
            <a:rPr lang="hr-HR" sz="900" b="1" dirty="0">
              <a:solidFill>
                <a:schemeClr val="accent1">
                  <a:lumMod val="50000"/>
                </a:schemeClr>
              </a:solidFill>
              <a:latin typeface="Arvo" panose="020B0604020202020204" charset="0"/>
              <a:cs typeface="Times New Roman" panose="02020603050405020304" pitchFamily="18" charset="0"/>
            </a:rPr>
            <a:t>(</a:t>
          </a:r>
          <a:r>
            <a:rPr lang="hr-HR" sz="900" b="1" dirty="0" err="1">
              <a:solidFill>
                <a:schemeClr val="accent1">
                  <a:lumMod val="50000"/>
                </a:schemeClr>
              </a:solidFill>
              <a:latin typeface="Arvo" panose="020B0604020202020204" charset="0"/>
              <a:cs typeface="Times New Roman" panose="02020603050405020304" pitchFamily="18" charset="0"/>
            </a:rPr>
            <a:t>izvajanje</a:t>
          </a:r>
          <a:r>
            <a:rPr lang="hr-HR" sz="900" b="1" dirty="0">
              <a:solidFill>
                <a:schemeClr val="accent1">
                  <a:lumMod val="50000"/>
                </a:schemeClr>
              </a:solidFill>
              <a:latin typeface="Arvo" panose="020B0604020202020204" charset="0"/>
              <a:cs typeface="Times New Roman" panose="02020603050405020304" pitchFamily="18" charset="0"/>
            </a:rPr>
            <a:t> programa IP)</a:t>
          </a:r>
          <a:endParaRPr lang="en-US" sz="900" b="1" dirty="0">
            <a:solidFill>
              <a:schemeClr val="accent1">
                <a:lumMod val="50000"/>
              </a:schemeClr>
            </a:solidFill>
            <a:latin typeface="Arvo" panose="020B0604020202020204" charset="0"/>
            <a:cs typeface="Times New Roman" panose="02020603050405020304" pitchFamily="18" charset="0"/>
          </a:endParaRPr>
        </a:p>
      </dgm:t>
    </dgm:pt>
    <dgm:pt modelId="{58F8E48F-6C9B-4AD1-85C5-369507323725}" type="parTrans" cxnId="{52ED693C-9F12-48A3-9D2B-F036708947B4}">
      <dgm:prSet/>
      <dgm:spPr/>
      <dgm:t>
        <a:bodyPr/>
        <a:lstStyle/>
        <a:p>
          <a:endParaRPr lang="en-US"/>
        </a:p>
      </dgm:t>
    </dgm:pt>
    <dgm:pt modelId="{B46BEF8D-A2CD-4E51-ADDB-2842ED3BCAD1}" type="sibTrans" cxnId="{52ED693C-9F12-48A3-9D2B-F036708947B4}">
      <dgm:prSet/>
      <dgm:spPr/>
      <dgm:t>
        <a:bodyPr/>
        <a:lstStyle/>
        <a:p>
          <a:endParaRPr lang="en-US"/>
        </a:p>
      </dgm:t>
    </dgm:pt>
    <dgm:pt modelId="{6433CFD5-9E28-4D17-8C54-170C7910CDD1}">
      <dgm:prSet custT="1"/>
      <dgm:spPr>
        <a:solidFill>
          <a:schemeClr val="accent3">
            <a:lumMod val="20000"/>
            <a:lumOff val="80000"/>
          </a:schemeClr>
        </a:solidFill>
      </dgm:spPr>
      <dgm:t>
        <a:bodyPr/>
        <a:lstStyle/>
        <a:p>
          <a:r>
            <a:rPr lang="hr-HR" sz="900" dirty="0">
              <a:solidFill>
                <a:schemeClr val="accent1">
                  <a:lumMod val="50000"/>
                </a:schemeClr>
              </a:solidFill>
              <a:latin typeface="Arvo" panose="020B0604020202020204" charset="0"/>
              <a:cs typeface="Times New Roman" panose="02020603050405020304" pitchFamily="18" charset="0"/>
            </a:rPr>
            <a:t>Uporaba</a:t>
          </a:r>
        </a:p>
        <a:p>
          <a:r>
            <a:rPr lang="hr-HR" sz="900" dirty="0">
              <a:solidFill>
                <a:schemeClr val="accent1">
                  <a:lumMod val="50000"/>
                </a:schemeClr>
              </a:solidFill>
              <a:latin typeface="Arvo" panose="020B0604020202020204" charset="0"/>
              <a:cs typeface="Times New Roman" panose="02020603050405020304" pitchFamily="18" charset="0"/>
            </a:rPr>
            <a:t>informacijskih </a:t>
          </a:r>
          <a:r>
            <a:rPr lang="hr-HR" sz="900" dirty="0" err="1">
              <a:solidFill>
                <a:schemeClr val="accent1">
                  <a:lumMod val="50000"/>
                </a:schemeClr>
              </a:solidFill>
              <a:latin typeface="Arvo" panose="020B0604020202020204" charset="0"/>
              <a:cs typeface="Times New Roman" panose="02020603050405020304" pitchFamily="18" charset="0"/>
            </a:rPr>
            <a:t>pripomočkov</a:t>
          </a:r>
          <a:r>
            <a:rPr lang="hr-HR" sz="900" dirty="0">
              <a:solidFill>
                <a:schemeClr val="accent1">
                  <a:lumMod val="50000"/>
                </a:schemeClr>
              </a:solidFill>
              <a:latin typeface="Arvo" panose="020B0604020202020204" charset="0"/>
              <a:cs typeface="Times New Roman" panose="02020603050405020304" pitchFamily="18" charset="0"/>
            </a:rPr>
            <a:t> </a:t>
          </a:r>
          <a:r>
            <a:rPr lang="hr-HR" sz="900" dirty="0" err="1">
              <a:solidFill>
                <a:schemeClr val="accent1">
                  <a:lumMod val="50000"/>
                </a:schemeClr>
              </a:solidFill>
              <a:latin typeface="Arvo" panose="020B0604020202020204" charset="0"/>
              <a:cs typeface="Times New Roman" panose="02020603050405020304" pitchFamily="18" charset="0"/>
            </a:rPr>
            <a:t>in</a:t>
          </a:r>
          <a:r>
            <a:rPr lang="hr-HR" sz="900" dirty="0">
              <a:solidFill>
                <a:schemeClr val="accent1">
                  <a:lumMod val="50000"/>
                </a:schemeClr>
              </a:solidFill>
              <a:latin typeface="Arvo" panose="020B0604020202020204" charset="0"/>
              <a:cs typeface="Times New Roman" panose="02020603050405020304" pitchFamily="18" charset="0"/>
            </a:rPr>
            <a:t> tehnologije</a:t>
          </a:r>
          <a:r>
            <a:rPr lang="en-US" sz="900" dirty="0">
              <a:solidFill>
                <a:schemeClr val="accent1">
                  <a:lumMod val="50000"/>
                </a:schemeClr>
              </a:solidFill>
              <a:latin typeface="Arvo" panose="020B0604020202020204" charset="0"/>
              <a:cs typeface="Times New Roman" panose="02020603050405020304" pitchFamily="18" charset="0"/>
            </a:rPr>
            <a:t> (DP, IP)</a:t>
          </a:r>
        </a:p>
      </dgm:t>
    </dgm:pt>
    <dgm:pt modelId="{F3AD4981-404E-4D3D-A1BA-6BE2344DB28D}" type="parTrans" cxnId="{C20CD16F-81DC-4958-82B1-D4E1DC65BAC5}">
      <dgm:prSet/>
      <dgm:spPr/>
      <dgm:t>
        <a:bodyPr/>
        <a:lstStyle/>
        <a:p>
          <a:endParaRPr lang="en-US"/>
        </a:p>
      </dgm:t>
    </dgm:pt>
    <dgm:pt modelId="{9B602C1F-0AA4-4367-B049-0C10426EEC4F}" type="sibTrans" cxnId="{C20CD16F-81DC-4958-82B1-D4E1DC65BAC5}">
      <dgm:prSet/>
      <dgm:spPr/>
      <dgm:t>
        <a:bodyPr/>
        <a:lstStyle/>
        <a:p>
          <a:endParaRPr lang="en-US"/>
        </a:p>
      </dgm:t>
    </dgm:pt>
    <dgm:pt modelId="{31BCF2B0-C6DB-4A4C-9C2D-1DF7F5AE4254}">
      <dgm:prSet phldrT="[Text]" custT="1"/>
      <dgm:spPr>
        <a:solidFill>
          <a:schemeClr val="accent4">
            <a:lumMod val="20000"/>
            <a:lumOff val="80000"/>
          </a:schemeClr>
        </a:solidFill>
      </dgm:spPr>
      <dgm:t>
        <a:bodyPr/>
        <a:lstStyle/>
        <a:p>
          <a:r>
            <a:rPr lang="hr-HR" sz="900" dirty="0">
              <a:solidFill>
                <a:schemeClr val="accent1">
                  <a:lumMod val="50000"/>
                </a:schemeClr>
              </a:solidFill>
              <a:latin typeface="Arvo" panose="020B0604020202020204" charset="0"/>
              <a:cs typeface="Times New Roman" panose="02020603050405020304" pitchFamily="18" charset="0"/>
            </a:rPr>
            <a:t>Znanja </a:t>
          </a:r>
          <a:r>
            <a:rPr lang="hr-HR" sz="900" dirty="0" err="1">
              <a:solidFill>
                <a:schemeClr val="accent1">
                  <a:lumMod val="50000"/>
                </a:schemeClr>
              </a:solidFill>
              <a:latin typeface="Arvo" panose="020B0604020202020204" charset="0"/>
              <a:cs typeface="Times New Roman" panose="02020603050405020304" pitchFamily="18" charset="0"/>
            </a:rPr>
            <a:t>in</a:t>
          </a:r>
          <a:r>
            <a:rPr lang="hr-HR" sz="900" dirty="0">
              <a:solidFill>
                <a:schemeClr val="accent1">
                  <a:lumMod val="50000"/>
                </a:schemeClr>
              </a:solidFill>
              <a:latin typeface="Arvo" panose="020B0604020202020204" charset="0"/>
              <a:cs typeface="Times New Roman" panose="02020603050405020304" pitchFamily="18" charset="0"/>
            </a:rPr>
            <a:t> </a:t>
          </a:r>
          <a:r>
            <a:rPr lang="hr-HR" sz="900" dirty="0" err="1">
              <a:solidFill>
                <a:schemeClr val="accent1">
                  <a:lumMod val="50000"/>
                </a:schemeClr>
              </a:solidFill>
              <a:latin typeface="Arvo" panose="020B0604020202020204" charset="0"/>
              <a:cs typeface="Times New Roman" panose="02020603050405020304" pitchFamily="18" charset="0"/>
            </a:rPr>
            <a:t>kompetence</a:t>
          </a:r>
          <a:r>
            <a:rPr lang="hr-HR" sz="900" dirty="0">
              <a:solidFill>
                <a:schemeClr val="accent1">
                  <a:lumMod val="50000"/>
                </a:schemeClr>
              </a:solidFill>
              <a:latin typeface="Arvo" panose="020B0604020202020204" charset="0"/>
              <a:cs typeface="Times New Roman" panose="02020603050405020304" pitchFamily="18" charset="0"/>
            </a:rPr>
            <a:t> iz </a:t>
          </a:r>
          <a:r>
            <a:rPr lang="hr-HR" sz="900" dirty="0" err="1">
              <a:solidFill>
                <a:schemeClr val="accent1">
                  <a:lumMod val="50000"/>
                </a:schemeClr>
              </a:solidFill>
              <a:latin typeface="Arvo" panose="020B0604020202020204" charset="0"/>
              <a:cs typeface="Times New Roman" panose="02020603050405020304" pitchFamily="18" charset="0"/>
            </a:rPr>
            <a:t>področja</a:t>
          </a:r>
          <a:r>
            <a:rPr lang="hr-HR" sz="900" dirty="0">
              <a:solidFill>
                <a:schemeClr val="accent1">
                  <a:lumMod val="50000"/>
                </a:schemeClr>
              </a:solidFill>
              <a:latin typeface="Arvo" panose="020B0604020202020204" charset="0"/>
              <a:cs typeface="Times New Roman" panose="02020603050405020304" pitchFamily="18" charset="0"/>
            </a:rPr>
            <a:t> knjižničarstva </a:t>
          </a:r>
          <a:r>
            <a:rPr lang="hr-HR" sz="900" dirty="0" err="1">
              <a:solidFill>
                <a:schemeClr val="accent1">
                  <a:lumMod val="50000"/>
                </a:schemeClr>
              </a:solidFill>
              <a:latin typeface="Arvo" panose="020B0604020202020204" charset="0"/>
              <a:cs typeface="Times New Roman" panose="02020603050405020304" pitchFamily="18" charset="0"/>
            </a:rPr>
            <a:t>in</a:t>
          </a:r>
          <a:r>
            <a:rPr lang="hr-HR" sz="900" dirty="0">
              <a:solidFill>
                <a:schemeClr val="accent1">
                  <a:lumMod val="50000"/>
                </a:schemeClr>
              </a:solidFill>
              <a:latin typeface="Arvo" panose="020B0604020202020204" charset="0"/>
              <a:cs typeface="Times New Roman" panose="02020603050405020304" pitchFamily="18" charset="0"/>
            </a:rPr>
            <a:t> informacijskih znanosti</a:t>
          </a:r>
          <a:endParaRPr lang="en-US" sz="900" dirty="0">
            <a:solidFill>
              <a:schemeClr val="accent1">
                <a:lumMod val="50000"/>
              </a:schemeClr>
            </a:solidFill>
            <a:latin typeface="Arvo" panose="020B0604020202020204" charset="0"/>
            <a:cs typeface="Times New Roman" panose="02020603050405020304" pitchFamily="18" charset="0"/>
          </a:endParaRPr>
        </a:p>
      </dgm:t>
    </dgm:pt>
    <dgm:pt modelId="{32ED800C-2506-4547-AE5C-FEA4C9503260}" type="parTrans" cxnId="{2DC35647-282E-46D2-8E3A-95E1D565A3F2}">
      <dgm:prSet/>
      <dgm:spPr/>
      <dgm:t>
        <a:bodyPr/>
        <a:lstStyle/>
        <a:p>
          <a:endParaRPr lang="en-US"/>
        </a:p>
      </dgm:t>
    </dgm:pt>
    <dgm:pt modelId="{62A9EAC7-99F5-4DB4-A1E0-E1F6F5EF0FEC}" type="sibTrans" cxnId="{2DC35647-282E-46D2-8E3A-95E1D565A3F2}">
      <dgm:prSet/>
      <dgm:spPr/>
      <dgm:t>
        <a:bodyPr/>
        <a:lstStyle/>
        <a:p>
          <a:endParaRPr lang="en-US"/>
        </a:p>
      </dgm:t>
    </dgm:pt>
    <dgm:pt modelId="{DCDFE033-5722-46A3-AC61-53D3E63BF17C}">
      <dgm:prSet custT="1"/>
      <dgm:spPr>
        <a:solidFill>
          <a:schemeClr val="accent3">
            <a:lumMod val="20000"/>
            <a:lumOff val="80000"/>
          </a:schemeClr>
        </a:solidFill>
      </dgm:spPr>
      <dgm:t>
        <a:bodyPr/>
        <a:lstStyle/>
        <a:p>
          <a:r>
            <a:rPr lang="hr-HR" sz="900" dirty="0">
              <a:solidFill>
                <a:schemeClr val="accent1">
                  <a:lumMod val="50000"/>
                </a:schemeClr>
              </a:solidFill>
              <a:latin typeface="Arvo" panose="020B0604020202020204" charset="0"/>
              <a:cs typeface="Times New Roman" panose="02020603050405020304" pitchFamily="18" charset="0"/>
            </a:rPr>
            <a:t>Specijalizirana znanja iz </a:t>
          </a:r>
          <a:r>
            <a:rPr lang="hr-HR" sz="900" dirty="0" err="1">
              <a:solidFill>
                <a:schemeClr val="accent1">
                  <a:lumMod val="50000"/>
                </a:schemeClr>
              </a:solidFill>
              <a:latin typeface="Arvo" panose="020B0604020202020204" charset="0"/>
              <a:cs typeface="Times New Roman" panose="02020603050405020304" pitchFamily="18" charset="0"/>
            </a:rPr>
            <a:t>področja</a:t>
          </a:r>
          <a:r>
            <a:rPr lang="hr-HR" sz="900" dirty="0">
              <a:solidFill>
                <a:schemeClr val="accent1">
                  <a:lumMod val="50000"/>
                </a:schemeClr>
              </a:solidFill>
              <a:latin typeface="Arvo" panose="020B0604020202020204" charset="0"/>
              <a:cs typeface="Times New Roman" panose="02020603050405020304" pitchFamily="18" charset="0"/>
            </a:rPr>
            <a:t> prava </a:t>
          </a:r>
          <a:r>
            <a:rPr lang="hr-HR" sz="900" dirty="0" err="1">
              <a:solidFill>
                <a:schemeClr val="accent1">
                  <a:lumMod val="50000"/>
                </a:schemeClr>
              </a:solidFill>
              <a:latin typeface="Arvo" panose="020B0604020202020204" charset="0"/>
              <a:cs typeface="Times New Roman" panose="02020603050405020304" pitchFamily="18" charset="0"/>
            </a:rPr>
            <a:t>kot</a:t>
          </a:r>
          <a:r>
            <a:rPr lang="hr-HR" sz="900" dirty="0">
              <a:solidFill>
                <a:schemeClr val="accent1">
                  <a:lumMod val="50000"/>
                </a:schemeClr>
              </a:solidFill>
              <a:latin typeface="Arvo" panose="020B0604020202020204" charset="0"/>
              <a:cs typeface="Times New Roman" panose="02020603050405020304" pitchFamily="18" charset="0"/>
            </a:rPr>
            <a:t> znanstvene discipline </a:t>
          </a:r>
          <a:endParaRPr lang="en-US" sz="900" dirty="0">
            <a:solidFill>
              <a:schemeClr val="accent1">
                <a:lumMod val="50000"/>
              </a:schemeClr>
            </a:solidFill>
            <a:latin typeface="Arvo" panose="020B0604020202020204" charset="0"/>
            <a:cs typeface="Times New Roman" panose="02020603050405020304" pitchFamily="18" charset="0"/>
          </a:endParaRPr>
        </a:p>
      </dgm:t>
    </dgm:pt>
    <dgm:pt modelId="{5478A91E-BE7E-4CE3-88D5-7061C1B0C447}" type="parTrans" cxnId="{6BC89243-0A85-4900-8BC2-8AFFD4F4700C}">
      <dgm:prSet/>
      <dgm:spPr/>
      <dgm:t>
        <a:bodyPr/>
        <a:lstStyle/>
        <a:p>
          <a:endParaRPr lang="en-US"/>
        </a:p>
      </dgm:t>
    </dgm:pt>
    <dgm:pt modelId="{8AEA62A5-1307-48CD-8944-322402911C4E}" type="sibTrans" cxnId="{6BC89243-0A85-4900-8BC2-8AFFD4F4700C}">
      <dgm:prSet/>
      <dgm:spPr/>
      <dgm:t>
        <a:bodyPr/>
        <a:lstStyle/>
        <a:p>
          <a:endParaRPr lang="en-US"/>
        </a:p>
      </dgm:t>
    </dgm:pt>
    <dgm:pt modelId="{3C2A4E3A-24DB-4008-86AD-5DD55EBF3B72}">
      <dgm:prSet phldrT="[Text]" custT="1"/>
      <dgm:spPr>
        <a:solidFill>
          <a:schemeClr val="accent3">
            <a:lumMod val="20000"/>
            <a:lumOff val="80000"/>
          </a:schemeClr>
        </a:solidFill>
      </dgm:spPr>
      <dgm:t>
        <a:bodyPr/>
        <a:lstStyle/>
        <a:p>
          <a:pPr algn="ctr"/>
          <a:r>
            <a:rPr lang="hr-HR" sz="900" dirty="0">
              <a:solidFill>
                <a:schemeClr val="accent1">
                  <a:lumMod val="50000"/>
                </a:schemeClr>
              </a:solidFill>
              <a:latin typeface="Arvo" panose="020B0604020202020204" charset="0"/>
              <a:cs typeface="Times New Roman" panose="02020603050405020304" pitchFamily="18" charset="0"/>
            </a:rPr>
            <a:t>Spretnosti</a:t>
          </a:r>
        </a:p>
        <a:p>
          <a:pPr algn="ctr"/>
          <a:r>
            <a:rPr lang="hr-HR" sz="900" dirty="0">
              <a:solidFill>
                <a:schemeClr val="accent1">
                  <a:lumMod val="50000"/>
                </a:schemeClr>
              </a:solidFill>
              <a:latin typeface="Arvo" panose="020B0604020202020204" charset="0"/>
              <a:cs typeface="Times New Roman" panose="02020603050405020304" pitchFamily="18" charset="0"/>
            </a:rPr>
            <a:t>upravljanja z organizacijom</a:t>
          </a:r>
          <a:endParaRPr lang="en-US" sz="900" dirty="0">
            <a:solidFill>
              <a:schemeClr val="accent1">
                <a:lumMod val="50000"/>
              </a:schemeClr>
            </a:solidFill>
            <a:latin typeface="Arvo" panose="020B0604020202020204" charset="0"/>
            <a:cs typeface="Times New Roman" panose="02020603050405020304" pitchFamily="18" charset="0"/>
          </a:endParaRPr>
        </a:p>
      </dgm:t>
    </dgm:pt>
    <dgm:pt modelId="{E2263F81-12DB-4653-BF77-D61EEC04B56F}" type="sibTrans" cxnId="{CDD41F99-1551-4B03-A679-9CC507E78644}">
      <dgm:prSet/>
      <dgm:spPr/>
      <dgm:t>
        <a:bodyPr/>
        <a:lstStyle/>
        <a:p>
          <a:pPr algn="ctr"/>
          <a:endParaRPr lang="en-US"/>
        </a:p>
      </dgm:t>
    </dgm:pt>
    <dgm:pt modelId="{E7E7AFCB-146D-45AB-B95F-9B07F99AC50F}" type="parTrans" cxnId="{CDD41F99-1551-4B03-A679-9CC507E78644}">
      <dgm:prSet/>
      <dgm:spPr/>
      <dgm:t>
        <a:bodyPr/>
        <a:lstStyle/>
        <a:p>
          <a:pPr algn="ctr"/>
          <a:endParaRPr lang="en-US"/>
        </a:p>
      </dgm:t>
    </dgm:pt>
    <dgm:pt modelId="{1AC2C007-7D6A-42C5-9B35-DA4F98A5B591}" type="pres">
      <dgm:prSet presAssocID="{8F3290B1-47AF-4426-AE43-00AB7CC902C2}" presName="mainComposite" presStyleCnt="0">
        <dgm:presLayoutVars>
          <dgm:chPref val="1"/>
          <dgm:dir/>
          <dgm:animOne val="branch"/>
          <dgm:animLvl val="lvl"/>
          <dgm:resizeHandles val="exact"/>
        </dgm:presLayoutVars>
      </dgm:prSet>
      <dgm:spPr/>
    </dgm:pt>
    <dgm:pt modelId="{EE0583C1-BD7C-4D2F-9D20-FFBD7397C877}" type="pres">
      <dgm:prSet presAssocID="{8F3290B1-47AF-4426-AE43-00AB7CC902C2}" presName="hierFlow" presStyleCnt="0"/>
      <dgm:spPr/>
    </dgm:pt>
    <dgm:pt modelId="{2A95077F-AE64-419C-8CA6-E9862548B491}" type="pres">
      <dgm:prSet presAssocID="{8F3290B1-47AF-4426-AE43-00AB7CC902C2}" presName="hierChild1" presStyleCnt="0">
        <dgm:presLayoutVars>
          <dgm:chPref val="1"/>
          <dgm:animOne val="branch"/>
          <dgm:animLvl val="lvl"/>
        </dgm:presLayoutVars>
      </dgm:prSet>
      <dgm:spPr/>
    </dgm:pt>
    <dgm:pt modelId="{9ECD31F1-FD47-472E-ACC8-77C26D37BF74}" type="pres">
      <dgm:prSet presAssocID="{CD845AB8-DCD7-496B-A482-020DDC7B3C64}" presName="Name14" presStyleCnt="0"/>
      <dgm:spPr/>
    </dgm:pt>
    <dgm:pt modelId="{5646DFBA-670C-4822-B487-839188394B05}" type="pres">
      <dgm:prSet presAssocID="{CD845AB8-DCD7-496B-A482-020DDC7B3C64}" presName="level1Shape" presStyleLbl="node0" presStyleIdx="0" presStyleCnt="1" custScaleX="376061" custScaleY="170018" custLinFactNeighborY="-4452">
        <dgm:presLayoutVars>
          <dgm:chPref val="3"/>
        </dgm:presLayoutVars>
      </dgm:prSet>
      <dgm:spPr/>
    </dgm:pt>
    <dgm:pt modelId="{970C5A93-0293-4E9E-BFD8-6CB4F8D1E804}" type="pres">
      <dgm:prSet presAssocID="{CD845AB8-DCD7-496B-A482-020DDC7B3C64}" presName="hierChild2" presStyleCnt="0"/>
      <dgm:spPr/>
    </dgm:pt>
    <dgm:pt modelId="{C92D793B-FAFE-4B71-ABBE-4C47B7EB0F03}" type="pres">
      <dgm:prSet presAssocID="{8130F2F3-6812-4028-988A-F64866DF83CA}" presName="Name19" presStyleLbl="parChTrans1D2" presStyleIdx="0" presStyleCnt="2"/>
      <dgm:spPr/>
    </dgm:pt>
    <dgm:pt modelId="{A4D386DC-41DC-4F60-B127-537504348891}" type="pres">
      <dgm:prSet presAssocID="{035D0830-2420-497B-ACE8-03D55FF8BBFE}" presName="Name21" presStyleCnt="0"/>
      <dgm:spPr/>
    </dgm:pt>
    <dgm:pt modelId="{DB03A2D5-3793-4249-922E-D8D83275A297}" type="pres">
      <dgm:prSet presAssocID="{035D0830-2420-497B-ACE8-03D55FF8BBFE}" presName="level2Shape" presStyleLbl="node2" presStyleIdx="0" presStyleCnt="2" custScaleX="236887"/>
      <dgm:spPr/>
    </dgm:pt>
    <dgm:pt modelId="{B62F6E56-B693-42D2-A2C2-CBBAB07CC089}" type="pres">
      <dgm:prSet presAssocID="{035D0830-2420-497B-ACE8-03D55FF8BBFE}" presName="hierChild3" presStyleCnt="0"/>
      <dgm:spPr/>
    </dgm:pt>
    <dgm:pt modelId="{57DBFF22-BFEF-47D1-AC47-D075A58CE979}" type="pres">
      <dgm:prSet presAssocID="{32ED800C-2506-4547-AE5C-FEA4C9503260}" presName="Name19" presStyleLbl="parChTrans1D3" presStyleIdx="0" presStyleCnt="3"/>
      <dgm:spPr/>
    </dgm:pt>
    <dgm:pt modelId="{12E8314B-610F-4AD5-B904-274252D6DEE3}" type="pres">
      <dgm:prSet presAssocID="{31BCF2B0-C6DB-4A4C-9C2D-1DF7F5AE4254}" presName="Name21" presStyleCnt="0"/>
      <dgm:spPr/>
    </dgm:pt>
    <dgm:pt modelId="{1D8F9FFC-1043-479C-BC66-2A675471821A}" type="pres">
      <dgm:prSet presAssocID="{31BCF2B0-C6DB-4A4C-9C2D-1DF7F5AE4254}" presName="level2Shape" presStyleLbl="node3" presStyleIdx="0" presStyleCnt="3" custScaleX="297382" custScaleY="75386" custLinFactNeighborY="1250"/>
      <dgm:spPr/>
    </dgm:pt>
    <dgm:pt modelId="{08A4BB0D-BE5E-4765-9295-3F4D36F316EB}" type="pres">
      <dgm:prSet presAssocID="{31BCF2B0-C6DB-4A4C-9C2D-1DF7F5AE4254}" presName="hierChild3" presStyleCnt="0"/>
      <dgm:spPr/>
    </dgm:pt>
    <dgm:pt modelId="{39F33024-C878-42CF-A36F-A4D9EA13FD3D}" type="pres">
      <dgm:prSet presAssocID="{20CCA6CB-669A-4A81-80F0-22DDEA30C03E}" presName="Name19" presStyleLbl="parChTrans1D4" presStyleIdx="0" presStyleCnt="5"/>
      <dgm:spPr/>
    </dgm:pt>
    <dgm:pt modelId="{D35F56B5-4D4C-4100-9EF8-FA94417FF861}" type="pres">
      <dgm:prSet presAssocID="{D5AA06B5-BEE2-43B2-988E-0DB3B18AE140}" presName="Name21" presStyleCnt="0"/>
      <dgm:spPr/>
    </dgm:pt>
    <dgm:pt modelId="{5FE158D7-AC26-4987-BF7A-4983CCB16952}" type="pres">
      <dgm:prSet presAssocID="{D5AA06B5-BEE2-43B2-988E-0DB3B18AE140}" presName="level2Shape" presStyleLbl="node4" presStyleIdx="0" presStyleCnt="5" custScaleX="130999" custScaleY="157779"/>
      <dgm:spPr/>
    </dgm:pt>
    <dgm:pt modelId="{A68EB805-53B3-46A9-A154-790A18E62C43}" type="pres">
      <dgm:prSet presAssocID="{D5AA06B5-BEE2-43B2-988E-0DB3B18AE140}" presName="hierChild3" presStyleCnt="0"/>
      <dgm:spPr/>
    </dgm:pt>
    <dgm:pt modelId="{E001209E-2D24-4D88-86AF-2DEFF0557B8D}" type="pres">
      <dgm:prSet presAssocID="{73B6F5E3-4186-4820-A587-12EF99CC9F62}" presName="Name19" presStyleLbl="parChTrans1D3" presStyleIdx="1" presStyleCnt="3"/>
      <dgm:spPr/>
    </dgm:pt>
    <dgm:pt modelId="{28F9D454-F56C-4013-BE03-0FC3649A833B}" type="pres">
      <dgm:prSet presAssocID="{0026F49B-48C1-49B0-8BD2-087E4C86B512}" presName="Name21" presStyleCnt="0"/>
      <dgm:spPr/>
    </dgm:pt>
    <dgm:pt modelId="{CA19C988-82D4-456A-9873-FB95294A4C90}" type="pres">
      <dgm:prSet presAssocID="{0026F49B-48C1-49B0-8BD2-087E4C86B512}" presName="level2Shape" presStyleLbl="node3" presStyleIdx="1" presStyleCnt="3" custScaleX="224308" custScaleY="83248"/>
      <dgm:spPr/>
    </dgm:pt>
    <dgm:pt modelId="{6AA9B6C4-1BD6-4878-A1C6-3270107FB8BC}" type="pres">
      <dgm:prSet presAssocID="{0026F49B-48C1-49B0-8BD2-087E4C86B512}" presName="hierChild3" presStyleCnt="0"/>
      <dgm:spPr/>
    </dgm:pt>
    <dgm:pt modelId="{66A281B2-D2CB-42F6-BA48-CC2608160C7B}" type="pres">
      <dgm:prSet presAssocID="{E7E7AFCB-146D-45AB-B95F-9B07F99AC50F}" presName="Name19" presStyleLbl="parChTrans1D4" presStyleIdx="1" presStyleCnt="5"/>
      <dgm:spPr/>
    </dgm:pt>
    <dgm:pt modelId="{EBA2ED80-71D2-4C42-8CE9-7B53C1CBC9ED}" type="pres">
      <dgm:prSet presAssocID="{3C2A4E3A-24DB-4008-86AD-5DD55EBF3B72}" presName="Name21" presStyleCnt="0"/>
      <dgm:spPr/>
    </dgm:pt>
    <dgm:pt modelId="{84B1AFB5-F7AC-4007-A093-950EBBB0454C}" type="pres">
      <dgm:prSet presAssocID="{3C2A4E3A-24DB-4008-86AD-5DD55EBF3B72}" presName="level2Shape" presStyleLbl="node4" presStyleIdx="1" presStyleCnt="5" custScaleX="137502" custScaleY="155378"/>
      <dgm:spPr/>
    </dgm:pt>
    <dgm:pt modelId="{CD8D7F68-C95F-4743-80CB-A4A3D7AAC00F}" type="pres">
      <dgm:prSet presAssocID="{3C2A4E3A-24DB-4008-86AD-5DD55EBF3B72}" presName="hierChild3" presStyleCnt="0"/>
      <dgm:spPr/>
    </dgm:pt>
    <dgm:pt modelId="{A1569E79-F847-470A-8423-A47CF1FD9815}" type="pres">
      <dgm:prSet presAssocID="{58F8E48F-6C9B-4AD1-85C5-369507323725}" presName="Name19" presStyleLbl="parChTrans1D4" presStyleIdx="2" presStyleCnt="5"/>
      <dgm:spPr/>
    </dgm:pt>
    <dgm:pt modelId="{EC234C80-D38E-49C1-B48A-B9F7B341BDA3}" type="pres">
      <dgm:prSet presAssocID="{E494A70B-FA34-46EA-8F11-755175A9108B}" presName="Name21" presStyleCnt="0"/>
      <dgm:spPr/>
    </dgm:pt>
    <dgm:pt modelId="{7A48581D-2D95-4B3A-B3C9-BA8A20F7D608}" type="pres">
      <dgm:prSet presAssocID="{E494A70B-FA34-46EA-8F11-755175A9108B}" presName="level2Shape" presStyleLbl="node4" presStyleIdx="2" presStyleCnt="5" custScaleX="119295" custScaleY="152808"/>
      <dgm:spPr/>
    </dgm:pt>
    <dgm:pt modelId="{6D15FA3B-AD5E-472C-96A1-41CB59E96788}" type="pres">
      <dgm:prSet presAssocID="{E494A70B-FA34-46EA-8F11-755175A9108B}" presName="hierChild3" presStyleCnt="0"/>
      <dgm:spPr/>
    </dgm:pt>
    <dgm:pt modelId="{DCE09F78-4F2D-42C2-9788-AF8D2B86B657}" type="pres">
      <dgm:prSet presAssocID="{F3AD4981-404E-4D3D-A1BA-6BE2344DB28D}" presName="Name19" presStyleLbl="parChTrans1D4" presStyleIdx="3" presStyleCnt="5"/>
      <dgm:spPr/>
    </dgm:pt>
    <dgm:pt modelId="{E1AA8308-9816-4DE2-9C75-AC76098C4853}" type="pres">
      <dgm:prSet presAssocID="{6433CFD5-9E28-4D17-8C54-170C7910CDD1}" presName="Name21" presStyleCnt="0"/>
      <dgm:spPr/>
    </dgm:pt>
    <dgm:pt modelId="{DBE0E271-830D-4BE3-A451-34125ED96874}" type="pres">
      <dgm:prSet presAssocID="{6433CFD5-9E28-4D17-8C54-170C7910CDD1}" presName="level2Shape" presStyleLbl="node4" presStyleIdx="3" presStyleCnt="5" custScaleX="127929" custScaleY="153541"/>
      <dgm:spPr/>
    </dgm:pt>
    <dgm:pt modelId="{F9ACE3DA-DC75-45EB-B0CD-DC0BF6D9FC45}" type="pres">
      <dgm:prSet presAssocID="{6433CFD5-9E28-4D17-8C54-170C7910CDD1}" presName="hierChild3" presStyleCnt="0"/>
      <dgm:spPr/>
    </dgm:pt>
    <dgm:pt modelId="{04D5970C-246F-42FB-81CE-7AECEC0C6B19}" type="pres">
      <dgm:prSet presAssocID="{22178064-2214-4450-910C-85DAA9830B4B}" presName="Name19" presStyleLbl="parChTrans1D2" presStyleIdx="1" presStyleCnt="2"/>
      <dgm:spPr/>
    </dgm:pt>
    <dgm:pt modelId="{C628B233-4D85-472A-8C7D-67CC66ED33F0}" type="pres">
      <dgm:prSet presAssocID="{FE9C1CE7-E4B6-414D-A3F2-D8CA776D1E55}" presName="Name21" presStyleCnt="0"/>
      <dgm:spPr/>
    </dgm:pt>
    <dgm:pt modelId="{45C5C515-1FB0-47C1-B3FD-33F03AB32838}" type="pres">
      <dgm:prSet presAssocID="{FE9C1CE7-E4B6-414D-A3F2-D8CA776D1E55}" presName="level2Shape" presStyleLbl="node2" presStyleIdx="1" presStyleCnt="2" custScaleX="238219" custScaleY="101337"/>
      <dgm:spPr/>
    </dgm:pt>
    <dgm:pt modelId="{52647CAC-6380-46AB-A71B-1EEF7FC8B6A9}" type="pres">
      <dgm:prSet presAssocID="{FE9C1CE7-E4B6-414D-A3F2-D8CA776D1E55}" presName="hierChild3" presStyleCnt="0"/>
      <dgm:spPr/>
    </dgm:pt>
    <dgm:pt modelId="{AA2E7428-9163-44E1-965C-3A144F41B049}" type="pres">
      <dgm:prSet presAssocID="{3CBB2402-B212-4FB4-AF4A-36C39302BA8C}" presName="Name19" presStyleLbl="parChTrans1D3" presStyleIdx="2" presStyleCnt="3"/>
      <dgm:spPr/>
    </dgm:pt>
    <dgm:pt modelId="{3C8FD3CC-3554-40F6-8A21-FF6CB8589D54}" type="pres">
      <dgm:prSet presAssocID="{E5CEAE74-E1E7-4CD0-8AB2-A2AEF37E1198}" presName="Name21" presStyleCnt="0"/>
      <dgm:spPr/>
    </dgm:pt>
    <dgm:pt modelId="{D0C7C81C-0693-4A4C-8A7F-239DDCAF1DD6}" type="pres">
      <dgm:prSet presAssocID="{E5CEAE74-E1E7-4CD0-8AB2-A2AEF37E1198}" presName="level2Shape" presStyleLbl="node3" presStyleIdx="2" presStyleCnt="3" custScaleX="188382"/>
      <dgm:spPr/>
    </dgm:pt>
    <dgm:pt modelId="{09911E86-F01B-40D7-BDA7-3418969EA0C5}" type="pres">
      <dgm:prSet presAssocID="{E5CEAE74-E1E7-4CD0-8AB2-A2AEF37E1198}" presName="hierChild3" presStyleCnt="0"/>
      <dgm:spPr/>
    </dgm:pt>
    <dgm:pt modelId="{28D673E4-1297-4F53-9272-07E625CB423A}" type="pres">
      <dgm:prSet presAssocID="{5478A91E-BE7E-4CE3-88D5-7061C1B0C447}" presName="Name19" presStyleLbl="parChTrans1D4" presStyleIdx="4" presStyleCnt="5"/>
      <dgm:spPr/>
    </dgm:pt>
    <dgm:pt modelId="{99DCBC31-961A-4937-8F79-564FF246CD7A}" type="pres">
      <dgm:prSet presAssocID="{DCDFE033-5722-46A3-AC61-53D3E63BF17C}" presName="Name21" presStyleCnt="0"/>
      <dgm:spPr/>
    </dgm:pt>
    <dgm:pt modelId="{1E191C51-E8ED-4D27-8C56-D1597646A7C1}" type="pres">
      <dgm:prSet presAssocID="{DCDFE033-5722-46A3-AC61-53D3E63BF17C}" presName="level2Shape" presStyleLbl="node4" presStyleIdx="4" presStyleCnt="5" custScaleX="186645" custScaleY="134184"/>
      <dgm:spPr/>
    </dgm:pt>
    <dgm:pt modelId="{E437DB16-83BD-4C51-8F0D-65354C21362E}" type="pres">
      <dgm:prSet presAssocID="{DCDFE033-5722-46A3-AC61-53D3E63BF17C}" presName="hierChild3" presStyleCnt="0"/>
      <dgm:spPr/>
    </dgm:pt>
    <dgm:pt modelId="{F1ADD098-1EB5-4B6C-971C-3B56C2BACA92}" type="pres">
      <dgm:prSet presAssocID="{8F3290B1-47AF-4426-AE43-00AB7CC902C2}" presName="bgShapesFlow" presStyleCnt="0"/>
      <dgm:spPr/>
    </dgm:pt>
  </dgm:ptLst>
  <dgm:cxnLst>
    <dgm:cxn modelId="{21CD5801-1EDA-4433-9F79-3066AA01E253}" type="presOf" srcId="{E7E7AFCB-146D-45AB-B95F-9B07F99AC50F}" destId="{66A281B2-D2CB-42F6-BA48-CC2608160C7B}" srcOrd="0" destOrd="0" presId="urn:microsoft.com/office/officeart/2005/8/layout/hierarchy6"/>
    <dgm:cxn modelId="{E8F9FC07-9A72-40B8-A53F-46735EB81187}" type="presOf" srcId="{31BCF2B0-C6DB-4A4C-9C2D-1DF7F5AE4254}" destId="{1D8F9FFC-1043-479C-BC66-2A675471821A}" srcOrd="0" destOrd="0" presId="urn:microsoft.com/office/officeart/2005/8/layout/hierarchy6"/>
    <dgm:cxn modelId="{4E21470D-6D76-401F-84FD-289199CA38E0}" type="presOf" srcId="{DCDFE033-5722-46A3-AC61-53D3E63BF17C}" destId="{1E191C51-E8ED-4D27-8C56-D1597646A7C1}" srcOrd="0" destOrd="0" presId="urn:microsoft.com/office/officeart/2005/8/layout/hierarchy6"/>
    <dgm:cxn modelId="{BE15D010-B1AB-4576-A6DC-8EDDFA08337F}" type="presOf" srcId="{CD845AB8-DCD7-496B-A482-020DDC7B3C64}" destId="{5646DFBA-670C-4822-B487-839188394B05}" srcOrd="0" destOrd="0" presId="urn:microsoft.com/office/officeart/2005/8/layout/hierarchy6"/>
    <dgm:cxn modelId="{5CCD2B12-3087-4F48-B5F8-744C090DC232}" type="presOf" srcId="{3CBB2402-B212-4FB4-AF4A-36C39302BA8C}" destId="{AA2E7428-9163-44E1-965C-3A144F41B049}" srcOrd="0" destOrd="0" presId="urn:microsoft.com/office/officeart/2005/8/layout/hierarchy6"/>
    <dgm:cxn modelId="{2628EE2F-5B36-4ED1-A782-691640C01C48}" type="presOf" srcId="{F3AD4981-404E-4D3D-A1BA-6BE2344DB28D}" destId="{DCE09F78-4F2D-42C2-9788-AF8D2B86B657}" srcOrd="0" destOrd="0" presId="urn:microsoft.com/office/officeart/2005/8/layout/hierarchy6"/>
    <dgm:cxn modelId="{68912E33-C3C4-491F-8FAF-BF4EEF213BD8}" srcId="{FE9C1CE7-E4B6-414D-A3F2-D8CA776D1E55}" destId="{E5CEAE74-E1E7-4CD0-8AB2-A2AEF37E1198}" srcOrd="0" destOrd="0" parTransId="{3CBB2402-B212-4FB4-AF4A-36C39302BA8C}" sibTransId="{65785F8D-8220-4877-AD89-6B1A33CE79A6}"/>
    <dgm:cxn modelId="{78860F35-E4B4-4855-A627-AFEFE1686868}" type="presOf" srcId="{73B6F5E3-4186-4820-A587-12EF99CC9F62}" destId="{E001209E-2D24-4D88-86AF-2DEFF0557B8D}" srcOrd="0" destOrd="0" presId="urn:microsoft.com/office/officeart/2005/8/layout/hierarchy6"/>
    <dgm:cxn modelId="{F4A03E37-8083-49F1-8EE0-F400B001E584}" type="presOf" srcId="{035D0830-2420-497B-ACE8-03D55FF8BBFE}" destId="{DB03A2D5-3793-4249-922E-D8D83275A297}" srcOrd="0" destOrd="0" presId="urn:microsoft.com/office/officeart/2005/8/layout/hierarchy6"/>
    <dgm:cxn modelId="{0E52053B-85A0-4AA8-9C4D-5DFDD26754FC}" type="presOf" srcId="{32ED800C-2506-4547-AE5C-FEA4C9503260}" destId="{57DBFF22-BFEF-47D1-AC47-D075A58CE979}" srcOrd="0" destOrd="0" presId="urn:microsoft.com/office/officeart/2005/8/layout/hierarchy6"/>
    <dgm:cxn modelId="{52ED693C-9F12-48A3-9D2B-F036708947B4}" srcId="{0026F49B-48C1-49B0-8BD2-087E4C86B512}" destId="{E494A70B-FA34-46EA-8F11-755175A9108B}" srcOrd="1" destOrd="0" parTransId="{58F8E48F-6C9B-4AD1-85C5-369507323725}" sibTransId="{B46BEF8D-A2CD-4E51-ADDB-2842ED3BCAD1}"/>
    <dgm:cxn modelId="{A154CA3C-0B0E-42A6-BBD6-A191E91DAC99}" srcId="{035D0830-2420-497B-ACE8-03D55FF8BBFE}" destId="{0026F49B-48C1-49B0-8BD2-087E4C86B512}" srcOrd="1" destOrd="0" parTransId="{73B6F5E3-4186-4820-A587-12EF99CC9F62}" sibTransId="{58A63983-2F47-408F-96BC-E1819499C512}"/>
    <dgm:cxn modelId="{6D87733D-2783-43BA-AF92-5C02108444C3}" type="presOf" srcId="{8F3290B1-47AF-4426-AE43-00AB7CC902C2}" destId="{1AC2C007-7D6A-42C5-9B35-DA4F98A5B591}" srcOrd="0" destOrd="0" presId="urn:microsoft.com/office/officeart/2005/8/layout/hierarchy6"/>
    <dgm:cxn modelId="{E376255B-FAF4-4325-805E-FF54E79AE77D}" type="presOf" srcId="{6433CFD5-9E28-4D17-8C54-170C7910CDD1}" destId="{DBE0E271-830D-4BE3-A451-34125ED96874}" srcOrd="0" destOrd="0" presId="urn:microsoft.com/office/officeart/2005/8/layout/hierarchy6"/>
    <dgm:cxn modelId="{6BC89243-0A85-4900-8BC2-8AFFD4F4700C}" srcId="{E5CEAE74-E1E7-4CD0-8AB2-A2AEF37E1198}" destId="{DCDFE033-5722-46A3-AC61-53D3E63BF17C}" srcOrd="0" destOrd="0" parTransId="{5478A91E-BE7E-4CE3-88D5-7061C1B0C447}" sibTransId="{8AEA62A5-1307-48CD-8944-322402911C4E}"/>
    <dgm:cxn modelId="{C2C67246-5BCF-4A2F-9429-72AD6ED60730}" srcId="{CD845AB8-DCD7-496B-A482-020DDC7B3C64}" destId="{035D0830-2420-497B-ACE8-03D55FF8BBFE}" srcOrd="0" destOrd="0" parTransId="{8130F2F3-6812-4028-988A-F64866DF83CA}" sibTransId="{F564A83B-FB47-407A-A25B-B952F5A54AAD}"/>
    <dgm:cxn modelId="{2DC35647-282E-46D2-8E3A-95E1D565A3F2}" srcId="{035D0830-2420-497B-ACE8-03D55FF8BBFE}" destId="{31BCF2B0-C6DB-4A4C-9C2D-1DF7F5AE4254}" srcOrd="0" destOrd="0" parTransId="{32ED800C-2506-4547-AE5C-FEA4C9503260}" sibTransId="{62A9EAC7-99F5-4DB4-A1E0-E1F6F5EF0FEC}"/>
    <dgm:cxn modelId="{0CAC1C4A-E2BD-4270-BB08-9676DBEA1077}" type="presOf" srcId="{8130F2F3-6812-4028-988A-F64866DF83CA}" destId="{C92D793B-FAFE-4B71-ABBE-4C47B7EB0F03}" srcOrd="0" destOrd="0" presId="urn:microsoft.com/office/officeart/2005/8/layout/hierarchy6"/>
    <dgm:cxn modelId="{C20CD16F-81DC-4958-82B1-D4E1DC65BAC5}" srcId="{0026F49B-48C1-49B0-8BD2-087E4C86B512}" destId="{6433CFD5-9E28-4D17-8C54-170C7910CDD1}" srcOrd="2" destOrd="0" parTransId="{F3AD4981-404E-4D3D-A1BA-6BE2344DB28D}" sibTransId="{9B602C1F-0AA4-4367-B049-0C10426EEC4F}"/>
    <dgm:cxn modelId="{B8D38954-54FE-4A64-A94E-5EB7492DEAFA}" srcId="{31BCF2B0-C6DB-4A4C-9C2D-1DF7F5AE4254}" destId="{D5AA06B5-BEE2-43B2-988E-0DB3B18AE140}" srcOrd="0" destOrd="0" parTransId="{20CCA6CB-669A-4A81-80F0-22DDEA30C03E}" sibTransId="{95EBB092-3218-4455-818C-92595C9BB69C}"/>
    <dgm:cxn modelId="{8E45918E-B0D7-495C-8F88-EA53514C73FC}" type="presOf" srcId="{20CCA6CB-669A-4A81-80F0-22DDEA30C03E}" destId="{39F33024-C878-42CF-A36F-A4D9EA13FD3D}" srcOrd="0" destOrd="0" presId="urn:microsoft.com/office/officeart/2005/8/layout/hierarchy6"/>
    <dgm:cxn modelId="{E2E14494-9422-4582-8C49-56AA123CC7D2}" type="presOf" srcId="{D5AA06B5-BEE2-43B2-988E-0DB3B18AE140}" destId="{5FE158D7-AC26-4987-BF7A-4983CCB16952}" srcOrd="0" destOrd="0" presId="urn:microsoft.com/office/officeart/2005/8/layout/hierarchy6"/>
    <dgm:cxn modelId="{CDD41F99-1551-4B03-A679-9CC507E78644}" srcId="{0026F49B-48C1-49B0-8BD2-087E4C86B512}" destId="{3C2A4E3A-24DB-4008-86AD-5DD55EBF3B72}" srcOrd="0" destOrd="0" parTransId="{E7E7AFCB-146D-45AB-B95F-9B07F99AC50F}" sibTransId="{E2263F81-12DB-4653-BF77-D61EEC04B56F}"/>
    <dgm:cxn modelId="{D7A8BEA3-A28F-4767-914C-53E1874DD6FA}" type="presOf" srcId="{5478A91E-BE7E-4CE3-88D5-7061C1B0C447}" destId="{28D673E4-1297-4F53-9272-07E625CB423A}" srcOrd="0" destOrd="0" presId="urn:microsoft.com/office/officeart/2005/8/layout/hierarchy6"/>
    <dgm:cxn modelId="{523C32A4-38B5-4581-A599-F5F922F6516F}" srcId="{8F3290B1-47AF-4426-AE43-00AB7CC902C2}" destId="{CD845AB8-DCD7-496B-A482-020DDC7B3C64}" srcOrd="0" destOrd="0" parTransId="{C8F60B20-625A-4121-9EFC-A68DF4AE401C}" sibTransId="{AF8376D1-AC1D-4FE2-AAE2-E86E2618553A}"/>
    <dgm:cxn modelId="{BB6342B8-CCC8-4F85-A767-D4618527F36E}" srcId="{CD845AB8-DCD7-496B-A482-020DDC7B3C64}" destId="{FE9C1CE7-E4B6-414D-A3F2-D8CA776D1E55}" srcOrd="1" destOrd="0" parTransId="{22178064-2214-4450-910C-85DAA9830B4B}" sibTransId="{92EFD3DD-5E7D-4267-833F-8526DC8F2B75}"/>
    <dgm:cxn modelId="{AA1E01BA-1400-4630-978B-A77A0C16461D}" type="presOf" srcId="{58F8E48F-6C9B-4AD1-85C5-369507323725}" destId="{A1569E79-F847-470A-8423-A47CF1FD9815}" srcOrd="0" destOrd="0" presId="urn:microsoft.com/office/officeart/2005/8/layout/hierarchy6"/>
    <dgm:cxn modelId="{2005EABD-4A17-4E28-804D-8C219CB0FA41}" type="presOf" srcId="{E5CEAE74-E1E7-4CD0-8AB2-A2AEF37E1198}" destId="{D0C7C81C-0693-4A4C-8A7F-239DDCAF1DD6}" srcOrd="0" destOrd="0" presId="urn:microsoft.com/office/officeart/2005/8/layout/hierarchy6"/>
    <dgm:cxn modelId="{9E35B8D6-9198-4507-ADFE-FF314618B14F}" type="presOf" srcId="{22178064-2214-4450-910C-85DAA9830B4B}" destId="{04D5970C-246F-42FB-81CE-7AECEC0C6B19}" srcOrd="0" destOrd="0" presId="urn:microsoft.com/office/officeart/2005/8/layout/hierarchy6"/>
    <dgm:cxn modelId="{F3FD43DB-359C-4903-8C52-5E28E6378A84}" type="presOf" srcId="{3C2A4E3A-24DB-4008-86AD-5DD55EBF3B72}" destId="{84B1AFB5-F7AC-4007-A093-950EBBB0454C}" srcOrd="0" destOrd="0" presId="urn:microsoft.com/office/officeart/2005/8/layout/hierarchy6"/>
    <dgm:cxn modelId="{FF6CECE2-E51F-4152-A046-F6D1D30A3113}" type="presOf" srcId="{0026F49B-48C1-49B0-8BD2-087E4C86B512}" destId="{CA19C988-82D4-456A-9873-FB95294A4C90}" srcOrd="0" destOrd="0" presId="urn:microsoft.com/office/officeart/2005/8/layout/hierarchy6"/>
    <dgm:cxn modelId="{6DA4F4E4-821F-4166-A11B-D942113B9C1A}" type="presOf" srcId="{FE9C1CE7-E4B6-414D-A3F2-D8CA776D1E55}" destId="{45C5C515-1FB0-47C1-B3FD-33F03AB32838}" srcOrd="0" destOrd="0" presId="urn:microsoft.com/office/officeart/2005/8/layout/hierarchy6"/>
    <dgm:cxn modelId="{3FCA7BF7-74E6-47B5-B34C-A27C290B1E35}" type="presOf" srcId="{E494A70B-FA34-46EA-8F11-755175A9108B}" destId="{7A48581D-2D95-4B3A-B3C9-BA8A20F7D608}" srcOrd="0" destOrd="0" presId="urn:microsoft.com/office/officeart/2005/8/layout/hierarchy6"/>
    <dgm:cxn modelId="{96AE495C-C6F8-4C41-9C05-3739445C6311}" type="presParOf" srcId="{1AC2C007-7D6A-42C5-9B35-DA4F98A5B591}" destId="{EE0583C1-BD7C-4D2F-9D20-FFBD7397C877}" srcOrd="0" destOrd="0" presId="urn:microsoft.com/office/officeart/2005/8/layout/hierarchy6"/>
    <dgm:cxn modelId="{A21C5AFF-D311-442C-857A-D5B9AA99BF33}" type="presParOf" srcId="{EE0583C1-BD7C-4D2F-9D20-FFBD7397C877}" destId="{2A95077F-AE64-419C-8CA6-E9862548B491}" srcOrd="0" destOrd="0" presId="urn:microsoft.com/office/officeart/2005/8/layout/hierarchy6"/>
    <dgm:cxn modelId="{951E431D-AA66-4911-9232-AA76A61A24AA}" type="presParOf" srcId="{2A95077F-AE64-419C-8CA6-E9862548B491}" destId="{9ECD31F1-FD47-472E-ACC8-77C26D37BF74}" srcOrd="0" destOrd="0" presId="urn:microsoft.com/office/officeart/2005/8/layout/hierarchy6"/>
    <dgm:cxn modelId="{387A8F4C-F4CC-4267-8F56-9F95B97229EE}" type="presParOf" srcId="{9ECD31F1-FD47-472E-ACC8-77C26D37BF74}" destId="{5646DFBA-670C-4822-B487-839188394B05}" srcOrd="0" destOrd="0" presId="urn:microsoft.com/office/officeart/2005/8/layout/hierarchy6"/>
    <dgm:cxn modelId="{7E9E7F8F-925C-4C00-A624-0E40BF4D68B3}" type="presParOf" srcId="{9ECD31F1-FD47-472E-ACC8-77C26D37BF74}" destId="{970C5A93-0293-4E9E-BFD8-6CB4F8D1E804}" srcOrd="1" destOrd="0" presId="urn:microsoft.com/office/officeart/2005/8/layout/hierarchy6"/>
    <dgm:cxn modelId="{3752DC3B-6197-4DF2-AC97-C359B16E7C47}" type="presParOf" srcId="{970C5A93-0293-4E9E-BFD8-6CB4F8D1E804}" destId="{C92D793B-FAFE-4B71-ABBE-4C47B7EB0F03}" srcOrd="0" destOrd="0" presId="urn:microsoft.com/office/officeart/2005/8/layout/hierarchy6"/>
    <dgm:cxn modelId="{BA4AD3E9-33DB-4862-9080-0AC4C84EDB07}" type="presParOf" srcId="{970C5A93-0293-4E9E-BFD8-6CB4F8D1E804}" destId="{A4D386DC-41DC-4F60-B127-537504348891}" srcOrd="1" destOrd="0" presId="urn:microsoft.com/office/officeart/2005/8/layout/hierarchy6"/>
    <dgm:cxn modelId="{51F4395F-CF6A-43EF-82B9-9DCE404E18BB}" type="presParOf" srcId="{A4D386DC-41DC-4F60-B127-537504348891}" destId="{DB03A2D5-3793-4249-922E-D8D83275A297}" srcOrd="0" destOrd="0" presId="urn:microsoft.com/office/officeart/2005/8/layout/hierarchy6"/>
    <dgm:cxn modelId="{07690333-DEB5-4502-B7D2-AC2D78857865}" type="presParOf" srcId="{A4D386DC-41DC-4F60-B127-537504348891}" destId="{B62F6E56-B693-42D2-A2C2-CBBAB07CC089}" srcOrd="1" destOrd="0" presId="urn:microsoft.com/office/officeart/2005/8/layout/hierarchy6"/>
    <dgm:cxn modelId="{321DBC05-6A18-47E8-9AC1-56B206DD3AAF}" type="presParOf" srcId="{B62F6E56-B693-42D2-A2C2-CBBAB07CC089}" destId="{57DBFF22-BFEF-47D1-AC47-D075A58CE979}" srcOrd="0" destOrd="0" presId="urn:microsoft.com/office/officeart/2005/8/layout/hierarchy6"/>
    <dgm:cxn modelId="{F2003DE1-73E7-4EB0-8D73-AEF3EBF381B2}" type="presParOf" srcId="{B62F6E56-B693-42D2-A2C2-CBBAB07CC089}" destId="{12E8314B-610F-4AD5-B904-274252D6DEE3}" srcOrd="1" destOrd="0" presId="urn:microsoft.com/office/officeart/2005/8/layout/hierarchy6"/>
    <dgm:cxn modelId="{4A981A50-12DE-4CDC-A3B0-CB4879E6EF3D}" type="presParOf" srcId="{12E8314B-610F-4AD5-B904-274252D6DEE3}" destId="{1D8F9FFC-1043-479C-BC66-2A675471821A}" srcOrd="0" destOrd="0" presId="urn:microsoft.com/office/officeart/2005/8/layout/hierarchy6"/>
    <dgm:cxn modelId="{F57657AD-B1C8-4709-A1CD-65299DD17128}" type="presParOf" srcId="{12E8314B-610F-4AD5-B904-274252D6DEE3}" destId="{08A4BB0D-BE5E-4765-9295-3F4D36F316EB}" srcOrd="1" destOrd="0" presId="urn:microsoft.com/office/officeart/2005/8/layout/hierarchy6"/>
    <dgm:cxn modelId="{63F9BCFB-6EB0-4DBB-B4D5-A54E6292B077}" type="presParOf" srcId="{08A4BB0D-BE5E-4765-9295-3F4D36F316EB}" destId="{39F33024-C878-42CF-A36F-A4D9EA13FD3D}" srcOrd="0" destOrd="0" presId="urn:microsoft.com/office/officeart/2005/8/layout/hierarchy6"/>
    <dgm:cxn modelId="{4AE3F933-2DDA-4C90-A931-F8EA0BF0064B}" type="presParOf" srcId="{08A4BB0D-BE5E-4765-9295-3F4D36F316EB}" destId="{D35F56B5-4D4C-4100-9EF8-FA94417FF861}" srcOrd="1" destOrd="0" presId="urn:microsoft.com/office/officeart/2005/8/layout/hierarchy6"/>
    <dgm:cxn modelId="{3D6F0A00-1FE3-457D-859C-3C2B14603D53}" type="presParOf" srcId="{D35F56B5-4D4C-4100-9EF8-FA94417FF861}" destId="{5FE158D7-AC26-4987-BF7A-4983CCB16952}" srcOrd="0" destOrd="0" presId="urn:microsoft.com/office/officeart/2005/8/layout/hierarchy6"/>
    <dgm:cxn modelId="{DBD47917-F3E8-4D4B-ABB9-4D4AE7C6F185}" type="presParOf" srcId="{D35F56B5-4D4C-4100-9EF8-FA94417FF861}" destId="{A68EB805-53B3-46A9-A154-790A18E62C43}" srcOrd="1" destOrd="0" presId="urn:microsoft.com/office/officeart/2005/8/layout/hierarchy6"/>
    <dgm:cxn modelId="{04732787-3125-45A0-95E5-40EE9A7843E4}" type="presParOf" srcId="{B62F6E56-B693-42D2-A2C2-CBBAB07CC089}" destId="{E001209E-2D24-4D88-86AF-2DEFF0557B8D}" srcOrd="2" destOrd="0" presId="urn:microsoft.com/office/officeart/2005/8/layout/hierarchy6"/>
    <dgm:cxn modelId="{C1689880-8D9F-48E4-8E63-36DB4EAB4344}" type="presParOf" srcId="{B62F6E56-B693-42D2-A2C2-CBBAB07CC089}" destId="{28F9D454-F56C-4013-BE03-0FC3649A833B}" srcOrd="3" destOrd="0" presId="urn:microsoft.com/office/officeart/2005/8/layout/hierarchy6"/>
    <dgm:cxn modelId="{16D0F87B-E491-477B-AAF5-61FD44128F02}" type="presParOf" srcId="{28F9D454-F56C-4013-BE03-0FC3649A833B}" destId="{CA19C988-82D4-456A-9873-FB95294A4C90}" srcOrd="0" destOrd="0" presId="urn:microsoft.com/office/officeart/2005/8/layout/hierarchy6"/>
    <dgm:cxn modelId="{3B7F304E-A7FF-45B4-94B1-9583822994E4}" type="presParOf" srcId="{28F9D454-F56C-4013-BE03-0FC3649A833B}" destId="{6AA9B6C4-1BD6-4878-A1C6-3270107FB8BC}" srcOrd="1" destOrd="0" presId="urn:microsoft.com/office/officeart/2005/8/layout/hierarchy6"/>
    <dgm:cxn modelId="{E1EAD8B6-F7FF-4715-9090-80DB19D8786C}" type="presParOf" srcId="{6AA9B6C4-1BD6-4878-A1C6-3270107FB8BC}" destId="{66A281B2-D2CB-42F6-BA48-CC2608160C7B}" srcOrd="0" destOrd="0" presId="urn:microsoft.com/office/officeart/2005/8/layout/hierarchy6"/>
    <dgm:cxn modelId="{FD54A475-F339-467A-B3AB-8FF89A611876}" type="presParOf" srcId="{6AA9B6C4-1BD6-4878-A1C6-3270107FB8BC}" destId="{EBA2ED80-71D2-4C42-8CE9-7B53C1CBC9ED}" srcOrd="1" destOrd="0" presId="urn:microsoft.com/office/officeart/2005/8/layout/hierarchy6"/>
    <dgm:cxn modelId="{FBA66391-17A8-4057-AB27-EAEA2261CCF5}" type="presParOf" srcId="{EBA2ED80-71D2-4C42-8CE9-7B53C1CBC9ED}" destId="{84B1AFB5-F7AC-4007-A093-950EBBB0454C}" srcOrd="0" destOrd="0" presId="urn:microsoft.com/office/officeart/2005/8/layout/hierarchy6"/>
    <dgm:cxn modelId="{17E7236D-97B1-4709-859B-18DBAFEF70BD}" type="presParOf" srcId="{EBA2ED80-71D2-4C42-8CE9-7B53C1CBC9ED}" destId="{CD8D7F68-C95F-4743-80CB-A4A3D7AAC00F}" srcOrd="1" destOrd="0" presId="urn:microsoft.com/office/officeart/2005/8/layout/hierarchy6"/>
    <dgm:cxn modelId="{660A336D-4EAD-41A8-BB39-36B16C26233C}" type="presParOf" srcId="{6AA9B6C4-1BD6-4878-A1C6-3270107FB8BC}" destId="{A1569E79-F847-470A-8423-A47CF1FD9815}" srcOrd="2" destOrd="0" presId="urn:microsoft.com/office/officeart/2005/8/layout/hierarchy6"/>
    <dgm:cxn modelId="{B8BC92D2-FDA8-486D-A0B3-B07C4A471D18}" type="presParOf" srcId="{6AA9B6C4-1BD6-4878-A1C6-3270107FB8BC}" destId="{EC234C80-D38E-49C1-B48A-B9F7B341BDA3}" srcOrd="3" destOrd="0" presId="urn:microsoft.com/office/officeart/2005/8/layout/hierarchy6"/>
    <dgm:cxn modelId="{6ED8E61E-F30A-4567-BCB3-C0EC972E5FC5}" type="presParOf" srcId="{EC234C80-D38E-49C1-B48A-B9F7B341BDA3}" destId="{7A48581D-2D95-4B3A-B3C9-BA8A20F7D608}" srcOrd="0" destOrd="0" presId="urn:microsoft.com/office/officeart/2005/8/layout/hierarchy6"/>
    <dgm:cxn modelId="{D0608F7F-A64A-4FCA-B51F-158D7B77D86D}" type="presParOf" srcId="{EC234C80-D38E-49C1-B48A-B9F7B341BDA3}" destId="{6D15FA3B-AD5E-472C-96A1-41CB59E96788}" srcOrd="1" destOrd="0" presId="urn:microsoft.com/office/officeart/2005/8/layout/hierarchy6"/>
    <dgm:cxn modelId="{20ADFAC4-25DC-48AA-8112-7B78C2510B62}" type="presParOf" srcId="{6AA9B6C4-1BD6-4878-A1C6-3270107FB8BC}" destId="{DCE09F78-4F2D-42C2-9788-AF8D2B86B657}" srcOrd="4" destOrd="0" presId="urn:microsoft.com/office/officeart/2005/8/layout/hierarchy6"/>
    <dgm:cxn modelId="{668D9ABE-9D74-4687-946F-5777CCE17801}" type="presParOf" srcId="{6AA9B6C4-1BD6-4878-A1C6-3270107FB8BC}" destId="{E1AA8308-9816-4DE2-9C75-AC76098C4853}" srcOrd="5" destOrd="0" presId="urn:microsoft.com/office/officeart/2005/8/layout/hierarchy6"/>
    <dgm:cxn modelId="{EEE58DC9-17F6-4C0F-8070-263E55833626}" type="presParOf" srcId="{E1AA8308-9816-4DE2-9C75-AC76098C4853}" destId="{DBE0E271-830D-4BE3-A451-34125ED96874}" srcOrd="0" destOrd="0" presId="urn:microsoft.com/office/officeart/2005/8/layout/hierarchy6"/>
    <dgm:cxn modelId="{23DA3D55-AE2B-4646-AAC8-9C251F312FCA}" type="presParOf" srcId="{E1AA8308-9816-4DE2-9C75-AC76098C4853}" destId="{F9ACE3DA-DC75-45EB-B0CD-DC0BF6D9FC45}" srcOrd="1" destOrd="0" presId="urn:microsoft.com/office/officeart/2005/8/layout/hierarchy6"/>
    <dgm:cxn modelId="{3EB81F21-3E50-408B-BDC3-7A14C2BC22C5}" type="presParOf" srcId="{970C5A93-0293-4E9E-BFD8-6CB4F8D1E804}" destId="{04D5970C-246F-42FB-81CE-7AECEC0C6B19}" srcOrd="2" destOrd="0" presId="urn:microsoft.com/office/officeart/2005/8/layout/hierarchy6"/>
    <dgm:cxn modelId="{2D2A756C-CD68-4334-A517-92C81D085945}" type="presParOf" srcId="{970C5A93-0293-4E9E-BFD8-6CB4F8D1E804}" destId="{C628B233-4D85-472A-8C7D-67CC66ED33F0}" srcOrd="3" destOrd="0" presId="urn:microsoft.com/office/officeart/2005/8/layout/hierarchy6"/>
    <dgm:cxn modelId="{5B7759A7-53AD-4ACD-B24E-C973837E7E2C}" type="presParOf" srcId="{C628B233-4D85-472A-8C7D-67CC66ED33F0}" destId="{45C5C515-1FB0-47C1-B3FD-33F03AB32838}" srcOrd="0" destOrd="0" presId="urn:microsoft.com/office/officeart/2005/8/layout/hierarchy6"/>
    <dgm:cxn modelId="{933025EE-D7AA-4C87-A2FD-F327E6F712D5}" type="presParOf" srcId="{C628B233-4D85-472A-8C7D-67CC66ED33F0}" destId="{52647CAC-6380-46AB-A71B-1EEF7FC8B6A9}" srcOrd="1" destOrd="0" presId="urn:microsoft.com/office/officeart/2005/8/layout/hierarchy6"/>
    <dgm:cxn modelId="{3B299F75-7F18-43AC-B96B-E0D4CDCDBEDC}" type="presParOf" srcId="{52647CAC-6380-46AB-A71B-1EEF7FC8B6A9}" destId="{AA2E7428-9163-44E1-965C-3A144F41B049}" srcOrd="0" destOrd="0" presId="urn:microsoft.com/office/officeart/2005/8/layout/hierarchy6"/>
    <dgm:cxn modelId="{87BF62CD-9D12-48A3-8C11-7C77197010B9}" type="presParOf" srcId="{52647CAC-6380-46AB-A71B-1EEF7FC8B6A9}" destId="{3C8FD3CC-3554-40F6-8A21-FF6CB8589D54}" srcOrd="1" destOrd="0" presId="urn:microsoft.com/office/officeart/2005/8/layout/hierarchy6"/>
    <dgm:cxn modelId="{6D24CFD2-95E1-44F3-8B44-694F7DFFE509}" type="presParOf" srcId="{3C8FD3CC-3554-40F6-8A21-FF6CB8589D54}" destId="{D0C7C81C-0693-4A4C-8A7F-239DDCAF1DD6}" srcOrd="0" destOrd="0" presId="urn:microsoft.com/office/officeart/2005/8/layout/hierarchy6"/>
    <dgm:cxn modelId="{1183EB67-6EE6-4B7E-8CBF-41DFCC242A65}" type="presParOf" srcId="{3C8FD3CC-3554-40F6-8A21-FF6CB8589D54}" destId="{09911E86-F01B-40D7-BDA7-3418969EA0C5}" srcOrd="1" destOrd="0" presId="urn:microsoft.com/office/officeart/2005/8/layout/hierarchy6"/>
    <dgm:cxn modelId="{1A47A423-5AD1-4EB2-9C5E-F54423E3E791}" type="presParOf" srcId="{09911E86-F01B-40D7-BDA7-3418969EA0C5}" destId="{28D673E4-1297-4F53-9272-07E625CB423A}" srcOrd="0" destOrd="0" presId="urn:microsoft.com/office/officeart/2005/8/layout/hierarchy6"/>
    <dgm:cxn modelId="{4E9D5820-A10A-461A-BA30-F7B5617053CC}" type="presParOf" srcId="{09911E86-F01B-40D7-BDA7-3418969EA0C5}" destId="{99DCBC31-961A-4937-8F79-564FF246CD7A}" srcOrd="1" destOrd="0" presId="urn:microsoft.com/office/officeart/2005/8/layout/hierarchy6"/>
    <dgm:cxn modelId="{C2139F12-F578-481D-8327-F153B28A4488}" type="presParOf" srcId="{99DCBC31-961A-4937-8F79-564FF246CD7A}" destId="{1E191C51-E8ED-4D27-8C56-D1597646A7C1}" srcOrd="0" destOrd="0" presId="urn:microsoft.com/office/officeart/2005/8/layout/hierarchy6"/>
    <dgm:cxn modelId="{D3EBBF66-E283-4DD1-9E67-3A0149F5E6BF}" type="presParOf" srcId="{99DCBC31-961A-4937-8F79-564FF246CD7A}" destId="{E437DB16-83BD-4C51-8F0D-65354C21362E}" srcOrd="1" destOrd="0" presId="urn:microsoft.com/office/officeart/2005/8/layout/hierarchy6"/>
    <dgm:cxn modelId="{FCCC6AE3-4B28-4794-9974-2C1D93E0D87A}" type="presParOf" srcId="{1AC2C007-7D6A-42C5-9B35-DA4F98A5B591}" destId="{F1ADD098-1EB5-4B6C-971C-3B56C2BACA92}" srcOrd="1" destOrd="0" presId="urn:microsoft.com/office/officeart/2005/8/layout/hierarchy6"/>
  </dgm:cxnLst>
  <dgm:bg>
    <a:no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CEA0030-C3AD-48A1-A49E-FDFF25982641}"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hr-HR"/>
        </a:p>
      </dgm:t>
    </dgm:pt>
    <dgm:pt modelId="{A09D8DCE-1A4D-4909-BA68-ED1DCB0DE9FF}">
      <dgm:prSet phldrT="[Text]" custT="1"/>
      <dgm:spPr/>
      <dgm:t>
        <a:bodyPr/>
        <a:lstStyle/>
        <a:p>
          <a:r>
            <a:rPr lang="hr-HR" sz="1000" b="1" dirty="0">
              <a:solidFill>
                <a:schemeClr val="tx1"/>
              </a:solidFill>
              <a:effectLst/>
              <a:latin typeface="Arvo" panose="020B0604020202020204" charset="0"/>
              <a:cs typeface="Times New Roman" panose="02020603050405020304" pitchFamily="18" charset="0"/>
            </a:rPr>
            <a:t>Standardi IP za pravo</a:t>
          </a:r>
        </a:p>
      </dgm:t>
    </dgm:pt>
    <dgm:pt modelId="{76A10270-53FA-41DD-9C49-7FB9FE14C34C}" type="parTrans" cxnId="{731897C4-37A0-45FE-8A49-6ECB19154535}">
      <dgm:prSet/>
      <dgm:spPr/>
      <dgm:t>
        <a:bodyPr/>
        <a:lstStyle/>
        <a:p>
          <a:endParaRPr lang="hr-HR"/>
        </a:p>
      </dgm:t>
    </dgm:pt>
    <dgm:pt modelId="{78B5EBC8-540D-4B36-BDDA-EE8AF2639D82}" type="sibTrans" cxnId="{731897C4-37A0-45FE-8A49-6ECB19154535}">
      <dgm:prSet/>
      <dgm:spPr/>
      <dgm:t>
        <a:bodyPr/>
        <a:lstStyle/>
        <a:p>
          <a:endParaRPr lang="hr-HR"/>
        </a:p>
      </dgm:t>
    </dgm:pt>
    <dgm:pt modelId="{8034B25E-65C5-40CC-82DE-81AA2B2E28BA}">
      <dgm:prSet phldrT="[Text]" custT="1"/>
      <dgm:spPr/>
      <dgm:t>
        <a:bodyPr/>
        <a:lstStyle/>
        <a:p>
          <a:r>
            <a:rPr lang="hr-HR" sz="1000" b="1" dirty="0">
              <a:solidFill>
                <a:schemeClr val="tx1"/>
              </a:solidFill>
              <a:effectLst/>
              <a:latin typeface="Arvo" panose="020B0604020202020204" charset="0"/>
              <a:cs typeface="Times New Roman" panose="02020603050405020304" pitchFamily="18" charset="0"/>
            </a:rPr>
            <a:t>IP na institucionalni ravni</a:t>
          </a:r>
        </a:p>
      </dgm:t>
    </dgm:pt>
    <dgm:pt modelId="{110CB0AA-4581-4211-961A-A1CE55D58FDA}" type="parTrans" cxnId="{475C45F1-0A60-4D34-8B69-7A8C449AACEF}">
      <dgm:prSet/>
      <dgm:spPr/>
      <dgm:t>
        <a:bodyPr/>
        <a:lstStyle/>
        <a:p>
          <a:endParaRPr lang="hr-HR"/>
        </a:p>
      </dgm:t>
    </dgm:pt>
    <dgm:pt modelId="{1A91095C-6D15-4EB7-B4C9-18B38F07320B}" type="sibTrans" cxnId="{475C45F1-0A60-4D34-8B69-7A8C449AACEF}">
      <dgm:prSet/>
      <dgm:spPr/>
      <dgm:t>
        <a:bodyPr/>
        <a:lstStyle/>
        <a:p>
          <a:endParaRPr lang="hr-HR"/>
        </a:p>
      </dgm:t>
    </dgm:pt>
    <dgm:pt modelId="{73F35963-CDE6-4256-B569-2FAF696D161A}">
      <dgm:prSet phldrT="[Text]" custT="1"/>
      <dgm:spPr/>
      <dgm:t>
        <a:bodyPr/>
        <a:lstStyle/>
        <a:p>
          <a:r>
            <a:rPr lang="hr-HR" sz="950" b="1" dirty="0">
              <a:solidFill>
                <a:schemeClr val="bg1"/>
              </a:solidFill>
              <a:effectLst/>
              <a:latin typeface="Arvo" panose="020B0604020202020204" charset="0"/>
              <a:cs typeface="Times New Roman" panose="02020603050405020304" pitchFamily="18" charset="0"/>
            </a:rPr>
            <a:t>IP v kurikulumu  prava</a:t>
          </a:r>
          <a:r>
            <a:rPr lang="en-US" sz="950" b="1" dirty="0">
              <a:solidFill>
                <a:schemeClr val="bg1"/>
              </a:solidFill>
              <a:effectLst/>
              <a:latin typeface="Arvo" panose="020B0604020202020204" charset="0"/>
              <a:cs typeface="Times New Roman" panose="02020603050405020304" pitchFamily="18" charset="0"/>
            </a:rPr>
            <a:t> </a:t>
          </a:r>
          <a:r>
            <a:rPr lang="hr-HR" sz="950" b="1" dirty="0" err="1">
              <a:solidFill>
                <a:schemeClr val="bg1"/>
              </a:solidFill>
              <a:effectLst/>
              <a:latin typeface="Arvo" panose="020B0604020202020204" charset="0"/>
              <a:cs typeface="Times New Roman" panose="02020603050405020304" pitchFamily="18" charset="0"/>
            </a:rPr>
            <a:t>sodelovanje</a:t>
          </a:r>
          <a:r>
            <a:rPr lang="hr-HR" sz="950" b="1" dirty="0">
              <a:solidFill>
                <a:schemeClr val="bg1"/>
              </a:solidFill>
              <a:effectLst/>
              <a:latin typeface="Arvo" panose="020B0604020202020204" charset="0"/>
              <a:cs typeface="Times New Roman" panose="02020603050405020304" pitchFamily="18" charset="0"/>
            </a:rPr>
            <a:t> </a:t>
          </a:r>
          <a:r>
            <a:rPr lang="hr-HR" sz="950" b="1" dirty="0" err="1">
              <a:solidFill>
                <a:schemeClr val="bg1"/>
              </a:solidFill>
              <a:effectLst/>
              <a:latin typeface="Arvo" panose="020B0604020202020204" charset="0"/>
              <a:cs typeface="Times New Roman" panose="02020603050405020304" pitchFamily="18" charset="0"/>
            </a:rPr>
            <a:t>knjižničarja</a:t>
          </a:r>
          <a:r>
            <a:rPr lang="hr-HR" sz="950" b="1" dirty="0">
              <a:solidFill>
                <a:schemeClr val="bg1"/>
              </a:solidFill>
              <a:effectLst/>
              <a:latin typeface="Arvo" panose="020B0604020202020204" charset="0"/>
              <a:cs typeface="Times New Roman" panose="02020603050405020304" pitchFamily="18" charset="0"/>
            </a:rPr>
            <a:t> </a:t>
          </a:r>
          <a:r>
            <a:rPr lang="hr-HR" sz="950" b="1" dirty="0" err="1">
              <a:solidFill>
                <a:schemeClr val="bg1"/>
              </a:solidFill>
              <a:effectLst/>
              <a:latin typeface="Arvo" panose="020B0604020202020204" charset="0"/>
              <a:cs typeface="Times New Roman" panose="02020603050405020304" pitchFamily="18" charset="0"/>
            </a:rPr>
            <a:t>in</a:t>
          </a:r>
          <a:r>
            <a:rPr lang="hr-HR" sz="950" b="1" dirty="0">
              <a:solidFill>
                <a:schemeClr val="bg1"/>
              </a:solidFill>
              <a:effectLst/>
              <a:latin typeface="Arvo" panose="020B0604020202020204" charset="0"/>
              <a:cs typeface="Times New Roman" panose="02020603050405020304" pitchFamily="18" charset="0"/>
            </a:rPr>
            <a:t> pedagoga v </a:t>
          </a:r>
          <a:r>
            <a:rPr lang="hr-HR" sz="950" b="1" dirty="0" err="1">
              <a:solidFill>
                <a:schemeClr val="bg1"/>
              </a:solidFill>
              <a:effectLst/>
              <a:latin typeface="Arvo" panose="020B0604020202020204" charset="0"/>
              <a:cs typeface="Times New Roman" panose="02020603050405020304" pitchFamily="18" charset="0"/>
            </a:rPr>
            <a:t>izvajanju</a:t>
          </a:r>
          <a:r>
            <a:rPr lang="hr-HR" sz="950" b="1" dirty="0">
              <a:solidFill>
                <a:schemeClr val="bg1"/>
              </a:solidFill>
              <a:effectLst/>
              <a:latin typeface="Arvo" panose="020B0604020202020204" charset="0"/>
              <a:cs typeface="Times New Roman" panose="02020603050405020304" pitchFamily="18" charset="0"/>
            </a:rPr>
            <a:t> IP</a:t>
          </a:r>
        </a:p>
      </dgm:t>
    </dgm:pt>
    <dgm:pt modelId="{26F3C743-6269-4C16-BAB2-F79F0952FA3D}" type="parTrans" cxnId="{C7B7E5AC-7A4F-4421-B1D3-6B4F0943D31E}">
      <dgm:prSet/>
      <dgm:spPr/>
      <dgm:t>
        <a:bodyPr/>
        <a:lstStyle/>
        <a:p>
          <a:endParaRPr lang="hr-HR"/>
        </a:p>
      </dgm:t>
    </dgm:pt>
    <dgm:pt modelId="{B405BD03-7E25-47C2-94D0-A67359590A53}" type="sibTrans" cxnId="{C7B7E5AC-7A4F-4421-B1D3-6B4F0943D31E}">
      <dgm:prSet/>
      <dgm:spPr/>
      <dgm:t>
        <a:bodyPr/>
        <a:lstStyle/>
        <a:p>
          <a:endParaRPr lang="hr-HR"/>
        </a:p>
      </dgm:t>
    </dgm:pt>
    <dgm:pt modelId="{DFD46EFD-C95D-4B46-AB3C-AD2E1D3F724E}">
      <dgm:prSet phldrT="[Text]" custT="1"/>
      <dgm:spPr/>
      <dgm:t>
        <a:bodyPr/>
        <a:lstStyle/>
        <a:p>
          <a:pPr algn="ctr"/>
          <a:r>
            <a:rPr lang="hr-HR" sz="1000" b="1" dirty="0">
              <a:solidFill>
                <a:schemeClr val="bg1"/>
              </a:solidFill>
              <a:effectLst/>
              <a:latin typeface="Arvo" panose="020B0604020202020204" charset="0"/>
              <a:cs typeface="Times New Roman" pitchFamily="18" charset="0"/>
            </a:rPr>
            <a:t>ŠTUDENTI  </a:t>
          </a:r>
          <a:r>
            <a:rPr lang="hr-HR" sz="1000" b="1" dirty="0" err="1">
              <a:solidFill>
                <a:schemeClr val="bg1"/>
              </a:solidFill>
              <a:effectLst/>
              <a:latin typeface="Arvo" panose="020B0604020202020204" charset="0"/>
              <a:cs typeface="Times New Roman" pitchFamily="18" charset="0"/>
            </a:rPr>
            <a:t>generične</a:t>
          </a:r>
          <a:r>
            <a:rPr lang="hr-HR" sz="1000" b="1" dirty="0">
              <a:solidFill>
                <a:schemeClr val="bg1"/>
              </a:solidFill>
              <a:effectLst/>
              <a:latin typeface="Arvo" panose="020B0604020202020204" charset="0"/>
              <a:cs typeface="Times New Roman" pitchFamily="18" charset="0"/>
            </a:rPr>
            <a:t> spretnosti IP + kontekstualne spretnosti IP v pravu</a:t>
          </a:r>
        </a:p>
      </dgm:t>
    </dgm:pt>
    <dgm:pt modelId="{79ADD946-222B-4D22-8EB6-2A5F99562226}" type="parTrans" cxnId="{26A1CE1D-7C11-4365-86C2-F4722A2FE5CA}">
      <dgm:prSet/>
      <dgm:spPr/>
      <dgm:t>
        <a:bodyPr/>
        <a:lstStyle/>
        <a:p>
          <a:endParaRPr lang="hr-HR"/>
        </a:p>
      </dgm:t>
    </dgm:pt>
    <dgm:pt modelId="{D07AFC02-A7A6-457B-9982-58E5EF605CA0}" type="sibTrans" cxnId="{26A1CE1D-7C11-4365-86C2-F4722A2FE5CA}">
      <dgm:prSet/>
      <dgm:spPr/>
      <dgm:t>
        <a:bodyPr/>
        <a:lstStyle/>
        <a:p>
          <a:endParaRPr lang="hr-HR"/>
        </a:p>
      </dgm:t>
    </dgm:pt>
    <dgm:pt modelId="{81C1EDFF-A38E-4FDE-9F4A-D38DAA1ECBE4}" type="pres">
      <dgm:prSet presAssocID="{FCEA0030-C3AD-48A1-A49E-FDFF25982641}" presName="Name0" presStyleCnt="0">
        <dgm:presLayoutVars>
          <dgm:chMax val="7"/>
          <dgm:resizeHandles val="exact"/>
        </dgm:presLayoutVars>
      </dgm:prSet>
      <dgm:spPr/>
    </dgm:pt>
    <dgm:pt modelId="{F586BBFF-AD37-409A-886A-55C35EBB24BA}" type="pres">
      <dgm:prSet presAssocID="{FCEA0030-C3AD-48A1-A49E-FDFF25982641}" presName="comp1" presStyleCnt="0"/>
      <dgm:spPr/>
    </dgm:pt>
    <dgm:pt modelId="{E1BD665A-2AB7-41C2-BC83-5CFF6D46F26C}" type="pres">
      <dgm:prSet presAssocID="{FCEA0030-C3AD-48A1-A49E-FDFF25982641}" presName="circle1" presStyleLbl="node1" presStyleIdx="0" presStyleCnt="4" custScaleX="118737" custLinFactNeighborX="0" custLinFactNeighborY="-611"/>
      <dgm:spPr/>
    </dgm:pt>
    <dgm:pt modelId="{53EAA656-FF44-47C4-99A0-3D67E494D4C7}" type="pres">
      <dgm:prSet presAssocID="{FCEA0030-C3AD-48A1-A49E-FDFF25982641}" presName="c1text" presStyleLbl="node1" presStyleIdx="0" presStyleCnt="4">
        <dgm:presLayoutVars>
          <dgm:bulletEnabled val="1"/>
        </dgm:presLayoutVars>
      </dgm:prSet>
      <dgm:spPr/>
    </dgm:pt>
    <dgm:pt modelId="{AEAE3289-60D5-4C84-8D76-FDE83F4ED964}" type="pres">
      <dgm:prSet presAssocID="{FCEA0030-C3AD-48A1-A49E-FDFF25982641}" presName="comp2" presStyleCnt="0"/>
      <dgm:spPr/>
    </dgm:pt>
    <dgm:pt modelId="{50859392-EB8B-4A8F-8491-8B22C7219668}" type="pres">
      <dgm:prSet presAssocID="{FCEA0030-C3AD-48A1-A49E-FDFF25982641}" presName="circle2" presStyleLbl="node1" presStyleIdx="1" presStyleCnt="4" custScaleX="141765" custScaleY="109069" custLinFactNeighborX="2013" custLinFactNeighborY="2927"/>
      <dgm:spPr/>
    </dgm:pt>
    <dgm:pt modelId="{AB6F45BB-5EB1-4CEE-9B56-779869C57AF4}" type="pres">
      <dgm:prSet presAssocID="{FCEA0030-C3AD-48A1-A49E-FDFF25982641}" presName="c2text" presStyleLbl="node1" presStyleIdx="1" presStyleCnt="4">
        <dgm:presLayoutVars>
          <dgm:bulletEnabled val="1"/>
        </dgm:presLayoutVars>
      </dgm:prSet>
      <dgm:spPr/>
    </dgm:pt>
    <dgm:pt modelId="{90F56D66-B2D1-4213-9816-0984B54E5899}" type="pres">
      <dgm:prSet presAssocID="{FCEA0030-C3AD-48A1-A49E-FDFF25982641}" presName="comp3" presStyleCnt="0"/>
      <dgm:spPr/>
    </dgm:pt>
    <dgm:pt modelId="{1F130FD2-2092-4557-96C9-958910DB28B6}" type="pres">
      <dgm:prSet presAssocID="{FCEA0030-C3AD-48A1-A49E-FDFF25982641}" presName="circle3" presStyleLbl="node1" presStyleIdx="2" presStyleCnt="4" custScaleX="146844" custScaleY="117739" custLinFactNeighborX="7762" custLinFactNeighborY="-2002"/>
      <dgm:spPr/>
    </dgm:pt>
    <dgm:pt modelId="{D0F7BC21-0BE0-4D26-AE20-CD540DE84A9D}" type="pres">
      <dgm:prSet presAssocID="{FCEA0030-C3AD-48A1-A49E-FDFF25982641}" presName="c3text" presStyleLbl="node1" presStyleIdx="2" presStyleCnt="4">
        <dgm:presLayoutVars>
          <dgm:bulletEnabled val="1"/>
        </dgm:presLayoutVars>
      </dgm:prSet>
      <dgm:spPr/>
    </dgm:pt>
    <dgm:pt modelId="{CB1B672C-06CB-48C9-8DF4-B4954111899B}" type="pres">
      <dgm:prSet presAssocID="{FCEA0030-C3AD-48A1-A49E-FDFF25982641}" presName="comp4" presStyleCnt="0"/>
      <dgm:spPr/>
    </dgm:pt>
    <dgm:pt modelId="{19CDAF80-9C1D-4F50-81DB-5D9358D3CF8C}" type="pres">
      <dgm:prSet presAssocID="{FCEA0030-C3AD-48A1-A49E-FDFF25982641}" presName="circle4" presStyleLbl="node1" presStyleIdx="3" presStyleCnt="4" custScaleX="153620" custScaleY="115558" custLinFactNeighborX="9993" custLinFactNeighborY="5645"/>
      <dgm:spPr/>
    </dgm:pt>
    <dgm:pt modelId="{EFFDCF4C-AB2A-4218-874E-178C1DA2CD0B}" type="pres">
      <dgm:prSet presAssocID="{FCEA0030-C3AD-48A1-A49E-FDFF25982641}" presName="c4text" presStyleLbl="node1" presStyleIdx="3" presStyleCnt="4">
        <dgm:presLayoutVars>
          <dgm:bulletEnabled val="1"/>
        </dgm:presLayoutVars>
      </dgm:prSet>
      <dgm:spPr/>
    </dgm:pt>
  </dgm:ptLst>
  <dgm:cxnLst>
    <dgm:cxn modelId="{26A1CE1D-7C11-4365-86C2-F4722A2FE5CA}" srcId="{FCEA0030-C3AD-48A1-A49E-FDFF25982641}" destId="{DFD46EFD-C95D-4B46-AB3C-AD2E1D3F724E}" srcOrd="3" destOrd="0" parTransId="{79ADD946-222B-4D22-8EB6-2A5F99562226}" sibTransId="{D07AFC02-A7A6-457B-9982-58E5EF605CA0}"/>
    <dgm:cxn modelId="{5599FD5B-BC83-4FD5-9BBD-9F9E960DCA90}" type="presOf" srcId="{73F35963-CDE6-4256-B569-2FAF696D161A}" destId="{D0F7BC21-0BE0-4D26-AE20-CD540DE84A9D}" srcOrd="1" destOrd="0" presId="urn:microsoft.com/office/officeart/2005/8/layout/venn2"/>
    <dgm:cxn modelId="{24D03A62-D1EB-4FCC-B724-5940FEDC0D72}" type="presOf" srcId="{8034B25E-65C5-40CC-82DE-81AA2B2E28BA}" destId="{50859392-EB8B-4A8F-8491-8B22C7219668}" srcOrd="0" destOrd="0" presId="urn:microsoft.com/office/officeart/2005/8/layout/venn2"/>
    <dgm:cxn modelId="{C91D2F46-F72D-4E0A-B41F-71C9B8A5CFF4}" type="presOf" srcId="{73F35963-CDE6-4256-B569-2FAF696D161A}" destId="{1F130FD2-2092-4557-96C9-958910DB28B6}" srcOrd="0" destOrd="0" presId="urn:microsoft.com/office/officeart/2005/8/layout/venn2"/>
    <dgm:cxn modelId="{4197BD73-BE03-4670-B92A-D1A7F6F44306}" type="presOf" srcId="{DFD46EFD-C95D-4B46-AB3C-AD2E1D3F724E}" destId="{EFFDCF4C-AB2A-4218-874E-178C1DA2CD0B}" srcOrd="1" destOrd="0" presId="urn:microsoft.com/office/officeart/2005/8/layout/venn2"/>
    <dgm:cxn modelId="{9511AE7D-22A3-4438-827C-88C3A596390B}" type="presOf" srcId="{8034B25E-65C5-40CC-82DE-81AA2B2E28BA}" destId="{AB6F45BB-5EB1-4CEE-9B56-779869C57AF4}" srcOrd="1" destOrd="0" presId="urn:microsoft.com/office/officeart/2005/8/layout/venn2"/>
    <dgm:cxn modelId="{3656DA8F-FEFC-48A9-8E11-4D02280CA3C5}" type="presOf" srcId="{FCEA0030-C3AD-48A1-A49E-FDFF25982641}" destId="{81C1EDFF-A38E-4FDE-9F4A-D38DAA1ECBE4}" srcOrd="0" destOrd="0" presId="urn:microsoft.com/office/officeart/2005/8/layout/venn2"/>
    <dgm:cxn modelId="{C7B7E5AC-7A4F-4421-B1D3-6B4F0943D31E}" srcId="{FCEA0030-C3AD-48A1-A49E-FDFF25982641}" destId="{73F35963-CDE6-4256-B569-2FAF696D161A}" srcOrd="2" destOrd="0" parTransId="{26F3C743-6269-4C16-BAB2-F79F0952FA3D}" sibTransId="{B405BD03-7E25-47C2-94D0-A67359590A53}"/>
    <dgm:cxn modelId="{B62173B6-F62C-4754-8E24-52091F1EF323}" type="presOf" srcId="{A09D8DCE-1A4D-4909-BA68-ED1DCB0DE9FF}" destId="{E1BD665A-2AB7-41C2-BC83-5CFF6D46F26C}" srcOrd="0" destOrd="0" presId="urn:microsoft.com/office/officeart/2005/8/layout/venn2"/>
    <dgm:cxn modelId="{731897C4-37A0-45FE-8A49-6ECB19154535}" srcId="{FCEA0030-C3AD-48A1-A49E-FDFF25982641}" destId="{A09D8DCE-1A4D-4909-BA68-ED1DCB0DE9FF}" srcOrd="0" destOrd="0" parTransId="{76A10270-53FA-41DD-9C49-7FB9FE14C34C}" sibTransId="{78B5EBC8-540D-4B36-BDDA-EE8AF2639D82}"/>
    <dgm:cxn modelId="{EB0D32D8-D4E8-426D-B276-B4FE1CED96AC}" type="presOf" srcId="{DFD46EFD-C95D-4B46-AB3C-AD2E1D3F724E}" destId="{19CDAF80-9C1D-4F50-81DB-5D9358D3CF8C}" srcOrd="0" destOrd="0" presId="urn:microsoft.com/office/officeart/2005/8/layout/venn2"/>
    <dgm:cxn modelId="{A1C2C2DF-0C93-495C-8B5C-871200F84801}" type="presOf" srcId="{A09D8DCE-1A4D-4909-BA68-ED1DCB0DE9FF}" destId="{53EAA656-FF44-47C4-99A0-3D67E494D4C7}" srcOrd="1" destOrd="0" presId="urn:microsoft.com/office/officeart/2005/8/layout/venn2"/>
    <dgm:cxn modelId="{475C45F1-0A60-4D34-8B69-7A8C449AACEF}" srcId="{FCEA0030-C3AD-48A1-A49E-FDFF25982641}" destId="{8034B25E-65C5-40CC-82DE-81AA2B2E28BA}" srcOrd="1" destOrd="0" parTransId="{110CB0AA-4581-4211-961A-A1CE55D58FDA}" sibTransId="{1A91095C-6D15-4EB7-B4C9-18B38F07320B}"/>
    <dgm:cxn modelId="{02956DC6-6775-41F0-A6B8-332488545C71}" type="presParOf" srcId="{81C1EDFF-A38E-4FDE-9F4A-D38DAA1ECBE4}" destId="{F586BBFF-AD37-409A-886A-55C35EBB24BA}" srcOrd="0" destOrd="0" presId="urn:microsoft.com/office/officeart/2005/8/layout/venn2"/>
    <dgm:cxn modelId="{31B8E547-49B5-44A1-BD69-1E1C37D2572D}" type="presParOf" srcId="{F586BBFF-AD37-409A-886A-55C35EBB24BA}" destId="{E1BD665A-2AB7-41C2-BC83-5CFF6D46F26C}" srcOrd="0" destOrd="0" presId="urn:microsoft.com/office/officeart/2005/8/layout/venn2"/>
    <dgm:cxn modelId="{F5A36FCC-505E-4898-9907-8559027DA497}" type="presParOf" srcId="{F586BBFF-AD37-409A-886A-55C35EBB24BA}" destId="{53EAA656-FF44-47C4-99A0-3D67E494D4C7}" srcOrd="1" destOrd="0" presId="urn:microsoft.com/office/officeart/2005/8/layout/venn2"/>
    <dgm:cxn modelId="{D09CCDB6-64D5-4DCD-B6BF-67A39D3140C4}" type="presParOf" srcId="{81C1EDFF-A38E-4FDE-9F4A-D38DAA1ECBE4}" destId="{AEAE3289-60D5-4C84-8D76-FDE83F4ED964}" srcOrd="1" destOrd="0" presId="urn:microsoft.com/office/officeart/2005/8/layout/venn2"/>
    <dgm:cxn modelId="{040674AC-7E53-4613-8810-18A74CC61764}" type="presParOf" srcId="{AEAE3289-60D5-4C84-8D76-FDE83F4ED964}" destId="{50859392-EB8B-4A8F-8491-8B22C7219668}" srcOrd="0" destOrd="0" presId="urn:microsoft.com/office/officeart/2005/8/layout/venn2"/>
    <dgm:cxn modelId="{6B6A4777-DF47-4FDE-9963-D4F94C316CB7}" type="presParOf" srcId="{AEAE3289-60D5-4C84-8D76-FDE83F4ED964}" destId="{AB6F45BB-5EB1-4CEE-9B56-779869C57AF4}" srcOrd="1" destOrd="0" presId="urn:microsoft.com/office/officeart/2005/8/layout/venn2"/>
    <dgm:cxn modelId="{FA0D736D-FB57-4B8D-89E0-AE28478347A3}" type="presParOf" srcId="{81C1EDFF-A38E-4FDE-9F4A-D38DAA1ECBE4}" destId="{90F56D66-B2D1-4213-9816-0984B54E5899}" srcOrd="2" destOrd="0" presId="urn:microsoft.com/office/officeart/2005/8/layout/venn2"/>
    <dgm:cxn modelId="{0E7018E7-0665-4AB9-A451-612F6E46DAB0}" type="presParOf" srcId="{90F56D66-B2D1-4213-9816-0984B54E5899}" destId="{1F130FD2-2092-4557-96C9-958910DB28B6}" srcOrd="0" destOrd="0" presId="urn:microsoft.com/office/officeart/2005/8/layout/venn2"/>
    <dgm:cxn modelId="{2A11195A-8171-4526-B991-5B17026A27AD}" type="presParOf" srcId="{90F56D66-B2D1-4213-9816-0984B54E5899}" destId="{D0F7BC21-0BE0-4D26-AE20-CD540DE84A9D}" srcOrd="1" destOrd="0" presId="urn:microsoft.com/office/officeart/2005/8/layout/venn2"/>
    <dgm:cxn modelId="{BD044DB7-1A38-4170-AD64-CACDCB237390}" type="presParOf" srcId="{81C1EDFF-A38E-4FDE-9F4A-D38DAA1ECBE4}" destId="{CB1B672C-06CB-48C9-8DF4-B4954111899B}" srcOrd="3" destOrd="0" presId="urn:microsoft.com/office/officeart/2005/8/layout/venn2"/>
    <dgm:cxn modelId="{515C7536-4C9E-4474-A20F-F0D2250F268C}" type="presParOf" srcId="{CB1B672C-06CB-48C9-8DF4-B4954111899B}" destId="{19CDAF80-9C1D-4F50-81DB-5D9358D3CF8C}" srcOrd="0" destOrd="0" presId="urn:microsoft.com/office/officeart/2005/8/layout/venn2"/>
    <dgm:cxn modelId="{FD81CE97-BF25-4979-8688-D00DC64B9270}" type="presParOf" srcId="{CB1B672C-06CB-48C9-8DF4-B4954111899B}" destId="{EFFDCF4C-AB2A-4218-874E-178C1DA2CD0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FDE71-F7C3-4AED-B5BF-956D00CA802E}">
      <dsp:nvSpPr>
        <dsp:cNvPr id="0" name=""/>
        <dsp:cNvSpPr/>
      </dsp:nvSpPr>
      <dsp:spPr>
        <a:xfrm rot="16200000">
          <a:off x="-874802" y="1269479"/>
          <a:ext cx="2106234" cy="267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6254" bIns="0" numCol="1" spcCol="1270" anchor="t" anchorCtr="0">
          <a:noAutofit/>
        </a:bodyPr>
        <a:lstStyle/>
        <a:p>
          <a:pPr marL="0" lvl="0" indent="0" algn="r" defTabSz="800100">
            <a:lnSpc>
              <a:spcPct val="90000"/>
            </a:lnSpc>
            <a:spcBef>
              <a:spcPct val="0"/>
            </a:spcBef>
            <a:spcAft>
              <a:spcPct val="35000"/>
            </a:spcAft>
            <a:buNone/>
          </a:pPr>
          <a:r>
            <a:rPr lang="hr-HR" sz="1800" kern="1200" dirty="0">
              <a:solidFill>
                <a:schemeClr val="accent1">
                  <a:lumMod val="50000"/>
                </a:schemeClr>
              </a:solidFill>
              <a:latin typeface="Arvo" panose="020B0604020202020204" charset="0"/>
            </a:rPr>
            <a:t>SCONUL</a:t>
          </a:r>
          <a:endParaRPr lang="en-US" sz="1800" kern="1200" dirty="0">
            <a:solidFill>
              <a:schemeClr val="accent1">
                <a:lumMod val="50000"/>
              </a:schemeClr>
            </a:solidFill>
            <a:latin typeface="Arvo" panose="020B0604020202020204" charset="0"/>
          </a:endParaRPr>
        </a:p>
      </dsp:txBody>
      <dsp:txXfrm>
        <a:off x="-874802" y="1269479"/>
        <a:ext cx="2106234" cy="267878"/>
      </dsp:txXfrm>
    </dsp:sp>
    <dsp:sp modelId="{5E0F1189-AADE-4E66-9347-E7FBBF290151}">
      <dsp:nvSpPr>
        <dsp:cNvPr id="0" name=""/>
        <dsp:cNvSpPr/>
      </dsp:nvSpPr>
      <dsp:spPr>
        <a:xfrm>
          <a:off x="312253" y="350301"/>
          <a:ext cx="1334317" cy="2106234"/>
        </a:xfrm>
        <a:prstGeom prst="rect">
          <a:avLst/>
        </a:prstGeom>
        <a:no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236254" rIns="71120" bIns="71120" numCol="1" spcCol="1270" anchor="t" anchorCtr="0">
          <a:noAutofit/>
        </a:bodyPr>
        <a:lstStyle/>
        <a:p>
          <a:pPr marL="57150" lvl="1" indent="-57150" algn="l" defTabSz="355600">
            <a:lnSpc>
              <a:spcPct val="90000"/>
            </a:lnSpc>
            <a:spcBef>
              <a:spcPct val="0"/>
            </a:spcBef>
            <a:spcAft>
              <a:spcPct val="15000"/>
            </a:spcAft>
            <a:buChar char="•"/>
          </a:pPr>
          <a:r>
            <a:rPr lang="hr-HR" sz="800" kern="1200" dirty="0">
              <a:solidFill>
                <a:schemeClr val="accent1">
                  <a:lumMod val="50000"/>
                </a:schemeClr>
              </a:solidFill>
              <a:latin typeface="Arvo" panose="020B0604020202020204" charset="0"/>
            </a:rPr>
            <a:t>praktična uporaba v </a:t>
          </a:r>
          <a:r>
            <a:rPr lang="hr-HR" sz="800" kern="1200" dirty="0" err="1">
              <a:solidFill>
                <a:schemeClr val="accent1">
                  <a:lumMod val="50000"/>
                </a:schemeClr>
              </a:solidFill>
              <a:latin typeface="Arvo" panose="020B0604020202020204" charset="0"/>
            </a:rPr>
            <a:t>visokošoski</a:t>
          </a:r>
          <a:r>
            <a:rPr lang="en-GB" sz="800" kern="1200" dirty="0">
              <a:solidFill>
                <a:schemeClr val="accent1">
                  <a:lumMod val="50000"/>
                </a:schemeClr>
              </a:solidFill>
              <a:latin typeface="Arvo" panose="020B0604020202020204" charset="0"/>
            </a:rPr>
            <a:t>h</a:t>
          </a:r>
          <a:r>
            <a:rPr lang="hr-HR" sz="800" kern="1200" dirty="0">
              <a:solidFill>
                <a:schemeClr val="accent1">
                  <a:lumMod val="50000"/>
                </a:schemeClr>
              </a:solidFill>
              <a:latin typeface="Arvo" panose="020B0604020202020204" charset="0"/>
            </a:rPr>
            <a:t> knjižnica</a:t>
          </a:r>
          <a:r>
            <a:rPr lang="en-GB" sz="800" kern="1200" dirty="0">
              <a:solidFill>
                <a:schemeClr val="accent1">
                  <a:lumMod val="50000"/>
                </a:schemeClr>
              </a:solidFill>
              <a:latin typeface="Arvo" panose="020B0604020202020204" charset="0"/>
            </a:rPr>
            <a:t>h</a:t>
          </a:r>
          <a:r>
            <a:rPr lang="hr-HR" sz="800" kern="1200" dirty="0">
              <a:solidFill>
                <a:schemeClr val="accent1">
                  <a:lumMod val="50000"/>
                </a:schemeClr>
              </a:solidFill>
              <a:latin typeface="Arvo" panose="020B0604020202020204" charset="0"/>
            </a:rPr>
            <a:t> - </a:t>
          </a:r>
          <a:r>
            <a:rPr lang="hr-HR" sz="800" kern="1200" dirty="0" err="1">
              <a:solidFill>
                <a:schemeClr val="accent1">
                  <a:lumMod val="50000"/>
                </a:schemeClr>
              </a:solidFill>
              <a:latin typeface="Arvo" panose="020B0604020202020204" charset="0"/>
            </a:rPr>
            <a:t>izhodišče</a:t>
          </a:r>
          <a:r>
            <a:rPr lang="hr-HR" sz="800" kern="1200" dirty="0">
              <a:solidFill>
                <a:schemeClr val="accent1">
                  <a:lumMod val="50000"/>
                </a:schemeClr>
              </a:solidFill>
              <a:latin typeface="Arvo" panose="020B0604020202020204" charset="0"/>
            </a:rPr>
            <a:t> za kreiranje </a:t>
          </a:r>
          <a:r>
            <a:rPr lang="hr-HR" sz="800" kern="1200" dirty="0" err="1">
              <a:solidFill>
                <a:schemeClr val="accent1">
                  <a:lumMod val="50000"/>
                </a:schemeClr>
              </a:solidFill>
              <a:latin typeface="Arvo" panose="020B0604020202020204" charset="0"/>
            </a:rPr>
            <a:t>in</a:t>
          </a:r>
          <a:r>
            <a:rPr lang="hr-HR" sz="800" kern="1200" dirty="0">
              <a:solidFill>
                <a:schemeClr val="accent1">
                  <a:lumMod val="50000"/>
                </a:schemeClr>
              </a:solidFill>
              <a:latin typeface="Arvo" panose="020B0604020202020204" charset="0"/>
            </a:rPr>
            <a:t> provedbo programa IP  </a:t>
          </a:r>
          <a:endParaRPr lang="en-US" sz="800" kern="1200" dirty="0">
            <a:solidFill>
              <a:schemeClr val="accent1">
                <a:lumMod val="50000"/>
              </a:schemeClr>
            </a:solidFill>
            <a:latin typeface="Arvo" panose="020B0604020202020204" charset="0"/>
          </a:endParaRPr>
        </a:p>
        <a:p>
          <a:pPr marL="57150" lvl="1" indent="-57150" algn="l" defTabSz="355600">
            <a:lnSpc>
              <a:spcPct val="90000"/>
            </a:lnSpc>
            <a:spcBef>
              <a:spcPct val="0"/>
            </a:spcBef>
            <a:spcAft>
              <a:spcPct val="15000"/>
            </a:spcAft>
            <a:buChar char="•"/>
          </a:pPr>
          <a:r>
            <a:rPr lang="hr-HR" sz="800" kern="1200" dirty="0">
              <a:solidFill>
                <a:schemeClr val="accent1">
                  <a:lumMod val="50000"/>
                </a:schemeClr>
              </a:solidFill>
              <a:latin typeface="Arvo" panose="020B0604020202020204" charset="0"/>
            </a:rPr>
            <a:t>baza za razvoj </a:t>
          </a:r>
          <a:r>
            <a:rPr lang="hr-HR" sz="800" kern="1200" dirty="0" err="1">
              <a:solidFill>
                <a:schemeClr val="accent1">
                  <a:lumMod val="50000"/>
                </a:schemeClr>
              </a:solidFill>
              <a:latin typeface="Arvo" panose="020B0604020202020204" charset="0"/>
            </a:rPr>
            <a:t>politik</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strategij</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in</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vključevanja</a:t>
          </a:r>
          <a:r>
            <a:rPr lang="hr-HR" sz="800" kern="1200" dirty="0">
              <a:solidFill>
                <a:schemeClr val="accent1">
                  <a:lumMod val="50000"/>
                </a:schemeClr>
              </a:solidFill>
              <a:latin typeface="Arvo" panose="020B0604020202020204" charset="0"/>
            </a:rPr>
            <a:t>  IP na ravni </a:t>
          </a:r>
          <a:r>
            <a:rPr lang="hr-HR" sz="800" kern="1200" dirty="0" err="1">
              <a:solidFill>
                <a:schemeClr val="accent1">
                  <a:lumMod val="50000"/>
                </a:schemeClr>
              </a:solidFill>
              <a:latin typeface="Arvo" panose="020B0604020202020204" charset="0"/>
            </a:rPr>
            <a:t>inštitucije</a:t>
          </a:r>
          <a:endParaRPr lang="en-US" sz="800" kern="1200" dirty="0">
            <a:solidFill>
              <a:schemeClr val="accent1">
                <a:lumMod val="50000"/>
              </a:schemeClr>
            </a:solidFill>
            <a:latin typeface="Arvo" panose="020B0604020202020204" charset="0"/>
          </a:endParaRPr>
        </a:p>
      </dsp:txBody>
      <dsp:txXfrm>
        <a:off x="312253" y="350301"/>
        <a:ext cx="1334317" cy="2106234"/>
      </dsp:txXfrm>
    </dsp:sp>
    <dsp:sp modelId="{91622D2E-89C7-4E54-ADAF-8DFAF250AB67}">
      <dsp:nvSpPr>
        <dsp:cNvPr id="0" name=""/>
        <dsp:cNvSpPr/>
      </dsp:nvSpPr>
      <dsp:spPr>
        <a:xfrm>
          <a:off x="15096" y="120891"/>
          <a:ext cx="594314" cy="287379"/>
        </a:xfrm>
        <a:prstGeom prst="rect">
          <a:avLst/>
        </a:prstGeom>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1351B-BB7C-4196-8BE9-D735F0BED57A}">
      <dsp:nvSpPr>
        <dsp:cNvPr id="0" name=""/>
        <dsp:cNvSpPr/>
      </dsp:nvSpPr>
      <dsp:spPr>
        <a:xfrm rot="16200000">
          <a:off x="1128564" y="1358273"/>
          <a:ext cx="2106234" cy="267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6254" bIns="0" numCol="1" spcCol="1270" anchor="t" anchorCtr="0">
          <a:noAutofit/>
        </a:bodyPr>
        <a:lstStyle/>
        <a:p>
          <a:pPr marL="0" lvl="0" indent="0" algn="r" defTabSz="800100">
            <a:lnSpc>
              <a:spcPct val="90000"/>
            </a:lnSpc>
            <a:spcBef>
              <a:spcPct val="0"/>
            </a:spcBef>
            <a:spcAft>
              <a:spcPct val="35000"/>
            </a:spcAft>
            <a:buNone/>
          </a:pPr>
          <a:r>
            <a:rPr lang="hr-HR" sz="1800" kern="1200" dirty="0">
              <a:solidFill>
                <a:schemeClr val="accent1">
                  <a:lumMod val="50000"/>
                </a:schemeClr>
              </a:solidFill>
              <a:latin typeface="Arvo" panose="020B0604020202020204" charset="0"/>
            </a:rPr>
            <a:t>ACRL</a:t>
          </a:r>
          <a:endParaRPr lang="en-US" sz="1800" kern="1200" dirty="0">
            <a:solidFill>
              <a:schemeClr val="accent1">
                <a:lumMod val="50000"/>
              </a:schemeClr>
            </a:solidFill>
            <a:latin typeface="Arvo" panose="020B0604020202020204" charset="0"/>
          </a:endParaRPr>
        </a:p>
      </dsp:txBody>
      <dsp:txXfrm>
        <a:off x="1128564" y="1358273"/>
        <a:ext cx="2106234" cy="267878"/>
      </dsp:txXfrm>
    </dsp:sp>
    <dsp:sp modelId="{2C91BCC9-25F6-4356-9ACA-2355E622D1A2}">
      <dsp:nvSpPr>
        <dsp:cNvPr id="0" name=""/>
        <dsp:cNvSpPr/>
      </dsp:nvSpPr>
      <dsp:spPr>
        <a:xfrm>
          <a:off x="2315621" y="439095"/>
          <a:ext cx="1334317" cy="2106234"/>
        </a:xfrm>
        <a:prstGeom prst="rect">
          <a:avLst/>
        </a:prstGeom>
        <a:no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236254" rIns="71120" bIns="71120" numCol="1" spcCol="1270" anchor="t" anchorCtr="0">
          <a:noAutofit/>
        </a:bodyPr>
        <a:lstStyle/>
        <a:p>
          <a:pPr marL="57150" lvl="1" indent="-57150" algn="l" defTabSz="355600">
            <a:lnSpc>
              <a:spcPct val="90000"/>
            </a:lnSpc>
            <a:spcBef>
              <a:spcPct val="0"/>
            </a:spcBef>
            <a:spcAft>
              <a:spcPct val="15000"/>
            </a:spcAft>
            <a:buChar char="•"/>
          </a:pPr>
          <a:r>
            <a:rPr lang="sl-SI" sz="800" kern="1200" dirty="0">
              <a:solidFill>
                <a:schemeClr val="accent1">
                  <a:lumMod val="50000"/>
                </a:schemeClr>
              </a:solidFill>
              <a:latin typeface="Arvo" panose="020B0604020202020204" charset="0"/>
            </a:rPr>
            <a:t>Narediti nabor </a:t>
          </a:r>
          <a:r>
            <a:rPr lang="en-US" sz="800" kern="1200" dirty="0" err="1">
              <a:solidFill>
                <a:schemeClr val="accent1">
                  <a:lumMod val="50000"/>
                </a:schemeClr>
              </a:solidFill>
              <a:latin typeface="Arvo" panose="020B0604020202020204" charset="0"/>
            </a:rPr>
            <a:t>kompetenc</a:t>
          </a:r>
          <a:r>
            <a:rPr lang="sl-SI" sz="800" kern="1200" dirty="0">
              <a:solidFill>
                <a:schemeClr val="accent1">
                  <a:lumMod val="50000"/>
                </a:schemeClr>
              </a:solidFill>
              <a:latin typeface="Arvo" panose="020B0604020202020204" charset="0"/>
            </a:rPr>
            <a:t> pokritih</a:t>
          </a:r>
          <a:r>
            <a:rPr lang="en-US" sz="800" kern="1200" dirty="0">
              <a:solidFill>
                <a:schemeClr val="accent1">
                  <a:lumMod val="50000"/>
                </a:schemeClr>
              </a:solidFill>
              <a:latin typeface="Arvo" panose="020B0604020202020204" charset="0"/>
            </a:rPr>
            <a:t> </a:t>
          </a:r>
          <a:r>
            <a:rPr lang="hr-HR" sz="800" kern="1200" dirty="0">
              <a:solidFill>
                <a:schemeClr val="accent1">
                  <a:lumMod val="50000"/>
                </a:schemeClr>
              </a:solidFill>
              <a:latin typeface="Arvo" panose="020B0604020202020204" charset="0"/>
            </a:rPr>
            <a:t>IP </a:t>
          </a:r>
          <a:r>
            <a:rPr lang="en-US" sz="800" kern="1200" dirty="0">
              <a:solidFill>
                <a:schemeClr val="accent1">
                  <a:lumMod val="50000"/>
                </a:schemeClr>
              </a:solidFill>
              <a:latin typeface="Arvo" panose="020B0604020202020204" charset="0"/>
            </a:rPr>
            <a:t>s</a:t>
          </a:r>
          <a:r>
            <a:rPr lang="sl-SI" sz="800" kern="1200" dirty="0">
              <a:solidFill>
                <a:schemeClr val="accent1">
                  <a:lumMod val="50000"/>
                </a:schemeClr>
              </a:solidFill>
              <a:latin typeface="Arvo" panose="020B0604020202020204" charset="0"/>
            </a:rPr>
            <a:t>e</a:t>
          </a:r>
          <a:r>
            <a:rPr lang="en-US" sz="800" kern="1200" dirty="0" err="1">
              <a:solidFill>
                <a:schemeClr val="accent1">
                  <a:lumMod val="50000"/>
                </a:schemeClr>
              </a:solidFill>
              <a:latin typeface="Arvo" panose="020B0604020202020204" charset="0"/>
            </a:rPr>
            <a:t>stavnim</a:t>
          </a:r>
          <a:r>
            <a:rPr lang="en-US" sz="800" kern="1200" dirty="0">
              <a:solidFill>
                <a:schemeClr val="accent1">
                  <a:lumMod val="50000"/>
                </a:schemeClr>
              </a:solidFill>
              <a:latin typeface="Arvo" panose="020B0604020202020204" charset="0"/>
            </a:rPr>
            <a:t> </a:t>
          </a:r>
          <a:r>
            <a:rPr lang="en-US" sz="800" kern="1200" dirty="0" err="1">
              <a:solidFill>
                <a:schemeClr val="accent1">
                  <a:lumMod val="50000"/>
                </a:schemeClr>
              </a:solidFill>
              <a:latin typeface="Arvo" panose="020B0604020202020204" charset="0"/>
            </a:rPr>
            <a:t>delom</a:t>
          </a:r>
          <a:r>
            <a:rPr lang="en-US" sz="800" kern="1200" dirty="0">
              <a:solidFill>
                <a:schemeClr val="accent1">
                  <a:lumMod val="50000"/>
                </a:schemeClr>
              </a:solidFill>
              <a:latin typeface="Arvo" panose="020B0604020202020204" charset="0"/>
            </a:rPr>
            <a:t> </a:t>
          </a:r>
          <a:r>
            <a:rPr lang="sl-SI" sz="800" kern="1200" dirty="0" err="1">
              <a:solidFill>
                <a:schemeClr val="accent1">
                  <a:lumMod val="50000"/>
                </a:schemeClr>
              </a:solidFill>
              <a:latin typeface="Arvo" panose="020B0604020202020204" charset="0"/>
            </a:rPr>
            <a:t>pou</a:t>
          </a:r>
          <a:r>
            <a:rPr lang="en-GB" sz="800" kern="1200" dirty="0">
              <a:solidFill>
                <a:schemeClr val="accent1">
                  <a:lumMod val="50000"/>
                </a:schemeClr>
              </a:solidFill>
              <a:latin typeface="Arvo" panose="020B0604020202020204" charset="0"/>
            </a:rPr>
            <a:t>ka</a:t>
          </a:r>
          <a:r>
            <a:rPr lang="hr-HR" sz="800" kern="1200" dirty="0">
              <a:solidFill>
                <a:schemeClr val="accent1">
                  <a:lumMod val="50000"/>
                </a:schemeClr>
              </a:solidFill>
              <a:latin typeface="Arvo" panose="020B0604020202020204" charset="0"/>
            </a:rPr>
            <a:t> – v</a:t>
          </a:r>
          <a:r>
            <a:rPr lang="en-US" sz="800" kern="1200" dirty="0" err="1">
              <a:solidFill>
                <a:schemeClr val="accent1">
                  <a:lumMod val="50000"/>
                </a:schemeClr>
              </a:solidFill>
              <a:latin typeface="Arvo" panose="020B0604020202020204" charset="0"/>
            </a:rPr>
            <a:t>ključeno</a:t>
          </a:r>
          <a:r>
            <a:rPr lang="hr-HR" sz="800" kern="1200" dirty="0">
              <a:solidFill>
                <a:schemeClr val="accent1">
                  <a:lumMod val="50000"/>
                </a:schemeClr>
              </a:solidFill>
              <a:latin typeface="Arvo" panose="020B0604020202020204" charset="0"/>
            </a:rPr>
            <a:t>st IP</a:t>
          </a:r>
          <a:r>
            <a:rPr lang="en-US" sz="800" kern="1200" dirty="0">
              <a:solidFill>
                <a:schemeClr val="accent1">
                  <a:lumMod val="50000"/>
                </a:schemeClr>
              </a:solidFill>
              <a:latin typeface="Arvo" panose="020B0604020202020204" charset="0"/>
            </a:rPr>
            <a:t> </a:t>
          </a:r>
          <a:r>
            <a:rPr lang="sl-SI" sz="800" kern="1200" dirty="0">
              <a:solidFill>
                <a:schemeClr val="accent1">
                  <a:lumMod val="50000"/>
                </a:schemeClr>
              </a:solidFill>
              <a:latin typeface="Arvo" panose="020B0604020202020204" charset="0"/>
            </a:rPr>
            <a:t>v vsebino</a:t>
          </a:r>
          <a:r>
            <a:rPr lang="en-US" sz="800" kern="1200" dirty="0">
              <a:solidFill>
                <a:schemeClr val="accent1">
                  <a:lumMod val="50000"/>
                </a:schemeClr>
              </a:solidFill>
              <a:latin typeface="Arvo" panose="020B0604020202020204" charset="0"/>
            </a:rPr>
            <a:t>, </a:t>
          </a:r>
          <a:r>
            <a:rPr lang="en-US" sz="800" kern="1200" dirty="0" err="1">
              <a:solidFill>
                <a:schemeClr val="accent1">
                  <a:lumMod val="50000"/>
                </a:schemeClr>
              </a:solidFill>
              <a:latin typeface="Arvo" panose="020B0604020202020204" charset="0"/>
            </a:rPr>
            <a:t>struktur</a:t>
          </a:r>
          <a:r>
            <a:rPr lang="sl-SI" sz="800" kern="1200" dirty="0">
              <a:solidFill>
                <a:schemeClr val="accent1">
                  <a:lumMod val="50000"/>
                </a:schemeClr>
              </a:solidFill>
              <a:latin typeface="Arvo" panose="020B0604020202020204" charset="0"/>
            </a:rPr>
            <a:t>o</a:t>
          </a:r>
          <a:r>
            <a:rPr lang="en-US" sz="800" kern="1200" dirty="0">
              <a:solidFill>
                <a:schemeClr val="accent1">
                  <a:lumMod val="50000"/>
                </a:schemeClr>
              </a:solidFill>
              <a:latin typeface="Arvo" panose="020B0604020202020204" charset="0"/>
            </a:rPr>
            <a:t> </a:t>
          </a:r>
          <a:r>
            <a:rPr lang="en-US" sz="800" kern="1200" dirty="0" err="1">
              <a:solidFill>
                <a:schemeClr val="accent1">
                  <a:lumMod val="50000"/>
                </a:schemeClr>
              </a:solidFill>
              <a:latin typeface="Arvo" panose="020B0604020202020204" charset="0"/>
            </a:rPr>
            <a:t>i</a:t>
          </a:r>
          <a:r>
            <a:rPr lang="sl-SI" sz="800" kern="1200" dirty="0">
              <a:solidFill>
                <a:schemeClr val="accent1">
                  <a:lumMod val="50000"/>
                </a:schemeClr>
              </a:solidFill>
              <a:latin typeface="Arvo" panose="020B0604020202020204" charset="0"/>
            </a:rPr>
            <a:t>n</a:t>
          </a:r>
          <a:r>
            <a:rPr lang="en-US" sz="800" kern="1200" dirty="0">
              <a:solidFill>
                <a:schemeClr val="accent1">
                  <a:lumMod val="50000"/>
                </a:schemeClr>
              </a:solidFill>
              <a:latin typeface="Arvo" panose="020B0604020202020204" charset="0"/>
            </a:rPr>
            <a:t> </a:t>
          </a:r>
          <a:r>
            <a:rPr lang="sl-SI" sz="800" kern="1200" dirty="0">
              <a:solidFill>
                <a:schemeClr val="accent1">
                  <a:lumMod val="50000"/>
                </a:schemeClr>
              </a:solidFill>
              <a:latin typeface="Arvo" panose="020B0604020202020204" charset="0"/>
            </a:rPr>
            <a:t>zaporedje</a:t>
          </a:r>
          <a:r>
            <a:rPr lang="en-US" sz="800" kern="1200" dirty="0">
              <a:solidFill>
                <a:schemeClr val="accent1">
                  <a:lumMod val="50000"/>
                </a:schemeClr>
              </a:solidFill>
              <a:latin typeface="Arvo" panose="020B0604020202020204" charset="0"/>
            </a:rPr>
            <a:t> </a:t>
          </a:r>
          <a:r>
            <a:rPr lang="sl-SI" sz="800" kern="1200" dirty="0">
              <a:solidFill>
                <a:schemeClr val="accent1">
                  <a:lumMod val="50000"/>
                </a:schemeClr>
              </a:solidFill>
              <a:latin typeface="Arvo" panose="020B0604020202020204" charset="0"/>
            </a:rPr>
            <a:t>učnih vsebin</a:t>
          </a:r>
          <a:r>
            <a:rPr lang="en-US" sz="800" kern="1200" dirty="0">
              <a:solidFill>
                <a:schemeClr val="accent1">
                  <a:lumMod val="50000"/>
                </a:schemeClr>
              </a:solidFill>
              <a:latin typeface="Arvo" panose="020B0604020202020204" charset="0"/>
            </a:rPr>
            <a:t>.</a:t>
          </a:r>
        </a:p>
        <a:p>
          <a:pPr marL="57150" lvl="1" indent="-57150" algn="l" defTabSz="355600">
            <a:lnSpc>
              <a:spcPct val="90000"/>
            </a:lnSpc>
            <a:spcBef>
              <a:spcPct val="0"/>
            </a:spcBef>
            <a:spcAft>
              <a:spcPct val="15000"/>
            </a:spcAft>
            <a:buChar char="•"/>
          </a:pPr>
          <a:r>
            <a:rPr lang="hr-HR" sz="800" kern="1200" dirty="0" err="1">
              <a:solidFill>
                <a:schemeClr val="accent1">
                  <a:lumMod val="50000"/>
                </a:schemeClr>
              </a:solidFill>
              <a:latin typeface="Arvo" panose="020B0604020202020204" charset="0"/>
            </a:rPr>
            <a:t>Sodelovanje</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vseh</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udeležencev</a:t>
          </a:r>
          <a:r>
            <a:rPr lang="en-US" sz="800" kern="1200" dirty="0">
              <a:solidFill>
                <a:schemeClr val="accent1">
                  <a:lumMod val="50000"/>
                </a:schemeClr>
              </a:solidFill>
              <a:latin typeface="Arvo" panose="020B0604020202020204" charset="0"/>
            </a:rPr>
            <a:t> </a:t>
          </a:r>
          <a:r>
            <a:rPr lang="sl-SI" sz="800" kern="1200" dirty="0">
              <a:solidFill>
                <a:schemeClr val="accent1">
                  <a:lumMod val="50000"/>
                </a:schemeClr>
              </a:solidFill>
              <a:latin typeface="Arvo" panose="020B0604020202020204" charset="0"/>
            </a:rPr>
            <a:t>v</a:t>
          </a:r>
          <a:r>
            <a:rPr lang="en-US" sz="800" kern="1200" dirty="0">
              <a:solidFill>
                <a:schemeClr val="accent1">
                  <a:lumMod val="50000"/>
                </a:schemeClr>
              </a:solidFill>
              <a:latin typeface="Arvo" panose="020B0604020202020204" charset="0"/>
            </a:rPr>
            <a:t> </a:t>
          </a:r>
          <a:r>
            <a:rPr lang="sl-SI" sz="800" kern="1200" dirty="0">
              <a:solidFill>
                <a:schemeClr val="accent1">
                  <a:lumMod val="50000"/>
                </a:schemeClr>
              </a:solidFill>
              <a:latin typeface="Arvo" panose="020B0604020202020204" charset="0"/>
            </a:rPr>
            <a:t>učnem </a:t>
          </a:r>
          <a:r>
            <a:rPr lang="en-US" sz="800" kern="1200" dirty="0" err="1">
              <a:solidFill>
                <a:schemeClr val="accent1">
                  <a:lumMod val="50000"/>
                </a:schemeClr>
              </a:solidFill>
              <a:latin typeface="Arvo" panose="020B0604020202020204" charset="0"/>
            </a:rPr>
            <a:t>procesu</a:t>
          </a:r>
          <a:r>
            <a:rPr lang="en-US" sz="800" kern="1200" dirty="0">
              <a:solidFill>
                <a:schemeClr val="accent1">
                  <a:lumMod val="50000"/>
                </a:schemeClr>
              </a:solidFill>
              <a:latin typeface="Arvo" panose="020B0604020202020204" charset="0"/>
            </a:rPr>
            <a:t> , </a:t>
          </a:r>
          <a:r>
            <a:rPr lang="sl-SI" sz="800" kern="1200" dirty="0">
              <a:solidFill>
                <a:schemeClr val="accent1">
                  <a:lumMod val="50000"/>
                </a:schemeClr>
              </a:solidFill>
              <a:latin typeface="Arvo" panose="020B0604020202020204" charset="0"/>
            </a:rPr>
            <a:t>pedagoškega delavca</a:t>
          </a:r>
          <a:r>
            <a:rPr lang="hr-HR" sz="800" kern="1200" dirty="0">
              <a:solidFill>
                <a:schemeClr val="accent1">
                  <a:lumMod val="50000"/>
                </a:schemeClr>
              </a:solidFill>
              <a:latin typeface="Arvo" panose="020B0604020202020204" charset="0"/>
            </a:rPr>
            <a:t>/</a:t>
          </a:r>
          <a:r>
            <a:rPr lang="en-US" sz="800" kern="1200" dirty="0" err="1">
              <a:solidFill>
                <a:schemeClr val="accent1">
                  <a:lumMod val="50000"/>
                </a:schemeClr>
              </a:solidFill>
              <a:latin typeface="Arvo" panose="020B0604020202020204" charset="0"/>
            </a:rPr>
            <a:t>knjižničar</a:t>
          </a:r>
          <a:r>
            <a:rPr lang="sl-SI" sz="800" kern="1200" dirty="0">
              <a:solidFill>
                <a:schemeClr val="accent1">
                  <a:lumMod val="50000"/>
                </a:schemeClr>
              </a:solidFill>
              <a:latin typeface="Arvo" panose="020B0604020202020204" charset="0"/>
            </a:rPr>
            <a:t>j</a:t>
          </a:r>
          <a:r>
            <a:rPr lang="en-US" sz="800" kern="1200" dirty="0">
              <a:solidFill>
                <a:schemeClr val="accent1">
                  <a:lumMod val="50000"/>
                </a:schemeClr>
              </a:solidFill>
              <a:latin typeface="Arvo" panose="020B0604020202020204" charset="0"/>
            </a:rPr>
            <a:t>a</a:t>
          </a:r>
        </a:p>
      </dsp:txBody>
      <dsp:txXfrm>
        <a:off x="2315621" y="439095"/>
        <a:ext cx="1334317" cy="2106234"/>
      </dsp:txXfrm>
    </dsp:sp>
    <dsp:sp modelId="{BC89D14D-D9F9-4B11-969C-BB2D9C403B00}">
      <dsp:nvSpPr>
        <dsp:cNvPr id="0" name=""/>
        <dsp:cNvSpPr/>
      </dsp:nvSpPr>
      <dsp:spPr>
        <a:xfrm>
          <a:off x="1995964" y="120891"/>
          <a:ext cx="639312" cy="464966"/>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E1AC9D-1C6F-4018-A4D6-9FE9D29BF8CB}">
      <dsp:nvSpPr>
        <dsp:cNvPr id="0" name=""/>
        <dsp:cNvSpPr/>
      </dsp:nvSpPr>
      <dsp:spPr>
        <a:xfrm rot="16200000">
          <a:off x="3080153" y="1392352"/>
          <a:ext cx="2106234" cy="267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6254" bIns="0" numCol="1" spcCol="1270" anchor="t" anchorCtr="0">
          <a:noAutofit/>
        </a:bodyPr>
        <a:lstStyle/>
        <a:p>
          <a:pPr marL="0" lvl="0" indent="0" algn="r" defTabSz="800100">
            <a:lnSpc>
              <a:spcPct val="90000"/>
            </a:lnSpc>
            <a:spcBef>
              <a:spcPct val="0"/>
            </a:spcBef>
            <a:spcAft>
              <a:spcPct val="35000"/>
            </a:spcAft>
            <a:buNone/>
          </a:pPr>
          <a:r>
            <a:rPr lang="hr-HR" sz="1800" b="0" kern="1200" dirty="0">
              <a:solidFill>
                <a:schemeClr val="accent1">
                  <a:lumMod val="50000"/>
                </a:schemeClr>
              </a:solidFill>
              <a:latin typeface="Arvo" panose="020B0604020202020204" charset="0"/>
            </a:rPr>
            <a:t>ANZIL</a:t>
          </a:r>
          <a:endParaRPr lang="en-US" sz="1800" b="0" kern="1200" dirty="0">
            <a:solidFill>
              <a:schemeClr val="accent1">
                <a:lumMod val="50000"/>
              </a:schemeClr>
            </a:solidFill>
            <a:latin typeface="Arvo" panose="020B0604020202020204" charset="0"/>
          </a:endParaRPr>
        </a:p>
      </dsp:txBody>
      <dsp:txXfrm>
        <a:off x="3080153" y="1392352"/>
        <a:ext cx="2106234" cy="267878"/>
      </dsp:txXfrm>
    </dsp:sp>
    <dsp:sp modelId="{D2D58632-6F0C-4AAD-A790-D5DBDC6722BF}">
      <dsp:nvSpPr>
        <dsp:cNvPr id="0" name=""/>
        <dsp:cNvSpPr/>
      </dsp:nvSpPr>
      <dsp:spPr>
        <a:xfrm>
          <a:off x="4267210" y="473174"/>
          <a:ext cx="1334317" cy="2106234"/>
        </a:xfrm>
        <a:prstGeom prst="rect">
          <a:avLst/>
        </a:prstGeom>
        <a:no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236254" rIns="71120" bIns="71120" numCol="1" spcCol="1270" anchor="t" anchorCtr="0">
          <a:noAutofit/>
        </a:bodyPr>
        <a:lstStyle/>
        <a:p>
          <a:pPr marL="57150" lvl="1" indent="-57150" algn="l" defTabSz="355600">
            <a:lnSpc>
              <a:spcPct val="90000"/>
            </a:lnSpc>
            <a:spcBef>
              <a:spcPct val="0"/>
            </a:spcBef>
            <a:spcAft>
              <a:spcPct val="15000"/>
            </a:spcAft>
            <a:buChar char="•"/>
          </a:pPr>
          <a:r>
            <a:rPr lang="hr-HR" sz="800" kern="1200" dirty="0">
              <a:solidFill>
                <a:schemeClr val="accent1">
                  <a:lumMod val="50000"/>
                </a:schemeClr>
              </a:solidFill>
              <a:latin typeface="Arvo" panose="020B0604020202020204" charset="0"/>
            </a:rPr>
            <a:t>nacionalni standard za </a:t>
          </a:r>
          <a:r>
            <a:rPr lang="hr-HR" sz="800" kern="1200" dirty="0" err="1">
              <a:solidFill>
                <a:schemeClr val="accent1">
                  <a:lumMod val="50000"/>
                </a:schemeClr>
              </a:solidFill>
              <a:latin typeface="Arvo" panose="020B0604020202020204" charset="0"/>
            </a:rPr>
            <a:t>visokošolske</a:t>
          </a:r>
          <a:r>
            <a:rPr lang="hr-HR" sz="800" kern="1200" dirty="0">
              <a:solidFill>
                <a:schemeClr val="accent1">
                  <a:lumMod val="50000"/>
                </a:schemeClr>
              </a:solidFill>
              <a:latin typeface="Arvo" panose="020B0604020202020204" charset="0"/>
            </a:rPr>
            <a:t> – IP se definira </a:t>
          </a:r>
          <a:r>
            <a:rPr lang="hr-HR" sz="800" kern="1200" dirty="0" err="1">
              <a:solidFill>
                <a:schemeClr val="accent1">
                  <a:lumMod val="50000"/>
                </a:schemeClr>
              </a:solidFill>
              <a:latin typeface="Arvo" panose="020B0604020202020204" charset="0"/>
            </a:rPr>
            <a:t>kot</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razumevanje</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in</a:t>
          </a:r>
          <a:r>
            <a:rPr lang="hr-HR" sz="800" kern="1200" dirty="0">
              <a:solidFill>
                <a:schemeClr val="accent1">
                  <a:lumMod val="50000"/>
                </a:schemeClr>
              </a:solidFill>
              <a:latin typeface="Arvo" panose="020B0604020202020204" charset="0"/>
            </a:rPr>
            <a:t> nabor </a:t>
          </a:r>
          <a:r>
            <a:rPr lang="hr-HR" sz="800" kern="1200" dirty="0" err="1">
              <a:solidFill>
                <a:schemeClr val="accent1">
                  <a:lumMod val="50000"/>
                </a:schemeClr>
              </a:solidFill>
              <a:latin typeface="Arvo" panose="020B0604020202020204" charset="0"/>
            </a:rPr>
            <a:t>veščin</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ki</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omogoćajo</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posameznikom</a:t>
          </a:r>
          <a:r>
            <a:rPr lang="hr-HR" sz="800" kern="1200" dirty="0">
              <a:solidFill>
                <a:schemeClr val="accent1">
                  <a:lumMod val="50000"/>
                </a:schemeClr>
              </a:solidFill>
              <a:latin typeface="Arvo" panose="020B0604020202020204" charset="0"/>
            </a:rPr>
            <a:t> da </a:t>
          </a:r>
          <a:r>
            <a:rPr lang="hr-HR" sz="800" kern="1200" dirty="0" err="1">
              <a:solidFill>
                <a:schemeClr val="accent1">
                  <a:lumMod val="50000"/>
                </a:schemeClr>
              </a:solidFill>
              <a:latin typeface="Arvo" panose="020B0604020202020204" charset="0"/>
            </a:rPr>
            <a:t>prepoznajo</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kd</a:t>
          </a:r>
          <a:r>
            <a:rPr lang="en-GB" sz="800" kern="1200" dirty="0">
              <a:solidFill>
                <a:schemeClr val="accent1">
                  <a:lumMod val="50000"/>
                </a:schemeClr>
              </a:solidFill>
              <a:latin typeface="Arvo" panose="020B0604020202020204" charset="0"/>
            </a:rPr>
            <a:t>a</a:t>
          </a:r>
          <a:r>
            <a:rPr lang="hr-HR" sz="800" kern="1200" dirty="0">
              <a:solidFill>
                <a:schemeClr val="accent1">
                  <a:lumMod val="50000"/>
                </a:schemeClr>
              </a:solidFill>
              <a:latin typeface="Arvo" panose="020B0604020202020204" charset="0"/>
            </a:rPr>
            <a:t>j je informacija potrebna  </a:t>
          </a:r>
          <a:r>
            <a:rPr lang="hr-HR" sz="800" kern="1200" dirty="0" err="1">
              <a:solidFill>
                <a:schemeClr val="accent1">
                  <a:lumMod val="50000"/>
                </a:schemeClr>
              </a:solidFill>
              <a:latin typeface="Arvo" panose="020B0604020202020204" charset="0"/>
            </a:rPr>
            <a:t>in</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imajo</a:t>
          </a:r>
          <a:r>
            <a:rPr lang="hr-HR" sz="800" kern="1200" dirty="0">
              <a:solidFill>
                <a:schemeClr val="accent1">
                  <a:lumMod val="50000"/>
                </a:schemeClr>
              </a:solidFill>
              <a:latin typeface="Arvo" panose="020B0604020202020204" charset="0"/>
            </a:rPr>
            <a:t> sposobnost za </a:t>
          </a:r>
          <a:r>
            <a:rPr lang="hr-HR" sz="800" kern="1200" dirty="0" err="1">
              <a:solidFill>
                <a:schemeClr val="accent1">
                  <a:lumMod val="50000"/>
                </a:schemeClr>
              </a:solidFill>
              <a:latin typeface="Arvo" panose="020B0604020202020204" charset="0"/>
            </a:rPr>
            <a:t>ugotovitev</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oceno</a:t>
          </a:r>
          <a:r>
            <a:rPr lang="hr-HR" sz="800" kern="1200" dirty="0">
              <a:solidFill>
                <a:schemeClr val="accent1">
                  <a:lumMod val="50000"/>
                </a:schemeClr>
              </a:solidFill>
              <a:latin typeface="Arvo" panose="020B0604020202020204" charset="0"/>
            </a:rPr>
            <a:t> </a:t>
          </a:r>
          <a:r>
            <a:rPr lang="hr-HR" sz="800" kern="1200" dirty="0" err="1">
              <a:solidFill>
                <a:schemeClr val="accent1">
                  <a:lumMod val="50000"/>
                </a:schemeClr>
              </a:solidFill>
              <a:latin typeface="Arvo" panose="020B0604020202020204" charset="0"/>
            </a:rPr>
            <a:t>in</a:t>
          </a:r>
          <a:r>
            <a:rPr lang="hr-HR" sz="800" kern="1200" dirty="0">
              <a:solidFill>
                <a:schemeClr val="accent1">
                  <a:lumMod val="50000"/>
                </a:schemeClr>
              </a:solidFill>
              <a:latin typeface="Arvo" panose="020B0604020202020204" charset="0"/>
            </a:rPr>
            <a:t> učinkovit</a:t>
          </a:r>
          <a:r>
            <a:rPr lang="en-GB" sz="800" kern="1200" dirty="0">
              <a:solidFill>
                <a:schemeClr val="accent1">
                  <a:lumMod val="50000"/>
                </a:schemeClr>
              </a:solidFill>
              <a:latin typeface="Arvo" panose="020B0604020202020204" charset="0"/>
            </a:rPr>
            <a:t>o</a:t>
          </a:r>
          <a:r>
            <a:rPr lang="hr-HR" sz="800" kern="1200" dirty="0">
              <a:solidFill>
                <a:schemeClr val="accent1">
                  <a:lumMod val="50000"/>
                </a:schemeClr>
              </a:solidFill>
              <a:latin typeface="Arvo" panose="020B0604020202020204" charset="0"/>
            </a:rPr>
            <a:t> uporaba </a:t>
          </a:r>
          <a:r>
            <a:rPr lang="hr-HR" sz="800" kern="1200" dirty="0" err="1">
              <a:solidFill>
                <a:schemeClr val="accent1">
                  <a:lumMod val="50000"/>
                </a:schemeClr>
              </a:solidFill>
              <a:latin typeface="Arvo" panose="020B0604020202020204" charset="0"/>
            </a:rPr>
            <a:t>zahtevane</a:t>
          </a:r>
          <a:r>
            <a:rPr lang="hr-HR" sz="800" kern="1200" dirty="0">
              <a:solidFill>
                <a:schemeClr val="accent1">
                  <a:lumMod val="50000"/>
                </a:schemeClr>
              </a:solidFill>
              <a:latin typeface="Arvo" panose="020B0604020202020204" charset="0"/>
            </a:rPr>
            <a:t> informacije</a:t>
          </a:r>
          <a:endParaRPr lang="en-US" sz="800" kern="1200" dirty="0">
            <a:solidFill>
              <a:schemeClr val="accent1">
                <a:lumMod val="50000"/>
              </a:schemeClr>
            </a:solidFill>
            <a:latin typeface="Arvo" panose="020B0604020202020204" charset="0"/>
          </a:endParaRPr>
        </a:p>
      </dsp:txBody>
      <dsp:txXfrm>
        <a:off x="4267210" y="473174"/>
        <a:ext cx="1334317" cy="2106234"/>
      </dsp:txXfrm>
    </dsp:sp>
    <dsp:sp modelId="{4EE04B00-1E8F-4BE5-80C2-2CB9430418BD}">
      <dsp:nvSpPr>
        <dsp:cNvPr id="0" name=""/>
        <dsp:cNvSpPr/>
      </dsp:nvSpPr>
      <dsp:spPr>
        <a:xfrm>
          <a:off x="4017855" y="120891"/>
          <a:ext cx="498708" cy="533125"/>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5B336-86C6-4C18-A207-24430FCB5BC1}">
      <dsp:nvSpPr>
        <dsp:cNvPr id="0" name=""/>
        <dsp:cNvSpPr/>
      </dsp:nvSpPr>
      <dsp:spPr>
        <a:xfrm>
          <a:off x="781643" y="0"/>
          <a:ext cx="2636421" cy="2636421"/>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96F217-B0CF-42BC-B3A1-65A6FA98C68B}">
      <dsp:nvSpPr>
        <dsp:cNvPr id="0" name=""/>
        <dsp:cNvSpPr/>
      </dsp:nvSpPr>
      <dsp:spPr>
        <a:xfrm>
          <a:off x="953010" y="171367"/>
          <a:ext cx="1054568" cy="105456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hr-HR" altLang="sr-Latn-RS" sz="700" b="1" kern="1200" dirty="0">
              <a:latin typeface="Arvo" panose="020B0604020202020204" charset="0"/>
              <a:ea typeface="宋体" pitchFamily="2" charset="-122"/>
            </a:rPr>
            <a:t>I</a:t>
          </a:r>
          <a:r>
            <a:rPr lang="en-US" altLang="sr-Latn-RS" sz="700" b="1" kern="1200" dirty="0" err="1">
              <a:latin typeface="Arvo" panose="020B0604020202020204" charset="0"/>
              <a:ea typeface="宋体" pitchFamily="2" charset="-122"/>
            </a:rPr>
            <a:t>nterkurikuralni</a:t>
          </a:r>
          <a:r>
            <a:rPr lang="en-US" altLang="sr-Latn-RS" sz="700" b="1" kern="1200" dirty="0">
              <a:latin typeface="Arvo" panose="020B0604020202020204" charset="0"/>
              <a:ea typeface="宋体" pitchFamily="2" charset="-122"/>
            </a:rPr>
            <a:t> </a:t>
          </a:r>
          <a:r>
            <a:rPr lang="sl-SI" altLang="sr-Latn-RS" sz="700" b="1" kern="1200" dirty="0">
              <a:latin typeface="Arvo" panose="020B0604020202020204" charset="0"/>
              <a:ea typeface="宋体" pitchFamily="2" charset="-122"/>
            </a:rPr>
            <a:t>ali</a:t>
          </a:r>
          <a:r>
            <a:rPr lang="en-US" altLang="sr-Latn-RS" sz="700" b="1" kern="1200" dirty="0">
              <a:latin typeface="Arvo" panose="020B0604020202020204" charset="0"/>
              <a:ea typeface="宋体" pitchFamily="2" charset="-122"/>
            </a:rPr>
            <a:t> </a:t>
          </a:r>
          <a:r>
            <a:rPr lang="en-US" altLang="sr-Latn-RS" sz="700" b="1" kern="1200" dirty="0" err="1">
              <a:latin typeface="Arvo" panose="020B0604020202020204" charset="0"/>
              <a:ea typeface="宋体" pitchFamily="2" charset="-122"/>
            </a:rPr>
            <a:t>integrirani</a:t>
          </a:r>
          <a:r>
            <a:rPr lang="en-US" altLang="sr-Latn-RS" sz="700" b="1" kern="1200" dirty="0">
              <a:latin typeface="Arvo" panose="020B0604020202020204" charset="0"/>
              <a:ea typeface="宋体" pitchFamily="2" charset="-122"/>
            </a:rPr>
            <a:t> </a:t>
          </a:r>
          <a:r>
            <a:rPr lang="en-US" altLang="sr-Latn-RS" sz="700" b="1" kern="1200" dirty="0" err="1">
              <a:latin typeface="Arvo" panose="020B0604020202020204" charset="0"/>
              <a:ea typeface="宋体" pitchFamily="2" charset="-122"/>
            </a:rPr>
            <a:t>kolegij</a:t>
          </a:r>
          <a:r>
            <a:rPr lang="hr-HR" altLang="sr-Latn-RS" sz="700" b="1" kern="1200" dirty="0">
              <a:latin typeface="Arvo" panose="020B0604020202020204" charset="0"/>
              <a:ea typeface="宋体" pitchFamily="2" charset="-122"/>
            </a:rPr>
            <a:t> </a:t>
          </a:r>
          <a:endParaRPr lang="hr-HR" sz="700" kern="1200" dirty="0">
            <a:latin typeface="Arvo" panose="020B0604020202020204" charset="0"/>
          </a:endParaRPr>
        </a:p>
      </dsp:txBody>
      <dsp:txXfrm>
        <a:off x="1004490" y="222847"/>
        <a:ext cx="951608" cy="951608"/>
      </dsp:txXfrm>
    </dsp:sp>
    <dsp:sp modelId="{CC734868-BDBA-43D5-97A8-BC5C187766AE}">
      <dsp:nvSpPr>
        <dsp:cNvPr id="0" name=""/>
        <dsp:cNvSpPr/>
      </dsp:nvSpPr>
      <dsp:spPr>
        <a:xfrm>
          <a:off x="2192128" y="171367"/>
          <a:ext cx="1054568" cy="105456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hr-HR" altLang="sr-Latn-RS" sz="700" b="1" kern="1200" dirty="0">
              <a:latin typeface="Arvo" panose="020B0604020202020204" charset="0"/>
              <a:ea typeface="宋体" pitchFamily="2" charset="-122"/>
            </a:rPr>
            <a:t>E</a:t>
          </a:r>
          <a:r>
            <a:rPr lang="en-US" altLang="sr-Latn-RS" sz="700" b="1" kern="1200" dirty="0" err="1">
              <a:latin typeface="Arvo" panose="020B0604020202020204" charset="0"/>
              <a:ea typeface="宋体" pitchFamily="2" charset="-122"/>
            </a:rPr>
            <a:t>kstrakurikularni</a:t>
          </a:r>
          <a:r>
            <a:rPr lang="en-US" altLang="sr-Latn-RS" sz="700" b="1" kern="1200" dirty="0">
              <a:latin typeface="Arvo" panose="020B0604020202020204" charset="0"/>
              <a:ea typeface="宋体" pitchFamily="2" charset="-122"/>
            </a:rPr>
            <a:t> </a:t>
          </a:r>
          <a:r>
            <a:rPr lang="sl-SI" altLang="sr-Latn-RS" sz="700" b="1" kern="1200" dirty="0">
              <a:latin typeface="Arvo" panose="020B0604020202020204" charset="0"/>
              <a:ea typeface="宋体" pitchFamily="2" charset="-122"/>
            </a:rPr>
            <a:t>ali</a:t>
          </a:r>
          <a:r>
            <a:rPr lang="en-US" altLang="sr-Latn-RS" sz="700" b="1" kern="1200" dirty="0">
              <a:latin typeface="Arvo" panose="020B0604020202020204" charset="0"/>
              <a:ea typeface="宋体" pitchFamily="2" charset="-122"/>
            </a:rPr>
            <a:t> </a:t>
          </a:r>
          <a:r>
            <a:rPr lang="en-US" altLang="sr-Latn-RS" sz="700" b="1" kern="1200" dirty="0" err="1">
              <a:latin typeface="Arvo" panose="020B0604020202020204" charset="0"/>
              <a:ea typeface="宋体" pitchFamily="2" charset="-122"/>
            </a:rPr>
            <a:t>paraleln</a:t>
          </a:r>
          <a:r>
            <a:rPr lang="sl-SI" altLang="sr-Latn-RS" sz="700" b="1" kern="1200" dirty="0">
              <a:latin typeface="Arvo" panose="020B0604020202020204" charset="0"/>
              <a:ea typeface="宋体" pitchFamily="2" charset="-122"/>
            </a:rPr>
            <a:t>a</a:t>
          </a:r>
          <a:r>
            <a:rPr lang="en-US" altLang="sr-Latn-RS" sz="700" b="1" kern="1200" dirty="0">
              <a:latin typeface="Arvo" panose="020B0604020202020204" charset="0"/>
              <a:ea typeface="宋体" pitchFamily="2" charset="-122"/>
            </a:rPr>
            <a:t> </a:t>
          </a:r>
          <a:r>
            <a:rPr lang="en-US" altLang="sr-Latn-RS" sz="700" b="1" kern="1200" dirty="0" err="1">
              <a:latin typeface="Arvo" panose="020B0604020202020204" charset="0"/>
              <a:ea typeface="宋体" pitchFamily="2" charset="-122"/>
            </a:rPr>
            <a:t>informacijs</a:t>
          </a:r>
          <a:r>
            <a:rPr lang="sl-SI" altLang="sr-Latn-RS" sz="700" b="1" kern="1200" dirty="0" err="1">
              <a:latin typeface="Arvo" panose="020B0604020202020204" charset="0"/>
              <a:ea typeface="宋体" pitchFamily="2" charset="-122"/>
            </a:rPr>
            <a:t>ka</a:t>
          </a:r>
          <a:r>
            <a:rPr lang="en-US" altLang="sr-Latn-RS" sz="700" b="1" kern="1200" dirty="0">
              <a:latin typeface="Arvo" panose="020B0604020202020204" charset="0"/>
              <a:ea typeface="宋体" pitchFamily="2" charset="-122"/>
            </a:rPr>
            <a:t> </a:t>
          </a:r>
          <a:r>
            <a:rPr lang="sl-SI" altLang="sr-Latn-RS" sz="700" b="1" kern="1200" dirty="0">
              <a:latin typeface="Arvo" panose="020B0604020202020204" charset="0"/>
              <a:ea typeface="宋体" pitchFamily="2" charset="-122"/>
            </a:rPr>
            <a:t>pismenost</a:t>
          </a:r>
          <a:r>
            <a:rPr lang="en-US" altLang="sr-Latn-RS" sz="700" kern="1200" dirty="0">
              <a:latin typeface="Arvo" panose="020B0604020202020204" charset="0"/>
              <a:ea typeface="宋体" pitchFamily="2" charset="-122"/>
            </a:rPr>
            <a:t> </a:t>
          </a:r>
          <a:endParaRPr lang="hr-HR" sz="700" kern="1200" dirty="0">
            <a:latin typeface="Arvo" panose="020B0604020202020204" charset="0"/>
          </a:endParaRPr>
        </a:p>
      </dsp:txBody>
      <dsp:txXfrm>
        <a:off x="2243608" y="222847"/>
        <a:ext cx="951608" cy="951608"/>
      </dsp:txXfrm>
    </dsp:sp>
    <dsp:sp modelId="{71561E4E-C849-4972-B488-F06DA6D0CA1F}">
      <dsp:nvSpPr>
        <dsp:cNvPr id="0" name=""/>
        <dsp:cNvSpPr/>
      </dsp:nvSpPr>
      <dsp:spPr>
        <a:xfrm>
          <a:off x="953010" y="1410485"/>
          <a:ext cx="1054568" cy="105456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hr-HR" altLang="sr-Latn-RS" sz="700" b="1" kern="1200" dirty="0">
              <a:latin typeface="Arvo" panose="020B0604020202020204" charset="0"/>
              <a:ea typeface="宋体" pitchFamily="2" charset="-122"/>
            </a:rPr>
            <a:t>S</a:t>
          </a:r>
          <a:r>
            <a:rPr lang="en-US" altLang="sr-Latn-RS" sz="700" b="1" kern="1200" dirty="0" err="1">
              <a:latin typeface="Arvo" panose="020B0604020202020204" charset="0"/>
              <a:ea typeface="宋体" pitchFamily="2" charset="-122"/>
            </a:rPr>
            <a:t>amosto</a:t>
          </a:r>
          <a:r>
            <a:rPr lang="sl-SI" altLang="sr-Latn-RS" sz="700" b="1" kern="1200" dirty="0">
              <a:latin typeface="Arvo" panose="020B0604020202020204" charset="0"/>
              <a:ea typeface="宋体" pitchFamily="2" charset="-122"/>
            </a:rPr>
            <a:t>ječ</a:t>
          </a:r>
          <a:r>
            <a:rPr lang="en-US" altLang="sr-Latn-RS" sz="700" b="1" kern="1200" dirty="0">
              <a:latin typeface="Arvo" panose="020B0604020202020204" charset="0"/>
              <a:ea typeface="宋体" pitchFamily="2" charset="-122"/>
            </a:rPr>
            <a:t> tip</a:t>
          </a:r>
          <a:r>
            <a:rPr lang="hr-HR" altLang="sr-Latn-RS" sz="700" b="1" kern="1200" dirty="0">
              <a:latin typeface="Arvo" panose="020B0604020202020204" charset="0"/>
              <a:ea typeface="宋体" pitchFamily="2" charset="-122"/>
            </a:rPr>
            <a:t> IP</a:t>
          </a:r>
          <a:endParaRPr lang="hr-HR" sz="700" kern="1200" dirty="0">
            <a:latin typeface="Arvo" panose="020B0604020202020204" charset="0"/>
          </a:endParaRPr>
        </a:p>
      </dsp:txBody>
      <dsp:txXfrm>
        <a:off x="1004490" y="1461965"/>
        <a:ext cx="951608" cy="951608"/>
      </dsp:txXfrm>
    </dsp:sp>
    <dsp:sp modelId="{28AF2AD6-9DE9-404A-B2D8-B69592C3B551}">
      <dsp:nvSpPr>
        <dsp:cNvPr id="0" name=""/>
        <dsp:cNvSpPr/>
      </dsp:nvSpPr>
      <dsp:spPr>
        <a:xfrm>
          <a:off x="2192128" y="1410485"/>
          <a:ext cx="1054568" cy="105456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hr-HR" altLang="sr-Latn-RS" sz="700" kern="1200" dirty="0">
              <a:latin typeface="Arvo" panose="020B0604020202020204" charset="0"/>
              <a:ea typeface="宋体" pitchFamily="2" charset="-122"/>
            </a:rPr>
            <a:t>I</a:t>
          </a:r>
          <a:r>
            <a:rPr lang="en-US" altLang="sr-Latn-RS" sz="700" b="1" kern="1200" dirty="0" err="1">
              <a:latin typeface="Arvo" panose="020B0604020202020204" charset="0"/>
              <a:ea typeface="宋体" pitchFamily="2" charset="-122"/>
            </a:rPr>
            <a:t>ntrakurikularni</a:t>
          </a:r>
          <a:r>
            <a:rPr lang="en-US" altLang="sr-Latn-RS" sz="700" b="1" kern="1200" dirty="0">
              <a:latin typeface="Arvo" panose="020B0604020202020204" charset="0"/>
              <a:ea typeface="宋体" pitchFamily="2" charset="-122"/>
            </a:rPr>
            <a:t> </a:t>
          </a:r>
          <a:r>
            <a:rPr lang="sl-SI" altLang="sr-Latn-RS" sz="700" b="1" kern="1200" dirty="0">
              <a:latin typeface="Arvo" panose="020B0604020202020204" charset="0"/>
              <a:ea typeface="宋体" pitchFamily="2" charset="-122"/>
            </a:rPr>
            <a:t>ali</a:t>
          </a:r>
          <a:r>
            <a:rPr lang="en-US" altLang="sr-Latn-RS" sz="700" b="1" kern="1200" dirty="0">
              <a:latin typeface="Arvo" panose="020B0604020202020204" charset="0"/>
              <a:ea typeface="宋体" pitchFamily="2" charset="-122"/>
            </a:rPr>
            <a:t> </a:t>
          </a:r>
          <a:r>
            <a:rPr lang="en-US" altLang="sr-Latn-RS" sz="700" b="1" kern="1200" dirty="0" err="1">
              <a:latin typeface="Arvo" panose="020B0604020202020204" charset="0"/>
              <a:ea typeface="宋体" pitchFamily="2" charset="-122"/>
            </a:rPr>
            <a:t>ugn</a:t>
          </a:r>
          <a:r>
            <a:rPr lang="sl-SI" altLang="sr-Latn-RS" sz="700" b="1" kern="1200" dirty="0" err="1">
              <a:latin typeface="Arvo" panose="020B0604020202020204" charset="0"/>
              <a:ea typeface="宋体" pitchFamily="2" charset="-122"/>
            </a:rPr>
            <a:t>ezdeni</a:t>
          </a:r>
          <a:r>
            <a:rPr lang="en-US" altLang="sr-Latn-RS" sz="700" b="1" kern="1200" dirty="0">
              <a:latin typeface="Arvo" panose="020B0604020202020204" charset="0"/>
              <a:ea typeface="宋体" pitchFamily="2" charset="-122"/>
            </a:rPr>
            <a:t> tip</a:t>
          </a:r>
          <a:r>
            <a:rPr lang="hr-HR" altLang="sr-Latn-RS" sz="700" b="1" kern="1200" dirty="0">
              <a:latin typeface="Arvo" panose="020B0604020202020204" charset="0"/>
              <a:ea typeface="宋体" pitchFamily="2" charset="-122"/>
            </a:rPr>
            <a:t> </a:t>
          </a:r>
          <a:endParaRPr lang="hr-HR" sz="700" kern="1200" dirty="0">
            <a:latin typeface="Arvo" panose="020B0604020202020204" charset="0"/>
          </a:endParaRPr>
        </a:p>
      </dsp:txBody>
      <dsp:txXfrm>
        <a:off x="2243608" y="1461965"/>
        <a:ext cx="951608" cy="951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8464B-46A9-4FFA-A952-EC2341F8101A}">
      <dsp:nvSpPr>
        <dsp:cNvPr id="0" name=""/>
        <dsp:cNvSpPr/>
      </dsp:nvSpPr>
      <dsp:spPr>
        <a:xfrm>
          <a:off x="159574" y="0"/>
          <a:ext cx="517582" cy="517582"/>
        </a:xfrm>
        <a:prstGeom prst="ellipse">
          <a:avLst/>
        </a:prstGeom>
        <a:solidFill>
          <a:schemeClr val="accent2">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C234C65B-7419-4CA4-89EE-0F133C31B869}">
      <dsp:nvSpPr>
        <dsp:cNvPr id="0" name=""/>
        <dsp:cNvSpPr/>
      </dsp:nvSpPr>
      <dsp:spPr>
        <a:xfrm>
          <a:off x="211332" y="51758"/>
          <a:ext cx="414065" cy="414065"/>
        </a:xfrm>
        <a:prstGeom prst="chord">
          <a:avLst>
            <a:gd name="adj1" fmla="val 1168272"/>
            <a:gd name="adj2" fmla="val 9631728"/>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w="9525" cap="flat" cmpd="sng" algn="ctr">
          <a:solidFill>
            <a:schemeClr val="accent2">
              <a:shade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D82CA8C-9233-40D3-8B81-DB27490B655F}">
      <dsp:nvSpPr>
        <dsp:cNvPr id="0" name=""/>
        <dsp:cNvSpPr/>
      </dsp:nvSpPr>
      <dsp:spPr>
        <a:xfrm>
          <a:off x="784986" y="517582"/>
          <a:ext cx="1531180" cy="2178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hr-HR" sz="1000" b="0" kern="1200" dirty="0" err="1">
              <a:solidFill>
                <a:schemeClr val="accent1">
                  <a:lumMod val="50000"/>
                </a:schemeClr>
              </a:solidFill>
              <a:effectLst/>
              <a:latin typeface="Arvo" panose="020B0604020202020204" charset="0"/>
              <a:cs typeface="Raavi" panose="020B0502040204020203" pitchFamily="34" charset="0"/>
            </a:rPr>
            <a:t>Kompetence</a:t>
          </a:r>
          <a:r>
            <a:rPr lang="hr-HR" sz="1000" b="0" kern="1200" dirty="0">
              <a:solidFill>
                <a:schemeClr val="accent1">
                  <a:lumMod val="50000"/>
                </a:schemeClr>
              </a:solidFill>
              <a:effectLst/>
              <a:latin typeface="Arvo" panose="020B0604020202020204" charset="0"/>
              <a:cs typeface="Raavi" panose="020B0502040204020203" pitchFamily="34" charset="0"/>
            </a:rPr>
            <a:t> pokrite  z IP – </a:t>
          </a:r>
          <a:r>
            <a:rPr lang="hr-HR" sz="1000" b="0" kern="1200" dirty="0" err="1">
              <a:solidFill>
                <a:schemeClr val="accent1">
                  <a:lumMod val="50000"/>
                </a:schemeClr>
              </a:solidFill>
              <a:effectLst/>
              <a:latin typeface="Arvo" panose="020B0604020202020204" charset="0"/>
              <a:cs typeface="Raavi" panose="020B0502040204020203" pitchFamily="34" charset="0"/>
            </a:rPr>
            <a:t>predpogoj</a:t>
          </a:r>
          <a:r>
            <a:rPr lang="hr-HR" sz="1000" b="0" kern="1200" dirty="0">
              <a:solidFill>
                <a:schemeClr val="accent1">
                  <a:lumMod val="50000"/>
                </a:schemeClr>
              </a:solidFill>
              <a:effectLst/>
              <a:latin typeface="Arvo" panose="020B0604020202020204" charset="0"/>
              <a:cs typeface="Raavi" panose="020B0502040204020203" pitchFamily="34" charset="0"/>
            </a:rPr>
            <a:t>  za </a:t>
          </a:r>
          <a:r>
            <a:rPr lang="hr-HR" sz="1000" b="0" kern="1200" dirty="0" err="1">
              <a:solidFill>
                <a:schemeClr val="accent1">
                  <a:lumMod val="50000"/>
                </a:schemeClr>
              </a:solidFill>
              <a:effectLst/>
              <a:latin typeface="Arvo" panose="020B0604020202020204" charset="0"/>
              <a:cs typeface="Raavi" panose="020B0502040204020203" pitchFamily="34" charset="0"/>
            </a:rPr>
            <a:t>uspešno</a:t>
          </a:r>
          <a:r>
            <a:rPr lang="hr-HR" sz="1000" b="0" kern="1200" dirty="0">
              <a:solidFill>
                <a:schemeClr val="accent1">
                  <a:lumMod val="50000"/>
                </a:schemeClr>
              </a:solidFill>
              <a:effectLst/>
              <a:latin typeface="Arvo" panose="020B0604020202020204" charset="0"/>
              <a:cs typeface="Raavi" panose="020B0502040204020203" pitchFamily="34" charset="0"/>
            </a:rPr>
            <a:t> učenje</a:t>
          </a:r>
        </a:p>
        <a:p>
          <a:pPr marL="0" lvl="0" indent="0" algn="l" defTabSz="444500">
            <a:lnSpc>
              <a:spcPct val="90000"/>
            </a:lnSpc>
            <a:spcBef>
              <a:spcPct val="0"/>
            </a:spcBef>
            <a:spcAft>
              <a:spcPct val="35000"/>
            </a:spcAft>
            <a:buNone/>
          </a:pPr>
          <a:r>
            <a:rPr lang="hr-HR" sz="1000" b="0" kern="1200" dirty="0">
              <a:solidFill>
                <a:schemeClr val="accent1">
                  <a:lumMod val="50000"/>
                </a:schemeClr>
              </a:solidFill>
              <a:effectLst/>
              <a:latin typeface="Arvo" panose="020B0604020202020204" charset="0"/>
              <a:cs typeface="Raavi" panose="020B0502040204020203" pitchFamily="34" charset="0"/>
            </a:rPr>
            <a:t>profil </a:t>
          </a:r>
          <a:r>
            <a:rPr lang="hr-HR" sz="1000" b="0" kern="1200" dirty="0" err="1">
              <a:solidFill>
                <a:schemeClr val="accent1">
                  <a:lumMod val="50000"/>
                </a:schemeClr>
              </a:solidFill>
              <a:effectLst/>
              <a:latin typeface="Arvo" panose="020B0604020202020204" charset="0"/>
              <a:cs typeface="Raavi" panose="020B0502040204020203" pitchFamily="34" charset="0"/>
            </a:rPr>
            <a:t>stokovnjaka</a:t>
          </a:r>
          <a:r>
            <a:rPr lang="hr-HR" sz="1000" b="0" kern="1200" dirty="0">
              <a:solidFill>
                <a:schemeClr val="accent1">
                  <a:lumMod val="50000"/>
                </a:schemeClr>
              </a:solidFill>
              <a:effectLst/>
              <a:latin typeface="Arvo" panose="020B0604020202020204" charset="0"/>
              <a:cs typeface="Raavi" panose="020B0502040204020203" pitchFamily="34" charset="0"/>
            </a:rPr>
            <a:t> – </a:t>
          </a:r>
          <a:r>
            <a:rPr lang="hr-HR" sz="1000" b="0" kern="1200" dirty="0" err="1">
              <a:solidFill>
                <a:schemeClr val="accent1">
                  <a:lumMod val="50000"/>
                </a:schemeClr>
              </a:solidFill>
              <a:effectLst/>
              <a:latin typeface="Arvo" panose="020B0604020202020204" charset="0"/>
              <a:cs typeface="Raavi" panose="020B0502040204020203" pitchFamily="34" charset="0"/>
            </a:rPr>
            <a:t>predpogoj</a:t>
          </a:r>
          <a:r>
            <a:rPr lang="hr-HR" sz="1000" b="0" kern="1200" dirty="0">
              <a:solidFill>
                <a:schemeClr val="accent1">
                  <a:lumMod val="50000"/>
                </a:schemeClr>
              </a:solidFill>
              <a:effectLst/>
              <a:latin typeface="Arvo" panose="020B0604020202020204" charset="0"/>
              <a:cs typeface="Raavi" panose="020B0502040204020203" pitchFamily="34" charset="0"/>
            </a:rPr>
            <a:t> - potrebna znanja </a:t>
          </a:r>
          <a:r>
            <a:rPr lang="hr-HR" sz="1000" b="0" kern="1200" dirty="0" err="1">
              <a:solidFill>
                <a:schemeClr val="accent1">
                  <a:lumMod val="50000"/>
                </a:schemeClr>
              </a:solidFill>
              <a:effectLst/>
              <a:latin typeface="Arvo" panose="020B0604020202020204" charset="0"/>
              <a:cs typeface="Raavi" panose="020B0502040204020203" pitchFamily="34" charset="0"/>
            </a:rPr>
            <a:t>in</a:t>
          </a:r>
          <a:r>
            <a:rPr lang="hr-HR" sz="1000" b="0" kern="1200" dirty="0">
              <a:solidFill>
                <a:schemeClr val="accent1">
                  <a:lumMod val="50000"/>
                </a:schemeClr>
              </a:solidFill>
              <a:effectLst/>
              <a:latin typeface="Arvo" panose="020B0604020202020204" charset="0"/>
              <a:cs typeface="Raavi" panose="020B0502040204020203" pitchFamily="34" charset="0"/>
            </a:rPr>
            <a:t> </a:t>
          </a:r>
          <a:r>
            <a:rPr lang="hr-HR" sz="1000" b="0" kern="1200" dirty="0" err="1">
              <a:solidFill>
                <a:schemeClr val="accent1">
                  <a:lumMod val="50000"/>
                </a:schemeClr>
              </a:solidFill>
              <a:effectLst/>
              <a:latin typeface="Arvo" panose="020B0604020202020204" charset="0"/>
              <a:cs typeface="Raavi" panose="020B0502040204020203" pitchFamily="34" charset="0"/>
            </a:rPr>
            <a:t>kompetence</a:t>
          </a:r>
          <a:r>
            <a:rPr lang="hr-HR" sz="1000" b="0" kern="1200" dirty="0">
              <a:solidFill>
                <a:schemeClr val="accent1">
                  <a:lumMod val="50000"/>
                </a:schemeClr>
              </a:solidFill>
              <a:effectLst/>
              <a:latin typeface="Arvo" panose="020B0604020202020204" charset="0"/>
              <a:cs typeface="Raavi" panose="020B0502040204020203" pitchFamily="34" charset="0"/>
            </a:rPr>
            <a:t> </a:t>
          </a:r>
          <a:r>
            <a:rPr lang="hr-HR" sz="1000" b="0" kern="1200" dirty="0" err="1">
              <a:solidFill>
                <a:schemeClr val="accent1">
                  <a:lumMod val="50000"/>
                </a:schemeClr>
              </a:solidFill>
              <a:effectLst/>
              <a:latin typeface="Arvo" panose="020B0604020202020204" charset="0"/>
              <a:cs typeface="Raavi" panose="020B0502040204020203" pitchFamily="34" charset="0"/>
            </a:rPr>
            <a:t>knjižničarja</a:t>
          </a:r>
          <a:r>
            <a:rPr lang="hr-HR" sz="1000" b="0" kern="1200" dirty="0">
              <a:solidFill>
                <a:schemeClr val="accent1">
                  <a:lumMod val="50000"/>
                </a:schemeClr>
              </a:solidFill>
              <a:effectLst/>
              <a:latin typeface="Arvo" panose="020B0604020202020204" charset="0"/>
              <a:cs typeface="Raavi" panose="020B0502040204020203" pitchFamily="34" charset="0"/>
            </a:rPr>
            <a:t> za realizacijo  programa IP</a:t>
          </a:r>
        </a:p>
      </dsp:txBody>
      <dsp:txXfrm>
        <a:off x="784986" y="517582"/>
        <a:ext cx="1531180" cy="2178158"/>
      </dsp:txXfrm>
    </dsp:sp>
    <dsp:sp modelId="{3A2B339C-94F4-4E77-8664-61B4704A8C2B}">
      <dsp:nvSpPr>
        <dsp:cNvPr id="0" name=""/>
        <dsp:cNvSpPr/>
      </dsp:nvSpPr>
      <dsp:spPr>
        <a:xfrm>
          <a:off x="784986" y="0"/>
          <a:ext cx="1531180" cy="517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533400">
            <a:lnSpc>
              <a:spcPct val="90000"/>
            </a:lnSpc>
            <a:spcBef>
              <a:spcPct val="0"/>
            </a:spcBef>
            <a:spcAft>
              <a:spcPct val="35000"/>
            </a:spcAft>
            <a:buNone/>
          </a:pPr>
          <a:r>
            <a:rPr lang="hr-HR" sz="1200" b="1" kern="1200" dirty="0">
              <a:solidFill>
                <a:schemeClr val="accent1">
                  <a:lumMod val="50000"/>
                </a:schemeClr>
              </a:solidFill>
              <a:effectLst/>
              <a:latin typeface="Arvo" panose="020B0604020202020204" charset="0"/>
              <a:cs typeface="Raavi" panose="020B0502040204020203" pitchFamily="34" charset="0"/>
            </a:rPr>
            <a:t>Prepoznali </a:t>
          </a:r>
          <a:r>
            <a:rPr lang="en-GB" sz="1200" b="1" kern="1200" dirty="0" err="1">
              <a:solidFill>
                <a:schemeClr val="accent1">
                  <a:lumMod val="50000"/>
                </a:schemeClr>
              </a:solidFill>
              <a:effectLst/>
              <a:latin typeface="Arvo" panose="020B0604020202020204" charset="0"/>
              <a:cs typeface="Raavi" panose="020B0502040204020203" pitchFamily="34" charset="0"/>
            </a:rPr>
            <a:t>pomemb</a:t>
          </a:r>
          <a:r>
            <a:rPr lang="hr-HR" sz="1200" b="1" kern="1200" dirty="0" err="1">
              <a:solidFill>
                <a:schemeClr val="accent1">
                  <a:lumMod val="50000"/>
                </a:schemeClr>
              </a:solidFill>
              <a:effectLst/>
              <a:latin typeface="Arvo" panose="020B0604020202020204" charset="0"/>
              <a:cs typeface="Raavi" panose="020B0502040204020203" pitchFamily="34" charset="0"/>
            </a:rPr>
            <a:t>nost</a:t>
          </a:r>
          <a:r>
            <a:rPr lang="hr-HR" sz="1200" b="1" kern="1200" dirty="0">
              <a:solidFill>
                <a:schemeClr val="accent1">
                  <a:lumMod val="50000"/>
                </a:schemeClr>
              </a:solidFill>
              <a:effectLst/>
              <a:latin typeface="Arvo" panose="020B0604020202020204" charset="0"/>
              <a:cs typeface="Raavi" panose="020B0502040204020203" pitchFamily="34" charset="0"/>
            </a:rPr>
            <a:t> programa IP </a:t>
          </a:r>
        </a:p>
      </dsp:txBody>
      <dsp:txXfrm>
        <a:off x="784986" y="0"/>
        <a:ext cx="1531180" cy="517582"/>
      </dsp:txXfrm>
    </dsp:sp>
    <dsp:sp modelId="{E0A25C7C-6DF5-4FB3-A9A4-9C6C091068B2}">
      <dsp:nvSpPr>
        <dsp:cNvPr id="0" name=""/>
        <dsp:cNvSpPr/>
      </dsp:nvSpPr>
      <dsp:spPr>
        <a:xfrm>
          <a:off x="2423996" y="0"/>
          <a:ext cx="517582" cy="517582"/>
        </a:xfrm>
        <a:prstGeom prst="ellipse">
          <a:avLst/>
        </a:prstGeom>
        <a:solidFill>
          <a:schemeClr val="accent2">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98BDD9A3-E80B-4D3A-88F6-8D443AE680E5}">
      <dsp:nvSpPr>
        <dsp:cNvPr id="0" name=""/>
        <dsp:cNvSpPr/>
      </dsp:nvSpPr>
      <dsp:spPr>
        <a:xfrm>
          <a:off x="2475754" y="51758"/>
          <a:ext cx="414065" cy="414065"/>
        </a:xfrm>
        <a:prstGeom prst="chord">
          <a:avLst>
            <a:gd name="adj1" fmla="val 20431728"/>
            <a:gd name="adj2" fmla="val 11968272"/>
          </a:avLst>
        </a:prstGeom>
        <a:gradFill rotWithShape="0">
          <a:gsLst>
            <a:gs pos="0">
              <a:schemeClr val="accent2">
                <a:shade val="50000"/>
                <a:hueOff val="211812"/>
                <a:satOff val="6547"/>
                <a:lumOff val="28565"/>
                <a:alphaOff val="0"/>
                <a:tint val="50000"/>
                <a:satMod val="300000"/>
              </a:schemeClr>
            </a:gs>
            <a:gs pos="35000">
              <a:schemeClr val="accent2">
                <a:shade val="50000"/>
                <a:hueOff val="211812"/>
                <a:satOff val="6547"/>
                <a:lumOff val="28565"/>
                <a:alphaOff val="0"/>
                <a:tint val="37000"/>
                <a:satMod val="300000"/>
              </a:schemeClr>
            </a:gs>
            <a:gs pos="100000">
              <a:schemeClr val="accent2">
                <a:shade val="50000"/>
                <a:hueOff val="211812"/>
                <a:satOff val="6547"/>
                <a:lumOff val="28565"/>
                <a:alphaOff val="0"/>
                <a:tint val="15000"/>
                <a:satMod val="350000"/>
              </a:schemeClr>
            </a:gs>
          </a:gsLst>
          <a:lin ang="16200000" scaled="1"/>
        </a:gradFill>
        <a:ln w="9525" cap="flat" cmpd="sng" algn="ctr">
          <a:solidFill>
            <a:schemeClr val="accent2">
              <a:shade val="50000"/>
              <a:hueOff val="211812"/>
              <a:satOff val="6547"/>
              <a:lumOff val="2856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CDF7954-A4D8-477F-9268-03C65A313DD4}">
      <dsp:nvSpPr>
        <dsp:cNvPr id="0" name=""/>
        <dsp:cNvSpPr/>
      </dsp:nvSpPr>
      <dsp:spPr>
        <a:xfrm>
          <a:off x="3049408" y="517582"/>
          <a:ext cx="1531180" cy="2178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hr-HR" sz="1000" b="0" kern="1200" dirty="0">
              <a:solidFill>
                <a:schemeClr val="accent1">
                  <a:lumMod val="50000"/>
                </a:schemeClr>
              </a:solidFill>
              <a:effectLst/>
              <a:latin typeface="Arvo" panose="020B0604020202020204" charset="0"/>
              <a:cs typeface="Raavi" panose="020B0502040204020203" pitchFamily="34" charset="0"/>
            </a:rPr>
            <a:t>samostojno </a:t>
          </a:r>
          <a:r>
            <a:rPr lang="hr-HR" sz="1000" b="0" kern="1200" dirty="0" err="1">
              <a:solidFill>
                <a:schemeClr val="accent1">
                  <a:lumMod val="50000"/>
                </a:schemeClr>
              </a:solidFill>
              <a:effectLst/>
              <a:latin typeface="Arvo" panose="020B0604020202020204" charset="0"/>
              <a:cs typeface="Raavi" panose="020B0502040204020203" pitchFamily="34" charset="0"/>
            </a:rPr>
            <a:t>in</a:t>
          </a:r>
          <a:r>
            <a:rPr lang="hr-HR" sz="1000" b="0" kern="1200" dirty="0">
              <a:solidFill>
                <a:schemeClr val="accent1">
                  <a:lumMod val="50000"/>
                </a:schemeClr>
              </a:solidFill>
              <a:effectLst/>
              <a:latin typeface="Arvo" panose="020B0604020202020204" charset="0"/>
              <a:cs typeface="Raavi" panose="020B0502040204020203" pitchFamily="34" charset="0"/>
            </a:rPr>
            <a:t> v </a:t>
          </a:r>
          <a:r>
            <a:rPr lang="hr-HR" sz="1000" b="0" kern="1200" dirty="0" err="1">
              <a:solidFill>
                <a:schemeClr val="accent1">
                  <a:lumMod val="50000"/>
                </a:schemeClr>
              </a:solidFill>
              <a:effectLst/>
              <a:latin typeface="Arvo" panose="020B0604020202020204" charset="0"/>
              <a:cs typeface="Raavi" panose="020B0502040204020203" pitchFamily="34" charset="0"/>
            </a:rPr>
            <a:t>sodelovanju</a:t>
          </a:r>
          <a:r>
            <a:rPr lang="hr-HR" sz="1000" b="0" kern="1200" dirty="0">
              <a:solidFill>
                <a:schemeClr val="accent1">
                  <a:lumMod val="50000"/>
                </a:schemeClr>
              </a:solidFill>
              <a:effectLst/>
              <a:latin typeface="Arvo" panose="020B0604020202020204" charset="0"/>
              <a:cs typeface="Raavi" panose="020B0502040204020203" pitchFamily="34" charset="0"/>
            </a:rPr>
            <a:t>  </a:t>
          </a:r>
          <a:r>
            <a:rPr lang="hr-HR" sz="1000" b="0" kern="1200" dirty="0" err="1">
              <a:solidFill>
                <a:schemeClr val="accent1">
                  <a:lumMod val="50000"/>
                </a:schemeClr>
              </a:solidFill>
              <a:effectLst/>
              <a:latin typeface="Arvo" panose="020B0604020202020204" charset="0"/>
              <a:cs typeface="Raavi" panose="020B0502040204020203" pitchFamily="34" charset="0"/>
            </a:rPr>
            <a:t>s</a:t>
          </a:r>
          <a:r>
            <a:rPr lang="hr-HR" sz="1000" b="0" kern="1200" dirty="0">
              <a:solidFill>
                <a:schemeClr val="accent1">
                  <a:lumMod val="50000"/>
                </a:schemeClr>
              </a:solidFill>
              <a:effectLst/>
              <a:latin typeface="Arvo" panose="020B0604020202020204" charset="0"/>
              <a:cs typeface="Raavi" panose="020B0502040204020203" pitchFamily="34" charset="0"/>
            </a:rPr>
            <a:t> </a:t>
          </a:r>
          <a:r>
            <a:rPr lang="hr-HR" sz="1000" b="0" kern="1200" dirty="0" err="1">
              <a:solidFill>
                <a:schemeClr val="accent1">
                  <a:lumMod val="50000"/>
                </a:schemeClr>
              </a:solidFill>
              <a:effectLst/>
              <a:latin typeface="Arvo" panose="020B0604020202020204" charset="0"/>
              <a:cs typeface="Raavi" panose="020B0502040204020203" pitchFamily="34" charset="0"/>
            </a:rPr>
            <a:t>posameznim</a:t>
          </a:r>
          <a:r>
            <a:rPr lang="hr-HR" sz="1000" b="0" kern="1200" dirty="0">
              <a:solidFill>
                <a:schemeClr val="accent1">
                  <a:lumMod val="50000"/>
                </a:schemeClr>
              </a:solidFill>
              <a:effectLst/>
              <a:latin typeface="Arvo" panose="020B0604020202020204" charset="0"/>
              <a:cs typeface="Raavi" panose="020B0502040204020203" pitchFamily="34" charset="0"/>
            </a:rPr>
            <a:t>  predmetnim pedagogom</a:t>
          </a:r>
        </a:p>
        <a:p>
          <a:pPr marL="0" lvl="0" indent="0" algn="l" defTabSz="444500">
            <a:lnSpc>
              <a:spcPct val="90000"/>
            </a:lnSpc>
            <a:spcBef>
              <a:spcPct val="0"/>
            </a:spcBef>
            <a:spcAft>
              <a:spcPct val="35000"/>
            </a:spcAft>
            <a:buNone/>
          </a:pPr>
          <a:r>
            <a:rPr lang="hr-HR" sz="1000" b="0" kern="1200" dirty="0" err="1">
              <a:solidFill>
                <a:schemeClr val="accent1">
                  <a:lumMod val="50000"/>
                </a:schemeClr>
              </a:solidFill>
              <a:effectLst/>
              <a:latin typeface="Arvo" panose="020B0604020202020204" charset="0"/>
              <a:cs typeface="Raavi" panose="020B0502040204020203" pitchFamily="34" charset="0"/>
            </a:rPr>
            <a:t>priporočilo</a:t>
          </a:r>
          <a:r>
            <a:rPr lang="hr-HR" sz="1000" b="0" kern="1200" dirty="0">
              <a:solidFill>
                <a:schemeClr val="accent1">
                  <a:lumMod val="50000"/>
                </a:schemeClr>
              </a:solidFill>
              <a:effectLst/>
              <a:latin typeface="Arvo" panose="020B0604020202020204" charset="0"/>
              <a:cs typeface="Raavi" panose="020B0502040204020203" pitchFamily="34" charset="0"/>
            </a:rPr>
            <a:t>: </a:t>
          </a:r>
          <a:r>
            <a:rPr lang="hr-HR" sz="1000" b="0" kern="1200" dirty="0" err="1">
              <a:solidFill>
                <a:schemeClr val="accent1">
                  <a:lumMod val="50000"/>
                </a:schemeClr>
              </a:solidFill>
              <a:effectLst/>
              <a:latin typeface="Arvo" panose="020B0604020202020204" charset="0"/>
              <a:cs typeface="Raavi" panose="020B0502040204020203" pitchFamily="34" charset="0"/>
            </a:rPr>
            <a:t>sodelovalni</a:t>
          </a:r>
          <a:r>
            <a:rPr lang="hr-HR" sz="1000" b="0" kern="1200" dirty="0">
              <a:solidFill>
                <a:schemeClr val="accent1">
                  <a:lumMod val="50000"/>
                </a:schemeClr>
              </a:solidFill>
              <a:effectLst/>
              <a:latin typeface="Arvo" panose="020B0604020202020204" charset="0"/>
              <a:cs typeface="Raavi" panose="020B0502040204020203" pitchFamily="34" charset="0"/>
            </a:rPr>
            <a:t> </a:t>
          </a:r>
          <a:r>
            <a:rPr lang="hr-HR" sz="1000" b="1" kern="1200" dirty="0">
              <a:solidFill>
                <a:schemeClr val="accent1">
                  <a:lumMod val="50000"/>
                </a:schemeClr>
              </a:solidFill>
              <a:latin typeface="Arvo" panose="020B0604020202020204" charset="0"/>
              <a:cs typeface="Times New Roman" panose="02020603050405020304" pitchFamily="18" charset="0"/>
            </a:rPr>
            <a:t> </a:t>
          </a:r>
          <a:r>
            <a:rPr lang="hr-HR" sz="1000" b="1" kern="1200" dirty="0" err="1">
              <a:solidFill>
                <a:schemeClr val="accent1">
                  <a:lumMod val="50000"/>
                </a:schemeClr>
              </a:solidFill>
              <a:latin typeface="Arvo" panose="020B0604020202020204" charset="0"/>
              <a:cs typeface="Times New Roman" panose="02020603050405020304" pitchFamily="18" charset="0"/>
            </a:rPr>
            <a:t>in</a:t>
          </a:r>
          <a:r>
            <a:rPr lang="hr-HR" sz="1000" b="1" kern="1200" dirty="0">
              <a:solidFill>
                <a:schemeClr val="accent1">
                  <a:lumMod val="50000"/>
                </a:schemeClr>
              </a:solidFill>
              <a:latin typeface="Arvo" panose="020B0604020202020204" charset="0"/>
              <a:cs typeface="Times New Roman" panose="02020603050405020304" pitchFamily="18" charset="0"/>
            </a:rPr>
            <a:t> </a:t>
          </a:r>
          <a:r>
            <a:rPr lang="hr-HR" sz="1000" b="1" kern="1200" dirty="0" err="1">
              <a:solidFill>
                <a:schemeClr val="accent1">
                  <a:lumMod val="50000"/>
                </a:schemeClr>
              </a:solidFill>
              <a:latin typeface="Arvo" panose="020B0604020202020204" charset="0"/>
              <a:cs typeface="Times New Roman" panose="02020603050405020304" pitchFamily="18" charset="0"/>
            </a:rPr>
            <a:t>integrirativen</a:t>
          </a:r>
          <a:r>
            <a:rPr lang="hr-HR" sz="1000" b="1" kern="1200" dirty="0">
              <a:solidFill>
                <a:schemeClr val="accent1">
                  <a:lumMod val="50000"/>
                </a:schemeClr>
              </a:solidFill>
              <a:latin typeface="Arvo" panose="020B0604020202020204" charset="0"/>
              <a:cs typeface="Times New Roman" panose="02020603050405020304" pitchFamily="18" charset="0"/>
            </a:rPr>
            <a:t> </a:t>
          </a:r>
          <a:r>
            <a:rPr lang="hr-HR" sz="1000" b="1" kern="1200" dirty="0" err="1">
              <a:solidFill>
                <a:schemeClr val="accent1">
                  <a:lumMod val="50000"/>
                </a:schemeClr>
              </a:solidFill>
              <a:latin typeface="Arvo" panose="020B0604020202020204" charset="0"/>
              <a:cs typeface="Times New Roman" panose="02020603050405020304" pitchFamily="18" charset="0"/>
            </a:rPr>
            <a:t>pristop</a:t>
          </a:r>
          <a:r>
            <a:rPr lang="hr-HR" sz="1000" b="1" kern="1200" dirty="0">
              <a:solidFill>
                <a:schemeClr val="accent1">
                  <a:lumMod val="50000"/>
                </a:schemeClr>
              </a:solidFill>
              <a:latin typeface="Arvo" panose="020B0604020202020204" charset="0"/>
              <a:cs typeface="Times New Roman" panose="02020603050405020304" pitchFamily="18" charset="0"/>
            </a:rPr>
            <a:t> v pripravi kurikuluma v </a:t>
          </a:r>
          <a:r>
            <a:rPr lang="hr-HR" sz="1000" b="1" kern="1200" dirty="0" err="1">
              <a:solidFill>
                <a:schemeClr val="accent1">
                  <a:lumMod val="50000"/>
                </a:schemeClr>
              </a:solidFill>
              <a:latin typeface="Arvo" panose="020B0604020202020204" charset="0"/>
              <a:cs typeface="Times New Roman" panose="02020603050405020304" pitchFamily="18" charset="0"/>
            </a:rPr>
            <a:t>sodelovanju</a:t>
          </a:r>
          <a:r>
            <a:rPr lang="hr-HR" sz="1000" b="1" kern="1200" dirty="0">
              <a:solidFill>
                <a:schemeClr val="accent1">
                  <a:lumMod val="50000"/>
                </a:schemeClr>
              </a:solidFill>
              <a:latin typeface="Arvo" panose="020B0604020202020204" charset="0"/>
              <a:cs typeface="Times New Roman" panose="02020603050405020304" pitchFamily="18" charset="0"/>
            </a:rPr>
            <a:t> </a:t>
          </a:r>
          <a:r>
            <a:rPr lang="hr-HR" sz="1000" b="1" kern="1200" dirty="0" err="1">
              <a:solidFill>
                <a:schemeClr val="accent1">
                  <a:lumMod val="50000"/>
                </a:schemeClr>
              </a:solidFill>
              <a:latin typeface="Arvo" panose="020B0604020202020204" charset="0"/>
              <a:cs typeface="Times New Roman" panose="02020603050405020304" pitchFamily="18" charset="0"/>
            </a:rPr>
            <a:t>akademskega</a:t>
          </a:r>
          <a:r>
            <a:rPr lang="hr-HR" sz="1000" b="1" kern="1200" dirty="0">
              <a:solidFill>
                <a:schemeClr val="accent1">
                  <a:lumMod val="50000"/>
                </a:schemeClr>
              </a:solidFill>
              <a:latin typeface="Arvo" panose="020B0604020202020204" charset="0"/>
              <a:cs typeface="Times New Roman" panose="02020603050405020304" pitchFamily="18" charset="0"/>
            </a:rPr>
            <a:t>  </a:t>
          </a:r>
          <a:r>
            <a:rPr lang="hr-HR" sz="1000" b="1" kern="1200" dirty="0" err="1">
              <a:solidFill>
                <a:schemeClr val="accent1">
                  <a:lumMod val="50000"/>
                </a:schemeClr>
              </a:solidFill>
              <a:latin typeface="Arvo" panose="020B0604020202020204" charset="0"/>
              <a:cs typeface="Times New Roman" panose="02020603050405020304" pitchFamily="18" charset="0"/>
            </a:rPr>
            <a:t>in</a:t>
          </a:r>
          <a:r>
            <a:rPr lang="hr-HR" sz="1000" b="1" kern="1200" dirty="0">
              <a:solidFill>
                <a:schemeClr val="accent1">
                  <a:lumMod val="50000"/>
                </a:schemeClr>
              </a:solidFill>
              <a:latin typeface="Arvo" panose="020B0604020202020204" charset="0"/>
              <a:cs typeface="Times New Roman" panose="02020603050405020304" pitchFamily="18" charset="0"/>
            </a:rPr>
            <a:t> </a:t>
          </a:r>
          <a:r>
            <a:rPr lang="hr-HR" sz="1000" b="1" kern="1200" dirty="0" err="1">
              <a:solidFill>
                <a:schemeClr val="accent1">
                  <a:lumMod val="50000"/>
                </a:schemeClr>
              </a:solidFill>
              <a:latin typeface="Arvo" panose="020B0604020202020204" charset="0"/>
              <a:cs typeface="Times New Roman" panose="02020603050405020304" pitchFamily="18" charset="0"/>
            </a:rPr>
            <a:t>knjižničnega</a:t>
          </a:r>
          <a:r>
            <a:rPr lang="hr-HR" sz="1000" b="1" kern="1200" dirty="0">
              <a:solidFill>
                <a:schemeClr val="accent1">
                  <a:lumMod val="50000"/>
                </a:schemeClr>
              </a:solidFill>
              <a:latin typeface="Arvo" panose="020B0604020202020204" charset="0"/>
              <a:cs typeface="Times New Roman" panose="02020603050405020304" pitchFamily="18" charset="0"/>
            </a:rPr>
            <a:t>  </a:t>
          </a:r>
          <a:r>
            <a:rPr lang="hr-HR" sz="1000" b="1" kern="1200" dirty="0" err="1">
              <a:solidFill>
                <a:schemeClr val="accent1">
                  <a:lumMod val="50000"/>
                </a:schemeClr>
              </a:solidFill>
              <a:latin typeface="Arvo" panose="020B0604020202020204" charset="0"/>
              <a:cs typeface="Times New Roman" panose="02020603050405020304" pitchFamily="18" charset="0"/>
            </a:rPr>
            <a:t>osebja</a:t>
          </a:r>
          <a:endParaRPr lang="hr-HR" sz="1000" kern="1200" dirty="0">
            <a:solidFill>
              <a:schemeClr val="accent1">
                <a:lumMod val="50000"/>
              </a:schemeClr>
            </a:solidFill>
            <a:latin typeface="Arvo" panose="020B0604020202020204" charset="0"/>
          </a:endParaRPr>
        </a:p>
      </dsp:txBody>
      <dsp:txXfrm>
        <a:off x="3049408" y="517582"/>
        <a:ext cx="1531180" cy="2178158"/>
      </dsp:txXfrm>
    </dsp:sp>
    <dsp:sp modelId="{63ECDB6E-C64E-493E-B0FE-ED50786FA444}">
      <dsp:nvSpPr>
        <dsp:cNvPr id="0" name=""/>
        <dsp:cNvSpPr/>
      </dsp:nvSpPr>
      <dsp:spPr>
        <a:xfrm>
          <a:off x="3021954" y="0"/>
          <a:ext cx="1531180" cy="517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533400">
            <a:lnSpc>
              <a:spcPct val="90000"/>
            </a:lnSpc>
            <a:spcBef>
              <a:spcPct val="0"/>
            </a:spcBef>
            <a:spcAft>
              <a:spcPct val="35000"/>
            </a:spcAft>
            <a:buNone/>
          </a:pPr>
          <a:r>
            <a:rPr lang="hr-HR" sz="1200" b="1" kern="1200" dirty="0" err="1">
              <a:solidFill>
                <a:schemeClr val="accent1">
                  <a:lumMod val="50000"/>
                </a:schemeClr>
              </a:solidFill>
              <a:effectLst/>
              <a:latin typeface="Arvo" panose="020B0604020202020204" charset="0"/>
              <a:cs typeface="Raavi" panose="020B0502040204020203" pitchFamily="34" charset="0"/>
            </a:rPr>
            <a:t>Dve</a:t>
          </a:r>
          <a:r>
            <a:rPr lang="hr-HR" sz="1200" b="1" kern="1200" dirty="0">
              <a:solidFill>
                <a:schemeClr val="accent1">
                  <a:lumMod val="50000"/>
                </a:schemeClr>
              </a:solidFill>
              <a:effectLst/>
              <a:latin typeface="Arvo" panose="020B0604020202020204" charset="0"/>
              <a:cs typeface="Raavi" panose="020B0502040204020203" pitchFamily="34" charset="0"/>
            </a:rPr>
            <a:t>  vrsti </a:t>
          </a:r>
          <a:r>
            <a:rPr lang="hr-HR" sz="1200" b="1" kern="1200" dirty="0" err="1">
              <a:solidFill>
                <a:schemeClr val="accent1">
                  <a:lumMod val="50000"/>
                </a:schemeClr>
              </a:solidFill>
              <a:effectLst/>
              <a:latin typeface="Arvo" panose="020B0604020202020204" charset="0"/>
              <a:cs typeface="Raavi" panose="020B0502040204020203" pitchFamily="34" charset="0"/>
            </a:rPr>
            <a:t>programov</a:t>
          </a:r>
          <a:r>
            <a:rPr lang="hr-HR" sz="1200" b="1" kern="1200" dirty="0">
              <a:solidFill>
                <a:schemeClr val="accent1">
                  <a:lumMod val="50000"/>
                </a:schemeClr>
              </a:solidFill>
              <a:effectLst/>
              <a:latin typeface="Arvo" panose="020B0604020202020204" charset="0"/>
              <a:cs typeface="Raavi" panose="020B0502040204020203" pitchFamily="34" charset="0"/>
            </a:rPr>
            <a:t> IP</a:t>
          </a:r>
        </a:p>
      </dsp:txBody>
      <dsp:txXfrm>
        <a:off x="3021954" y="0"/>
        <a:ext cx="1531180" cy="517582"/>
      </dsp:txXfrm>
    </dsp:sp>
    <dsp:sp modelId="{659CE031-17D2-4378-8663-695FD6E8D085}">
      <dsp:nvSpPr>
        <dsp:cNvPr id="0" name=""/>
        <dsp:cNvSpPr/>
      </dsp:nvSpPr>
      <dsp:spPr>
        <a:xfrm>
          <a:off x="4766133" y="0"/>
          <a:ext cx="517582" cy="517582"/>
        </a:xfrm>
        <a:prstGeom prst="ellipse">
          <a:avLst/>
        </a:prstGeom>
        <a:solidFill>
          <a:schemeClr val="accent2">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E2FF1EC-434E-43A6-B4EB-ADDFAB09EB7B}">
      <dsp:nvSpPr>
        <dsp:cNvPr id="0" name=""/>
        <dsp:cNvSpPr/>
      </dsp:nvSpPr>
      <dsp:spPr>
        <a:xfrm>
          <a:off x="4808179" y="49791"/>
          <a:ext cx="414065" cy="414065"/>
        </a:xfrm>
        <a:prstGeom prst="chord">
          <a:avLst>
            <a:gd name="adj1" fmla="val 16200000"/>
            <a:gd name="adj2" fmla="val 16200000"/>
          </a:avLst>
        </a:prstGeom>
        <a:gradFill rotWithShape="0">
          <a:gsLst>
            <a:gs pos="0">
              <a:schemeClr val="accent2">
                <a:shade val="50000"/>
                <a:hueOff val="211812"/>
                <a:satOff val="6547"/>
                <a:lumOff val="28565"/>
                <a:alphaOff val="0"/>
                <a:tint val="50000"/>
                <a:satMod val="300000"/>
              </a:schemeClr>
            </a:gs>
            <a:gs pos="35000">
              <a:schemeClr val="accent2">
                <a:shade val="50000"/>
                <a:hueOff val="211812"/>
                <a:satOff val="6547"/>
                <a:lumOff val="28565"/>
                <a:alphaOff val="0"/>
                <a:tint val="37000"/>
                <a:satMod val="300000"/>
              </a:schemeClr>
            </a:gs>
            <a:gs pos="100000">
              <a:schemeClr val="accent2">
                <a:shade val="50000"/>
                <a:hueOff val="211812"/>
                <a:satOff val="6547"/>
                <a:lumOff val="28565"/>
                <a:alphaOff val="0"/>
                <a:tint val="15000"/>
                <a:satMod val="350000"/>
              </a:schemeClr>
            </a:gs>
          </a:gsLst>
          <a:lin ang="16200000" scaled="1"/>
        </a:gradFill>
        <a:ln w="9525" cap="flat" cmpd="sng" algn="ctr">
          <a:solidFill>
            <a:schemeClr val="accent2">
              <a:shade val="50000"/>
              <a:hueOff val="211812"/>
              <a:satOff val="6547"/>
              <a:lumOff val="2856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79B4560-F128-4E52-B771-4AAF288D17AC}">
      <dsp:nvSpPr>
        <dsp:cNvPr id="0" name=""/>
        <dsp:cNvSpPr/>
      </dsp:nvSpPr>
      <dsp:spPr>
        <a:xfrm>
          <a:off x="5389823" y="1127341"/>
          <a:ext cx="1531180" cy="1447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hr-HR" sz="1000" b="1" kern="1200" dirty="0" err="1">
              <a:solidFill>
                <a:schemeClr val="accent1">
                  <a:lumMod val="50000"/>
                </a:schemeClr>
              </a:solidFill>
              <a:latin typeface="Arvo" panose="020B0604020202020204" charset="0"/>
              <a:cs typeface="Times New Roman" panose="02020603050405020304" pitchFamily="18" charset="0"/>
            </a:rPr>
            <a:t>Neenakomernost</a:t>
          </a:r>
          <a:r>
            <a:rPr lang="hr-HR" sz="1000" b="1" kern="1200" dirty="0">
              <a:solidFill>
                <a:schemeClr val="accent1">
                  <a:lumMod val="50000"/>
                </a:schemeClr>
              </a:solidFill>
              <a:latin typeface="Arvo" panose="020B0604020202020204" charset="0"/>
              <a:cs typeface="Times New Roman" panose="02020603050405020304" pitchFamily="18" charset="0"/>
            </a:rPr>
            <a:t> razvoja</a:t>
          </a:r>
          <a:r>
            <a:rPr lang="hr-HR" sz="1000" kern="1200" dirty="0">
              <a:solidFill>
                <a:schemeClr val="accent1">
                  <a:lumMod val="50000"/>
                </a:schemeClr>
              </a:solidFill>
              <a:latin typeface="Arvo" panose="020B0604020202020204" charset="0"/>
              <a:cs typeface="Times New Roman" panose="02020603050405020304" pitchFamily="18" charset="0"/>
            </a:rPr>
            <a:t> </a:t>
          </a:r>
          <a:r>
            <a:rPr lang="hr-HR" sz="1000" kern="1200" dirty="0" err="1">
              <a:solidFill>
                <a:schemeClr val="accent1">
                  <a:lumMod val="50000"/>
                </a:schemeClr>
              </a:solidFill>
              <a:latin typeface="Arvo" panose="020B0604020202020204" charset="0"/>
              <a:cs typeface="Times New Roman" panose="02020603050405020304" pitchFamily="18" charset="0"/>
            </a:rPr>
            <a:t>enega</a:t>
          </a:r>
          <a:r>
            <a:rPr lang="hr-HR" sz="1000" kern="1200" dirty="0">
              <a:solidFill>
                <a:schemeClr val="accent1">
                  <a:lumMod val="50000"/>
                </a:schemeClr>
              </a:solidFill>
              <a:latin typeface="Arvo" panose="020B0604020202020204" charset="0"/>
              <a:cs typeface="Times New Roman" panose="02020603050405020304" pitchFamily="18" charset="0"/>
            </a:rPr>
            <a:t> segmenta </a:t>
          </a:r>
          <a:r>
            <a:rPr lang="hr-HR" sz="1000" b="1" kern="1200" dirty="0">
              <a:solidFill>
                <a:schemeClr val="accent1">
                  <a:lumMod val="50000"/>
                </a:schemeClr>
              </a:solidFill>
              <a:latin typeface="Arvo" panose="020B0604020202020204" charset="0"/>
              <a:cs typeface="Times New Roman" panose="02020603050405020304" pitchFamily="18" charset="0"/>
            </a:rPr>
            <a:t>informacijskih spretnosti  </a:t>
          </a:r>
          <a:r>
            <a:rPr lang="hr-HR" sz="1000" b="1" kern="1200" dirty="0" err="1">
              <a:solidFill>
                <a:schemeClr val="accent1">
                  <a:lumMod val="50000"/>
                </a:schemeClr>
              </a:solidFill>
              <a:latin typeface="Arvo" panose="020B0604020202020204" charset="0"/>
              <a:cs typeface="Times New Roman" panose="02020603050405020304" pitchFamily="18" charset="0"/>
            </a:rPr>
            <a:t>študentov</a:t>
          </a:r>
          <a:r>
            <a:rPr lang="hr-HR" sz="1000" kern="1200" dirty="0">
              <a:solidFill>
                <a:schemeClr val="accent1">
                  <a:lumMod val="50000"/>
                </a:schemeClr>
              </a:solidFill>
              <a:latin typeface="Arvo" panose="020B0604020202020204" charset="0"/>
              <a:cs typeface="Times New Roman" panose="02020603050405020304" pitchFamily="18" charset="0"/>
            </a:rPr>
            <a:t>, </a:t>
          </a:r>
          <a:r>
            <a:rPr lang="hr-HR" sz="1000" kern="1200" dirty="0" err="1">
              <a:solidFill>
                <a:schemeClr val="accent1">
                  <a:lumMod val="50000"/>
                </a:schemeClr>
              </a:solidFill>
              <a:latin typeface="Arvo" panose="020B0604020202020204" charset="0"/>
              <a:cs typeface="Times New Roman" panose="02020603050405020304" pitchFamily="18" charset="0"/>
            </a:rPr>
            <a:t>poleg</a:t>
          </a:r>
          <a:r>
            <a:rPr lang="hr-HR" sz="1000" kern="1200" dirty="0">
              <a:solidFill>
                <a:schemeClr val="accent1">
                  <a:lumMod val="50000"/>
                </a:schemeClr>
              </a:solidFill>
              <a:latin typeface="Arvo" panose="020B0604020202020204" charset="0"/>
              <a:cs typeface="Times New Roman" panose="02020603050405020304" pitchFamily="18" charset="0"/>
            </a:rPr>
            <a:t> </a:t>
          </a:r>
          <a:r>
            <a:rPr lang="hr-HR" sz="1000" kern="1200" dirty="0" err="1">
              <a:solidFill>
                <a:schemeClr val="accent1">
                  <a:lumMod val="50000"/>
                </a:schemeClr>
              </a:solidFill>
              <a:latin typeface="Arvo" panose="020B0604020202020204" charset="0"/>
              <a:cs typeface="Times New Roman" panose="02020603050405020304" pitchFamily="18" charset="0"/>
            </a:rPr>
            <a:t>še</a:t>
          </a:r>
          <a:r>
            <a:rPr lang="hr-HR" sz="1000" kern="1200" dirty="0">
              <a:solidFill>
                <a:schemeClr val="accent1">
                  <a:lumMod val="50000"/>
                </a:schemeClr>
              </a:solidFill>
              <a:latin typeface="Arvo" panose="020B0604020202020204" charset="0"/>
              <a:cs typeface="Times New Roman" panose="02020603050405020304" pitchFamily="18" charset="0"/>
            </a:rPr>
            <a:t> drugih </a:t>
          </a:r>
          <a:r>
            <a:rPr lang="hr-HR" sz="1000" kern="1200" dirty="0" err="1">
              <a:solidFill>
                <a:schemeClr val="accent1">
                  <a:lumMod val="50000"/>
                </a:schemeClr>
              </a:solidFill>
              <a:latin typeface="Arvo" panose="020B0604020202020204" charset="0"/>
              <a:cs typeface="Times New Roman" panose="02020603050405020304" pitchFamily="18" charset="0"/>
            </a:rPr>
            <a:t>zanemarjenih</a:t>
          </a:r>
          <a:r>
            <a:rPr lang="hr-HR" sz="1000" kern="1200" dirty="0">
              <a:solidFill>
                <a:schemeClr val="accent1">
                  <a:lumMod val="50000"/>
                </a:schemeClr>
              </a:solidFill>
              <a:latin typeface="Arvo" panose="020B0604020202020204" charset="0"/>
              <a:cs typeface="Times New Roman" panose="02020603050405020304" pitchFamily="18" charset="0"/>
            </a:rPr>
            <a:t> informacijskih spretnosti</a:t>
          </a:r>
          <a:r>
            <a:rPr lang="hr-HR" sz="1000" kern="1200" dirty="0">
              <a:solidFill>
                <a:schemeClr val="accent1">
                  <a:lumMod val="50000"/>
                </a:schemeClr>
              </a:solidFill>
              <a:latin typeface="Arvo" panose="020B0604020202020204" charset="0"/>
            </a:rPr>
            <a:t> </a:t>
          </a:r>
        </a:p>
      </dsp:txBody>
      <dsp:txXfrm>
        <a:off x="5389823" y="1127341"/>
        <a:ext cx="1531180" cy="1447713"/>
      </dsp:txXfrm>
    </dsp:sp>
    <dsp:sp modelId="{C8FE2823-3B6D-4529-97AA-CD0D199FBAB0}">
      <dsp:nvSpPr>
        <dsp:cNvPr id="0" name=""/>
        <dsp:cNvSpPr/>
      </dsp:nvSpPr>
      <dsp:spPr>
        <a:xfrm>
          <a:off x="5380421" y="609766"/>
          <a:ext cx="1531180" cy="517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533400">
            <a:lnSpc>
              <a:spcPct val="90000"/>
            </a:lnSpc>
            <a:spcBef>
              <a:spcPct val="0"/>
            </a:spcBef>
            <a:spcAft>
              <a:spcPct val="35000"/>
            </a:spcAft>
            <a:buNone/>
          </a:pPr>
          <a:r>
            <a:rPr lang="hr-HR" sz="1200" b="1" kern="1200" dirty="0">
              <a:solidFill>
                <a:schemeClr val="accent1">
                  <a:lumMod val="50000"/>
                </a:schemeClr>
              </a:solidFill>
              <a:latin typeface="Arvo" panose="020B0604020202020204" charset="0"/>
              <a:cs typeface="Times New Roman" panose="02020603050405020304" pitchFamily="18" charset="0"/>
            </a:rPr>
            <a:t>Programi</a:t>
          </a:r>
          <a:r>
            <a:rPr lang="hr-HR" sz="1200" b="0" kern="1200" dirty="0">
              <a:solidFill>
                <a:schemeClr val="accent1">
                  <a:lumMod val="50000"/>
                </a:schemeClr>
              </a:solidFill>
              <a:latin typeface="Arvo" panose="020B0604020202020204" charset="0"/>
              <a:cs typeface="Times New Roman" panose="02020603050405020304" pitchFamily="18" charset="0"/>
            </a:rPr>
            <a:t> </a:t>
          </a:r>
          <a:r>
            <a:rPr lang="hr-HR" sz="1200" b="1" kern="1200" dirty="0">
              <a:solidFill>
                <a:schemeClr val="accent1">
                  <a:lumMod val="50000"/>
                </a:schemeClr>
              </a:solidFill>
              <a:latin typeface="Arvo" panose="020B0604020202020204" charset="0"/>
              <a:cs typeface="Times New Roman" panose="02020603050405020304" pitchFamily="18" charset="0"/>
            </a:rPr>
            <a:t>se</a:t>
          </a:r>
          <a:r>
            <a:rPr lang="hr-HR" sz="1200" b="0" kern="1200" dirty="0">
              <a:solidFill>
                <a:schemeClr val="accent1">
                  <a:lumMod val="50000"/>
                </a:schemeClr>
              </a:solidFill>
              <a:latin typeface="Arvo" panose="020B0604020202020204" charset="0"/>
              <a:cs typeface="Times New Roman" panose="02020603050405020304" pitchFamily="18" charset="0"/>
            </a:rPr>
            <a:t> </a:t>
          </a:r>
          <a:r>
            <a:rPr lang="hr-HR" sz="1200" b="0" kern="1200" dirty="0" err="1">
              <a:solidFill>
                <a:schemeClr val="accent1">
                  <a:lumMod val="50000"/>
                </a:schemeClr>
              </a:solidFill>
              <a:latin typeface="Arvo" panose="020B0604020202020204" charset="0"/>
              <a:cs typeface="Times New Roman" panose="02020603050405020304" pitchFamily="18" charset="0"/>
            </a:rPr>
            <a:t>še</a:t>
          </a:r>
          <a:r>
            <a:rPr lang="hr-HR" sz="1200" b="0" kern="1200" dirty="0">
              <a:solidFill>
                <a:schemeClr val="accent1">
                  <a:lumMod val="50000"/>
                </a:schemeClr>
              </a:solidFill>
              <a:latin typeface="Arvo" panose="020B0604020202020204" charset="0"/>
              <a:cs typeface="Times New Roman" panose="02020603050405020304" pitchFamily="18" charset="0"/>
            </a:rPr>
            <a:t> </a:t>
          </a:r>
          <a:r>
            <a:rPr lang="hr-HR" sz="1200" b="0" kern="1200" dirty="0" err="1">
              <a:solidFill>
                <a:schemeClr val="accent1">
                  <a:lumMod val="50000"/>
                </a:schemeClr>
              </a:solidFill>
              <a:latin typeface="Arvo" panose="020B0604020202020204" charset="0"/>
              <a:cs typeface="Times New Roman" panose="02020603050405020304" pitchFamily="18" charset="0"/>
            </a:rPr>
            <a:t>vedno</a:t>
          </a:r>
          <a:r>
            <a:rPr lang="hr-HR" sz="1200" kern="1200" dirty="0">
              <a:solidFill>
                <a:schemeClr val="accent1">
                  <a:lumMod val="50000"/>
                </a:schemeClr>
              </a:solidFill>
              <a:latin typeface="Arvo" panose="020B0604020202020204" charset="0"/>
              <a:cs typeface="Times New Roman" panose="02020603050405020304" pitchFamily="18" charset="0"/>
            </a:rPr>
            <a:t> </a:t>
          </a:r>
          <a:r>
            <a:rPr lang="hr-HR" sz="1200" b="1" kern="1200" dirty="0" err="1">
              <a:solidFill>
                <a:schemeClr val="accent1">
                  <a:lumMod val="50000"/>
                </a:schemeClr>
              </a:solidFill>
              <a:latin typeface="Arvo" panose="020B0604020202020204" charset="0"/>
              <a:cs typeface="Times New Roman" panose="02020603050405020304" pitchFamily="18" charset="0"/>
            </a:rPr>
            <a:t>nezadostno</a:t>
          </a:r>
          <a:r>
            <a:rPr lang="hr-HR" sz="1200" b="1" kern="1200" dirty="0">
              <a:solidFill>
                <a:schemeClr val="accent1">
                  <a:lumMod val="50000"/>
                </a:schemeClr>
              </a:solidFill>
              <a:latin typeface="Arvo" panose="020B0604020202020204" charset="0"/>
              <a:cs typeface="Times New Roman" panose="02020603050405020304" pitchFamily="18" charset="0"/>
            </a:rPr>
            <a:t> </a:t>
          </a:r>
          <a:r>
            <a:rPr lang="hr-HR" sz="1200" b="1" kern="1200" dirty="0" err="1">
              <a:solidFill>
                <a:schemeClr val="accent1">
                  <a:lumMod val="50000"/>
                </a:schemeClr>
              </a:solidFill>
              <a:latin typeface="Arvo" panose="020B0604020202020204" charset="0"/>
              <a:cs typeface="Times New Roman" panose="02020603050405020304" pitchFamily="18" charset="0"/>
            </a:rPr>
            <a:t>izvajajo</a:t>
          </a:r>
          <a:r>
            <a:rPr lang="hr-HR" sz="1200" b="1" kern="1200" dirty="0">
              <a:solidFill>
                <a:schemeClr val="accent1">
                  <a:lumMod val="50000"/>
                </a:schemeClr>
              </a:solidFill>
              <a:latin typeface="Arvo" panose="020B0604020202020204" charset="0"/>
              <a:cs typeface="Times New Roman" panose="02020603050405020304" pitchFamily="18" charset="0"/>
            </a:rPr>
            <a:t> </a:t>
          </a:r>
          <a:r>
            <a:rPr lang="hr-HR" sz="1200" kern="1200" dirty="0" err="1">
              <a:solidFill>
                <a:schemeClr val="accent1">
                  <a:lumMod val="50000"/>
                </a:schemeClr>
              </a:solidFill>
              <a:latin typeface="Arvo" panose="020B0604020202020204" charset="0"/>
              <a:cs typeface="Times New Roman" panose="02020603050405020304" pitchFamily="18" charset="0"/>
            </a:rPr>
            <a:t>in</a:t>
          </a:r>
          <a:r>
            <a:rPr lang="hr-HR" sz="1200" kern="1200" dirty="0">
              <a:solidFill>
                <a:schemeClr val="accent1">
                  <a:lumMod val="50000"/>
                </a:schemeClr>
              </a:solidFill>
              <a:latin typeface="Arvo" panose="020B0604020202020204" charset="0"/>
              <a:cs typeface="Times New Roman" panose="02020603050405020304" pitchFamily="18" charset="0"/>
            </a:rPr>
            <a:t> </a:t>
          </a:r>
          <a:r>
            <a:rPr lang="hr-HR" sz="1200" kern="1200" dirty="0" err="1">
              <a:solidFill>
                <a:schemeClr val="accent1">
                  <a:lumMod val="50000"/>
                </a:schemeClr>
              </a:solidFill>
              <a:latin typeface="Arvo" panose="020B0604020202020204" charset="0"/>
              <a:cs typeface="Times New Roman" panose="02020603050405020304" pitchFamily="18" charset="0"/>
            </a:rPr>
            <a:t>spodbujajo</a:t>
          </a:r>
          <a:r>
            <a:rPr lang="hr-HR" sz="1200" kern="1200" dirty="0">
              <a:solidFill>
                <a:schemeClr val="accent1">
                  <a:lumMod val="50000"/>
                </a:schemeClr>
              </a:solidFill>
              <a:latin typeface="Arvo" panose="020B0604020202020204" charset="0"/>
              <a:cs typeface="Times New Roman" panose="02020603050405020304" pitchFamily="18" charset="0"/>
            </a:rPr>
            <a:t> na pravnih </a:t>
          </a:r>
          <a:r>
            <a:rPr lang="hr-HR" sz="1200" kern="1200" dirty="0" err="1">
              <a:solidFill>
                <a:schemeClr val="accent1">
                  <a:lumMod val="50000"/>
                </a:schemeClr>
              </a:solidFill>
              <a:latin typeface="Arvo" panose="020B0604020202020204" charset="0"/>
              <a:cs typeface="Times New Roman" panose="02020603050405020304" pitchFamily="18" charset="0"/>
            </a:rPr>
            <a:t>fakultetah</a:t>
          </a:r>
          <a:endParaRPr lang="hr-HR" sz="1200" kern="1200" dirty="0">
            <a:solidFill>
              <a:schemeClr val="accent1">
                <a:lumMod val="50000"/>
              </a:schemeClr>
            </a:solidFill>
            <a:latin typeface="Arvo" panose="020B0604020202020204" charset="0"/>
          </a:endParaRPr>
        </a:p>
      </dsp:txBody>
      <dsp:txXfrm>
        <a:off x="5380421" y="609766"/>
        <a:ext cx="1531180" cy="517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6DFBA-670C-4822-B487-839188394B05}">
      <dsp:nvSpPr>
        <dsp:cNvPr id="0" name=""/>
        <dsp:cNvSpPr/>
      </dsp:nvSpPr>
      <dsp:spPr>
        <a:xfrm>
          <a:off x="2848712" y="112865"/>
          <a:ext cx="2947892" cy="888498"/>
        </a:xfrm>
        <a:prstGeom prst="roundRect">
          <a:avLst>
            <a:gd name="adj" fmla="val 10000"/>
          </a:avLst>
        </a:prstGeom>
        <a:solidFill>
          <a:schemeClr val="accent5">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b="1" kern="1200" dirty="0">
              <a:solidFill>
                <a:schemeClr val="accent1">
                  <a:lumMod val="50000"/>
                </a:schemeClr>
              </a:solidFill>
              <a:latin typeface="Arvo" panose="020B0604020202020204" charset="0"/>
              <a:cs typeface="Times New Roman" panose="02020603050405020304" pitchFamily="18" charset="0"/>
            </a:rPr>
            <a:t>Potrebne </a:t>
          </a:r>
          <a:r>
            <a:rPr lang="hr-HR" sz="1200" b="1" kern="1200" dirty="0" err="1">
              <a:solidFill>
                <a:schemeClr val="accent1">
                  <a:lumMod val="50000"/>
                </a:schemeClr>
              </a:solidFill>
              <a:latin typeface="Arvo" panose="020B0604020202020204" charset="0"/>
              <a:cs typeface="Times New Roman" panose="02020603050405020304" pitchFamily="18" charset="0"/>
            </a:rPr>
            <a:t>kompetence</a:t>
          </a:r>
          <a:r>
            <a:rPr lang="hr-HR" sz="1200" b="1" kern="1200" dirty="0">
              <a:solidFill>
                <a:schemeClr val="accent1">
                  <a:lumMod val="50000"/>
                </a:schemeClr>
              </a:solidFill>
              <a:latin typeface="Arvo" panose="020B0604020202020204" charset="0"/>
              <a:cs typeface="Times New Roman" panose="02020603050405020304" pitchFamily="18" charset="0"/>
            </a:rPr>
            <a:t> </a:t>
          </a:r>
        </a:p>
        <a:p>
          <a:pPr marL="0" lvl="0" indent="0" algn="ctr" defTabSz="533400">
            <a:lnSpc>
              <a:spcPct val="90000"/>
            </a:lnSpc>
            <a:spcBef>
              <a:spcPct val="0"/>
            </a:spcBef>
            <a:spcAft>
              <a:spcPct val="35000"/>
            </a:spcAft>
            <a:buNone/>
          </a:pPr>
          <a:r>
            <a:rPr lang="hr-HR" sz="1200" b="1" kern="1200" dirty="0" err="1">
              <a:solidFill>
                <a:schemeClr val="accent1">
                  <a:lumMod val="50000"/>
                </a:schemeClr>
              </a:solidFill>
              <a:latin typeface="Arvo" panose="020B0604020202020204" charset="0"/>
              <a:cs typeface="Times New Roman" panose="02020603050405020304" pitchFamily="18" charset="0"/>
            </a:rPr>
            <a:t>knjižničarja</a:t>
          </a:r>
          <a:r>
            <a:rPr lang="hr-HR" sz="1200" b="1" kern="1200" dirty="0">
              <a:solidFill>
                <a:schemeClr val="accent1">
                  <a:lumMod val="50000"/>
                </a:schemeClr>
              </a:solidFill>
              <a:latin typeface="Arvo" panose="020B0604020202020204" charset="0"/>
              <a:cs typeface="Times New Roman" panose="02020603050405020304" pitchFamily="18" charset="0"/>
            </a:rPr>
            <a:t> za </a:t>
          </a:r>
          <a:r>
            <a:rPr lang="hr-HR" sz="1200" b="1" kern="1200" dirty="0" err="1">
              <a:solidFill>
                <a:schemeClr val="accent1">
                  <a:lumMod val="50000"/>
                </a:schemeClr>
              </a:solidFill>
              <a:latin typeface="Arvo" panose="020B0604020202020204" charset="0"/>
              <a:cs typeface="Times New Roman" panose="02020603050405020304" pitchFamily="18" charset="0"/>
            </a:rPr>
            <a:t>delo</a:t>
          </a:r>
          <a:r>
            <a:rPr lang="hr-HR" sz="1200" b="1" kern="1200" dirty="0">
              <a:solidFill>
                <a:schemeClr val="accent1">
                  <a:lumMod val="50000"/>
                </a:schemeClr>
              </a:solidFill>
              <a:latin typeface="Arvo" panose="020B0604020202020204" charset="0"/>
              <a:cs typeface="Times New Roman" panose="02020603050405020304" pitchFamily="18" charset="0"/>
            </a:rPr>
            <a:t> v pravnih </a:t>
          </a:r>
          <a:r>
            <a:rPr lang="hr-HR" sz="1200" b="1" kern="1200" dirty="0" err="1">
              <a:solidFill>
                <a:schemeClr val="accent1">
                  <a:lumMod val="50000"/>
                </a:schemeClr>
              </a:solidFill>
              <a:latin typeface="Arvo" panose="020B0604020202020204" charset="0"/>
              <a:cs typeface="Times New Roman" panose="02020603050405020304" pitchFamily="18" charset="0"/>
            </a:rPr>
            <a:t>knjižnicah</a:t>
          </a:r>
          <a:endParaRPr lang="en-US" sz="1200" b="1" kern="1200" dirty="0">
            <a:solidFill>
              <a:schemeClr val="accent1">
                <a:lumMod val="50000"/>
              </a:schemeClr>
            </a:solidFill>
            <a:latin typeface="Arvo" panose="020B0604020202020204" charset="0"/>
            <a:cs typeface="Times New Roman" panose="02020603050405020304" pitchFamily="18" charset="0"/>
          </a:endParaRPr>
        </a:p>
      </dsp:txBody>
      <dsp:txXfrm>
        <a:off x="2874735" y="138888"/>
        <a:ext cx="2895846" cy="836452"/>
      </dsp:txXfrm>
    </dsp:sp>
    <dsp:sp modelId="{C92D793B-FAFE-4B71-ABBE-4C47B7EB0F03}">
      <dsp:nvSpPr>
        <dsp:cNvPr id="0" name=""/>
        <dsp:cNvSpPr/>
      </dsp:nvSpPr>
      <dsp:spPr>
        <a:xfrm>
          <a:off x="2270634" y="1001364"/>
          <a:ext cx="2052024" cy="232302"/>
        </a:xfrm>
        <a:custGeom>
          <a:avLst/>
          <a:gdLst/>
          <a:ahLst/>
          <a:cxnLst/>
          <a:rect l="0" t="0" r="0" b="0"/>
          <a:pathLst>
            <a:path>
              <a:moveTo>
                <a:pt x="2052024" y="0"/>
              </a:moveTo>
              <a:lnTo>
                <a:pt x="2052024" y="116151"/>
              </a:lnTo>
              <a:lnTo>
                <a:pt x="0" y="116151"/>
              </a:lnTo>
              <a:lnTo>
                <a:pt x="0" y="23230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3A2D5-3793-4249-922E-D8D83275A297}">
      <dsp:nvSpPr>
        <dsp:cNvPr id="0" name=""/>
        <dsp:cNvSpPr/>
      </dsp:nvSpPr>
      <dsp:spPr>
        <a:xfrm>
          <a:off x="1342171" y="1233667"/>
          <a:ext cx="1856925" cy="522591"/>
        </a:xfrm>
        <a:prstGeom prst="roundRect">
          <a:avLst>
            <a:gd name="adj" fmla="val 10000"/>
          </a:avLst>
        </a:prstGeom>
        <a:solidFill>
          <a:schemeClr val="accent6">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b="1" kern="1200" dirty="0">
              <a:solidFill>
                <a:schemeClr val="accent1">
                  <a:lumMod val="50000"/>
                </a:schemeClr>
              </a:solidFill>
              <a:latin typeface="Arvo" panose="020B0604020202020204" charset="0"/>
              <a:cs typeface="Times New Roman" panose="02020603050405020304" pitchFamily="18" charset="0"/>
            </a:rPr>
            <a:t>1. </a:t>
          </a:r>
          <a:r>
            <a:rPr lang="sl-SI" sz="1000" b="1" kern="1200" dirty="0">
              <a:solidFill>
                <a:schemeClr val="accent1">
                  <a:lumMod val="50000"/>
                </a:schemeClr>
              </a:solidFill>
              <a:latin typeface="Arvo" panose="020B0604020202020204" charset="0"/>
              <a:cs typeface="Times New Roman" panose="02020603050405020304" pitchFamily="18" charset="0"/>
            </a:rPr>
            <a:t>Splošne</a:t>
          </a:r>
          <a:r>
            <a:rPr lang="en-US" sz="1000" b="1" kern="1200" dirty="0">
              <a:solidFill>
                <a:schemeClr val="accent1">
                  <a:lumMod val="50000"/>
                </a:schemeClr>
              </a:solidFill>
              <a:latin typeface="Arvo" panose="020B0604020202020204" charset="0"/>
              <a:cs typeface="Times New Roman" panose="02020603050405020304" pitchFamily="18" charset="0"/>
            </a:rPr>
            <a:t> </a:t>
          </a:r>
          <a:r>
            <a:rPr lang="en-US" sz="1000" b="1" kern="1200" dirty="0" err="1">
              <a:solidFill>
                <a:schemeClr val="accent1">
                  <a:lumMod val="50000"/>
                </a:schemeClr>
              </a:solidFill>
              <a:latin typeface="Arvo" panose="020B0604020202020204" charset="0"/>
              <a:cs typeface="Times New Roman" panose="02020603050405020304" pitchFamily="18" charset="0"/>
            </a:rPr>
            <a:t>kompetenc</a:t>
          </a:r>
          <a:r>
            <a:rPr lang="sl-SI" sz="1000" b="1" kern="1200" dirty="0">
              <a:solidFill>
                <a:schemeClr val="accent1">
                  <a:lumMod val="50000"/>
                </a:schemeClr>
              </a:solidFill>
              <a:latin typeface="Arvo" panose="020B0604020202020204" charset="0"/>
              <a:cs typeface="Times New Roman" panose="02020603050405020304" pitchFamily="18" charset="0"/>
            </a:rPr>
            <a:t>e</a:t>
          </a:r>
          <a:r>
            <a:rPr lang="hr-HR" sz="1000" b="1" kern="1200" dirty="0">
              <a:solidFill>
                <a:schemeClr val="accent1">
                  <a:lumMod val="50000"/>
                </a:schemeClr>
              </a:solidFill>
              <a:latin typeface="Arvo" panose="020B0604020202020204" charset="0"/>
              <a:cs typeface="Times New Roman" panose="02020603050405020304" pitchFamily="18" charset="0"/>
            </a:rPr>
            <a:t>  </a:t>
          </a:r>
          <a:r>
            <a:rPr lang="en-US" sz="1000" b="1" kern="1200" dirty="0">
              <a:solidFill>
                <a:schemeClr val="accent1">
                  <a:lumMod val="50000"/>
                </a:schemeClr>
              </a:solidFill>
              <a:latin typeface="Arvo" panose="020B0604020202020204" charset="0"/>
              <a:cs typeface="Times New Roman" panose="02020603050405020304" pitchFamily="18" charset="0"/>
            </a:rPr>
            <a:t> </a:t>
          </a:r>
          <a:r>
            <a:rPr lang="en-US" sz="1000" b="1" kern="1200" dirty="0" err="1">
              <a:solidFill>
                <a:schemeClr val="accent1">
                  <a:lumMod val="50000"/>
                </a:schemeClr>
              </a:solidFill>
              <a:latin typeface="Arvo" panose="020B0604020202020204" charset="0"/>
              <a:cs typeface="Times New Roman" panose="02020603050405020304" pitchFamily="18" charset="0"/>
            </a:rPr>
            <a:t>i</a:t>
          </a:r>
          <a:r>
            <a:rPr lang="sl-SI" sz="1000" b="1" kern="1200" dirty="0">
              <a:solidFill>
                <a:schemeClr val="accent1">
                  <a:lumMod val="50000"/>
                </a:schemeClr>
              </a:solidFill>
              <a:latin typeface="Arvo" panose="020B0604020202020204" charset="0"/>
              <a:cs typeface="Times New Roman" panose="02020603050405020304" pitchFamily="18" charset="0"/>
            </a:rPr>
            <a:t>n</a:t>
          </a:r>
          <a:r>
            <a:rPr lang="en-US" sz="1000" b="1" kern="1200" dirty="0">
              <a:solidFill>
                <a:schemeClr val="accent1">
                  <a:lumMod val="50000"/>
                </a:schemeClr>
              </a:solidFill>
              <a:latin typeface="Arvo" panose="020B0604020202020204" charset="0"/>
              <a:cs typeface="Times New Roman" panose="02020603050405020304" pitchFamily="18" charset="0"/>
            </a:rPr>
            <a:t> </a:t>
          </a:r>
          <a:r>
            <a:rPr lang="en-US" sz="1000" b="1" kern="1200" dirty="0" err="1">
              <a:solidFill>
                <a:schemeClr val="accent1">
                  <a:lumMod val="50000"/>
                </a:schemeClr>
              </a:solidFill>
              <a:latin typeface="Arvo" panose="020B0604020202020204" charset="0"/>
              <a:cs typeface="Times New Roman" panose="02020603050405020304" pitchFamily="18" charset="0"/>
            </a:rPr>
            <a:t>znanja</a:t>
          </a:r>
          <a:r>
            <a:rPr lang="en-US" sz="1000" b="1" kern="1200" dirty="0">
              <a:solidFill>
                <a:schemeClr val="accent1">
                  <a:lumMod val="50000"/>
                </a:schemeClr>
              </a:solidFill>
              <a:latin typeface="Arvo" panose="020B0604020202020204" charset="0"/>
              <a:cs typeface="Times New Roman" panose="02020603050405020304" pitchFamily="18" charset="0"/>
            </a:rPr>
            <a:t> </a:t>
          </a:r>
        </a:p>
      </dsp:txBody>
      <dsp:txXfrm>
        <a:off x="1357477" y="1248973"/>
        <a:ext cx="1826313" cy="491979"/>
      </dsp:txXfrm>
    </dsp:sp>
    <dsp:sp modelId="{57DBFF22-BFEF-47D1-AC47-D075A58CE979}">
      <dsp:nvSpPr>
        <dsp:cNvPr id="0" name=""/>
        <dsp:cNvSpPr/>
      </dsp:nvSpPr>
      <dsp:spPr>
        <a:xfrm>
          <a:off x="1167997" y="1756258"/>
          <a:ext cx="1102636" cy="215568"/>
        </a:xfrm>
        <a:custGeom>
          <a:avLst/>
          <a:gdLst/>
          <a:ahLst/>
          <a:cxnLst/>
          <a:rect l="0" t="0" r="0" b="0"/>
          <a:pathLst>
            <a:path>
              <a:moveTo>
                <a:pt x="1102636" y="0"/>
              </a:moveTo>
              <a:lnTo>
                <a:pt x="1102636" y="107784"/>
              </a:lnTo>
              <a:lnTo>
                <a:pt x="0" y="107784"/>
              </a:lnTo>
              <a:lnTo>
                <a:pt x="0" y="21556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F9FFC-1043-479C-BC66-2A675471821A}">
      <dsp:nvSpPr>
        <dsp:cNvPr id="0" name=""/>
        <dsp:cNvSpPr/>
      </dsp:nvSpPr>
      <dsp:spPr>
        <a:xfrm>
          <a:off x="2428" y="1971827"/>
          <a:ext cx="2331137" cy="393960"/>
        </a:xfrm>
        <a:prstGeom prst="roundRect">
          <a:avLst>
            <a:gd name="adj" fmla="val 10000"/>
          </a:avLst>
        </a:prstGeom>
        <a:solidFill>
          <a:schemeClr val="accent4">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kern="1200" dirty="0">
              <a:solidFill>
                <a:schemeClr val="accent1">
                  <a:lumMod val="50000"/>
                </a:schemeClr>
              </a:solidFill>
              <a:latin typeface="Arvo" panose="020B0604020202020204" charset="0"/>
              <a:cs typeface="Times New Roman" panose="02020603050405020304" pitchFamily="18" charset="0"/>
            </a:rPr>
            <a:t>Znanja </a:t>
          </a:r>
          <a:r>
            <a:rPr lang="hr-HR" sz="900" kern="1200" dirty="0" err="1">
              <a:solidFill>
                <a:schemeClr val="accent1">
                  <a:lumMod val="50000"/>
                </a:schemeClr>
              </a:solidFill>
              <a:latin typeface="Arvo" panose="020B0604020202020204" charset="0"/>
              <a:cs typeface="Times New Roman" panose="02020603050405020304" pitchFamily="18" charset="0"/>
            </a:rPr>
            <a:t>in</a:t>
          </a:r>
          <a:r>
            <a:rPr lang="hr-HR" sz="900" kern="1200" dirty="0">
              <a:solidFill>
                <a:schemeClr val="accent1">
                  <a:lumMod val="50000"/>
                </a:schemeClr>
              </a:solidFill>
              <a:latin typeface="Arvo" panose="020B0604020202020204" charset="0"/>
              <a:cs typeface="Times New Roman" panose="02020603050405020304" pitchFamily="18" charset="0"/>
            </a:rPr>
            <a:t> </a:t>
          </a:r>
          <a:r>
            <a:rPr lang="hr-HR" sz="900" kern="1200" dirty="0" err="1">
              <a:solidFill>
                <a:schemeClr val="accent1">
                  <a:lumMod val="50000"/>
                </a:schemeClr>
              </a:solidFill>
              <a:latin typeface="Arvo" panose="020B0604020202020204" charset="0"/>
              <a:cs typeface="Times New Roman" panose="02020603050405020304" pitchFamily="18" charset="0"/>
            </a:rPr>
            <a:t>kompetence</a:t>
          </a:r>
          <a:r>
            <a:rPr lang="hr-HR" sz="900" kern="1200" dirty="0">
              <a:solidFill>
                <a:schemeClr val="accent1">
                  <a:lumMod val="50000"/>
                </a:schemeClr>
              </a:solidFill>
              <a:latin typeface="Arvo" panose="020B0604020202020204" charset="0"/>
              <a:cs typeface="Times New Roman" panose="02020603050405020304" pitchFamily="18" charset="0"/>
            </a:rPr>
            <a:t> iz </a:t>
          </a:r>
          <a:r>
            <a:rPr lang="hr-HR" sz="900" kern="1200" dirty="0" err="1">
              <a:solidFill>
                <a:schemeClr val="accent1">
                  <a:lumMod val="50000"/>
                </a:schemeClr>
              </a:solidFill>
              <a:latin typeface="Arvo" panose="020B0604020202020204" charset="0"/>
              <a:cs typeface="Times New Roman" panose="02020603050405020304" pitchFamily="18" charset="0"/>
            </a:rPr>
            <a:t>področja</a:t>
          </a:r>
          <a:r>
            <a:rPr lang="hr-HR" sz="900" kern="1200" dirty="0">
              <a:solidFill>
                <a:schemeClr val="accent1">
                  <a:lumMod val="50000"/>
                </a:schemeClr>
              </a:solidFill>
              <a:latin typeface="Arvo" panose="020B0604020202020204" charset="0"/>
              <a:cs typeface="Times New Roman" panose="02020603050405020304" pitchFamily="18" charset="0"/>
            </a:rPr>
            <a:t> knjižničarstva </a:t>
          </a:r>
          <a:r>
            <a:rPr lang="hr-HR" sz="900" kern="1200" dirty="0" err="1">
              <a:solidFill>
                <a:schemeClr val="accent1">
                  <a:lumMod val="50000"/>
                </a:schemeClr>
              </a:solidFill>
              <a:latin typeface="Arvo" panose="020B0604020202020204" charset="0"/>
              <a:cs typeface="Times New Roman" panose="02020603050405020304" pitchFamily="18" charset="0"/>
            </a:rPr>
            <a:t>in</a:t>
          </a:r>
          <a:r>
            <a:rPr lang="hr-HR" sz="900" kern="1200" dirty="0">
              <a:solidFill>
                <a:schemeClr val="accent1">
                  <a:lumMod val="50000"/>
                </a:schemeClr>
              </a:solidFill>
              <a:latin typeface="Arvo" panose="020B0604020202020204" charset="0"/>
              <a:cs typeface="Times New Roman" panose="02020603050405020304" pitchFamily="18" charset="0"/>
            </a:rPr>
            <a:t> informacijskih znanosti</a:t>
          </a:r>
          <a:endParaRPr lang="en-US" sz="900" kern="1200" dirty="0">
            <a:solidFill>
              <a:schemeClr val="accent1">
                <a:lumMod val="50000"/>
              </a:schemeClr>
            </a:solidFill>
            <a:latin typeface="Arvo" panose="020B0604020202020204" charset="0"/>
            <a:cs typeface="Times New Roman" panose="02020603050405020304" pitchFamily="18" charset="0"/>
          </a:endParaRPr>
        </a:p>
      </dsp:txBody>
      <dsp:txXfrm>
        <a:off x="13967" y="1983366"/>
        <a:ext cx="2308059" cy="370882"/>
      </dsp:txXfrm>
    </dsp:sp>
    <dsp:sp modelId="{39F33024-C878-42CF-A36F-A4D9EA13FD3D}">
      <dsp:nvSpPr>
        <dsp:cNvPr id="0" name=""/>
        <dsp:cNvSpPr/>
      </dsp:nvSpPr>
      <dsp:spPr>
        <a:xfrm>
          <a:off x="1122277" y="2365787"/>
          <a:ext cx="91440" cy="202504"/>
        </a:xfrm>
        <a:custGeom>
          <a:avLst/>
          <a:gdLst/>
          <a:ahLst/>
          <a:cxnLst/>
          <a:rect l="0" t="0" r="0" b="0"/>
          <a:pathLst>
            <a:path>
              <a:moveTo>
                <a:pt x="45720" y="0"/>
              </a:moveTo>
              <a:lnTo>
                <a:pt x="45720" y="202504"/>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E158D7-AC26-4987-BF7A-4983CCB16952}">
      <dsp:nvSpPr>
        <dsp:cNvPr id="0" name=""/>
        <dsp:cNvSpPr/>
      </dsp:nvSpPr>
      <dsp:spPr>
        <a:xfrm>
          <a:off x="654555" y="2568291"/>
          <a:ext cx="1026883" cy="824539"/>
        </a:xfrm>
        <a:prstGeom prst="roundRect">
          <a:avLst>
            <a:gd name="adj" fmla="val 10000"/>
          </a:avLst>
        </a:prstGeom>
        <a:solidFill>
          <a:schemeClr val="accent3">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b="0" kern="1200" dirty="0">
              <a:solidFill>
                <a:schemeClr val="accent1">
                  <a:lumMod val="50000"/>
                </a:schemeClr>
              </a:solidFill>
              <a:latin typeface="Arvo" panose="020B0604020202020204" charset="0"/>
              <a:cs typeface="Times New Roman" panose="02020603050405020304" pitchFamily="18" charset="0"/>
            </a:rPr>
            <a:t>Jedro</a:t>
          </a:r>
        </a:p>
        <a:p>
          <a:pPr marL="0" lvl="0" indent="0" algn="ctr" defTabSz="400050">
            <a:lnSpc>
              <a:spcPct val="90000"/>
            </a:lnSpc>
            <a:spcBef>
              <a:spcPct val="0"/>
            </a:spcBef>
            <a:spcAft>
              <a:spcPct val="35000"/>
            </a:spcAft>
            <a:buNone/>
          </a:pPr>
          <a:r>
            <a:rPr lang="en-GB" sz="900" b="0" kern="1200" dirty="0">
              <a:solidFill>
                <a:schemeClr val="accent1">
                  <a:lumMod val="50000"/>
                </a:schemeClr>
              </a:solidFill>
              <a:latin typeface="Arvo" panose="020B0604020202020204" charset="0"/>
              <a:cs typeface="Times New Roman" panose="02020603050405020304" pitchFamily="18" charset="0"/>
            </a:rPr>
            <a:t>š</a:t>
          </a:r>
          <a:r>
            <a:rPr lang="hr-HR" sz="900" b="0" kern="1200" dirty="0" err="1">
              <a:solidFill>
                <a:schemeClr val="accent1">
                  <a:lumMod val="50000"/>
                </a:schemeClr>
              </a:solidFill>
              <a:latin typeface="Arvo" panose="020B0604020202020204" charset="0"/>
              <a:cs typeface="Times New Roman" panose="02020603050405020304" pitchFamily="18" charset="0"/>
            </a:rPr>
            <a:t>tudijskega</a:t>
          </a:r>
          <a:r>
            <a:rPr lang="hr-HR" sz="900" b="0" kern="1200" dirty="0">
              <a:solidFill>
                <a:schemeClr val="accent1">
                  <a:lumMod val="50000"/>
                </a:schemeClr>
              </a:solidFill>
              <a:latin typeface="Arvo" panose="020B0604020202020204" charset="0"/>
              <a:cs typeface="Times New Roman" panose="02020603050405020304" pitchFamily="18" charset="0"/>
            </a:rPr>
            <a:t> programa knjižničarstva </a:t>
          </a:r>
          <a:endParaRPr lang="en-US" sz="900" b="0" kern="1200" dirty="0">
            <a:solidFill>
              <a:schemeClr val="accent1">
                <a:lumMod val="50000"/>
              </a:schemeClr>
            </a:solidFill>
            <a:latin typeface="Arvo" panose="020B0604020202020204" charset="0"/>
            <a:cs typeface="Times New Roman" panose="02020603050405020304" pitchFamily="18" charset="0"/>
          </a:endParaRPr>
        </a:p>
      </dsp:txBody>
      <dsp:txXfrm>
        <a:off x="678705" y="2592441"/>
        <a:ext cx="978583" cy="776239"/>
      </dsp:txXfrm>
    </dsp:sp>
    <dsp:sp modelId="{E001209E-2D24-4D88-86AF-2DEFF0557B8D}">
      <dsp:nvSpPr>
        <dsp:cNvPr id="0" name=""/>
        <dsp:cNvSpPr/>
      </dsp:nvSpPr>
      <dsp:spPr>
        <a:xfrm>
          <a:off x="2270634" y="1756258"/>
          <a:ext cx="1389045" cy="209036"/>
        </a:xfrm>
        <a:custGeom>
          <a:avLst/>
          <a:gdLst/>
          <a:ahLst/>
          <a:cxnLst/>
          <a:rect l="0" t="0" r="0" b="0"/>
          <a:pathLst>
            <a:path>
              <a:moveTo>
                <a:pt x="0" y="0"/>
              </a:moveTo>
              <a:lnTo>
                <a:pt x="0" y="104518"/>
              </a:lnTo>
              <a:lnTo>
                <a:pt x="1389045" y="104518"/>
              </a:lnTo>
              <a:lnTo>
                <a:pt x="1389045" y="209036"/>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9C988-82D4-456A-9873-FB95294A4C90}">
      <dsp:nvSpPr>
        <dsp:cNvPr id="0" name=""/>
        <dsp:cNvSpPr/>
      </dsp:nvSpPr>
      <dsp:spPr>
        <a:xfrm>
          <a:off x="2780519" y="1965294"/>
          <a:ext cx="1758320" cy="435046"/>
        </a:xfrm>
        <a:prstGeom prst="roundRect">
          <a:avLst>
            <a:gd name="adj" fmla="val 10000"/>
          </a:avLst>
        </a:prstGeom>
        <a:solidFill>
          <a:schemeClr val="accent4">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b="0" kern="1200" dirty="0" err="1">
              <a:solidFill>
                <a:schemeClr val="accent1">
                  <a:lumMod val="50000"/>
                </a:schemeClr>
              </a:solidFill>
              <a:latin typeface="Arvo" panose="020B0604020202020204" charset="0"/>
              <a:cs typeface="Times New Roman" panose="02020603050405020304" pitchFamily="18" charset="0"/>
            </a:rPr>
            <a:t>Vseživljenske</a:t>
          </a:r>
          <a:r>
            <a:rPr lang="hr-HR" sz="900" b="0" kern="1200" dirty="0">
              <a:solidFill>
                <a:schemeClr val="accent1">
                  <a:lumMod val="50000"/>
                </a:schemeClr>
              </a:solidFill>
              <a:latin typeface="Arvo" panose="020B0604020202020204" charset="0"/>
              <a:cs typeface="Times New Roman" panose="02020603050405020304" pitchFamily="18" charset="0"/>
            </a:rPr>
            <a:t> </a:t>
          </a:r>
          <a:r>
            <a:rPr lang="hr-HR" sz="900" b="0" kern="1200" dirty="0" err="1">
              <a:solidFill>
                <a:schemeClr val="accent1">
                  <a:lumMod val="50000"/>
                </a:schemeClr>
              </a:solidFill>
              <a:latin typeface="Arvo" panose="020B0604020202020204" charset="0"/>
              <a:cs typeface="Times New Roman" panose="02020603050405020304" pitchFamily="18" charset="0"/>
            </a:rPr>
            <a:t>kompetence</a:t>
          </a:r>
          <a:r>
            <a:rPr lang="hr-HR" sz="900" b="0" kern="1200" dirty="0">
              <a:solidFill>
                <a:schemeClr val="accent1">
                  <a:lumMod val="50000"/>
                </a:schemeClr>
              </a:solidFill>
              <a:latin typeface="Arvo" panose="020B0604020202020204" charset="0"/>
              <a:cs typeface="Times New Roman" panose="02020603050405020304" pitchFamily="18" charset="0"/>
            </a:rPr>
            <a:t> </a:t>
          </a:r>
          <a:r>
            <a:rPr lang="hr-HR" sz="900" b="0" kern="1200" dirty="0" err="1">
              <a:solidFill>
                <a:schemeClr val="accent1">
                  <a:lumMod val="50000"/>
                </a:schemeClr>
              </a:solidFill>
              <a:latin typeface="Arvo" panose="020B0604020202020204" charset="0"/>
              <a:cs typeface="Times New Roman" panose="02020603050405020304" pitchFamily="18" charset="0"/>
            </a:rPr>
            <a:t>in</a:t>
          </a:r>
          <a:r>
            <a:rPr lang="hr-HR" sz="900" b="0" kern="1200" dirty="0">
              <a:solidFill>
                <a:schemeClr val="accent1">
                  <a:lumMod val="50000"/>
                </a:schemeClr>
              </a:solidFill>
              <a:latin typeface="Arvo" panose="020B0604020202020204" charset="0"/>
              <a:cs typeface="Times New Roman" panose="02020603050405020304" pitchFamily="18" charset="0"/>
            </a:rPr>
            <a:t> spretnosti</a:t>
          </a:r>
          <a:endParaRPr lang="en-US" sz="900" b="0" kern="1200" dirty="0">
            <a:solidFill>
              <a:schemeClr val="accent1">
                <a:lumMod val="50000"/>
              </a:schemeClr>
            </a:solidFill>
            <a:latin typeface="Arvo" panose="020B0604020202020204" charset="0"/>
            <a:cs typeface="Times New Roman" panose="02020603050405020304" pitchFamily="18" charset="0"/>
          </a:endParaRPr>
        </a:p>
      </dsp:txBody>
      <dsp:txXfrm>
        <a:off x="2793261" y="1978036"/>
        <a:ext cx="1732836" cy="409562"/>
      </dsp:txXfrm>
    </dsp:sp>
    <dsp:sp modelId="{66A281B2-D2CB-42F6-BA48-CC2608160C7B}">
      <dsp:nvSpPr>
        <dsp:cNvPr id="0" name=""/>
        <dsp:cNvSpPr/>
      </dsp:nvSpPr>
      <dsp:spPr>
        <a:xfrm>
          <a:off x="2455535" y="2400341"/>
          <a:ext cx="1204143" cy="209036"/>
        </a:xfrm>
        <a:custGeom>
          <a:avLst/>
          <a:gdLst/>
          <a:ahLst/>
          <a:cxnLst/>
          <a:rect l="0" t="0" r="0" b="0"/>
          <a:pathLst>
            <a:path>
              <a:moveTo>
                <a:pt x="1204143" y="0"/>
              </a:moveTo>
              <a:lnTo>
                <a:pt x="1204143" y="104518"/>
              </a:lnTo>
              <a:lnTo>
                <a:pt x="0" y="104518"/>
              </a:lnTo>
              <a:lnTo>
                <a:pt x="0" y="209036"/>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B1AFB5-F7AC-4007-A093-950EBBB0454C}">
      <dsp:nvSpPr>
        <dsp:cNvPr id="0" name=""/>
        <dsp:cNvSpPr/>
      </dsp:nvSpPr>
      <dsp:spPr>
        <a:xfrm>
          <a:off x="1916605" y="2609377"/>
          <a:ext cx="1077859" cy="811991"/>
        </a:xfrm>
        <a:prstGeom prst="roundRect">
          <a:avLst>
            <a:gd name="adj" fmla="val 10000"/>
          </a:avLst>
        </a:prstGeom>
        <a:solidFill>
          <a:schemeClr val="accent3">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kern="1200" dirty="0">
              <a:solidFill>
                <a:schemeClr val="accent1">
                  <a:lumMod val="50000"/>
                </a:schemeClr>
              </a:solidFill>
              <a:latin typeface="Arvo" panose="020B0604020202020204" charset="0"/>
              <a:cs typeface="Times New Roman" panose="02020603050405020304" pitchFamily="18" charset="0"/>
            </a:rPr>
            <a:t>Spretnosti</a:t>
          </a:r>
        </a:p>
        <a:p>
          <a:pPr marL="0" lvl="0" indent="0" algn="ctr" defTabSz="400050">
            <a:lnSpc>
              <a:spcPct val="90000"/>
            </a:lnSpc>
            <a:spcBef>
              <a:spcPct val="0"/>
            </a:spcBef>
            <a:spcAft>
              <a:spcPct val="35000"/>
            </a:spcAft>
            <a:buNone/>
          </a:pPr>
          <a:r>
            <a:rPr lang="hr-HR" sz="900" kern="1200" dirty="0">
              <a:solidFill>
                <a:schemeClr val="accent1">
                  <a:lumMod val="50000"/>
                </a:schemeClr>
              </a:solidFill>
              <a:latin typeface="Arvo" panose="020B0604020202020204" charset="0"/>
              <a:cs typeface="Times New Roman" panose="02020603050405020304" pitchFamily="18" charset="0"/>
            </a:rPr>
            <a:t>upravljanja z organizacijom</a:t>
          </a:r>
          <a:endParaRPr lang="en-US" sz="900" kern="1200" dirty="0">
            <a:solidFill>
              <a:schemeClr val="accent1">
                <a:lumMod val="50000"/>
              </a:schemeClr>
            </a:solidFill>
            <a:latin typeface="Arvo" panose="020B0604020202020204" charset="0"/>
            <a:cs typeface="Times New Roman" panose="02020603050405020304" pitchFamily="18" charset="0"/>
          </a:endParaRPr>
        </a:p>
      </dsp:txBody>
      <dsp:txXfrm>
        <a:off x="1940387" y="2633159"/>
        <a:ext cx="1030295" cy="764427"/>
      </dsp:txXfrm>
    </dsp:sp>
    <dsp:sp modelId="{A1569E79-F847-470A-8423-A47CF1FD9815}">
      <dsp:nvSpPr>
        <dsp:cNvPr id="0" name=""/>
        <dsp:cNvSpPr/>
      </dsp:nvSpPr>
      <dsp:spPr>
        <a:xfrm>
          <a:off x="3613959" y="2400341"/>
          <a:ext cx="91440" cy="209036"/>
        </a:xfrm>
        <a:custGeom>
          <a:avLst/>
          <a:gdLst/>
          <a:ahLst/>
          <a:cxnLst/>
          <a:rect l="0" t="0" r="0" b="0"/>
          <a:pathLst>
            <a:path>
              <a:moveTo>
                <a:pt x="45720" y="0"/>
              </a:moveTo>
              <a:lnTo>
                <a:pt x="45720" y="104518"/>
              </a:lnTo>
              <a:lnTo>
                <a:pt x="83240" y="104518"/>
              </a:lnTo>
              <a:lnTo>
                <a:pt x="83240" y="209036"/>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8581D-2D95-4B3A-B3C9-BA8A20F7D608}">
      <dsp:nvSpPr>
        <dsp:cNvPr id="0" name=""/>
        <dsp:cNvSpPr/>
      </dsp:nvSpPr>
      <dsp:spPr>
        <a:xfrm>
          <a:off x="3229631" y="2609377"/>
          <a:ext cx="935137" cy="798561"/>
        </a:xfrm>
        <a:prstGeom prst="roundRect">
          <a:avLst>
            <a:gd name="adj" fmla="val 10000"/>
          </a:avLst>
        </a:prstGeom>
        <a:solidFill>
          <a:schemeClr val="accent3">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kern="1200" dirty="0">
              <a:solidFill>
                <a:schemeClr val="accent1">
                  <a:lumMod val="50000"/>
                </a:schemeClr>
              </a:solidFill>
              <a:latin typeface="Arvo" panose="020B0604020202020204" charset="0"/>
              <a:cs typeface="Times New Roman" panose="02020603050405020304" pitchFamily="18" charset="0"/>
            </a:rPr>
            <a:t>Pedagoške </a:t>
          </a:r>
          <a:r>
            <a:rPr lang="hr-HR" sz="900" kern="1200" dirty="0" err="1">
              <a:solidFill>
                <a:schemeClr val="accent1">
                  <a:lumMod val="50000"/>
                </a:schemeClr>
              </a:solidFill>
              <a:latin typeface="Arvo" panose="020B0604020202020204" charset="0"/>
              <a:cs typeface="Times New Roman" panose="02020603050405020304" pitchFamily="18" charset="0"/>
            </a:rPr>
            <a:t>kompetence</a:t>
          </a:r>
          <a:r>
            <a:rPr lang="hr-HR" sz="900" kern="1200" dirty="0">
              <a:solidFill>
                <a:schemeClr val="accent1">
                  <a:lumMod val="50000"/>
                </a:schemeClr>
              </a:solidFill>
              <a:latin typeface="Arvo" panose="020B0604020202020204" charset="0"/>
              <a:cs typeface="Times New Roman" panose="02020603050405020304" pitchFamily="18" charset="0"/>
            </a:rPr>
            <a:t> </a:t>
          </a:r>
          <a:r>
            <a:rPr lang="hr-HR" sz="900" b="1" kern="1200" dirty="0">
              <a:solidFill>
                <a:schemeClr val="accent1">
                  <a:lumMod val="50000"/>
                </a:schemeClr>
              </a:solidFill>
              <a:latin typeface="Arvo" panose="020B0604020202020204" charset="0"/>
              <a:cs typeface="Times New Roman" panose="02020603050405020304" pitchFamily="18" charset="0"/>
            </a:rPr>
            <a:t>(</a:t>
          </a:r>
          <a:r>
            <a:rPr lang="hr-HR" sz="900" b="1" kern="1200" dirty="0" err="1">
              <a:solidFill>
                <a:schemeClr val="accent1">
                  <a:lumMod val="50000"/>
                </a:schemeClr>
              </a:solidFill>
              <a:latin typeface="Arvo" panose="020B0604020202020204" charset="0"/>
              <a:cs typeface="Times New Roman" panose="02020603050405020304" pitchFamily="18" charset="0"/>
            </a:rPr>
            <a:t>izvajanje</a:t>
          </a:r>
          <a:r>
            <a:rPr lang="hr-HR" sz="900" b="1" kern="1200" dirty="0">
              <a:solidFill>
                <a:schemeClr val="accent1">
                  <a:lumMod val="50000"/>
                </a:schemeClr>
              </a:solidFill>
              <a:latin typeface="Arvo" panose="020B0604020202020204" charset="0"/>
              <a:cs typeface="Times New Roman" panose="02020603050405020304" pitchFamily="18" charset="0"/>
            </a:rPr>
            <a:t> programa IP)</a:t>
          </a:r>
          <a:endParaRPr lang="en-US" sz="900" b="1" kern="1200" dirty="0">
            <a:solidFill>
              <a:schemeClr val="accent1">
                <a:lumMod val="50000"/>
              </a:schemeClr>
            </a:solidFill>
            <a:latin typeface="Arvo" panose="020B0604020202020204" charset="0"/>
            <a:cs typeface="Times New Roman" panose="02020603050405020304" pitchFamily="18" charset="0"/>
          </a:endParaRPr>
        </a:p>
      </dsp:txBody>
      <dsp:txXfrm>
        <a:off x="3253020" y="2632766"/>
        <a:ext cx="888359" cy="751783"/>
      </dsp:txXfrm>
    </dsp:sp>
    <dsp:sp modelId="{DCE09F78-4F2D-42C2-9788-AF8D2B86B657}">
      <dsp:nvSpPr>
        <dsp:cNvPr id="0" name=""/>
        <dsp:cNvSpPr/>
      </dsp:nvSpPr>
      <dsp:spPr>
        <a:xfrm>
          <a:off x="3659679" y="2400341"/>
          <a:ext cx="1241664" cy="209036"/>
        </a:xfrm>
        <a:custGeom>
          <a:avLst/>
          <a:gdLst/>
          <a:ahLst/>
          <a:cxnLst/>
          <a:rect l="0" t="0" r="0" b="0"/>
          <a:pathLst>
            <a:path>
              <a:moveTo>
                <a:pt x="0" y="0"/>
              </a:moveTo>
              <a:lnTo>
                <a:pt x="0" y="104518"/>
              </a:lnTo>
              <a:lnTo>
                <a:pt x="1241664" y="104518"/>
              </a:lnTo>
              <a:lnTo>
                <a:pt x="1241664" y="209036"/>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0E271-830D-4BE3-A451-34125ED96874}">
      <dsp:nvSpPr>
        <dsp:cNvPr id="0" name=""/>
        <dsp:cNvSpPr/>
      </dsp:nvSpPr>
      <dsp:spPr>
        <a:xfrm>
          <a:off x="4399934" y="2609377"/>
          <a:ext cx="1002818" cy="802391"/>
        </a:xfrm>
        <a:prstGeom prst="roundRect">
          <a:avLst>
            <a:gd name="adj" fmla="val 10000"/>
          </a:avLst>
        </a:prstGeom>
        <a:solidFill>
          <a:schemeClr val="accent3">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kern="1200" dirty="0">
              <a:solidFill>
                <a:schemeClr val="accent1">
                  <a:lumMod val="50000"/>
                </a:schemeClr>
              </a:solidFill>
              <a:latin typeface="Arvo" panose="020B0604020202020204" charset="0"/>
              <a:cs typeface="Times New Roman" panose="02020603050405020304" pitchFamily="18" charset="0"/>
            </a:rPr>
            <a:t>Uporaba</a:t>
          </a:r>
        </a:p>
        <a:p>
          <a:pPr marL="0" lvl="0" indent="0" algn="ctr" defTabSz="400050">
            <a:lnSpc>
              <a:spcPct val="90000"/>
            </a:lnSpc>
            <a:spcBef>
              <a:spcPct val="0"/>
            </a:spcBef>
            <a:spcAft>
              <a:spcPct val="35000"/>
            </a:spcAft>
            <a:buNone/>
          </a:pPr>
          <a:r>
            <a:rPr lang="hr-HR" sz="900" kern="1200" dirty="0">
              <a:solidFill>
                <a:schemeClr val="accent1">
                  <a:lumMod val="50000"/>
                </a:schemeClr>
              </a:solidFill>
              <a:latin typeface="Arvo" panose="020B0604020202020204" charset="0"/>
              <a:cs typeface="Times New Roman" panose="02020603050405020304" pitchFamily="18" charset="0"/>
            </a:rPr>
            <a:t>informacijskih </a:t>
          </a:r>
          <a:r>
            <a:rPr lang="hr-HR" sz="900" kern="1200" dirty="0" err="1">
              <a:solidFill>
                <a:schemeClr val="accent1">
                  <a:lumMod val="50000"/>
                </a:schemeClr>
              </a:solidFill>
              <a:latin typeface="Arvo" panose="020B0604020202020204" charset="0"/>
              <a:cs typeface="Times New Roman" panose="02020603050405020304" pitchFamily="18" charset="0"/>
            </a:rPr>
            <a:t>pripomočkov</a:t>
          </a:r>
          <a:r>
            <a:rPr lang="hr-HR" sz="900" kern="1200" dirty="0">
              <a:solidFill>
                <a:schemeClr val="accent1">
                  <a:lumMod val="50000"/>
                </a:schemeClr>
              </a:solidFill>
              <a:latin typeface="Arvo" panose="020B0604020202020204" charset="0"/>
              <a:cs typeface="Times New Roman" panose="02020603050405020304" pitchFamily="18" charset="0"/>
            </a:rPr>
            <a:t> </a:t>
          </a:r>
          <a:r>
            <a:rPr lang="hr-HR" sz="900" kern="1200" dirty="0" err="1">
              <a:solidFill>
                <a:schemeClr val="accent1">
                  <a:lumMod val="50000"/>
                </a:schemeClr>
              </a:solidFill>
              <a:latin typeface="Arvo" panose="020B0604020202020204" charset="0"/>
              <a:cs typeface="Times New Roman" panose="02020603050405020304" pitchFamily="18" charset="0"/>
            </a:rPr>
            <a:t>in</a:t>
          </a:r>
          <a:r>
            <a:rPr lang="hr-HR" sz="900" kern="1200" dirty="0">
              <a:solidFill>
                <a:schemeClr val="accent1">
                  <a:lumMod val="50000"/>
                </a:schemeClr>
              </a:solidFill>
              <a:latin typeface="Arvo" panose="020B0604020202020204" charset="0"/>
              <a:cs typeface="Times New Roman" panose="02020603050405020304" pitchFamily="18" charset="0"/>
            </a:rPr>
            <a:t> tehnologije</a:t>
          </a:r>
          <a:r>
            <a:rPr lang="en-US" sz="900" kern="1200" dirty="0">
              <a:solidFill>
                <a:schemeClr val="accent1">
                  <a:lumMod val="50000"/>
                </a:schemeClr>
              </a:solidFill>
              <a:latin typeface="Arvo" panose="020B0604020202020204" charset="0"/>
              <a:cs typeface="Times New Roman" panose="02020603050405020304" pitchFamily="18" charset="0"/>
            </a:rPr>
            <a:t> (DP, IP)</a:t>
          </a:r>
        </a:p>
      </dsp:txBody>
      <dsp:txXfrm>
        <a:off x="4423435" y="2632878"/>
        <a:ext cx="955816" cy="755389"/>
      </dsp:txXfrm>
    </dsp:sp>
    <dsp:sp modelId="{04D5970C-246F-42FB-81CE-7AECEC0C6B19}">
      <dsp:nvSpPr>
        <dsp:cNvPr id="0" name=""/>
        <dsp:cNvSpPr/>
      </dsp:nvSpPr>
      <dsp:spPr>
        <a:xfrm>
          <a:off x="4322658" y="1001364"/>
          <a:ext cx="2046803" cy="232302"/>
        </a:xfrm>
        <a:custGeom>
          <a:avLst/>
          <a:gdLst/>
          <a:ahLst/>
          <a:cxnLst/>
          <a:rect l="0" t="0" r="0" b="0"/>
          <a:pathLst>
            <a:path>
              <a:moveTo>
                <a:pt x="0" y="0"/>
              </a:moveTo>
              <a:lnTo>
                <a:pt x="0" y="116151"/>
              </a:lnTo>
              <a:lnTo>
                <a:pt x="2046803" y="116151"/>
              </a:lnTo>
              <a:lnTo>
                <a:pt x="2046803" y="23230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C5C515-1FB0-47C1-B3FD-33F03AB32838}">
      <dsp:nvSpPr>
        <dsp:cNvPr id="0" name=""/>
        <dsp:cNvSpPr/>
      </dsp:nvSpPr>
      <dsp:spPr>
        <a:xfrm>
          <a:off x="5435778" y="1233667"/>
          <a:ext cx="1867366" cy="529578"/>
        </a:xfrm>
        <a:prstGeom prst="roundRect">
          <a:avLst>
            <a:gd name="adj" fmla="val 10000"/>
          </a:avLst>
        </a:prstGeom>
        <a:solidFill>
          <a:schemeClr val="accent6">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b="1" kern="1200" dirty="0">
              <a:solidFill>
                <a:schemeClr val="accent1">
                  <a:lumMod val="50000"/>
                </a:schemeClr>
              </a:solidFill>
              <a:latin typeface="Arvo" panose="020B0604020202020204" charset="0"/>
              <a:cs typeface="Times New Roman" panose="02020603050405020304" pitchFamily="18" charset="0"/>
            </a:rPr>
            <a:t>2. </a:t>
          </a:r>
          <a:r>
            <a:rPr lang="en-US" sz="1000" b="1" kern="1200" dirty="0" err="1">
              <a:solidFill>
                <a:schemeClr val="accent1">
                  <a:lumMod val="50000"/>
                </a:schemeClr>
              </a:solidFill>
              <a:latin typeface="Arvo" panose="020B0604020202020204" charset="0"/>
              <a:cs typeface="Times New Roman" panose="02020603050405020304" pitchFamily="18" charset="0"/>
            </a:rPr>
            <a:t>Posebne</a:t>
          </a:r>
          <a:r>
            <a:rPr lang="en-US" sz="1000" b="1" kern="1200" dirty="0">
              <a:solidFill>
                <a:schemeClr val="accent1">
                  <a:lumMod val="50000"/>
                </a:schemeClr>
              </a:solidFill>
              <a:latin typeface="Arvo" panose="020B0604020202020204" charset="0"/>
              <a:cs typeface="Times New Roman" panose="02020603050405020304" pitchFamily="18" charset="0"/>
            </a:rPr>
            <a:t>/</a:t>
          </a:r>
          <a:r>
            <a:rPr lang="en-US" sz="1000" b="1" kern="1200" dirty="0" err="1">
              <a:solidFill>
                <a:schemeClr val="accent1">
                  <a:lumMod val="50000"/>
                </a:schemeClr>
              </a:solidFill>
              <a:latin typeface="Arvo" panose="020B0604020202020204" charset="0"/>
              <a:cs typeface="Times New Roman" panose="02020603050405020304" pitchFamily="18" charset="0"/>
            </a:rPr>
            <a:t>specifične</a:t>
          </a:r>
          <a:r>
            <a:rPr lang="en-US" sz="1000" b="1" kern="1200" dirty="0">
              <a:solidFill>
                <a:schemeClr val="accent1">
                  <a:lumMod val="50000"/>
                </a:schemeClr>
              </a:solidFill>
              <a:latin typeface="Arvo" panose="020B0604020202020204" charset="0"/>
              <a:cs typeface="Times New Roman" panose="02020603050405020304" pitchFamily="18" charset="0"/>
            </a:rPr>
            <a:t> </a:t>
          </a:r>
          <a:r>
            <a:rPr lang="en-US" sz="1000" b="1" kern="1200" dirty="0" err="1">
              <a:solidFill>
                <a:schemeClr val="accent1">
                  <a:lumMod val="50000"/>
                </a:schemeClr>
              </a:solidFill>
              <a:latin typeface="Arvo" panose="020B0604020202020204" charset="0"/>
              <a:cs typeface="Times New Roman" panose="02020603050405020304" pitchFamily="18" charset="0"/>
            </a:rPr>
            <a:t>kompetenc</a:t>
          </a:r>
          <a:r>
            <a:rPr lang="sl-SI" sz="1000" b="1" kern="1200" dirty="0">
              <a:solidFill>
                <a:schemeClr val="accent1">
                  <a:lumMod val="50000"/>
                </a:schemeClr>
              </a:solidFill>
              <a:latin typeface="Arvo" panose="020B0604020202020204" charset="0"/>
              <a:cs typeface="Times New Roman" panose="02020603050405020304" pitchFamily="18" charset="0"/>
            </a:rPr>
            <a:t>e </a:t>
          </a:r>
          <a:r>
            <a:rPr lang="en-US" sz="1000" b="1" kern="1200" dirty="0" err="1">
              <a:solidFill>
                <a:schemeClr val="accent1">
                  <a:lumMod val="50000"/>
                </a:schemeClr>
              </a:solidFill>
              <a:latin typeface="Arvo" panose="020B0604020202020204" charset="0"/>
              <a:cs typeface="Times New Roman" panose="02020603050405020304" pitchFamily="18" charset="0"/>
            </a:rPr>
            <a:t>i</a:t>
          </a:r>
          <a:r>
            <a:rPr lang="sl-SI" sz="1000" b="1" kern="1200" dirty="0">
              <a:solidFill>
                <a:schemeClr val="accent1">
                  <a:lumMod val="50000"/>
                </a:schemeClr>
              </a:solidFill>
              <a:latin typeface="Arvo" panose="020B0604020202020204" charset="0"/>
              <a:cs typeface="Times New Roman" panose="02020603050405020304" pitchFamily="18" charset="0"/>
            </a:rPr>
            <a:t>n</a:t>
          </a:r>
          <a:r>
            <a:rPr lang="en-US" sz="1000" b="1" kern="1200" dirty="0">
              <a:solidFill>
                <a:schemeClr val="accent1">
                  <a:lumMod val="50000"/>
                </a:schemeClr>
              </a:solidFill>
              <a:latin typeface="Arvo" panose="020B0604020202020204" charset="0"/>
              <a:cs typeface="Times New Roman" panose="02020603050405020304" pitchFamily="18" charset="0"/>
            </a:rPr>
            <a:t> </a:t>
          </a:r>
          <a:r>
            <a:rPr lang="en-US" sz="1000" b="1" kern="1200" dirty="0" err="1">
              <a:solidFill>
                <a:schemeClr val="accent1">
                  <a:lumMod val="50000"/>
                </a:schemeClr>
              </a:solidFill>
              <a:latin typeface="Arvo" panose="020B0604020202020204" charset="0"/>
              <a:cs typeface="Times New Roman" panose="02020603050405020304" pitchFamily="18" charset="0"/>
            </a:rPr>
            <a:t>znanja</a:t>
          </a:r>
          <a:r>
            <a:rPr lang="en-US" sz="1000" b="1" kern="1200" dirty="0">
              <a:solidFill>
                <a:schemeClr val="accent1">
                  <a:lumMod val="50000"/>
                </a:schemeClr>
              </a:solidFill>
              <a:latin typeface="Arvo" panose="020B0604020202020204" charset="0"/>
              <a:cs typeface="Times New Roman" panose="02020603050405020304" pitchFamily="18" charset="0"/>
            </a:rPr>
            <a:t> </a:t>
          </a:r>
        </a:p>
      </dsp:txBody>
      <dsp:txXfrm>
        <a:off x="5451289" y="1249178"/>
        <a:ext cx="1836344" cy="498556"/>
      </dsp:txXfrm>
    </dsp:sp>
    <dsp:sp modelId="{AA2E7428-9163-44E1-965C-3A144F41B049}">
      <dsp:nvSpPr>
        <dsp:cNvPr id="0" name=""/>
        <dsp:cNvSpPr/>
      </dsp:nvSpPr>
      <dsp:spPr>
        <a:xfrm>
          <a:off x="6323741" y="1763245"/>
          <a:ext cx="91440" cy="209036"/>
        </a:xfrm>
        <a:custGeom>
          <a:avLst/>
          <a:gdLst/>
          <a:ahLst/>
          <a:cxnLst/>
          <a:rect l="0" t="0" r="0" b="0"/>
          <a:pathLst>
            <a:path>
              <a:moveTo>
                <a:pt x="45720" y="0"/>
              </a:moveTo>
              <a:lnTo>
                <a:pt x="45720" y="209036"/>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7C81C-0693-4A4C-8A7F-239DDCAF1DD6}">
      <dsp:nvSpPr>
        <dsp:cNvPr id="0" name=""/>
        <dsp:cNvSpPr/>
      </dsp:nvSpPr>
      <dsp:spPr>
        <a:xfrm>
          <a:off x="5631111" y="1972281"/>
          <a:ext cx="1476701" cy="522591"/>
        </a:xfrm>
        <a:prstGeom prst="roundRect">
          <a:avLst>
            <a:gd name="adj" fmla="val 10000"/>
          </a:avLst>
        </a:prstGeom>
        <a:solidFill>
          <a:schemeClr val="accent4">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b="0" kern="1200" dirty="0">
              <a:solidFill>
                <a:schemeClr val="accent1">
                  <a:lumMod val="50000"/>
                </a:schemeClr>
              </a:solidFill>
              <a:latin typeface="Arvo" panose="020B0604020202020204" charset="0"/>
              <a:cs typeface="Times New Roman" panose="02020603050405020304" pitchFamily="18" charset="0"/>
            </a:rPr>
            <a:t>Znanja </a:t>
          </a:r>
          <a:r>
            <a:rPr lang="hr-HR" sz="900" b="0" kern="1200" dirty="0" err="1">
              <a:solidFill>
                <a:schemeClr val="accent1">
                  <a:lumMod val="50000"/>
                </a:schemeClr>
              </a:solidFill>
              <a:latin typeface="Arvo" panose="020B0604020202020204" charset="0"/>
              <a:cs typeface="Times New Roman" panose="02020603050405020304" pitchFamily="18" charset="0"/>
            </a:rPr>
            <a:t>in</a:t>
          </a:r>
          <a:r>
            <a:rPr lang="hr-HR" sz="900" b="0" kern="1200" dirty="0">
              <a:solidFill>
                <a:schemeClr val="accent1">
                  <a:lumMod val="50000"/>
                </a:schemeClr>
              </a:solidFill>
              <a:latin typeface="Arvo" panose="020B0604020202020204" charset="0"/>
              <a:cs typeface="Times New Roman" panose="02020603050405020304" pitchFamily="18" charset="0"/>
            </a:rPr>
            <a:t> </a:t>
          </a:r>
          <a:r>
            <a:rPr lang="hr-HR" sz="900" b="0" kern="1200" dirty="0" err="1">
              <a:solidFill>
                <a:schemeClr val="accent1">
                  <a:lumMod val="50000"/>
                </a:schemeClr>
              </a:solidFill>
              <a:latin typeface="Arvo" panose="020B0604020202020204" charset="0"/>
              <a:cs typeface="Times New Roman" panose="02020603050405020304" pitchFamily="18" charset="0"/>
            </a:rPr>
            <a:t>kompetence</a:t>
          </a:r>
          <a:r>
            <a:rPr lang="hr-HR" sz="900" b="0" kern="1200" dirty="0">
              <a:solidFill>
                <a:schemeClr val="accent1">
                  <a:lumMod val="50000"/>
                </a:schemeClr>
              </a:solidFill>
              <a:latin typeface="Arvo" panose="020B0604020202020204" charset="0"/>
              <a:cs typeface="Times New Roman" panose="02020603050405020304" pitchFamily="18" charset="0"/>
            </a:rPr>
            <a:t> iz </a:t>
          </a:r>
          <a:r>
            <a:rPr lang="hr-HR" sz="900" b="0" kern="1200" dirty="0" err="1">
              <a:solidFill>
                <a:schemeClr val="accent1">
                  <a:lumMod val="50000"/>
                </a:schemeClr>
              </a:solidFill>
              <a:latin typeface="Arvo" panose="020B0604020202020204" charset="0"/>
              <a:cs typeface="Times New Roman" panose="02020603050405020304" pitchFamily="18" charset="0"/>
            </a:rPr>
            <a:t>področja</a:t>
          </a:r>
          <a:r>
            <a:rPr lang="hr-HR" sz="900" b="0" kern="1200" dirty="0">
              <a:solidFill>
                <a:schemeClr val="accent1">
                  <a:lumMod val="50000"/>
                </a:schemeClr>
              </a:solidFill>
              <a:latin typeface="Arvo" panose="020B0604020202020204" charset="0"/>
              <a:cs typeface="Times New Roman" panose="02020603050405020304" pitchFamily="18" charset="0"/>
            </a:rPr>
            <a:t> prava</a:t>
          </a:r>
          <a:endParaRPr lang="en-US" sz="900" b="0" kern="1200" dirty="0">
            <a:solidFill>
              <a:schemeClr val="accent1">
                <a:lumMod val="50000"/>
              </a:schemeClr>
            </a:solidFill>
            <a:latin typeface="Arvo" panose="020B0604020202020204" charset="0"/>
            <a:cs typeface="Times New Roman" panose="02020603050405020304" pitchFamily="18" charset="0"/>
          </a:endParaRPr>
        </a:p>
      </dsp:txBody>
      <dsp:txXfrm>
        <a:off x="5646417" y="1987587"/>
        <a:ext cx="1446089" cy="491979"/>
      </dsp:txXfrm>
    </dsp:sp>
    <dsp:sp modelId="{28D673E4-1297-4F53-9272-07E625CB423A}">
      <dsp:nvSpPr>
        <dsp:cNvPr id="0" name=""/>
        <dsp:cNvSpPr/>
      </dsp:nvSpPr>
      <dsp:spPr>
        <a:xfrm>
          <a:off x="6323741" y="2494872"/>
          <a:ext cx="91440" cy="209036"/>
        </a:xfrm>
        <a:custGeom>
          <a:avLst/>
          <a:gdLst/>
          <a:ahLst/>
          <a:cxnLst/>
          <a:rect l="0" t="0" r="0" b="0"/>
          <a:pathLst>
            <a:path>
              <a:moveTo>
                <a:pt x="45720" y="0"/>
              </a:moveTo>
              <a:lnTo>
                <a:pt x="45720" y="209036"/>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191C51-E8ED-4D27-8C56-D1597646A7C1}">
      <dsp:nvSpPr>
        <dsp:cNvPr id="0" name=""/>
        <dsp:cNvSpPr/>
      </dsp:nvSpPr>
      <dsp:spPr>
        <a:xfrm>
          <a:off x="5637919" y="2703909"/>
          <a:ext cx="1463085" cy="701233"/>
        </a:xfrm>
        <a:prstGeom prst="roundRect">
          <a:avLst>
            <a:gd name="adj" fmla="val 10000"/>
          </a:avLst>
        </a:prstGeom>
        <a:solidFill>
          <a:schemeClr val="accent3">
            <a:lumMod val="20000"/>
            <a:lumOff val="8000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kern="1200" dirty="0">
              <a:solidFill>
                <a:schemeClr val="accent1">
                  <a:lumMod val="50000"/>
                </a:schemeClr>
              </a:solidFill>
              <a:latin typeface="Arvo" panose="020B0604020202020204" charset="0"/>
              <a:cs typeface="Times New Roman" panose="02020603050405020304" pitchFamily="18" charset="0"/>
            </a:rPr>
            <a:t>Specijalizirana znanja iz </a:t>
          </a:r>
          <a:r>
            <a:rPr lang="hr-HR" sz="900" kern="1200" dirty="0" err="1">
              <a:solidFill>
                <a:schemeClr val="accent1">
                  <a:lumMod val="50000"/>
                </a:schemeClr>
              </a:solidFill>
              <a:latin typeface="Arvo" panose="020B0604020202020204" charset="0"/>
              <a:cs typeface="Times New Roman" panose="02020603050405020304" pitchFamily="18" charset="0"/>
            </a:rPr>
            <a:t>področja</a:t>
          </a:r>
          <a:r>
            <a:rPr lang="hr-HR" sz="900" kern="1200" dirty="0">
              <a:solidFill>
                <a:schemeClr val="accent1">
                  <a:lumMod val="50000"/>
                </a:schemeClr>
              </a:solidFill>
              <a:latin typeface="Arvo" panose="020B0604020202020204" charset="0"/>
              <a:cs typeface="Times New Roman" panose="02020603050405020304" pitchFamily="18" charset="0"/>
            </a:rPr>
            <a:t> prava </a:t>
          </a:r>
          <a:r>
            <a:rPr lang="hr-HR" sz="900" kern="1200" dirty="0" err="1">
              <a:solidFill>
                <a:schemeClr val="accent1">
                  <a:lumMod val="50000"/>
                </a:schemeClr>
              </a:solidFill>
              <a:latin typeface="Arvo" panose="020B0604020202020204" charset="0"/>
              <a:cs typeface="Times New Roman" panose="02020603050405020304" pitchFamily="18" charset="0"/>
            </a:rPr>
            <a:t>kot</a:t>
          </a:r>
          <a:r>
            <a:rPr lang="hr-HR" sz="900" kern="1200" dirty="0">
              <a:solidFill>
                <a:schemeClr val="accent1">
                  <a:lumMod val="50000"/>
                </a:schemeClr>
              </a:solidFill>
              <a:latin typeface="Arvo" panose="020B0604020202020204" charset="0"/>
              <a:cs typeface="Times New Roman" panose="02020603050405020304" pitchFamily="18" charset="0"/>
            </a:rPr>
            <a:t> znanstvene discipline </a:t>
          </a:r>
          <a:endParaRPr lang="en-US" sz="900" kern="1200" dirty="0">
            <a:solidFill>
              <a:schemeClr val="accent1">
                <a:lumMod val="50000"/>
              </a:schemeClr>
            </a:solidFill>
            <a:latin typeface="Arvo" panose="020B0604020202020204" charset="0"/>
            <a:cs typeface="Times New Roman" panose="02020603050405020304" pitchFamily="18" charset="0"/>
          </a:endParaRPr>
        </a:p>
      </dsp:txBody>
      <dsp:txXfrm>
        <a:off x="5658457" y="2724447"/>
        <a:ext cx="1422009" cy="660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D665A-2AB7-41C2-BC83-5CFF6D46F26C}">
      <dsp:nvSpPr>
        <dsp:cNvPr id="0" name=""/>
        <dsp:cNvSpPr/>
      </dsp:nvSpPr>
      <dsp:spPr>
        <a:xfrm>
          <a:off x="-40544" y="-102560"/>
          <a:ext cx="4576633" cy="385442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hr-HR" sz="1000" b="1" kern="1200" dirty="0">
              <a:solidFill>
                <a:schemeClr val="tx1"/>
              </a:solidFill>
              <a:effectLst/>
              <a:latin typeface="Arvo" panose="020B0604020202020204" charset="0"/>
              <a:cs typeface="Times New Roman" panose="02020603050405020304" pitchFamily="18" charset="0"/>
            </a:rPr>
            <a:t>Standardi IP za pravo</a:t>
          </a:r>
        </a:p>
      </dsp:txBody>
      <dsp:txXfrm>
        <a:off x="1607959" y="90160"/>
        <a:ext cx="1279626" cy="578164"/>
      </dsp:txXfrm>
    </dsp:sp>
    <dsp:sp modelId="{50859392-EB8B-4A8F-8491-8B22C7219668}">
      <dsp:nvSpPr>
        <dsp:cNvPr id="0" name=""/>
        <dsp:cNvSpPr/>
      </dsp:nvSpPr>
      <dsp:spPr>
        <a:xfrm>
          <a:off x="124151" y="528501"/>
          <a:ext cx="4371385" cy="3363189"/>
        </a:xfrm>
        <a:prstGeom prst="ellipse">
          <a:avLst/>
        </a:prstGeom>
        <a:solidFill>
          <a:schemeClr val="accent5">
            <a:hueOff val="31012"/>
            <a:satOff val="688"/>
            <a:lumOff val="-96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hr-HR" sz="1000" b="1" kern="1200" dirty="0">
              <a:solidFill>
                <a:schemeClr val="tx1"/>
              </a:solidFill>
              <a:effectLst/>
              <a:latin typeface="Arvo" panose="020B0604020202020204" charset="0"/>
              <a:cs typeface="Times New Roman" panose="02020603050405020304" pitchFamily="18" charset="0"/>
            </a:rPr>
            <a:t>IP na institucionalni ravni</a:t>
          </a:r>
        </a:p>
      </dsp:txBody>
      <dsp:txXfrm>
        <a:off x="1545944" y="730293"/>
        <a:ext cx="1527799" cy="605374"/>
      </dsp:txXfrm>
    </dsp:sp>
    <dsp:sp modelId="{1F130FD2-2092-4557-96C9-958910DB28B6}">
      <dsp:nvSpPr>
        <dsp:cNvPr id="0" name=""/>
        <dsp:cNvSpPr/>
      </dsp:nvSpPr>
      <dsp:spPr>
        <a:xfrm>
          <a:off x="729281" y="1187790"/>
          <a:ext cx="3395998" cy="2722899"/>
        </a:xfrm>
        <a:prstGeom prst="ellipse">
          <a:avLst/>
        </a:prstGeom>
        <a:solidFill>
          <a:schemeClr val="accent5">
            <a:hueOff val="62023"/>
            <a:satOff val="1375"/>
            <a:lumOff val="-193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22275">
            <a:lnSpc>
              <a:spcPct val="90000"/>
            </a:lnSpc>
            <a:spcBef>
              <a:spcPct val="0"/>
            </a:spcBef>
            <a:spcAft>
              <a:spcPct val="35000"/>
            </a:spcAft>
            <a:buNone/>
          </a:pPr>
          <a:r>
            <a:rPr lang="hr-HR" sz="950" b="1" kern="1200" dirty="0">
              <a:solidFill>
                <a:schemeClr val="bg1"/>
              </a:solidFill>
              <a:effectLst/>
              <a:latin typeface="Arvo" panose="020B0604020202020204" charset="0"/>
              <a:cs typeface="Times New Roman" panose="02020603050405020304" pitchFamily="18" charset="0"/>
            </a:rPr>
            <a:t>IP v kurikulumu  prava</a:t>
          </a:r>
          <a:r>
            <a:rPr lang="en-US" sz="950" b="1" kern="1200" dirty="0">
              <a:solidFill>
                <a:schemeClr val="bg1"/>
              </a:solidFill>
              <a:effectLst/>
              <a:latin typeface="Arvo" panose="020B0604020202020204" charset="0"/>
              <a:cs typeface="Times New Roman" panose="02020603050405020304" pitchFamily="18" charset="0"/>
            </a:rPr>
            <a:t> </a:t>
          </a:r>
          <a:r>
            <a:rPr lang="hr-HR" sz="950" b="1" kern="1200" dirty="0" err="1">
              <a:solidFill>
                <a:schemeClr val="bg1"/>
              </a:solidFill>
              <a:effectLst/>
              <a:latin typeface="Arvo" panose="020B0604020202020204" charset="0"/>
              <a:cs typeface="Times New Roman" panose="02020603050405020304" pitchFamily="18" charset="0"/>
            </a:rPr>
            <a:t>sodelovanje</a:t>
          </a:r>
          <a:r>
            <a:rPr lang="hr-HR" sz="950" b="1" kern="1200" dirty="0">
              <a:solidFill>
                <a:schemeClr val="bg1"/>
              </a:solidFill>
              <a:effectLst/>
              <a:latin typeface="Arvo" panose="020B0604020202020204" charset="0"/>
              <a:cs typeface="Times New Roman" panose="02020603050405020304" pitchFamily="18" charset="0"/>
            </a:rPr>
            <a:t> </a:t>
          </a:r>
          <a:r>
            <a:rPr lang="hr-HR" sz="950" b="1" kern="1200" dirty="0" err="1">
              <a:solidFill>
                <a:schemeClr val="bg1"/>
              </a:solidFill>
              <a:effectLst/>
              <a:latin typeface="Arvo" panose="020B0604020202020204" charset="0"/>
              <a:cs typeface="Times New Roman" panose="02020603050405020304" pitchFamily="18" charset="0"/>
            </a:rPr>
            <a:t>knjižničarja</a:t>
          </a:r>
          <a:r>
            <a:rPr lang="hr-HR" sz="950" b="1" kern="1200" dirty="0">
              <a:solidFill>
                <a:schemeClr val="bg1"/>
              </a:solidFill>
              <a:effectLst/>
              <a:latin typeface="Arvo" panose="020B0604020202020204" charset="0"/>
              <a:cs typeface="Times New Roman" panose="02020603050405020304" pitchFamily="18" charset="0"/>
            </a:rPr>
            <a:t> </a:t>
          </a:r>
          <a:r>
            <a:rPr lang="hr-HR" sz="950" b="1" kern="1200" dirty="0" err="1">
              <a:solidFill>
                <a:schemeClr val="bg1"/>
              </a:solidFill>
              <a:effectLst/>
              <a:latin typeface="Arvo" panose="020B0604020202020204" charset="0"/>
              <a:cs typeface="Times New Roman" panose="02020603050405020304" pitchFamily="18" charset="0"/>
            </a:rPr>
            <a:t>in</a:t>
          </a:r>
          <a:r>
            <a:rPr lang="hr-HR" sz="950" b="1" kern="1200" dirty="0">
              <a:solidFill>
                <a:schemeClr val="bg1"/>
              </a:solidFill>
              <a:effectLst/>
              <a:latin typeface="Arvo" panose="020B0604020202020204" charset="0"/>
              <a:cs typeface="Times New Roman" panose="02020603050405020304" pitchFamily="18" charset="0"/>
            </a:rPr>
            <a:t> pedagoga v </a:t>
          </a:r>
          <a:r>
            <a:rPr lang="hr-HR" sz="950" b="1" kern="1200" dirty="0" err="1">
              <a:solidFill>
                <a:schemeClr val="bg1"/>
              </a:solidFill>
              <a:effectLst/>
              <a:latin typeface="Arvo" panose="020B0604020202020204" charset="0"/>
              <a:cs typeface="Times New Roman" panose="02020603050405020304" pitchFamily="18" charset="0"/>
            </a:rPr>
            <a:t>izvajanju</a:t>
          </a:r>
          <a:r>
            <a:rPr lang="hr-HR" sz="950" b="1" kern="1200" dirty="0">
              <a:solidFill>
                <a:schemeClr val="bg1"/>
              </a:solidFill>
              <a:effectLst/>
              <a:latin typeface="Arvo" panose="020B0604020202020204" charset="0"/>
              <a:cs typeface="Times New Roman" panose="02020603050405020304" pitchFamily="18" charset="0"/>
            </a:rPr>
            <a:t> IP</a:t>
          </a:r>
        </a:p>
      </dsp:txBody>
      <dsp:txXfrm>
        <a:off x="1636013" y="1392007"/>
        <a:ext cx="1582535" cy="612652"/>
      </dsp:txXfrm>
    </dsp:sp>
    <dsp:sp modelId="{19CDAF80-9C1D-4F50-81DB-5D9358D3CF8C}">
      <dsp:nvSpPr>
        <dsp:cNvPr id="0" name=""/>
        <dsp:cNvSpPr/>
      </dsp:nvSpPr>
      <dsp:spPr>
        <a:xfrm>
          <a:off x="1217606" y="2090162"/>
          <a:ext cx="2368469" cy="1781640"/>
        </a:xfrm>
        <a:prstGeom prst="ellipse">
          <a:avLst/>
        </a:prstGeom>
        <a:solidFill>
          <a:schemeClr val="accent5">
            <a:hueOff val="93035"/>
            <a:satOff val="2063"/>
            <a:lumOff val="-2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hr-HR" sz="1000" b="1" kern="1200" dirty="0">
              <a:solidFill>
                <a:schemeClr val="bg1"/>
              </a:solidFill>
              <a:effectLst/>
              <a:latin typeface="Arvo" panose="020B0604020202020204" charset="0"/>
              <a:cs typeface="Times New Roman" pitchFamily="18" charset="0"/>
            </a:rPr>
            <a:t>ŠTUDENTI  </a:t>
          </a:r>
          <a:r>
            <a:rPr lang="hr-HR" sz="1000" b="1" kern="1200" dirty="0" err="1">
              <a:solidFill>
                <a:schemeClr val="bg1"/>
              </a:solidFill>
              <a:effectLst/>
              <a:latin typeface="Arvo" panose="020B0604020202020204" charset="0"/>
              <a:cs typeface="Times New Roman" pitchFamily="18" charset="0"/>
            </a:rPr>
            <a:t>generične</a:t>
          </a:r>
          <a:r>
            <a:rPr lang="hr-HR" sz="1000" b="1" kern="1200" dirty="0">
              <a:solidFill>
                <a:schemeClr val="bg1"/>
              </a:solidFill>
              <a:effectLst/>
              <a:latin typeface="Arvo" panose="020B0604020202020204" charset="0"/>
              <a:cs typeface="Times New Roman" pitchFamily="18" charset="0"/>
            </a:rPr>
            <a:t> spretnosti IP + kontekstualne spretnosti IP v pravu</a:t>
          </a:r>
        </a:p>
      </dsp:txBody>
      <dsp:txXfrm>
        <a:off x="1564461" y="2535572"/>
        <a:ext cx="1674760" cy="890820"/>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366415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eaLnBrk="1" hangingPunct="1">
              <a:spcBef>
                <a:spcPct val="0"/>
              </a:spcBef>
              <a:buNone/>
            </a:pPr>
            <a:r>
              <a:rPr lang="hr-HR" altLang="sr-Latn-RS" sz="1100" dirty="0">
                <a:ea typeface="宋体" panose="02010600030101010101" pitchFamily="2" charset="-122"/>
              </a:rPr>
              <a:t>Da bismo dobili zaokruženu sliku o IP u područja prava, odnosno da bismo dobili uvid u razumijevanje konteksta IP u području prava u Hrvatskoj, u </a:t>
            </a:r>
            <a:r>
              <a:rPr lang="en-US" altLang="sr-Latn-RS" sz="1100" dirty="0" err="1">
                <a:ea typeface="宋体" panose="02010600030101010101" pitchFamily="2" charset="-122"/>
              </a:rPr>
              <a:t>daljnjem</a:t>
            </a:r>
            <a:r>
              <a:rPr lang="en-US" altLang="sr-Latn-RS" sz="1100" dirty="0">
                <a:ea typeface="宋体" panose="02010600030101010101" pitchFamily="2" charset="-122"/>
              </a:rPr>
              <a:t> i</a:t>
            </a:r>
            <a:r>
              <a:rPr lang="hr-HR" altLang="sr-Latn-RS" sz="1100" dirty="0" err="1">
                <a:ea typeface="宋体" panose="02010600030101010101" pitchFamily="2" charset="-122"/>
              </a:rPr>
              <a:t>zlaganju</a:t>
            </a:r>
            <a:r>
              <a:rPr lang="hr-HR" altLang="sr-Latn-RS" sz="1100" dirty="0">
                <a:ea typeface="宋体" panose="02010600030101010101" pitchFamily="2" charset="-122"/>
              </a:rPr>
              <a:t> ću se osvrnuti na neke od važnijih rezultata istraživanja koja su provedena u posljednjih nekoliko godina na pravnim fakultetima u RH o zastupljenosti informacijske pismenosti unutar obrazovnog okruženja institucije iz kuta stajališta svih sudionika obrazovnog procesa.</a:t>
            </a:r>
          </a:p>
          <a:p>
            <a:pPr marL="139700" indent="0" eaLnBrk="1" hangingPunct="1">
              <a:spcBef>
                <a:spcPct val="0"/>
              </a:spcBef>
              <a:buNone/>
            </a:pPr>
            <a:r>
              <a:rPr lang="hr-HR" altLang="sr-Latn-RS" sz="1100" dirty="0">
                <a:ea typeface="宋体" panose="02010600030101010101" pitchFamily="2" charset="-122"/>
              </a:rPr>
              <a:t>Cilj je utvrditi zastupljenost informacijske pismenosti unutar obrazovnog okruženja institucije u formalnom smislu, za dobivanje okvira za djelovanje na razini fakulteta kako bi se identificirali oni sadržaji i metode koji daju polazišta za razvoj informacijske pismenosti i otvaraju prostor za suradnju knjižničara i nastavnika u izvođenju nastave i programa IP. </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eaLnBrk="1" hangingPunct="1">
              <a:spcBef>
                <a:spcPct val="0"/>
              </a:spcBef>
            </a:pPr>
            <a:r>
              <a:rPr lang="hr-HR" altLang="sr-Latn-RS" sz="1100" dirty="0">
                <a:ea typeface="宋体" panose="02010600030101010101" pitchFamily="2" charset="-122"/>
              </a:rPr>
              <a:t>Većina nastavnoga kadra na Pravnom fakultetu u Rijeci koja je imala doticaj s programima IP snažno i potiče i aktivno sudjeluje s knjižničarima u njihovu neformalnom provođenju. Nijedan nastavnik nije imao negativno mišljenje o provođenju programa IP na instituciji. Premda ne koriste termin IP, stavljaju ga u kontekst vještina pronalaženja, sposobnošću procjene, vrednovanja i korištenja relevantnih izvora informacija, razvijanja kritičkog mišljenja i s informatičkom pismenosti.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6329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BE525C7-DC6A-4809-AD59-58952923917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6617447-2847-4D4B-8A29-6FF7B568BB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hr-HR" altLang="sr-Latn-RS" sz="1100" dirty="0">
                <a:ea typeface="宋体" panose="02010600030101010101" pitchFamily="2" charset="-122"/>
              </a:rPr>
              <a:t>Knjižničari na svim pravnim fakultetima su prepoznali važnost programa IP, što je pozitivno. ističu da programi informacijskog opismenjavanja moraju postati neizostavni dio rada visokoškolske knjižnice, budući da kompetencije obuhvaćene informacijskom pismenošću postaju preduvjet za uspješno učenje, a obrazovna uloga visokoškolske knjižnice i provedba programa informacijskog opismenjavanja studenata za stjecanje navedenih vještina mora doći do još većeg izražaja negoli je trenutno. </a:t>
            </a:r>
          </a:p>
          <a:p>
            <a:pPr eaLnBrk="1" hangingPunct="1">
              <a:spcBef>
                <a:spcPct val="0"/>
              </a:spcBef>
            </a:pPr>
            <a:endParaRPr lang="hr-HR" altLang="sr-Latn-RS" dirty="0">
              <a:ea typeface="宋体" panose="02010600030101010101" pitchFamily="2" charset="-122"/>
            </a:endParaRPr>
          </a:p>
        </p:txBody>
      </p:sp>
      <p:sp>
        <p:nvSpPr>
          <p:cNvPr id="26628" name="Slide Number Placeholder 3">
            <a:extLst>
              <a:ext uri="{FF2B5EF4-FFF2-40B4-BE49-F238E27FC236}">
                <a16:creationId xmlns:a16="http://schemas.microsoft.com/office/drawing/2014/main" id="{323E6793-015D-4757-81BB-9FF7E5DCE1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88B0DDC-89A3-4592-955F-2E555430AEE3}" type="slidenum">
              <a:rPr lang="hr-HR" altLang="sr-Latn-RS"/>
              <a:pPr eaLnBrk="1" hangingPunct="1"/>
              <a:t>14</a:t>
            </a:fld>
            <a:endParaRPr lang="hr-HR" altLang="sr-Latn-R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eaLnBrk="1" hangingPunct="1">
              <a:spcBef>
                <a:spcPct val="0"/>
              </a:spcBef>
            </a:pPr>
            <a:r>
              <a:rPr lang="hr-HR" sz="1100" b="0" i="0" u="none" strike="noStrike" cap="none" dirty="0">
                <a:solidFill>
                  <a:srgbClr val="000000"/>
                </a:solidFill>
                <a:effectLst/>
                <a:latin typeface="Arial"/>
                <a:ea typeface="Arial"/>
                <a:cs typeface="Arial"/>
                <a:sym typeface="Arial"/>
              </a:rPr>
              <a:t>program </a:t>
            </a:r>
            <a:r>
              <a:rPr lang="en-US" sz="1100" b="0" i="0" u="none" strike="noStrike" cap="none" dirty="0">
                <a:solidFill>
                  <a:srgbClr val="000000"/>
                </a:solidFill>
                <a:effectLst/>
                <a:latin typeface="Arial"/>
                <a:ea typeface="Arial"/>
                <a:cs typeface="Arial"/>
                <a:sym typeface="Arial"/>
              </a:rPr>
              <a:t>IP </a:t>
            </a:r>
            <a:r>
              <a:rPr lang="hr-HR" sz="1100" b="0" i="0" u="none" strike="noStrike" cap="none" dirty="0">
                <a:solidFill>
                  <a:srgbClr val="000000"/>
                </a:solidFill>
                <a:effectLst/>
                <a:latin typeface="Arial"/>
                <a:ea typeface="Arial"/>
                <a:cs typeface="Arial"/>
                <a:sym typeface="Arial"/>
              </a:rPr>
              <a:t>nastao u uskoj suradnji nastavnog osoblja i knjižničara na kolegiju </a:t>
            </a:r>
            <a:r>
              <a:rPr lang="hr-HR" sz="1100" b="0" i="1" u="none" strike="noStrike" cap="none" dirty="0">
                <a:solidFill>
                  <a:srgbClr val="000000"/>
                </a:solidFill>
                <a:effectLst/>
                <a:latin typeface="Arial"/>
                <a:ea typeface="Arial"/>
                <a:cs typeface="Arial"/>
                <a:sym typeface="Arial"/>
              </a:rPr>
              <a:t>Kazneno pravo - seminar</a:t>
            </a:r>
            <a:r>
              <a:rPr lang="hr-HR" sz="1100" b="0" i="0" u="none" strike="noStrike" cap="none" dirty="0">
                <a:solidFill>
                  <a:srgbClr val="000000"/>
                </a:solidFill>
                <a:effectLst/>
                <a:latin typeface="Arial"/>
                <a:ea typeface="Arial"/>
                <a:cs typeface="Arial"/>
                <a:sym typeface="Arial"/>
              </a:rPr>
              <a:t>. Program je započeo kao svojevrsni pilot projekt 2015./2016. godine, a nastavljen je u akademskoj godini 2017./2018. i 2018./2019. Njegova je osobitost što se temelji na podlozi </a:t>
            </a:r>
            <a:r>
              <a:rPr lang="hr-HR" sz="1100" b="0" i="1" u="none" strike="noStrike" cap="none" dirty="0">
                <a:solidFill>
                  <a:srgbClr val="000000"/>
                </a:solidFill>
                <a:effectLst/>
                <a:latin typeface="Arial"/>
                <a:ea typeface="Arial"/>
                <a:cs typeface="Arial"/>
                <a:sym typeface="Arial"/>
              </a:rPr>
              <a:t>Modela </a:t>
            </a:r>
            <a:r>
              <a:rPr lang="hr-HR" sz="1100" b="0" i="1" u="none" strike="noStrike" cap="none" dirty="0" err="1">
                <a:solidFill>
                  <a:srgbClr val="000000"/>
                </a:solidFill>
                <a:effectLst/>
                <a:latin typeface="Arial"/>
                <a:ea typeface="Arial"/>
                <a:cs typeface="Arial"/>
                <a:sym typeface="Arial"/>
              </a:rPr>
              <a:t>intrakurikularnog</a:t>
            </a:r>
            <a:r>
              <a:rPr lang="hr-HR" sz="1100" b="0" i="1" u="none" strike="noStrike" cap="none" dirty="0">
                <a:solidFill>
                  <a:srgbClr val="000000"/>
                </a:solidFill>
                <a:effectLst/>
                <a:latin typeface="Arial"/>
                <a:ea typeface="Arial"/>
                <a:cs typeface="Arial"/>
                <a:sym typeface="Arial"/>
              </a:rPr>
              <a:t> pristupa informacijskoj pismenosti na visokoškolskoj razini u području prava</a:t>
            </a:r>
            <a:r>
              <a:rPr lang="hr-HR" sz="1100" b="0" i="0" u="none" strike="noStrike" cap="none" dirty="0">
                <a:solidFill>
                  <a:srgbClr val="000000"/>
                </a:solidFill>
                <a:effectLst/>
                <a:latin typeface="Arial"/>
                <a:ea typeface="Arial"/>
                <a:cs typeface="Arial"/>
                <a:sym typeface="Arial"/>
              </a:rPr>
              <a:t>, unutar kojeg je sadržaj informacijske pismenosti uključen u</a:t>
            </a:r>
            <a:r>
              <a:rPr lang="hr-HR" sz="1100" b="0" i="1" u="none" strike="noStrike" cap="none" dirty="0">
                <a:solidFill>
                  <a:srgbClr val="000000"/>
                </a:solidFill>
                <a:effectLst/>
                <a:latin typeface="Arial"/>
                <a:ea typeface="Arial"/>
                <a:cs typeface="Arial"/>
                <a:sym typeface="Arial"/>
              </a:rPr>
              <a:t> </a:t>
            </a:r>
            <a:r>
              <a:rPr lang="hr-HR" sz="1100" b="0" i="0" u="none" strike="noStrike" cap="none" dirty="0">
                <a:solidFill>
                  <a:srgbClr val="000000"/>
                </a:solidFill>
                <a:effectLst/>
                <a:latin typeface="Arial"/>
                <a:ea typeface="Arial"/>
                <a:cs typeface="Arial"/>
                <a:sym typeface="Arial"/>
              </a:rPr>
              <a:t>ciljeve i ishode te aktivnost učenja nastavnog kolegija </a:t>
            </a:r>
            <a:r>
              <a:rPr lang="hr-HR" sz="1100" b="0" i="1" u="none" strike="noStrike" cap="none" dirty="0">
                <a:solidFill>
                  <a:srgbClr val="000000"/>
                </a:solidFill>
                <a:effectLst/>
                <a:latin typeface="Arial"/>
                <a:ea typeface="Arial"/>
                <a:cs typeface="Arial"/>
                <a:sym typeface="Arial"/>
              </a:rPr>
              <a:t>Kazneno pravo – istraživački seminar</a:t>
            </a:r>
            <a:r>
              <a:rPr lang="en-US" sz="1100" b="0" i="1" u="none" strike="noStrike" cap="none" dirty="0">
                <a:solidFill>
                  <a:srgbClr val="000000"/>
                </a:solidFill>
                <a:effectLst/>
                <a:latin typeface="Arial"/>
                <a:ea typeface="宋体" panose="02010600030101010101" pitchFamily="2" charset="-122"/>
                <a:cs typeface="Arial"/>
                <a:sym typeface="Arial"/>
              </a:rPr>
              <a:t>. </a:t>
            </a:r>
            <a:r>
              <a:rPr lang="hr-HR" altLang="sr-Latn-RS" dirty="0">
                <a:ea typeface="宋体" panose="02010600030101010101" pitchFamily="2" charset="-122"/>
              </a:rPr>
              <a:t>U istraživanju </a:t>
            </a:r>
            <a:r>
              <a:rPr lang="en-US" altLang="sr-Latn-RS" dirty="0" err="1">
                <a:ea typeface="宋体" panose="02010600030101010101" pitchFamily="2" charset="-122"/>
              </a:rPr>
              <a:t>smo</a:t>
            </a:r>
            <a:r>
              <a:rPr lang="en-US" altLang="sr-Latn-RS" dirty="0">
                <a:ea typeface="宋体" panose="02010600030101010101" pitchFamily="2" charset="-122"/>
              </a:rPr>
              <a:t> </a:t>
            </a:r>
            <a:r>
              <a:rPr lang="en-US" altLang="sr-Latn-RS" dirty="0" err="1">
                <a:ea typeface="宋体" panose="02010600030101010101" pitchFamily="2" charset="-122"/>
              </a:rPr>
              <a:t>koristili</a:t>
            </a:r>
            <a:r>
              <a:rPr lang="en-US" altLang="sr-Latn-RS" dirty="0">
                <a:ea typeface="宋体" panose="02010600030101010101" pitchFamily="2" charset="-122"/>
              </a:rPr>
              <a:t> </a:t>
            </a:r>
            <a:r>
              <a:rPr lang="hr-HR" sz="1100" b="0" i="0" u="none" strike="noStrike" cap="none" dirty="0" err="1">
                <a:solidFill>
                  <a:srgbClr val="000000"/>
                </a:solidFill>
                <a:effectLst/>
                <a:latin typeface="Arial"/>
                <a:ea typeface="Arial"/>
                <a:cs typeface="Arial"/>
                <a:sym typeface="Arial"/>
              </a:rPr>
              <a:t>metod</a:t>
            </a:r>
            <a:r>
              <a:rPr lang="en-US" sz="1100" b="0" i="0" u="none" strike="noStrike" cap="none" dirty="0">
                <a:solidFill>
                  <a:srgbClr val="000000"/>
                </a:solidFill>
                <a:effectLst/>
                <a:latin typeface="Arial"/>
                <a:ea typeface="Arial"/>
                <a:cs typeface="Arial"/>
                <a:sym typeface="Arial"/>
              </a:rPr>
              <a:t>u</a:t>
            </a:r>
            <a:r>
              <a:rPr lang="hr-HR" sz="1100" b="0" i="0" u="none" strike="noStrike" cap="none" dirty="0">
                <a:solidFill>
                  <a:srgbClr val="000000"/>
                </a:solidFill>
                <a:effectLst/>
                <a:latin typeface="Arial"/>
                <a:ea typeface="Arial"/>
                <a:cs typeface="Arial"/>
                <a:sym typeface="Arial"/>
              </a:rPr>
              <a:t> </a:t>
            </a:r>
            <a:r>
              <a:rPr lang="hr-HR" sz="1100" b="0" i="0" u="none" strike="noStrike" cap="none" dirty="0" err="1">
                <a:solidFill>
                  <a:srgbClr val="000000"/>
                </a:solidFill>
                <a:effectLst/>
                <a:latin typeface="Arial"/>
                <a:ea typeface="Arial"/>
                <a:cs typeface="Arial"/>
                <a:sym typeface="Arial"/>
              </a:rPr>
              <a:t>izviđajnog</a:t>
            </a:r>
            <a:r>
              <a:rPr lang="hr-HR" sz="1100" b="0" i="0" u="none" strike="noStrike" cap="none" dirty="0">
                <a:solidFill>
                  <a:srgbClr val="000000"/>
                </a:solidFill>
                <a:effectLst/>
                <a:latin typeface="Arial"/>
                <a:ea typeface="Arial"/>
                <a:cs typeface="Arial"/>
                <a:sym typeface="Arial"/>
              </a:rPr>
              <a:t> tipa studije</a:t>
            </a:r>
            <a:r>
              <a:rPr lang="en-US" sz="1100" b="0" i="0" u="none" strike="noStrike" cap="none" dirty="0">
                <a:solidFill>
                  <a:srgbClr val="000000"/>
                </a:solidFill>
                <a:effectLst/>
                <a:latin typeface="Arial"/>
                <a:ea typeface="Arial"/>
                <a:cs typeface="Arial"/>
                <a:sym typeface="Arial"/>
              </a:rPr>
              <a:t> I </a:t>
            </a:r>
            <a:r>
              <a:rPr lang="en-US" sz="1100" b="0" i="0" u="none" strike="noStrike" cap="none" dirty="0" err="1">
                <a:solidFill>
                  <a:srgbClr val="000000"/>
                </a:solidFill>
                <a:effectLst/>
                <a:latin typeface="Arial"/>
                <a:ea typeface="Arial"/>
                <a:cs typeface="Arial"/>
                <a:sym typeface="Arial"/>
              </a:rPr>
              <a:t>tijekom</a:t>
            </a:r>
            <a:r>
              <a:rPr lang="en-US" sz="1100" b="0" i="0" u="none" strike="noStrike" cap="none" dirty="0">
                <a:solidFill>
                  <a:srgbClr val="000000"/>
                </a:solidFill>
                <a:effectLst/>
                <a:latin typeface="Arial"/>
                <a:ea typeface="Arial"/>
                <a:cs typeface="Arial"/>
                <a:sym typeface="Arial"/>
              </a:rPr>
              <a:t> 5 </a:t>
            </a:r>
            <a:r>
              <a:rPr lang="en-US" sz="1100" b="0" i="0" u="none" strike="noStrike" cap="none" dirty="0" err="1">
                <a:solidFill>
                  <a:srgbClr val="000000"/>
                </a:solidFill>
                <a:effectLst/>
                <a:latin typeface="Arial"/>
                <a:ea typeface="Arial"/>
                <a:cs typeface="Arial"/>
                <a:sym typeface="Arial"/>
              </a:rPr>
              <a:t>godina</a:t>
            </a:r>
            <a:r>
              <a:rPr lang="en-US" sz="1100" b="0" i="0" u="none" strike="noStrike" cap="none" dirty="0">
                <a:solidFill>
                  <a:srgbClr val="000000"/>
                </a:solidFill>
                <a:effectLst/>
                <a:latin typeface="Arial"/>
                <a:ea typeface="Arial"/>
                <a:cs typeface="Arial"/>
                <a:sym typeface="Arial"/>
              </a:rPr>
              <a:t>. </a:t>
            </a:r>
            <a:r>
              <a:rPr lang="hr-HR" altLang="sr-Latn-RS" dirty="0">
                <a:ea typeface="宋体" panose="02010600030101010101" pitchFamily="2" charset="-122"/>
              </a:rPr>
              <a:t>u ponašanju studenata uočavaju se karakteristike </a:t>
            </a:r>
            <a:r>
              <a:rPr lang="hr-HR" altLang="sr-Latn-RS" i="1" dirty="0">
                <a:ea typeface="宋体" panose="02010600030101010101" pitchFamily="2" charset="-122"/>
              </a:rPr>
              <a:t>Google </a:t>
            </a:r>
            <a:r>
              <a:rPr lang="hr-HR" altLang="sr-Latn-RS" dirty="0">
                <a:ea typeface="宋体" panose="02010600030101010101" pitchFamily="2" charset="-122"/>
              </a:rPr>
              <a:t>generacije koja je odrastala uz IK tehnologiju. Važna im je brza i lako dostupna informacija, ponajviše koriste </a:t>
            </a:r>
            <a:r>
              <a:rPr lang="hr-HR" altLang="sr-Latn-RS" i="1" dirty="0">
                <a:ea typeface="宋体" panose="02010600030101010101" pitchFamily="2" charset="-122"/>
              </a:rPr>
              <a:t>Google</a:t>
            </a:r>
            <a:r>
              <a:rPr lang="hr-HR" altLang="sr-Latn-RS" dirty="0">
                <a:ea typeface="宋体" panose="02010600030101010101" pitchFamily="2" charset="-122"/>
              </a:rPr>
              <a:t> tražilicu, ne idu u dubinu istraživanja (površni su), pronaći će lakši put kako bi što brže riješili zadatak, komunikacija i interakcija s kolegama studentima im je iznimno važna te sudjeluju u društvenim mrežama (Facebook). </a:t>
            </a:r>
          </a:p>
          <a:p>
            <a:pPr eaLnBrk="1" hangingPunct="1">
              <a:spcBef>
                <a:spcPct val="0"/>
              </a:spcBef>
            </a:pPr>
            <a:endParaRPr dirty="0"/>
          </a:p>
        </p:txBody>
      </p:sp>
    </p:spTree>
    <p:extLst>
      <p:ext uri="{BB962C8B-B14F-4D97-AF65-F5344CB8AC3E}">
        <p14:creationId xmlns:p14="http://schemas.microsoft.com/office/powerpoint/2010/main" val="232482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5205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hr-HR" altLang="sr-Latn-RS" dirty="0">
                <a:ea typeface="宋体" panose="02010600030101010101" pitchFamily="2" charset="-122"/>
              </a:rPr>
              <a:t>Pozitivne promjene uočavaju se upravo u činjenici da su p</a:t>
            </a:r>
            <a:r>
              <a:rPr lang="en-US" altLang="sr-Latn-RS" dirty="0" err="1">
                <a:ea typeface="宋体" panose="02010600030101010101" pitchFamily="2" charset="-122"/>
              </a:rPr>
              <a:t>oslodavci</a:t>
            </a:r>
            <a:r>
              <a:rPr lang="en-US" altLang="sr-Latn-RS" dirty="0">
                <a:ea typeface="宋体" panose="02010600030101010101" pitchFamily="2" charset="-122"/>
              </a:rPr>
              <a:t> </a:t>
            </a:r>
            <a:r>
              <a:rPr lang="en-US" altLang="sr-Latn-RS" dirty="0" err="1">
                <a:ea typeface="宋体" panose="02010600030101010101" pitchFamily="2" charset="-122"/>
              </a:rPr>
              <a:t>prepoznali</a:t>
            </a:r>
            <a:r>
              <a:rPr lang="en-US" altLang="sr-Latn-RS" dirty="0">
                <a:ea typeface="宋体" panose="02010600030101010101" pitchFamily="2" charset="-122"/>
              </a:rPr>
              <a:t> </a:t>
            </a:r>
            <a:r>
              <a:rPr lang="en-US" altLang="sr-Latn-RS" dirty="0" err="1">
                <a:ea typeface="宋体" panose="02010600030101010101" pitchFamily="2" charset="-122"/>
              </a:rPr>
              <a:t>važnost</a:t>
            </a:r>
            <a:r>
              <a:rPr lang="en-US" altLang="sr-Latn-RS" dirty="0">
                <a:ea typeface="宋体" panose="02010600030101010101" pitchFamily="2" charset="-122"/>
              </a:rPr>
              <a:t> </a:t>
            </a:r>
            <a:r>
              <a:rPr lang="en-US" altLang="sr-Latn-RS" dirty="0" err="1">
                <a:ea typeface="宋体" panose="02010600030101010101" pitchFamily="2" charset="-122"/>
              </a:rPr>
              <a:t>dodatnog</a:t>
            </a:r>
            <a:r>
              <a:rPr lang="en-US" altLang="sr-Latn-RS" dirty="0">
                <a:ea typeface="宋体" panose="02010600030101010101" pitchFamily="2" charset="-122"/>
              </a:rPr>
              <a:t> </a:t>
            </a:r>
            <a:r>
              <a:rPr lang="en-US" altLang="sr-Latn-RS" dirty="0" err="1">
                <a:ea typeface="宋体" panose="02010600030101010101" pitchFamily="2" charset="-122"/>
              </a:rPr>
              <a:t>educiranja</a:t>
            </a:r>
            <a:r>
              <a:rPr lang="en-US" altLang="sr-Latn-RS" dirty="0">
                <a:ea typeface="宋体" panose="02010600030101010101" pitchFamily="2" charset="-122"/>
              </a:rPr>
              <a:t> i </a:t>
            </a:r>
            <a:r>
              <a:rPr lang="en-US" altLang="sr-Latn-RS" dirty="0" err="1">
                <a:ea typeface="宋体" panose="02010600030101010101" pitchFamily="2" charset="-122"/>
              </a:rPr>
              <a:t>usavršavanja</a:t>
            </a:r>
            <a:r>
              <a:rPr lang="en-US" altLang="sr-Latn-RS" dirty="0">
                <a:ea typeface="宋体" panose="02010600030101010101" pitchFamily="2" charset="-122"/>
              </a:rPr>
              <a:t> u </a:t>
            </a:r>
            <a:r>
              <a:rPr lang="en-US" altLang="sr-Latn-RS" dirty="0" err="1">
                <a:ea typeface="宋体" panose="02010600030101010101" pitchFamily="2" charset="-122"/>
              </a:rPr>
              <a:t>kontekstu</a:t>
            </a:r>
            <a:r>
              <a:rPr lang="en-US" altLang="sr-Latn-RS" dirty="0">
                <a:ea typeface="宋体" panose="02010600030101010101" pitchFamily="2" charset="-122"/>
              </a:rPr>
              <a:t> </a:t>
            </a:r>
            <a:r>
              <a:rPr lang="en-US" altLang="sr-Latn-RS" dirty="0" err="1">
                <a:ea typeface="宋体" panose="02010600030101010101" pitchFamily="2" charset="-122"/>
              </a:rPr>
              <a:t>informacijske</a:t>
            </a:r>
            <a:r>
              <a:rPr lang="en-US" altLang="sr-Latn-RS" dirty="0">
                <a:ea typeface="宋体" panose="02010600030101010101" pitchFamily="2" charset="-122"/>
              </a:rPr>
              <a:t> </a:t>
            </a:r>
            <a:r>
              <a:rPr lang="en-US" altLang="sr-Latn-RS" dirty="0" err="1">
                <a:ea typeface="宋体" panose="02010600030101010101" pitchFamily="2" charset="-122"/>
              </a:rPr>
              <a:t>pismenosti</a:t>
            </a:r>
            <a:r>
              <a:rPr lang="en-US" altLang="sr-Latn-RS" dirty="0">
                <a:ea typeface="宋体" panose="02010600030101010101" pitchFamily="2" charset="-122"/>
              </a:rPr>
              <a:t> </a:t>
            </a:r>
            <a:r>
              <a:rPr lang="en-US" altLang="sr-Latn-RS" dirty="0" err="1">
                <a:ea typeface="宋体" panose="02010600030101010101" pitchFamily="2" charset="-122"/>
              </a:rPr>
              <a:t>upravo</a:t>
            </a:r>
            <a:r>
              <a:rPr lang="en-US" altLang="sr-Latn-RS" dirty="0">
                <a:ea typeface="宋体" panose="02010600030101010101" pitchFamily="2" charset="-122"/>
              </a:rPr>
              <a:t> </a:t>
            </a:r>
            <a:r>
              <a:rPr lang="en-US" altLang="sr-Latn-RS" dirty="0" err="1">
                <a:ea typeface="宋体" panose="02010600030101010101" pitchFamily="2" charset="-122"/>
              </a:rPr>
              <a:t>uključivanjem</a:t>
            </a:r>
            <a:r>
              <a:rPr lang="en-US" altLang="sr-Latn-RS" dirty="0">
                <a:ea typeface="宋体" panose="02010600030101010101" pitchFamily="2" charset="-122"/>
              </a:rPr>
              <a:t> </a:t>
            </a:r>
            <a:r>
              <a:rPr lang="en-US" altLang="sr-Latn-RS" dirty="0" err="1">
                <a:ea typeface="宋体" panose="02010600030101010101" pitchFamily="2" charset="-122"/>
              </a:rPr>
              <a:t>ovakvog</a:t>
            </a:r>
            <a:r>
              <a:rPr lang="en-US" altLang="sr-Latn-RS" dirty="0">
                <a:ea typeface="宋体" panose="02010600030101010101" pitchFamily="2" charset="-122"/>
              </a:rPr>
              <a:t> </a:t>
            </a:r>
            <a:r>
              <a:rPr lang="en-US" altLang="sr-Latn-RS" dirty="0" err="1">
                <a:ea typeface="宋体" panose="02010600030101010101" pitchFamily="2" charset="-122"/>
              </a:rPr>
              <a:t>tipa</a:t>
            </a:r>
            <a:r>
              <a:rPr lang="en-US" altLang="sr-Latn-RS" dirty="0">
                <a:ea typeface="宋体" panose="02010600030101010101" pitchFamily="2" charset="-122"/>
              </a:rPr>
              <a:t> </a:t>
            </a:r>
            <a:r>
              <a:rPr lang="en-US" altLang="sr-Latn-RS" dirty="0" err="1">
                <a:ea typeface="宋体" panose="02010600030101010101" pitchFamily="2" charset="-122"/>
              </a:rPr>
              <a:t>edukacije</a:t>
            </a:r>
            <a:r>
              <a:rPr lang="en-US" altLang="sr-Latn-RS" dirty="0">
                <a:ea typeface="宋体" panose="02010600030101010101" pitchFamily="2" charset="-122"/>
              </a:rPr>
              <a:t> </a:t>
            </a:r>
            <a:r>
              <a:rPr lang="en-US" altLang="sr-Latn-RS" dirty="0" err="1">
                <a:ea typeface="宋体" panose="02010600030101010101" pitchFamily="2" charset="-122"/>
              </a:rPr>
              <a:t>unutar</a:t>
            </a:r>
            <a:endParaRPr lang="hr-HR" altLang="sr-Latn-RS" dirty="0">
              <a:ea typeface="宋体" panose="02010600030101010101" pitchFamily="2" charset="-122"/>
            </a:endParaRPr>
          </a:p>
          <a:p>
            <a:r>
              <a:rPr lang="en-US" altLang="sr-Latn-RS" dirty="0">
                <a:ea typeface="宋体" panose="02010600030101010101" pitchFamily="2" charset="-122"/>
              </a:rPr>
              <a:t> </a:t>
            </a:r>
            <a:r>
              <a:rPr lang="en-US" altLang="sr-Latn-RS" dirty="0" err="1">
                <a:ea typeface="宋体" panose="02010600030101010101" pitchFamily="2" charset="-122"/>
              </a:rPr>
              <a:t>Pravosudne</a:t>
            </a:r>
            <a:r>
              <a:rPr lang="en-US" altLang="sr-Latn-RS" dirty="0">
                <a:ea typeface="宋体" panose="02010600030101010101" pitchFamily="2" charset="-122"/>
              </a:rPr>
              <a:t> </a:t>
            </a:r>
            <a:r>
              <a:rPr lang="en-US" altLang="sr-Latn-RS" dirty="0" err="1">
                <a:ea typeface="宋体" panose="02010600030101010101" pitchFamily="2" charset="-122"/>
              </a:rPr>
              <a:t>akademije</a:t>
            </a:r>
            <a:r>
              <a:rPr lang="en-US" altLang="sr-Latn-RS" dirty="0">
                <a:ea typeface="宋体" panose="02010600030101010101" pitchFamily="2" charset="-122"/>
              </a:rPr>
              <a:t> </a:t>
            </a:r>
            <a:r>
              <a:rPr lang="en-US" altLang="sr-Latn-RS" dirty="0" err="1">
                <a:ea typeface="宋体" panose="02010600030101010101" pitchFamily="2" charset="-122"/>
              </a:rPr>
              <a:t>Republike</a:t>
            </a:r>
            <a:r>
              <a:rPr lang="en-US" altLang="sr-Latn-RS" dirty="0">
                <a:ea typeface="宋体" panose="02010600030101010101" pitchFamily="2" charset="-122"/>
              </a:rPr>
              <a:t> </a:t>
            </a:r>
            <a:r>
              <a:rPr lang="en-US" altLang="sr-Latn-RS" dirty="0" err="1">
                <a:ea typeface="宋体" panose="02010600030101010101" pitchFamily="2" charset="-122"/>
              </a:rPr>
              <a:t>Hrvatske</a:t>
            </a:r>
            <a:r>
              <a:rPr lang="en-US" altLang="sr-Latn-RS" dirty="0">
                <a:ea typeface="宋体" panose="02010600030101010101" pitchFamily="2" charset="-122"/>
              </a:rPr>
              <a:t> </a:t>
            </a:r>
            <a:r>
              <a:rPr lang="en-US" altLang="sr-Latn-RS" dirty="0" err="1">
                <a:ea typeface="宋体" panose="02010600030101010101" pitchFamily="2" charset="-122"/>
              </a:rPr>
              <a:t>kao</a:t>
            </a:r>
            <a:r>
              <a:rPr lang="en-US" altLang="sr-Latn-RS" dirty="0">
                <a:ea typeface="宋体" panose="02010600030101010101" pitchFamily="2" charset="-122"/>
              </a:rPr>
              <a:t> </a:t>
            </a:r>
            <a:r>
              <a:rPr lang="en-US" altLang="sr-Latn-RS" dirty="0" err="1">
                <a:ea typeface="宋体" panose="02010600030101010101" pitchFamily="2" charset="-122"/>
              </a:rPr>
              <a:t>ciklus</a:t>
            </a:r>
            <a:r>
              <a:rPr lang="en-US" altLang="sr-Latn-RS" dirty="0">
                <a:ea typeface="宋体" panose="02010600030101010101" pitchFamily="2" charset="-122"/>
              </a:rPr>
              <a:t> </a:t>
            </a:r>
            <a:r>
              <a:rPr lang="en-US" altLang="sr-Latn-RS" dirty="0" err="1">
                <a:ea typeface="宋体" panose="02010600030101010101" pitchFamily="2" charset="-122"/>
              </a:rPr>
              <a:t>radionica</a:t>
            </a:r>
            <a:r>
              <a:rPr lang="hr-HR" altLang="sr-Latn-RS" dirty="0">
                <a:ea typeface="宋体" panose="02010600030101010101" pitchFamily="2" charset="-122"/>
              </a:rPr>
              <a:t>, koje su se provele na svih pet pravosudnih akademija u Zagrebu, Rijeci, Osijeku, Splitu i Varaždinu i koje se obuhvatile preko 70 polaznika, koji su u </a:t>
            </a:r>
            <a:r>
              <a:rPr lang="tr-TR" altLang="sr-Latn-RS" dirty="0">
                <a:ea typeface="宋体" panose="02010600030101010101" pitchFamily="2" charset="-122"/>
              </a:rPr>
              <a:t>izlazn</a:t>
            </a:r>
            <a:r>
              <a:rPr lang="hr-HR" altLang="sr-Latn-RS" dirty="0">
                <a:ea typeface="宋体" panose="02010600030101010101" pitchFamily="2" charset="-122"/>
              </a:rPr>
              <a:t>om</a:t>
            </a:r>
            <a:r>
              <a:rPr lang="tr-TR" altLang="sr-Latn-RS" dirty="0">
                <a:ea typeface="宋体" panose="02010600030101010101" pitchFamily="2" charset="-122"/>
              </a:rPr>
              <a:t> upitnik</a:t>
            </a:r>
            <a:r>
              <a:rPr lang="hr-HR" altLang="sr-Latn-RS" dirty="0">
                <a:ea typeface="宋体" panose="02010600030101010101" pitchFamily="2" charset="-122"/>
              </a:rPr>
              <a:t>u</a:t>
            </a:r>
            <a:r>
              <a:rPr lang="tr-TR" altLang="sr-Latn-RS" dirty="0">
                <a:ea typeface="宋体" panose="02010600030101010101" pitchFamily="2" charset="-122"/>
              </a:rPr>
              <a:t> o evaluaciji (vrednovanju kvalitete) održanih radionica</a:t>
            </a:r>
            <a:r>
              <a:rPr lang="hr-HR" altLang="sr-Latn-RS" dirty="0">
                <a:ea typeface="宋体" panose="02010600030101010101" pitchFamily="2" charset="-122"/>
              </a:rPr>
              <a:t> gotovo 100% potvrdili važnost provođenja takvih programa. </a:t>
            </a:r>
          </a:p>
          <a:p>
            <a:r>
              <a:rPr lang="hr-HR" altLang="sr-Latn-RS" dirty="0">
                <a:ea typeface="宋体" panose="02010600030101010101" pitchFamily="2" charset="-122"/>
              </a:rPr>
              <a:t>Odnosno s</a:t>
            </a:r>
            <a:r>
              <a:rPr lang="en-US" altLang="sr-Latn-RS" dirty="0">
                <a:ea typeface="宋体" panose="02010600030101010101" pitchFamily="2" charset="-122"/>
              </a:rPr>
              <a:t> </a:t>
            </a:r>
            <a:r>
              <a:rPr lang="en-US" altLang="sr-Latn-RS" dirty="0" err="1">
                <a:ea typeface="宋体" panose="02010600030101010101" pitchFamily="2" charset="-122"/>
              </a:rPr>
              <a:t>obzirom</a:t>
            </a:r>
            <a:r>
              <a:rPr lang="en-US" altLang="sr-Latn-RS" dirty="0">
                <a:ea typeface="宋体" panose="02010600030101010101" pitchFamily="2" charset="-122"/>
              </a:rPr>
              <a:t> </a:t>
            </a:r>
            <a:r>
              <a:rPr lang="en-US" altLang="sr-Latn-RS" dirty="0" err="1">
                <a:ea typeface="宋体" panose="02010600030101010101" pitchFamily="2" charset="-122"/>
              </a:rPr>
              <a:t>na</a:t>
            </a:r>
            <a:r>
              <a:rPr lang="en-US" altLang="sr-Latn-RS" dirty="0">
                <a:ea typeface="宋体" panose="02010600030101010101" pitchFamily="2" charset="-122"/>
              </a:rPr>
              <a:t> </a:t>
            </a:r>
            <a:r>
              <a:rPr lang="en-US" altLang="sr-Latn-RS" dirty="0" err="1">
                <a:ea typeface="宋体" panose="02010600030101010101" pitchFamily="2" charset="-122"/>
              </a:rPr>
              <a:t>današnje</a:t>
            </a:r>
            <a:r>
              <a:rPr lang="en-US" altLang="sr-Latn-RS" dirty="0">
                <a:ea typeface="宋体" panose="02010600030101010101" pitchFamily="2" charset="-122"/>
              </a:rPr>
              <a:t> </a:t>
            </a:r>
            <a:r>
              <a:rPr lang="en-US" altLang="sr-Latn-RS" dirty="0" err="1">
                <a:ea typeface="宋体" panose="02010600030101010101" pitchFamily="2" charset="-122"/>
              </a:rPr>
              <a:t>zahtjeve</a:t>
            </a:r>
            <a:r>
              <a:rPr lang="en-US" altLang="sr-Latn-RS" dirty="0">
                <a:ea typeface="宋体" panose="02010600030101010101" pitchFamily="2" charset="-122"/>
              </a:rPr>
              <a:t> </a:t>
            </a:r>
            <a:r>
              <a:rPr lang="en-US" altLang="sr-Latn-RS" dirty="0" err="1">
                <a:ea typeface="宋体" panose="02010600030101010101" pitchFamily="2" charset="-122"/>
              </a:rPr>
              <a:t>tržišta</a:t>
            </a:r>
            <a:r>
              <a:rPr lang="en-US" altLang="sr-Latn-RS" dirty="0">
                <a:ea typeface="宋体" panose="02010600030101010101" pitchFamily="2" charset="-122"/>
              </a:rPr>
              <a:t> </a:t>
            </a:r>
            <a:r>
              <a:rPr lang="en-US" altLang="sr-Latn-RS" dirty="0" err="1">
                <a:ea typeface="宋体" panose="02010600030101010101" pitchFamily="2" charset="-122"/>
              </a:rPr>
              <a:t>rada</a:t>
            </a:r>
            <a:r>
              <a:rPr lang="en-US" altLang="sr-Latn-RS" dirty="0">
                <a:ea typeface="宋体" panose="02010600030101010101" pitchFamily="2" charset="-122"/>
              </a:rPr>
              <a:t> pravni </a:t>
            </a:r>
            <a:r>
              <a:rPr lang="en-US" altLang="sr-Latn-RS" dirty="0" err="1">
                <a:ea typeface="宋体" panose="02010600030101010101" pitchFamily="2" charset="-122"/>
              </a:rPr>
              <a:t>praktičari</a:t>
            </a:r>
            <a:r>
              <a:rPr lang="en-US" altLang="sr-Latn-RS" dirty="0">
                <a:ea typeface="宋体" panose="02010600030101010101" pitchFamily="2" charset="-122"/>
              </a:rPr>
              <a:t> </a:t>
            </a:r>
            <a:r>
              <a:rPr lang="hr-HR" altLang="sr-Latn-RS" dirty="0">
                <a:ea typeface="宋体" panose="02010600030101010101" pitchFamily="2" charset="-122"/>
              </a:rPr>
              <a:t>smatraju da bi poslodavci</a:t>
            </a:r>
            <a:r>
              <a:rPr lang="en-US" altLang="sr-Latn-RS" dirty="0">
                <a:ea typeface="宋体" panose="02010600030101010101" pitchFamily="2" charset="-122"/>
              </a:rPr>
              <a:t> </a:t>
            </a:r>
            <a:r>
              <a:rPr lang="en-US" altLang="sr-Latn-RS" dirty="0" err="1">
                <a:ea typeface="宋体" panose="02010600030101010101" pitchFamily="2" charset="-122"/>
              </a:rPr>
              <a:t>trebali</a:t>
            </a:r>
            <a:r>
              <a:rPr lang="en-US" altLang="sr-Latn-RS" dirty="0">
                <a:ea typeface="宋体" panose="02010600030101010101" pitchFamily="2" charset="-122"/>
              </a:rPr>
              <a:t> </a:t>
            </a:r>
            <a:r>
              <a:rPr lang="en-US" altLang="sr-Latn-RS" dirty="0" err="1">
                <a:ea typeface="宋体" panose="02010600030101010101" pitchFamily="2" charset="-122"/>
              </a:rPr>
              <a:t>razvijati</a:t>
            </a:r>
            <a:r>
              <a:rPr lang="en-US" altLang="sr-Latn-RS" dirty="0">
                <a:ea typeface="宋体" panose="02010600030101010101" pitchFamily="2" charset="-122"/>
              </a:rPr>
              <a:t> pored </a:t>
            </a:r>
            <a:r>
              <a:rPr lang="en-US" altLang="sr-Latn-RS" dirty="0" err="1">
                <a:ea typeface="宋体" panose="02010600030101010101" pitchFamily="2" charset="-122"/>
              </a:rPr>
              <a:t>pravnih</a:t>
            </a:r>
            <a:r>
              <a:rPr lang="en-US" altLang="sr-Latn-RS" dirty="0">
                <a:ea typeface="宋体" panose="02010600030101010101" pitchFamily="2" charset="-122"/>
              </a:rPr>
              <a:t> </a:t>
            </a:r>
            <a:r>
              <a:rPr lang="en-US" altLang="sr-Latn-RS" dirty="0" err="1">
                <a:ea typeface="宋体" panose="02010600030101010101" pitchFamily="2" charset="-122"/>
              </a:rPr>
              <a:t>vještina</a:t>
            </a:r>
            <a:r>
              <a:rPr lang="en-US" altLang="sr-Latn-RS" dirty="0">
                <a:ea typeface="宋体" panose="02010600030101010101" pitchFamily="2" charset="-122"/>
              </a:rPr>
              <a:t> i </a:t>
            </a:r>
            <a:r>
              <a:rPr lang="en-US" altLang="sr-Latn-RS" dirty="0" err="1">
                <a:ea typeface="宋体" panose="02010600030101010101" pitchFamily="2" charset="-122"/>
              </a:rPr>
              <a:t>vještine</a:t>
            </a:r>
            <a:r>
              <a:rPr lang="en-US" altLang="sr-Latn-RS" dirty="0">
                <a:ea typeface="宋体" panose="02010600030101010101" pitchFamily="2" charset="-122"/>
              </a:rPr>
              <a:t> </a:t>
            </a:r>
            <a:r>
              <a:rPr lang="en-US" altLang="sr-Latn-RS" dirty="0" err="1">
                <a:ea typeface="宋体" panose="02010600030101010101" pitchFamily="2" charset="-122"/>
              </a:rPr>
              <a:t>informacijske</a:t>
            </a:r>
            <a:r>
              <a:rPr lang="en-US" altLang="sr-Latn-RS" dirty="0">
                <a:ea typeface="宋体" panose="02010600030101010101" pitchFamily="2" charset="-122"/>
              </a:rPr>
              <a:t> </a:t>
            </a:r>
            <a:r>
              <a:rPr lang="en-US" altLang="sr-Latn-RS" dirty="0" err="1">
                <a:ea typeface="宋体" panose="02010600030101010101" pitchFamily="2" charset="-122"/>
              </a:rPr>
              <a:t>pismenosti</a:t>
            </a:r>
            <a:r>
              <a:rPr lang="en-US" altLang="sr-Latn-RS" dirty="0">
                <a:ea typeface="宋体" panose="02010600030101010101" pitchFamily="2" charset="-122"/>
              </a:rPr>
              <a:t> </a:t>
            </a:r>
            <a:r>
              <a:rPr lang="en-US" altLang="sr-Latn-RS" dirty="0" err="1">
                <a:ea typeface="宋体" panose="02010600030101010101" pitchFamily="2" charset="-122"/>
              </a:rPr>
              <a:t>koje</a:t>
            </a:r>
            <a:r>
              <a:rPr lang="en-US" altLang="sr-Latn-RS" dirty="0">
                <a:ea typeface="宋体" panose="02010600030101010101" pitchFamily="2" charset="-122"/>
              </a:rPr>
              <a:t> </a:t>
            </a:r>
            <a:r>
              <a:rPr lang="en-US" altLang="sr-Latn-RS" dirty="0" err="1">
                <a:ea typeface="宋体" panose="02010600030101010101" pitchFamily="2" charset="-122"/>
              </a:rPr>
              <a:t>su</a:t>
            </a:r>
            <a:r>
              <a:rPr lang="en-US" altLang="sr-Latn-RS" dirty="0">
                <a:ea typeface="宋体" panose="02010600030101010101" pitchFamily="2" charset="-122"/>
              </a:rPr>
              <a:t> se </a:t>
            </a:r>
            <a:r>
              <a:rPr lang="en-US" altLang="sr-Latn-RS" dirty="0" err="1">
                <a:ea typeface="宋体" panose="02010600030101010101" pitchFamily="2" charset="-122"/>
              </a:rPr>
              <a:t>pokazale</a:t>
            </a:r>
            <a:r>
              <a:rPr lang="en-US" altLang="sr-Latn-RS" dirty="0">
                <a:ea typeface="宋体" panose="02010600030101010101" pitchFamily="2" charset="-122"/>
              </a:rPr>
              <a:t> </a:t>
            </a:r>
            <a:r>
              <a:rPr lang="en-US" altLang="sr-Latn-RS" dirty="0" err="1">
                <a:ea typeface="宋体" panose="02010600030101010101" pitchFamily="2" charset="-122"/>
              </a:rPr>
              <a:t>iznimno</a:t>
            </a:r>
            <a:r>
              <a:rPr lang="en-US" altLang="sr-Latn-RS" dirty="0">
                <a:ea typeface="宋体" panose="02010600030101010101" pitchFamily="2" charset="-122"/>
              </a:rPr>
              <a:t> </a:t>
            </a:r>
            <a:r>
              <a:rPr lang="en-US" altLang="sr-Latn-RS" dirty="0" err="1">
                <a:ea typeface="宋体" panose="02010600030101010101" pitchFamily="2" charset="-122"/>
              </a:rPr>
              <a:t>važnim</a:t>
            </a:r>
            <a:r>
              <a:rPr lang="en-US" altLang="sr-Latn-RS" dirty="0">
                <a:ea typeface="宋体" panose="02010600030101010101" pitchFamily="2" charset="-122"/>
              </a:rPr>
              <a:t> u </a:t>
            </a:r>
            <a:r>
              <a:rPr lang="en-US" altLang="sr-Latn-RS" dirty="0" err="1">
                <a:ea typeface="宋体" panose="02010600030101010101" pitchFamily="2" charset="-122"/>
              </a:rPr>
              <a:t>njihovu</a:t>
            </a:r>
            <a:r>
              <a:rPr lang="en-US" altLang="sr-Latn-RS" dirty="0">
                <a:ea typeface="宋体" panose="02010600030101010101" pitchFamily="2" charset="-122"/>
              </a:rPr>
              <a:t> </a:t>
            </a:r>
            <a:r>
              <a:rPr lang="en-US" altLang="sr-Latn-RS" dirty="0" err="1">
                <a:ea typeface="宋体" panose="02010600030101010101" pitchFamily="2" charset="-122"/>
              </a:rPr>
              <a:t>svakodnevnom</a:t>
            </a:r>
            <a:r>
              <a:rPr lang="en-US" altLang="sr-Latn-RS" dirty="0">
                <a:ea typeface="宋体" panose="02010600030101010101" pitchFamily="2" charset="-122"/>
              </a:rPr>
              <a:t> </a:t>
            </a:r>
            <a:r>
              <a:rPr lang="en-US" altLang="sr-Latn-RS" dirty="0" err="1">
                <a:ea typeface="宋体" panose="02010600030101010101" pitchFamily="2" charset="-122"/>
              </a:rPr>
              <a:t>radu</a:t>
            </a:r>
            <a:r>
              <a:rPr lang="en-US" altLang="sr-Latn-RS" dirty="0">
                <a:ea typeface="宋体" panose="02010600030101010101" pitchFamily="2" charset="-122"/>
              </a:rPr>
              <a:t>. </a:t>
            </a:r>
            <a:endParaRPr lang="hr-HR" altLang="sr-Latn-RS" dirty="0">
              <a:ea typeface="宋体" panose="02010600030101010101" pitchFamily="2" charset="-122"/>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71426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2728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r-HR" sz="1100" b="0" i="0" u="none" strike="noStrike" cap="none" dirty="0">
                <a:solidFill>
                  <a:srgbClr val="000000"/>
                </a:solidFill>
                <a:effectLst/>
                <a:latin typeface="Arial"/>
                <a:ea typeface="Arial"/>
                <a:cs typeface="Arial"/>
                <a:sym typeface="Arial"/>
              </a:rPr>
              <a:t>Pojava digitalnih tehnologija i globalnih znanstvenih zajednica duboko su promijenili učenje. Te su promjene uvelike utjecale na informacijske potrebe i ponašanje istraživača. Informacijska pismenost u znanstvenoj komunikaciji priprema istraživače za trenutno dinamično znanstveno izdavačko okruženje. To potvrđuju i zabilježeni  radovi o znanjima i iskustvima istraživača o objavljivanju radova u časopisima u OA u kojima su rezultati istraživanja pokazali da su razine znanstvene pismenosti u akademskoj zajednici mješovite i da neki istraživači ne posjeduju dostatna znanja o OA (SCONOL 2013). </a:t>
            </a:r>
            <a:endParaRPr lang="hr-HR" dirty="0"/>
          </a:p>
          <a:p>
            <a:pPr marL="0" lvl="0" indent="0" algn="l" rtl="0">
              <a:spcBef>
                <a:spcPts val="0"/>
              </a:spcBef>
              <a:spcAft>
                <a:spcPts val="0"/>
              </a:spcAft>
              <a:buNone/>
            </a:pPr>
            <a:r>
              <a:rPr lang="hr-HR" sz="1100" b="0" i="0" u="none" strike="noStrike" cap="none" dirty="0">
                <a:solidFill>
                  <a:srgbClr val="000000"/>
                </a:solidFill>
                <a:effectLst/>
                <a:latin typeface="Arial"/>
                <a:ea typeface="Arial"/>
                <a:cs typeface="Arial"/>
                <a:sym typeface="Arial"/>
              </a:rPr>
              <a:t>Otvoreni pristup time je uvelike utjecao na načine znanstvene komunikacije, ali i ukazao na važnost razvijanja dodatnih znanja i informacijskih vještina znanstvenika kako bi izabrali najprikladnije i najbolje načine objave  i razumjeli složeni krajolik znanstvenog izdavaštva i iskoristili sve mogućnosti objavljivanja i učinili što vidljivijim svoj znanstveni rad. Premda su istraživači svjesni otvorenog pristupa kao novog oblika znanstvenog objavljivanja i spremni su istražiti nove mogućnosti u objavi rada, mnogi od njih nisu potpuno svjesni svih mogućnosti koje ima nudi objavljivanje radova u OA.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hr-HR"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r-HR" dirty="0"/>
              <a:t>Može se dakle uočiti da bi knjižničari specijalisti zaposleni u pravnim knjižnicama trebali paralelno razvijati opće, ali i posebne kompetencije i znanja vezana uz područje prava, koja bi se mogla podijeliti u tri temeljne skupine: 1. Znanja i kompetencije iz područja knjižničarstva i informacijskih znanosti (jezgra studijskog programa knjižničarstva – temeljno znanje koje moraju imati osobe koje su završile knjižničarski ili informacijski studij, primjerice predmetno označavanje i pretraživanje, deskriptivna obrada svih vrsta građe, informacijsko pretraživanje i pronalaženje, informacijska pismenost, upravljanje zbirkama informacija, informacijske usluge, knjižnično poslovanje itd.). 2. Cjeloživotne kompetencije i vještine: - Vještine upravljanja organizacijom (stalno unapređivanje profesionalnih vještina i znanja, razvijanje komunikacijskih vještina koje uključuju razvijanje administrativnih vještina, vještina dobrog menadžera, voditeljske vještine, vještine prezentacije, marketinške vještine, vještine pismenog i usmenog izražavanja itd.). - Pedagoške kompetencije (koje zahtijevaju poznavanje metoda i tehnika učenja, različitih didaktičkih modela podučavanja i njihove primjene u edukaciji korisnika te kreiranju i provedbi programa informacijskog opismenjavanja, vještine informacijske pismenosti, istraživačke vještine, poznavanje </a:t>
            </a:r>
            <a:r>
              <a:rPr lang="hr-HR" dirty="0" err="1"/>
              <a:t>kurikula</a:t>
            </a:r>
            <a:r>
              <a:rPr lang="hr-HR" dirty="0"/>
              <a:t> visokoškolskih institucija i uzimanje u obzir primjerenosti sadržaja programa, vještina istraživanja itd.). -</a:t>
            </a:r>
            <a:endParaRPr dirty="0"/>
          </a:p>
        </p:txBody>
      </p:sp>
    </p:spTree>
    <p:extLst>
      <p:ext uri="{BB962C8B-B14F-4D97-AF65-F5344CB8AC3E}">
        <p14:creationId xmlns:p14="http://schemas.microsoft.com/office/powerpoint/2010/main" val="988816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e22a12b04e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e22a12b04e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84049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9256CB8-85C4-4DCC-A82C-0195F452A34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426D1C2-7B73-47D1-9084-367407AEC4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hr-HR" altLang="sr-Latn-RS" sz="1000" dirty="0">
                <a:ea typeface="宋体" panose="02010600030101010101" pitchFamily="2" charset="-122"/>
              </a:rPr>
              <a:t>Iz svega navedenog mogu se uočiti  brojni indikatori za kreiranje takvog obrazovnog okruženja studenata koje omogućuje kontinuirano i sustavno stjecanje kompetencija IP na formalnoj razini visokoškolske institucije. </a:t>
            </a:r>
          </a:p>
          <a:p>
            <a:r>
              <a:rPr lang="hr-HR" altLang="sr-Latn-RS" sz="1000" dirty="0">
                <a:ea typeface="宋体" panose="02010600030101010101" pitchFamily="2" charset="-122"/>
              </a:rPr>
              <a:t>Jedno od rješenja bilo bi da pojam informacijske pismenosti treba zapravo biti zastupljen unutar viših pravnih normi, dakle zakona, primjerice Zakona o znanstvenoj djelatnosti i visokom obrazovanju</a:t>
            </a:r>
            <a:r>
              <a:rPr lang="hr-HR" altLang="sr-Latn-RS" sz="1000" baseline="30000" dirty="0">
                <a:ea typeface="宋体" panose="02010600030101010101" pitchFamily="2" charset="-122"/>
              </a:rPr>
              <a:t> </a:t>
            </a:r>
            <a:r>
              <a:rPr lang="hr-HR" altLang="sr-Latn-RS" sz="1000" dirty="0">
                <a:ea typeface="宋体" panose="02010600030101010101" pitchFamily="2" charset="-122"/>
              </a:rPr>
              <a:t>kako bi postao dio nižih statutarnih normi svake visokoškolske ustanove. Naime u Zakonu još uvijek stoji samo rečenica vezano uz Prava i obveze studenta u članku 88. …. slobodno korištenje knjižnica i ostalih izvora informacija, odnosno ističe se isključivo njezina informacijska uloga, ali ne i obrazovna. </a:t>
            </a:r>
          </a:p>
          <a:p>
            <a:r>
              <a:rPr lang="hr-HR" altLang="sr-Latn-RS" sz="1000" dirty="0">
                <a:ea typeface="宋体" panose="02010600030101010101" pitchFamily="2" charset="-122"/>
              </a:rPr>
              <a:t>Sljedeći korak bio bi da na institucijskoj razini koncept informacijske pismenosti mora biti ugrađen u strateške dokumente institucije. Odnosno za uspješno uključivanje programa informacijskog opismenjavanja u institucijski </a:t>
            </a:r>
            <a:r>
              <a:rPr lang="hr-HR" altLang="sr-Latn-RS" sz="1000" dirty="0" err="1">
                <a:ea typeface="宋体" panose="02010600030101010101" pitchFamily="2" charset="-122"/>
              </a:rPr>
              <a:t>kurikul</a:t>
            </a:r>
            <a:r>
              <a:rPr lang="hr-HR" altLang="sr-Latn-RS" sz="1000" dirty="0">
                <a:ea typeface="宋体" panose="02010600030101010101" pitchFamily="2" charset="-122"/>
              </a:rPr>
              <a:t> visokoškolske institucije u području prava, vizija i misija knjižnice za obrazovanje korisnika i informacijske pismenosti mora odražavati strateške ciljeve i obrazovni prioritet institucije.  </a:t>
            </a:r>
            <a:r>
              <a:rPr lang="hr-HR" altLang="sr-Latn-RS" sz="1000" dirty="0" err="1">
                <a:ea typeface="宋体" panose="02010600030101010101" pitchFamily="2" charset="-122"/>
              </a:rPr>
              <a:t>osb</a:t>
            </a:r>
            <a:endParaRPr lang="hr-HR" altLang="sr-Latn-RS" sz="1000" dirty="0">
              <a:ea typeface="宋体" panose="02010600030101010101" pitchFamily="2" charset="-122"/>
            </a:endParaRPr>
          </a:p>
          <a:p>
            <a:pPr algn="just" eaLnBrk="1" hangingPunct="1">
              <a:spcBef>
                <a:spcPct val="0"/>
              </a:spcBef>
            </a:pPr>
            <a:r>
              <a:rPr lang="hr-HR" altLang="sr-Latn-RS" sz="1000" dirty="0">
                <a:ea typeface="宋体" panose="02010600030101010101" pitchFamily="2" charset="-122"/>
              </a:rPr>
              <a:t>Drugi važan element je niz didaktičkih i pedagoških komponenti koje su potrebne knjižničarima u planiranju i izvršavanju programa IP ili izradi specifičnog programa IP u području prava </a:t>
            </a:r>
          </a:p>
          <a:p>
            <a:pPr algn="just" eaLnBrk="1" hangingPunct="1">
              <a:spcBef>
                <a:spcPct val="0"/>
              </a:spcBef>
            </a:pPr>
            <a:r>
              <a:rPr lang="hr-HR" altLang="sr-Latn-RS" sz="1000" dirty="0">
                <a:ea typeface="宋体" panose="02010600030101010101" pitchFamily="2" charset="-122"/>
              </a:rPr>
              <a:t>No da bismo uopće govorili o uključenosti IP na formalnoj razini institucije trebali bismo zapravo ponajprije krenuti od potrebnih preduvjeta koji obuhvaćaju prijašnja pozadinska iskustva i stečene informacijske vještine i kompetencije svih sudionika obrazovnog procesa, te njihovo prijašnje znanje informacijske pismenosti. </a:t>
            </a:r>
          </a:p>
          <a:p>
            <a:pPr eaLnBrk="1" hangingPunct="1">
              <a:spcBef>
                <a:spcPct val="0"/>
              </a:spcBef>
            </a:pPr>
            <a:r>
              <a:rPr lang="hr-HR" altLang="sr-Latn-RS" sz="1000" dirty="0">
                <a:ea typeface="宋体" panose="02010600030101010101" pitchFamily="2" charset="-122"/>
              </a:rPr>
              <a:t>Stoga je nužno je poticati uvođenje formalnih programa IP na institucijskoj razini. </a:t>
            </a:r>
          </a:p>
          <a:p>
            <a:pPr eaLnBrk="1" hangingPunct="1">
              <a:spcBef>
                <a:spcPct val="0"/>
              </a:spcBef>
            </a:pPr>
            <a:r>
              <a:rPr lang="hr-HR" altLang="sr-Latn-RS" sz="1000" dirty="0">
                <a:ea typeface="宋体" panose="02010600030101010101" pitchFamily="2" charset="-122"/>
              </a:rPr>
              <a:t>Važnost provođenja takvih programa ključno je promicati i zagovarati i među nastavnim osobljem i vodstvom institucije, kao dijelu ključnih dionika obrazovnog procesa visokoškolske institucije. Zajedničkom suradnjom svih sudionika obrazovanog procesa u kreiranju i provedbi programa IP studenata istodobno bi se pridonijelo razvijanju općih generičkih informacijskih vještina, ali i razvijanju specifičnih kontekstualnih informacijskih vještina u području prava.  </a:t>
            </a:r>
          </a:p>
          <a:p>
            <a:pPr eaLnBrk="1" hangingPunct="1">
              <a:spcBef>
                <a:spcPct val="0"/>
              </a:spcBef>
            </a:pPr>
            <a:r>
              <a:rPr lang="hr-HR" altLang="sr-Latn-RS" sz="1000" dirty="0">
                <a:ea typeface="宋体" panose="02010600030101010101" pitchFamily="2" charset="-122"/>
              </a:rPr>
              <a:t>Uzevši u obzir da je koncept IP poznatiji i </a:t>
            </a:r>
            <a:r>
              <a:rPr lang="hr-HR" altLang="sr-Latn-RS" sz="1000" dirty="0" err="1">
                <a:ea typeface="宋体" panose="02010600030101010101" pitchFamily="2" charset="-122"/>
              </a:rPr>
              <a:t>istraženiji</a:t>
            </a:r>
            <a:r>
              <a:rPr lang="hr-HR" altLang="sr-Latn-RS" sz="1000" dirty="0">
                <a:ea typeface="宋体" panose="02010600030101010101" pitchFamily="2" charset="-122"/>
              </a:rPr>
              <a:t> u knjižničarstvu i informacijskoj znanosti negoli u visokoškolskoj akademskoj pravnoj zajednici, visokoškolske knjižnice trebale bi preuzeti "ambasadorsku" ulogu u promicanju i zagovaranju važnosti IP , ali i potrebnih vještina i kompetencija koje knjižničari već posjeduju u provođenju programa informacijskog opismenjavanja. Ovo bi mogao biti prvi korak u zagovaranju i postavljanju koncepta IP na visokoškolskoj razini, a ciljevi i strategije knjižnice postavljeni za obrazovanje studenata bili bi sukladni s ciljevima i strategijama opisanim na sveučilišnoj, visokoškolskoj i razini nastavnog predmeta</a:t>
            </a:r>
          </a:p>
          <a:p>
            <a:r>
              <a:rPr lang="hr-HR" altLang="sr-Latn-RS" sz="1000" dirty="0">
                <a:ea typeface="宋体" panose="02010600030101010101" pitchFamily="2" charset="-122"/>
              </a:rPr>
              <a:t>No ono što je uistinu bitno je to da su p</a:t>
            </a:r>
            <a:r>
              <a:rPr lang="en-US" altLang="sr-Latn-RS" sz="1000" dirty="0" err="1">
                <a:ea typeface="宋体" panose="02010600030101010101" pitchFamily="2" charset="-122"/>
              </a:rPr>
              <a:t>ravni</a:t>
            </a:r>
            <a:r>
              <a:rPr lang="en-US" altLang="sr-Latn-RS" sz="1000" dirty="0">
                <a:ea typeface="宋体" panose="02010600030101010101" pitchFamily="2" charset="-122"/>
              </a:rPr>
              <a:t> </a:t>
            </a:r>
            <a:r>
              <a:rPr lang="en-US" altLang="sr-Latn-RS" sz="1000" dirty="0" err="1">
                <a:ea typeface="宋体" panose="02010600030101010101" pitchFamily="2" charset="-122"/>
              </a:rPr>
              <a:t>praktičari</a:t>
            </a:r>
            <a:r>
              <a:rPr lang="en-US" altLang="sr-Latn-RS" sz="1000" dirty="0">
                <a:ea typeface="宋体" panose="02010600030101010101" pitchFamily="2" charset="-122"/>
              </a:rPr>
              <a:t> </a:t>
            </a:r>
            <a:r>
              <a:rPr lang="en-US" altLang="sr-Latn-RS" sz="1000" dirty="0" err="1">
                <a:ea typeface="宋体" panose="02010600030101010101" pitchFamily="2" charset="-122"/>
              </a:rPr>
              <a:t>prepoznali</a:t>
            </a:r>
            <a:r>
              <a:rPr lang="en-US" altLang="sr-Latn-RS" sz="1000" dirty="0">
                <a:ea typeface="宋体" panose="02010600030101010101" pitchFamily="2" charset="-122"/>
              </a:rPr>
              <a:t> </a:t>
            </a:r>
            <a:r>
              <a:rPr lang="en-US" altLang="sr-Latn-RS" sz="1000" dirty="0" err="1">
                <a:ea typeface="宋体" panose="02010600030101010101" pitchFamily="2" charset="-122"/>
              </a:rPr>
              <a:t>važnost</a:t>
            </a:r>
            <a:r>
              <a:rPr lang="en-US" altLang="sr-Latn-RS" sz="1000" dirty="0">
                <a:ea typeface="宋体" panose="02010600030101010101" pitchFamily="2" charset="-122"/>
              </a:rPr>
              <a:t> </a:t>
            </a:r>
            <a:r>
              <a:rPr lang="en-US" altLang="sr-Latn-RS" sz="1000" dirty="0" err="1">
                <a:ea typeface="宋体" panose="02010600030101010101" pitchFamily="2" charset="-122"/>
              </a:rPr>
              <a:t>provođenja</a:t>
            </a:r>
            <a:r>
              <a:rPr lang="en-US" altLang="sr-Latn-RS" sz="1000" dirty="0">
                <a:ea typeface="宋体" panose="02010600030101010101" pitchFamily="2" charset="-122"/>
              </a:rPr>
              <a:t> </a:t>
            </a:r>
            <a:r>
              <a:rPr lang="en-US" altLang="sr-Latn-RS" sz="1000" dirty="0" err="1">
                <a:ea typeface="宋体" panose="02010600030101010101" pitchFamily="2" charset="-122"/>
              </a:rPr>
              <a:t>programa</a:t>
            </a:r>
            <a:r>
              <a:rPr lang="en-US" altLang="sr-Latn-RS" sz="1000" dirty="0">
                <a:ea typeface="宋体" panose="02010600030101010101" pitchFamily="2" charset="-122"/>
              </a:rPr>
              <a:t> </a:t>
            </a:r>
            <a:r>
              <a:rPr lang="en-US" altLang="sr-Latn-RS" sz="1000" dirty="0" err="1">
                <a:ea typeface="宋体" panose="02010600030101010101" pitchFamily="2" charset="-122"/>
              </a:rPr>
              <a:t>informacijskog</a:t>
            </a:r>
            <a:r>
              <a:rPr lang="en-US" altLang="sr-Latn-RS" sz="1000" dirty="0">
                <a:ea typeface="宋体" panose="02010600030101010101" pitchFamily="2" charset="-122"/>
              </a:rPr>
              <a:t> </a:t>
            </a:r>
            <a:r>
              <a:rPr lang="en-US" altLang="sr-Latn-RS" sz="1000" dirty="0" err="1">
                <a:ea typeface="宋体" panose="02010600030101010101" pitchFamily="2" charset="-122"/>
              </a:rPr>
              <a:t>opismenjavanja</a:t>
            </a:r>
            <a:r>
              <a:rPr lang="en-US" altLang="sr-Latn-RS" sz="1000" dirty="0">
                <a:ea typeface="宋体" panose="02010600030101010101" pitchFamily="2" charset="-122"/>
              </a:rPr>
              <a:t> </a:t>
            </a:r>
            <a:r>
              <a:rPr lang="hr-HR" altLang="sr-Latn-RS" sz="1000" dirty="0">
                <a:ea typeface="宋体" panose="02010600030101010101" pitchFamily="2" charset="-122"/>
              </a:rPr>
              <a:t> - time smo dokazali da su </a:t>
            </a:r>
            <a:r>
              <a:rPr lang="en-US" altLang="sr-Latn-RS" sz="1000" dirty="0" err="1">
                <a:ea typeface="宋体" panose="02010600030101010101" pitchFamily="2" charset="-122"/>
              </a:rPr>
              <a:t>vještine</a:t>
            </a:r>
            <a:r>
              <a:rPr lang="en-US" altLang="sr-Latn-RS" sz="1000" dirty="0">
                <a:ea typeface="宋体" panose="02010600030101010101" pitchFamily="2" charset="-122"/>
              </a:rPr>
              <a:t> </a:t>
            </a:r>
            <a:r>
              <a:rPr lang="en-US" altLang="sr-Latn-RS" sz="1000" dirty="0" err="1">
                <a:ea typeface="宋体" panose="02010600030101010101" pitchFamily="2" charset="-122"/>
              </a:rPr>
              <a:t>informacijske</a:t>
            </a:r>
            <a:r>
              <a:rPr lang="en-US" altLang="sr-Latn-RS" sz="1000" dirty="0">
                <a:ea typeface="宋体" panose="02010600030101010101" pitchFamily="2" charset="-122"/>
              </a:rPr>
              <a:t> </a:t>
            </a:r>
            <a:r>
              <a:rPr lang="en-US" altLang="sr-Latn-RS" sz="1000" dirty="0" err="1">
                <a:ea typeface="宋体" panose="02010600030101010101" pitchFamily="2" charset="-122"/>
              </a:rPr>
              <a:t>pismenosti</a:t>
            </a:r>
            <a:r>
              <a:rPr lang="en-US" altLang="sr-Latn-RS" sz="1000" dirty="0">
                <a:ea typeface="宋体" panose="02010600030101010101" pitchFamily="2" charset="-122"/>
              </a:rPr>
              <a:t> </a:t>
            </a:r>
            <a:r>
              <a:rPr lang="en-US" altLang="sr-Latn-RS" sz="1000" dirty="0" err="1">
                <a:ea typeface="宋体" panose="02010600030101010101" pitchFamily="2" charset="-122"/>
              </a:rPr>
              <a:t>bitan</a:t>
            </a:r>
            <a:r>
              <a:rPr lang="en-US" altLang="sr-Latn-RS" sz="1000" dirty="0">
                <a:ea typeface="宋体" panose="02010600030101010101" pitchFamily="2" charset="-122"/>
              </a:rPr>
              <a:t> </a:t>
            </a:r>
            <a:r>
              <a:rPr lang="en-US" altLang="sr-Latn-RS" sz="1000" dirty="0" err="1">
                <a:ea typeface="宋体" panose="02010600030101010101" pitchFamily="2" charset="-122"/>
              </a:rPr>
              <a:t>preduvjet</a:t>
            </a:r>
            <a:r>
              <a:rPr lang="en-US" altLang="sr-Latn-RS" sz="1000" dirty="0">
                <a:ea typeface="宋体" panose="02010600030101010101" pitchFamily="2" charset="-122"/>
              </a:rPr>
              <a:t> </a:t>
            </a:r>
            <a:r>
              <a:rPr lang="en-US" altLang="sr-Latn-RS" sz="1000" dirty="0" err="1">
                <a:ea typeface="宋体" panose="02010600030101010101" pitchFamily="2" charset="-122"/>
              </a:rPr>
              <a:t>koji</a:t>
            </a:r>
            <a:r>
              <a:rPr lang="en-US" altLang="sr-Latn-RS" sz="1000" dirty="0">
                <a:ea typeface="宋体" panose="02010600030101010101" pitchFamily="2" charset="-122"/>
              </a:rPr>
              <a:t> </a:t>
            </a:r>
            <a:r>
              <a:rPr lang="en-US" altLang="sr-Latn-RS" sz="1000" dirty="0" err="1">
                <a:ea typeface="宋体" panose="02010600030101010101" pitchFamily="2" charset="-122"/>
              </a:rPr>
              <a:t>omogućuju</a:t>
            </a:r>
            <a:r>
              <a:rPr lang="en-US" altLang="sr-Latn-RS" sz="1000" dirty="0">
                <a:ea typeface="宋体" panose="02010600030101010101" pitchFamily="2" charset="-122"/>
              </a:rPr>
              <a:t> </a:t>
            </a:r>
            <a:r>
              <a:rPr lang="en-US" altLang="sr-Latn-RS" sz="1000" dirty="0" err="1">
                <a:ea typeface="宋体" panose="02010600030101010101" pitchFamily="2" charset="-122"/>
              </a:rPr>
              <a:t>suvremenom</a:t>
            </a:r>
            <a:r>
              <a:rPr lang="en-US" altLang="sr-Latn-RS" sz="1000" dirty="0">
                <a:ea typeface="宋体" panose="02010600030101010101" pitchFamily="2" charset="-122"/>
              </a:rPr>
              <a:t> </a:t>
            </a:r>
            <a:r>
              <a:rPr lang="en-US" altLang="sr-Latn-RS" sz="1000" dirty="0" err="1">
                <a:ea typeface="宋体" panose="02010600030101010101" pitchFamily="2" charset="-122"/>
              </a:rPr>
              <a:t>pravnom</a:t>
            </a:r>
            <a:r>
              <a:rPr lang="en-US" altLang="sr-Latn-RS" sz="1000" dirty="0">
                <a:ea typeface="宋体" panose="02010600030101010101" pitchFamily="2" charset="-122"/>
              </a:rPr>
              <a:t> </a:t>
            </a:r>
            <a:r>
              <a:rPr lang="en-US" altLang="sr-Latn-RS" sz="1000" dirty="0" err="1">
                <a:ea typeface="宋体" panose="02010600030101010101" pitchFamily="2" charset="-122"/>
              </a:rPr>
              <a:t>praktičaru</a:t>
            </a:r>
            <a:r>
              <a:rPr lang="en-US" altLang="sr-Latn-RS" sz="1000" dirty="0">
                <a:ea typeface="宋体" panose="02010600030101010101" pitchFamily="2" charset="-122"/>
              </a:rPr>
              <a:t> u </a:t>
            </a:r>
            <a:r>
              <a:rPr lang="en-US" altLang="sr-Latn-RS" sz="1000" dirty="0" err="1">
                <a:ea typeface="宋体" panose="02010600030101010101" pitchFamily="2" charset="-122"/>
              </a:rPr>
              <a:t>Hrvatskoj</a:t>
            </a:r>
            <a:r>
              <a:rPr lang="en-US" altLang="sr-Latn-RS" sz="1000" dirty="0">
                <a:ea typeface="宋体" panose="02010600030101010101" pitchFamily="2" charset="-122"/>
              </a:rPr>
              <a:t> </a:t>
            </a:r>
            <a:r>
              <a:rPr lang="en-US" altLang="sr-Latn-RS" sz="1000" dirty="0" err="1">
                <a:ea typeface="宋体" panose="02010600030101010101" pitchFamily="2" charset="-122"/>
              </a:rPr>
              <a:t>ispunjavanje</a:t>
            </a:r>
            <a:r>
              <a:rPr lang="en-US" altLang="sr-Latn-RS" sz="1000" dirty="0">
                <a:ea typeface="宋体" panose="02010600030101010101" pitchFamily="2" charset="-122"/>
              </a:rPr>
              <a:t> </a:t>
            </a:r>
            <a:r>
              <a:rPr lang="en-US" altLang="sr-Latn-RS" sz="1000" dirty="0" err="1">
                <a:ea typeface="宋体" panose="02010600030101010101" pitchFamily="2" charset="-122"/>
              </a:rPr>
              <a:t>mnogobrojnih</a:t>
            </a:r>
            <a:r>
              <a:rPr lang="en-US" altLang="sr-Latn-RS" sz="1000" dirty="0">
                <a:ea typeface="宋体" panose="02010600030101010101" pitchFamily="2" charset="-122"/>
              </a:rPr>
              <a:t> </a:t>
            </a:r>
            <a:r>
              <a:rPr lang="en-US" altLang="sr-Latn-RS" sz="1000" dirty="0" err="1">
                <a:ea typeface="宋体" panose="02010600030101010101" pitchFamily="2" charset="-122"/>
              </a:rPr>
              <a:t>zahtjeva</a:t>
            </a:r>
            <a:r>
              <a:rPr lang="en-US" altLang="sr-Latn-RS" sz="1000" dirty="0">
                <a:ea typeface="宋体" panose="02010600030101010101" pitchFamily="2" charset="-122"/>
              </a:rPr>
              <a:t> </a:t>
            </a:r>
            <a:r>
              <a:rPr lang="en-US" altLang="sr-Latn-RS" sz="1000" dirty="0" err="1">
                <a:ea typeface="宋体" panose="02010600030101010101" pitchFamily="2" charset="-122"/>
              </a:rPr>
              <a:t>radnog</a:t>
            </a:r>
            <a:r>
              <a:rPr lang="en-US" altLang="sr-Latn-RS" sz="1000" dirty="0">
                <a:ea typeface="宋体" panose="02010600030101010101" pitchFamily="2" charset="-122"/>
              </a:rPr>
              <a:t> </a:t>
            </a:r>
            <a:r>
              <a:rPr lang="en-US" altLang="sr-Latn-RS" sz="1000" dirty="0" err="1">
                <a:ea typeface="宋体" panose="02010600030101010101" pitchFamily="2" charset="-122"/>
              </a:rPr>
              <a:t>mjesta</a:t>
            </a:r>
            <a:r>
              <a:rPr lang="en-US" altLang="sr-Latn-RS" sz="1000" dirty="0">
                <a:ea typeface="宋体" panose="02010600030101010101" pitchFamily="2" charset="-122"/>
              </a:rPr>
              <a:t>. </a:t>
            </a:r>
            <a:r>
              <a:rPr lang="en-US" altLang="sr-Latn-RS" sz="1000" dirty="0" err="1">
                <a:ea typeface="宋体" panose="02010600030101010101" pitchFamily="2" charset="-122"/>
              </a:rPr>
              <a:t>Odnosno</a:t>
            </a:r>
            <a:r>
              <a:rPr lang="en-US" altLang="sr-Latn-RS" sz="1000" dirty="0">
                <a:ea typeface="宋体" panose="02010600030101010101" pitchFamily="2" charset="-122"/>
              </a:rPr>
              <a:t> da bi </a:t>
            </a:r>
            <a:r>
              <a:rPr lang="en-US" altLang="sr-Latn-RS" sz="1000" dirty="0" err="1">
                <a:ea typeface="宋体" panose="02010600030101010101" pitchFamily="2" charset="-122"/>
              </a:rPr>
              <a:t>bili</a:t>
            </a:r>
            <a:r>
              <a:rPr lang="en-US" altLang="sr-Latn-RS" sz="1000" dirty="0">
                <a:ea typeface="宋体" panose="02010600030101010101" pitchFamily="2" charset="-122"/>
              </a:rPr>
              <a:t> </a:t>
            </a:r>
            <a:r>
              <a:rPr lang="tr-TR" altLang="sr-Latn-RS" sz="1000" dirty="0">
                <a:ea typeface="宋体" panose="02010600030101010101" pitchFamily="2" charset="-122"/>
              </a:rPr>
              <a:t>kompetitivni na tržištu rada, svjesni su da moraju mijenjati vrijednosne sustave te se fokusirati na stvaranje i korištenje intelektualnog kapitala, što je moguće ostvariti novom kombinacijom znanja i vještina koja zadiru u područje informacijske pismenosti. Njihovim stjecanjem povećavaju svoju pojedinačnu osposobljenost što se</a:t>
            </a:r>
            <a:r>
              <a:rPr lang="tr-TR" altLang="sr-Latn-RS" sz="1000" b="1" dirty="0">
                <a:ea typeface="宋体" panose="02010600030101010101" pitchFamily="2" charset="-122"/>
              </a:rPr>
              <a:t> </a:t>
            </a:r>
            <a:r>
              <a:rPr lang="tr-TR" altLang="sr-Latn-RS" sz="1000" dirty="0">
                <a:ea typeface="宋体" panose="02010600030101010101" pitchFamily="2" charset="-122"/>
              </a:rPr>
              <a:t>naravno, odražava i na kvalitetu cjelokupne organizacije u kojoj djeluju. </a:t>
            </a:r>
            <a:endParaRPr lang="hr-HR" altLang="sr-Latn-RS" sz="1000" dirty="0">
              <a:ea typeface="宋体" panose="02010600030101010101" pitchFamily="2" charset="-122"/>
            </a:endParaRPr>
          </a:p>
          <a:p>
            <a:pPr eaLnBrk="1" hangingPunct="1">
              <a:spcBef>
                <a:spcPct val="0"/>
              </a:spcBef>
            </a:pPr>
            <a:endParaRPr lang="hr-HR" altLang="sr-Latn-RS" sz="1000" dirty="0">
              <a:ea typeface="宋体" panose="02010600030101010101" pitchFamily="2" charset="-122"/>
            </a:endParaRPr>
          </a:p>
          <a:p>
            <a:pPr eaLnBrk="1" hangingPunct="1">
              <a:spcBef>
                <a:spcPct val="0"/>
              </a:spcBef>
            </a:pPr>
            <a:endParaRPr lang="hr-HR" altLang="sr-Latn-RS" sz="1000" dirty="0">
              <a:ea typeface="宋体" panose="02010600030101010101" pitchFamily="2" charset="-122"/>
            </a:endParaRPr>
          </a:p>
          <a:p>
            <a:pPr eaLnBrk="1" hangingPunct="1">
              <a:spcBef>
                <a:spcPct val="0"/>
              </a:spcBef>
            </a:pPr>
            <a:endParaRPr lang="hr-HR" altLang="sr-Latn-RS" sz="1000" dirty="0">
              <a:ea typeface="宋体" panose="02010600030101010101" pitchFamily="2" charset="-122"/>
            </a:endParaRPr>
          </a:p>
        </p:txBody>
      </p:sp>
      <p:sp>
        <p:nvSpPr>
          <p:cNvPr id="29700" name="Slide Number Placeholder 3">
            <a:extLst>
              <a:ext uri="{FF2B5EF4-FFF2-40B4-BE49-F238E27FC236}">
                <a16:creationId xmlns:a16="http://schemas.microsoft.com/office/drawing/2014/main" id="{9AA9B1E9-A727-4C17-8556-10CC06006B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5E0C8C6-5D38-4985-B858-E4464FDC39BC}" type="slidenum">
              <a:rPr lang="hr-HR" altLang="sr-Latn-RS"/>
              <a:pPr eaLnBrk="1" hangingPunct="1"/>
              <a:t>24</a:t>
            </a:fld>
            <a:endParaRPr lang="hr-HR" altLang="sr-Latn-R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4ec12a2ab_125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14ec12a2ab_125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FA280F4-6B11-46D3-A105-618268253967}"/>
              </a:ext>
            </a:extLst>
          </p:cNvPr>
          <p:cNvSpPr>
            <a:spLocks noGrp="1" noRot="1" noChangeAspect="1" noChangeArrowheads="1" noTextEdit="1"/>
          </p:cNvSpPr>
          <p:nvPr>
            <p:ph type="sldImg"/>
          </p:nvPr>
        </p:nvSpPr>
        <p:spPr>
          <a:xfrm>
            <a:off x="381000" y="685800"/>
            <a:ext cx="6096000" cy="3429000"/>
          </a:xfrm>
          <a:ln/>
        </p:spPr>
      </p:sp>
      <p:sp>
        <p:nvSpPr>
          <p:cNvPr id="11267" name="Notes Placeholder 2">
            <a:extLst>
              <a:ext uri="{FF2B5EF4-FFF2-40B4-BE49-F238E27FC236}">
                <a16:creationId xmlns:a16="http://schemas.microsoft.com/office/drawing/2014/main" id="{DD5D7006-63B8-4194-AAB5-1927F3C2119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r-HR" sz="1000" dirty="0"/>
              <a:t>U novom obrazovnom okruženju, zbog razvoja informacijsko-komunikacijske tehnologije (IKT) (</a:t>
            </a:r>
            <a:r>
              <a:rPr lang="hr-HR" sz="1000" dirty="0" err="1"/>
              <a:t>Zurkowski</a:t>
            </a:r>
            <a:r>
              <a:rPr lang="hr-HR" sz="1000" dirty="0"/>
              <a:t> 1974) i pojave novih obrazovnih koncepata i paradigmi (uvođenje </a:t>
            </a:r>
            <a:r>
              <a:rPr lang="hr-HR" sz="1000" dirty="0" err="1"/>
              <a:t>bolonjskog</a:t>
            </a:r>
            <a:r>
              <a:rPr lang="hr-HR" sz="1000" dirty="0"/>
              <a:t> procesa) na sveučilišta, potreba za razvojem informacijskih vještina studenata dolazi do punog izražaja) (usp. na primjer Dewey 1997; </a:t>
            </a:r>
            <a:r>
              <a:rPr lang="hr-HR" sz="1000" dirty="0" err="1"/>
              <a:t>Bruce</a:t>
            </a:r>
            <a:r>
              <a:rPr lang="hr-HR" sz="1000" dirty="0"/>
              <a:t> 2000; </a:t>
            </a:r>
            <a:r>
              <a:rPr lang="hr-HR" sz="1000" dirty="0" err="1"/>
              <a:t>Lau</a:t>
            </a:r>
            <a:r>
              <a:rPr lang="hr-HR" sz="1000" dirty="0"/>
              <a:t> 2011). </a:t>
            </a:r>
            <a:r>
              <a:rPr lang="hr-HR" sz="1000" b="0" i="0" u="none" strike="noStrike" cap="none" dirty="0">
                <a:solidFill>
                  <a:srgbClr val="000000"/>
                </a:solidFill>
                <a:effectLst/>
                <a:latin typeface="Arial"/>
                <a:ea typeface="Arial"/>
                <a:cs typeface="Arial"/>
                <a:sym typeface="Arial"/>
              </a:rPr>
              <a:t>Pojam informacijska pismenost prvi put koristi Paul </a:t>
            </a:r>
            <a:r>
              <a:rPr lang="hr-HR" sz="1000" b="0" i="0" u="none" strike="noStrike" cap="none" dirty="0" err="1">
                <a:solidFill>
                  <a:srgbClr val="000000"/>
                </a:solidFill>
                <a:effectLst/>
                <a:latin typeface="Arial"/>
                <a:ea typeface="Arial"/>
                <a:cs typeface="Arial"/>
                <a:sym typeface="Arial"/>
              </a:rPr>
              <a:t>Zurkowski</a:t>
            </a:r>
            <a:r>
              <a:rPr lang="hr-HR" sz="1000" b="0" i="0" u="none" strike="noStrike" cap="none" dirty="0">
                <a:solidFill>
                  <a:srgbClr val="000000"/>
                </a:solidFill>
                <a:effectLst/>
                <a:latin typeface="Arial"/>
                <a:ea typeface="Arial"/>
                <a:cs typeface="Arial"/>
                <a:sym typeface="Arial"/>
              </a:rPr>
              <a:t>, koji je davne 1974. godine govorio o temeljnim kompetencijama koje su potrebne suvremenom čovjeku, vezanim uz rješavanje problema na radnom mjestu i industriji u Sjedinjenim Američkim Državama</a:t>
            </a:r>
            <a:r>
              <a:rPr lang="en-US" sz="1000" b="0" i="0" u="none" strike="noStrike" cap="none" dirty="0">
                <a:solidFill>
                  <a:srgbClr val="000000"/>
                </a:solidFill>
                <a:effectLst/>
                <a:latin typeface="Arial"/>
                <a:ea typeface="Arial"/>
                <a:cs typeface="Arial"/>
                <a:sym typeface="Arial"/>
              </a:rPr>
              <a:t>. </a:t>
            </a:r>
            <a:r>
              <a:rPr lang="en-US" sz="1000" b="0" i="0" u="none" strike="noStrike" cap="none" dirty="0" err="1">
                <a:solidFill>
                  <a:srgbClr val="000000"/>
                </a:solidFill>
                <a:effectLst/>
                <a:latin typeface="Arial"/>
                <a:ea typeface="Arial"/>
                <a:cs typeface="Arial"/>
                <a:sym typeface="Arial"/>
              </a:rPr>
              <a:t>Brojne</a:t>
            </a:r>
            <a:r>
              <a:rPr lang="en-US" sz="1000" b="0" i="0" u="none" strike="noStrike" cap="none" dirty="0">
                <a:solidFill>
                  <a:srgbClr val="000000"/>
                </a:solidFill>
                <a:effectLst/>
                <a:latin typeface="Arial"/>
                <a:ea typeface="Arial"/>
                <a:cs typeface="Arial"/>
                <a:sym typeface="Arial"/>
              </a:rPr>
              <a:t> </a:t>
            </a:r>
            <a:r>
              <a:rPr lang="en-US" sz="1000" b="0" i="0" u="none" strike="noStrike" cap="none" dirty="0" err="1">
                <a:solidFill>
                  <a:srgbClr val="000000"/>
                </a:solidFill>
                <a:effectLst/>
                <a:latin typeface="Arial"/>
                <a:ea typeface="Arial"/>
                <a:cs typeface="Arial"/>
                <a:sym typeface="Arial"/>
              </a:rPr>
              <a:t>definicije</a:t>
            </a:r>
            <a:r>
              <a:rPr lang="en-US" sz="1000" b="0" i="0" u="none" strike="noStrike" cap="none" dirty="0">
                <a:solidFill>
                  <a:srgbClr val="000000"/>
                </a:solidFill>
                <a:effectLst/>
                <a:latin typeface="Arial"/>
                <a:ea typeface="Arial"/>
                <a:cs typeface="Arial"/>
                <a:sym typeface="Arial"/>
              </a:rPr>
              <a:t>: </a:t>
            </a:r>
            <a:r>
              <a:rPr lang="hr-HR" sz="1000" b="0" i="0" u="none" strike="noStrike" cap="none" dirty="0">
                <a:solidFill>
                  <a:srgbClr val="000000"/>
                </a:solidFill>
                <a:effectLst/>
                <a:latin typeface="Arial"/>
                <a:ea typeface="Arial"/>
                <a:cs typeface="Arial"/>
                <a:sym typeface="Arial"/>
              </a:rPr>
              <a:t>Američkog knjižničarskog društva (</a:t>
            </a:r>
            <a:r>
              <a:rPr lang="hr-HR" sz="1000" b="0" i="1" u="none" strike="noStrike" cap="none" dirty="0">
                <a:solidFill>
                  <a:srgbClr val="000000"/>
                </a:solidFill>
                <a:effectLst/>
                <a:latin typeface="Arial"/>
                <a:ea typeface="Arial"/>
                <a:cs typeface="Arial"/>
                <a:sym typeface="Arial"/>
              </a:rPr>
              <a:t>American </a:t>
            </a:r>
            <a:r>
              <a:rPr lang="hr-HR" sz="1000" b="0" i="1" u="none" strike="noStrike" cap="none" dirty="0" err="1">
                <a:solidFill>
                  <a:srgbClr val="000000"/>
                </a:solidFill>
                <a:effectLst/>
                <a:latin typeface="Arial"/>
                <a:ea typeface="Arial"/>
                <a:cs typeface="Arial"/>
                <a:sym typeface="Arial"/>
              </a:rPr>
              <a:t>library</a:t>
            </a:r>
            <a:r>
              <a:rPr lang="hr-HR" sz="1000" b="0" i="1" u="none" strike="noStrike" cap="none" dirty="0">
                <a:solidFill>
                  <a:srgbClr val="000000"/>
                </a:solidFill>
                <a:effectLst/>
                <a:latin typeface="Arial"/>
                <a:ea typeface="Arial"/>
                <a:cs typeface="Arial"/>
                <a:sym typeface="Arial"/>
              </a:rPr>
              <a:t> </a:t>
            </a:r>
            <a:r>
              <a:rPr lang="hr-HR" sz="1000" b="0" i="1" u="none" strike="noStrike" cap="none" dirty="0" err="1">
                <a:solidFill>
                  <a:srgbClr val="000000"/>
                </a:solidFill>
                <a:effectLst/>
                <a:latin typeface="Arial"/>
                <a:ea typeface="Arial"/>
                <a:cs typeface="Arial"/>
                <a:sym typeface="Arial"/>
              </a:rPr>
              <a:t>association</a:t>
            </a:r>
            <a:r>
              <a:rPr lang="hr-HR" sz="1000" b="0" i="0" u="none" strike="noStrike" cap="none" dirty="0">
                <a:solidFill>
                  <a:srgbClr val="000000"/>
                </a:solidFill>
                <a:effectLst/>
                <a:latin typeface="Arial"/>
                <a:ea typeface="Arial"/>
                <a:cs typeface="Arial"/>
                <a:sym typeface="Arial"/>
              </a:rPr>
              <a:t>) koje 1989. godine objavljuje svoju  izjavu u kojoj su informacijske pismene osobe „</a:t>
            </a:r>
            <a:r>
              <a:rPr lang="hr-HR" sz="1000" b="0" i="1" u="none" strike="noStrike" cap="none" dirty="0">
                <a:solidFill>
                  <a:srgbClr val="000000"/>
                </a:solidFill>
                <a:effectLst/>
                <a:latin typeface="Arial"/>
                <a:ea typeface="Arial"/>
                <a:cs typeface="Arial"/>
                <a:sym typeface="Arial"/>
              </a:rPr>
              <a:t>one koje su naučile kako učiti… jer znaju kako je znanje organizirano, kako pronaći informaciju i kako se koristiti njima na svima razumljiv način</a:t>
            </a:r>
            <a:endParaRPr lang="hr-HR" sz="1000" b="0" i="0" u="none" strike="noStrike" cap="none" dirty="0">
              <a:solidFill>
                <a:srgbClr val="000000"/>
              </a:solidFill>
              <a:effectLst/>
              <a:latin typeface="Arial"/>
              <a:ea typeface="Arial"/>
              <a:cs typeface="Arial"/>
              <a:sym typeface="Arial"/>
            </a:endParaRPr>
          </a:p>
          <a:p>
            <a:pPr marL="139700" indent="0">
              <a:buNone/>
            </a:pPr>
            <a:r>
              <a:rPr lang="hr-HR" sz="1000" dirty="0"/>
              <a:t>Student informaciju mora naučiti pronaći, učinkovito koristiti, vrednovati, prosuditi o njoj, a da pritom razvija svoje kritičko mišljenje i usvoji vještine koje su mu potrebne ne samo kroz njegovo akademsko, već i cjeloživotno obrazovanje (</a:t>
            </a:r>
            <a:r>
              <a:rPr lang="hr-HR" sz="1000" dirty="0" err="1"/>
              <a:t>Špiranec</a:t>
            </a:r>
            <a:r>
              <a:rPr lang="hr-HR" sz="1000" dirty="0"/>
              <a:t> i </a:t>
            </a:r>
            <a:r>
              <a:rPr lang="hr-HR" sz="1000" dirty="0" err="1"/>
              <a:t>Banek</a:t>
            </a:r>
            <a:r>
              <a:rPr lang="hr-HR" sz="1000" dirty="0"/>
              <a:t> Zorica 2008, 14). Poznavanje i korištenje IK tehnologije i informacijskih izvora povezano je s korisničkim potrebama, stoga knjižničari svoje usluge i djelatnosti trebaju uskladiti s njima (</a:t>
            </a:r>
            <a:r>
              <a:rPr lang="hr-HR" sz="1000" dirty="0" err="1"/>
              <a:t>Webber</a:t>
            </a:r>
            <a:r>
              <a:rPr lang="hr-HR" sz="1000" dirty="0"/>
              <a:t> i </a:t>
            </a:r>
            <a:r>
              <a:rPr lang="hr-HR" sz="1000" dirty="0" err="1"/>
              <a:t>Johnston</a:t>
            </a:r>
            <a:r>
              <a:rPr lang="hr-HR" sz="1000" dirty="0"/>
              <a:t> 2000). Zbog toga programi informacijskog opismenjavanja sve više postaju neizostavni dio rada visokoškolske knjižnice jer kompetencije i vještine obuhvaćene informacijskom pismenošću postaju preduvjet za uspješno učenje studenata (</a:t>
            </a:r>
            <a:r>
              <a:rPr lang="hr-HR" sz="1000" dirty="0" err="1"/>
              <a:t>Candy</a:t>
            </a:r>
            <a:r>
              <a:rPr lang="hr-HR" sz="1000" dirty="0"/>
              <a:t>, </a:t>
            </a:r>
            <a:r>
              <a:rPr lang="hr-HR" sz="1000" dirty="0" err="1"/>
              <a:t>Crebert</a:t>
            </a:r>
            <a:r>
              <a:rPr lang="hr-HR" sz="1000" dirty="0"/>
              <a:t> i </a:t>
            </a:r>
            <a:r>
              <a:rPr lang="hr-HR" sz="1000" dirty="0" err="1"/>
              <a:t>O’Leary</a:t>
            </a:r>
            <a:r>
              <a:rPr lang="hr-HR" sz="1000" dirty="0"/>
              <a:t> 1994). No, bez obzira na važnost formaliziranja sadržaja informacijske pismenosti, različita je praksa na visokoškolskim knjižnicama ne samo u Republici Hrvatskoj već i u svijetu. Naime u izvođenju i primjeni tipova poučavanja informacijske pismenosti studenata, knjižničari i visokoškolske knjižnice nailaze na različite probleme. Oni su u praksi ponekad teško ostvarivi s obzirom na osviještenost nastavnog osoblja ili uključivanje informacijske pismenosti u </a:t>
            </a:r>
            <a:r>
              <a:rPr lang="hr-HR" sz="1000" dirty="0" err="1"/>
              <a:t>kurikul</a:t>
            </a:r>
            <a:r>
              <a:rPr lang="hr-HR" sz="1000" dirty="0"/>
              <a:t> visokoškolske institucije. Jedan je od problema nepoimanje uloge knjižnice kao sudionika u obrazovnom procesu visokoškolskih ustanova, već poimanje knjižnice kao informacijskog središta, koje u 21. stoljeću nudi samo pristup većem broju različitih informacijskih izvora (Rubinić i Stričević 2011)</a:t>
            </a:r>
            <a:endParaRPr lang="en-US" sz="1000" dirty="0"/>
          </a:p>
          <a:p>
            <a:endParaRPr lang="hr-HR" altLang="sr-Latn-RS" dirty="0">
              <a:latin typeface="Arial" panose="020B0604020202020204" pitchFamily="34" charset="0"/>
              <a:cs typeface="Arial" panose="020B0604020202020204" pitchFamily="34" charset="0"/>
            </a:endParaRPr>
          </a:p>
        </p:txBody>
      </p:sp>
      <p:sp>
        <p:nvSpPr>
          <p:cNvPr id="11268" name="Slide Number Placeholder 3">
            <a:extLst>
              <a:ext uri="{FF2B5EF4-FFF2-40B4-BE49-F238E27FC236}">
                <a16:creationId xmlns:a16="http://schemas.microsoft.com/office/drawing/2014/main" id="{B45457F0-DCE5-4921-B6DC-690B2FB2F97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62000" indent="-292100">
              <a:spcBef>
                <a:spcPct val="30000"/>
              </a:spcBef>
              <a:defRPr sz="1200">
                <a:solidFill>
                  <a:schemeClr val="tx1"/>
                </a:solidFill>
                <a:latin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cs typeface="Arial" panose="020B0604020202020204" pitchFamily="34" charset="0"/>
              </a:defRPr>
            </a:lvl5pPr>
            <a:lvl6pPr marL="2570163" indent="-2333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27363" indent="-2333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84563" indent="-2333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41763" indent="-2333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48C28E-2F3D-4306-9581-89C4567AA9D4}" type="slidenum">
              <a:rPr lang="en-US" altLang="sr-Latn-RS" smtClean="0"/>
              <a:pPr>
                <a:spcBef>
                  <a:spcPct val="0"/>
                </a:spcBef>
              </a:pPr>
              <a:t>3</a:t>
            </a:fld>
            <a:endParaRPr lang="en-US" altLang="sr-Latn-R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EFA99D6-B9ED-40F6-B80D-C297BC020640}"/>
              </a:ext>
            </a:extLst>
          </p:cNvPr>
          <p:cNvSpPr>
            <a:spLocks noGrp="1" noRot="1" noChangeAspect="1" noChangeArrowheads="1" noTextEdit="1"/>
          </p:cNvSpPr>
          <p:nvPr>
            <p:ph type="sldImg"/>
          </p:nvPr>
        </p:nvSpPr>
        <p:spPr>
          <a:xfrm>
            <a:off x="381000" y="685800"/>
            <a:ext cx="6096000" cy="3429000"/>
          </a:xfrm>
          <a:ln/>
        </p:spPr>
      </p:sp>
      <p:sp>
        <p:nvSpPr>
          <p:cNvPr id="13315" name="Notes Placeholder 2">
            <a:extLst>
              <a:ext uri="{FF2B5EF4-FFF2-40B4-BE49-F238E27FC236}">
                <a16:creationId xmlns:a16="http://schemas.microsoft.com/office/drawing/2014/main" id="{D4A0C74F-A5AD-4C7C-A0C3-86CA3766EE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39700" indent="0" algn="just">
              <a:buNone/>
            </a:pPr>
            <a:r>
              <a:rPr lang="hr-HR" altLang="en-US" sz="1000" dirty="0">
                <a:latin typeface="Arial" panose="020B0604020202020204" pitchFamily="34" charset="0"/>
                <a:cs typeface="Arial" panose="020B0604020202020204" pitchFamily="34" charset="0"/>
              </a:rPr>
              <a:t>Iz opisanoga se uočava da se IP u visokoškolskim ustanovama zbiva u suodnosu visokoškolska knjižnica – nastava, zbog potrebe razvijanja dodatnih znanja i vještina korisnika o korištenju i vrednovanju informacijskih izvora, poticanjem i osmišljavanjem programa IP kao redovite djelatnosti knjižnice. Stoga trenutna praksa uključenosti IP u visokoškolskim ustanovama obuhvaća kombinaciju generičkih, usporednih, integriranih i ugniježđenih komponenti, pa se prema ANZIL-u, u svijetu govori o četiri najznačajnija tipa informacijskog opismenjavanja u visokoškolskom okruženju: </a:t>
            </a:r>
            <a:r>
              <a:rPr lang="hr-HR" altLang="en-US" sz="1000" dirty="0" err="1">
                <a:latin typeface="Arial" panose="020B0604020202020204" pitchFamily="34" charset="0"/>
                <a:cs typeface="Arial" panose="020B0604020202020204" pitchFamily="34" charset="0"/>
              </a:rPr>
              <a:t>intrakurikularnom</a:t>
            </a:r>
            <a:r>
              <a:rPr lang="hr-HR" altLang="en-US" sz="1000" dirty="0">
                <a:latin typeface="Arial" panose="020B0604020202020204" pitchFamily="34" charset="0"/>
                <a:cs typeface="Arial" panose="020B0604020202020204" pitchFamily="34" charset="0"/>
              </a:rPr>
              <a:t> ili ugniježđenom tipu, </a:t>
            </a:r>
            <a:r>
              <a:rPr lang="hr-HR" altLang="en-US" sz="1000" dirty="0" err="1">
                <a:latin typeface="Arial" panose="020B0604020202020204" pitchFamily="34" charset="0"/>
                <a:cs typeface="Arial" panose="020B0604020202020204" pitchFamily="34" charset="0"/>
              </a:rPr>
              <a:t>interkurikuralnom</a:t>
            </a:r>
            <a:r>
              <a:rPr lang="hr-HR" altLang="en-US" sz="1000" dirty="0">
                <a:latin typeface="Arial" panose="020B0604020202020204" pitchFamily="34" charset="0"/>
                <a:cs typeface="Arial" panose="020B0604020202020204" pitchFamily="34" charset="0"/>
              </a:rPr>
              <a:t> ili integriranom kolegiju, </a:t>
            </a:r>
            <a:r>
              <a:rPr lang="hr-HR" altLang="en-US" sz="1000" dirty="0" err="1">
                <a:latin typeface="Arial" panose="020B0604020202020204" pitchFamily="34" charset="0"/>
                <a:cs typeface="Arial" panose="020B0604020202020204" pitchFamily="34" charset="0"/>
              </a:rPr>
              <a:t>ekstrakurikularnom</a:t>
            </a:r>
            <a:r>
              <a:rPr lang="hr-HR" altLang="en-US" sz="1000" dirty="0">
                <a:latin typeface="Arial" panose="020B0604020202020204" pitchFamily="34" charset="0"/>
                <a:cs typeface="Arial" panose="020B0604020202020204" pitchFamily="34" charset="0"/>
              </a:rPr>
              <a:t> ili paralelnom IP i samostojećem tipu. (</a:t>
            </a:r>
            <a:r>
              <a:rPr lang="en-US" altLang="en-US" sz="1000" dirty="0">
                <a:latin typeface="Arial" panose="020B0604020202020204" pitchFamily="34" charset="0"/>
                <a:cs typeface="Arial" panose="020B0604020202020204" pitchFamily="34" charset="0"/>
              </a:rPr>
              <a:t>Australian and New Zealand Information Literacy </a:t>
            </a:r>
            <a:r>
              <a:rPr lang="en-US" altLang="en-US" sz="1000" dirty="0" err="1">
                <a:latin typeface="Arial" panose="020B0604020202020204" pitchFamily="34" charset="0"/>
                <a:cs typeface="Arial" panose="020B0604020202020204" pitchFamily="34" charset="0"/>
              </a:rPr>
              <a:t>Framewor</a:t>
            </a:r>
            <a:r>
              <a:rPr lang="hr-HR" altLang="en-US" sz="1000" dirty="0">
                <a:latin typeface="Arial" panose="020B0604020202020204" pitchFamily="34" charset="0"/>
                <a:cs typeface="Arial" panose="020B0604020202020204" pitchFamily="34" charset="0"/>
              </a:rPr>
              <a:t>k) </a:t>
            </a:r>
          </a:p>
          <a:p>
            <a:pPr lvl="1" algn="just"/>
            <a:r>
              <a:rPr lang="hr-HR" altLang="sr-Latn-RS" sz="1000" b="1" dirty="0" err="1">
                <a:latin typeface="Arial" panose="020B0604020202020204" pitchFamily="34" charset="0"/>
                <a:cs typeface="Arial" panose="020B0604020202020204" pitchFamily="34" charset="0"/>
              </a:rPr>
              <a:t>Intrakurikularno</a:t>
            </a:r>
            <a:r>
              <a:rPr lang="hr-HR" altLang="sr-Latn-RS" sz="1000" b="1" dirty="0">
                <a:latin typeface="Arial" panose="020B0604020202020204" pitchFamily="34" charset="0"/>
                <a:cs typeface="Arial" panose="020B0604020202020204" pitchFamily="34" charset="0"/>
              </a:rPr>
              <a:t> ili ugniježđeni tip</a:t>
            </a:r>
            <a:r>
              <a:rPr lang="hr-HR" altLang="sr-Latn-RS" sz="1000" dirty="0">
                <a:latin typeface="Arial" panose="020B0604020202020204" pitchFamily="34" charset="0"/>
                <a:cs typeface="Arial" panose="020B0604020202020204" pitchFamily="34" charset="0"/>
              </a:rPr>
              <a:t>  </a:t>
            </a:r>
          </a:p>
          <a:p>
            <a:pPr marL="139700" indent="0" algn="just">
              <a:buNone/>
            </a:pPr>
            <a:r>
              <a:rPr lang="hr-HR" altLang="sr-Latn-RS" sz="1000" dirty="0">
                <a:latin typeface="Arial" panose="020B0604020202020204" pitchFamily="34" charset="0"/>
                <a:cs typeface="Arial" panose="020B0604020202020204" pitchFamily="34" charset="0"/>
              </a:rPr>
              <a:t>IP integrirana je u ciljeve i ishode te aktivnost učenja akademskog kolegija ili programa, a obično se provodi kroz partnersku suradnju između akademskog osoblja i knjižničara. U tom se pristupu podrazumijeva da će nastavnik mijenjati nastavne metode te sadržaj predmeta postavljanjem istraživačkog pitanja na koje studenti moraju sami pronaći odgovor, primjenjujući istraživačke metode, uspoređujući razne znanstvene, stručne i popularne izvore te koristeći razne stilove citiranja. U ovom tipu najuočljivija je isprepletenost sadržaja predmeta s informacijskom pismenošću, što omogućuje podizanje kvalitete nastave i motiviranje studenata da usvoje odgovarajuće informacijsko ponašanje. Također studenti na taj način ne usvajaju samo generičke temeljne vještine informacijske pismenosti već i kontekstualne vještine informacijske pismenosti specifične za pojedinu znanstvenu disciplinu sustavno na svim godinama studija.</a:t>
            </a:r>
          </a:p>
          <a:p>
            <a:pPr lvl="1" algn="just"/>
            <a:r>
              <a:rPr lang="hr-HR" altLang="sr-Latn-RS" sz="1000" b="1" dirty="0" err="1">
                <a:latin typeface="Arial" panose="020B0604020202020204" pitchFamily="34" charset="0"/>
                <a:cs typeface="Arial" panose="020B0604020202020204" pitchFamily="34" charset="0"/>
              </a:rPr>
              <a:t>Interkurikuralno</a:t>
            </a:r>
            <a:r>
              <a:rPr lang="hr-HR" altLang="sr-Latn-RS" sz="1000" b="1" dirty="0">
                <a:latin typeface="Arial" panose="020B0604020202020204" pitchFamily="34" charset="0"/>
                <a:cs typeface="Arial" panose="020B0604020202020204" pitchFamily="34" charset="0"/>
              </a:rPr>
              <a:t> ili integrirani kolegij </a:t>
            </a:r>
            <a:endParaRPr lang="hr-HR" altLang="sr-Latn-RS" sz="1000" dirty="0">
              <a:latin typeface="Arial" panose="020B0604020202020204" pitchFamily="34" charset="0"/>
              <a:cs typeface="Arial" panose="020B0604020202020204" pitchFamily="34" charset="0"/>
            </a:endParaRPr>
          </a:p>
          <a:p>
            <a:pPr marL="139700" indent="0" algn="just">
              <a:buNone/>
            </a:pPr>
            <a:r>
              <a:rPr lang="hr-HR" altLang="sr-Latn-RS" sz="1000" dirty="0">
                <a:latin typeface="Arial" panose="020B0604020202020204" pitchFamily="34" charset="0"/>
                <a:cs typeface="Arial" panose="020B0604020202020204" pitchFamily="34" charset="0"/>
              </a:rPr>
              <a:t>IP nudi kao dodatak (</a:t>
            </a:r>
            <a:r>
              <a:rPr lang="hr-HR" altLang="sr-Latn-RS" sz="1000" i="1" dirty="0" err="1">
                <a:latin typeface="Arial" panose="020B0604020202020204" pitchFamily="34" charset="0"/>
                <a:cs typeface="Arial" panose="020B0604020202020204" pitchFamily="34" charset="0"/>
              </a:rPr>
              <a:t>add</a:t>
            </a:r>
            <a:r>
              <a:rPr lang="hr-HR" altLang="sr-Latn-RS" sz="1000" i="1" dirty="0">
                <a:latin typeface="Arial" panose="020B0604020202020204" pitchFamily="34" charset="0"/>
                <a:cs typeface="Arial" panose="020B0604020202020204" pitchFamily="34" charset="0"/>
              </a:rPr>
              <a:t>-on</a:t>
            </a:r>
            <a:r>
              <a:rPr lang="hr-HR" altLang="sr-Latn-RS" sz="1000" dirty="0">
                <a:latin typeface="Arial" panose="020B0604020202020204" pitchFamily="34" charset="0"/>
                <a:cs typeface="Arial" panose="020B0604020202020204" pitchFamily="34" charset="0"/>
              </a:rPr>
              <a:t>) nekom kolegiju ili programu jednoga ili više školskih sati. Ovaj tip najčešće organizira knjižničar na zahtjev nastavnog osoblja, a nazočnost studenta je obvezna za prolaz kolegija.</a:t>
            </a:r>
          </a:p>
          <a:p>
            <a:pPr lvl="1" algn="just"/>
            <a:r>
              <a:rPr lang="hr-HR" altLang="sr-Latn-RS" sz="1000" b="1" dirty="0" err="1">
                <a:latin typeface="Arial" panose="020B0604020202020204" pitchFamily="34" charset="0"/>
                <a:cs typeface="Arial" panose="020B0604020202020204" pitchFamily="34" charset="0"/>
              </a:rPr>
              <a:t>Ekstrakurikularni</a:t>
            </a:r>
            <a:r>
              <a:rPr lang="hr-HR" altLang="sr-Latn-RS" sz="1000" b="1" dirty="0">
                <a:latin typeface="Arial" panose="020B0604020202020204" pitchFamily="34" charset="0"/>
                <a:cs typeface="Arial" panose="020B0604020202020204" pitchFamily="34" charset="0"/>
              </a:rPr>
              <a:t> ili paralelno informacijsko opismenjivanje </a:t>
            </a:r>
            <a:endParaRPr lang="hr-HR" altLang="sr-Latn-RS" sz="1000" dirty="0">
              <a:latin typeface="Arial" panose="020B0604020202020204" pitchFamily="34" charset="0"/>
              <a:cs typeface="Arial" panose="020B0604020202020204" pitchFamily="34" charset="0"/>
            </a:endParaRPr>
          </a:p>
          <a:p>
            <a:pPr marL="139700" indent="0" algn="just">
              <a:buNone/>
            </a:pPr>
            <a:r>
              <a:rPr lang="hr-HR" altLang="sr-Latn-RS" sz="1000" dirty="0">
                <a:latin typeface="Arial" panose="020B0604020202020204" pitchFamily="34" charset="0"/>
                <a:cs typeface="Arial" panose="020B0604020202020204" pitchFamily="34" charset="0"/>
              </a:rPr>
              <a:t>Ovakav tip provodi knjižnica, ali izvan akademskog kurikuluma, što znači da se studenti javljaju u takvim programima samoinicijativno i dobrovoljno.</a:t>
            </a:r>
          </a:p>
          <a:p>
            <a:pPr lvl="1" algn="just"/>
            <a:r>
              <a:rPr lang="hr-HR" altLang="sr-Latn-RS" sz="1000" b="1" dirty="0">
                <a:latin typeface="Arial" panose="020B0604020202020204" pitchFamily="34" charset="0"/>
                <a:cs typeface="Arial" panose="020B0604020202020204" pitchFamily="34" charset="0"/>
              </a:rPr>
              <a:t>Samostojeći tip </a:t>
            </a:r>
            <a:endParaRPr lang="hr-HR" altLang="sr-Latn-RS" sz="1000" dirty="0">
              <a:latin typeface="Arial" panose="020B0604020202020204" pitchFamily="34" charset="0"/>
              <a:cs typeface="Arial" panose="020B0604020202020204" pitchFamily="34" charset="0"/>
            </a:endParaRPr>
          </a:p>
          <a:p>
            <a:pPr marL="139700" indent="0" algn="just">
              <a:buNone/>
            </a:pPr>
            <a:r>
              <a:rPr lang="hr-HR" altLang="sr-Latn-RS" sz="1000" dirty="0">
                <a:latin typeface="Arial" panose="020B0604020202020204" pitchFamily="34" charset="0"/>
                <a:cs typeface="Arial" panose="020B0604020202020204" pitchFamily="34" charset="0"/>
              </a:rPr>
              <a:t>IP je samostalni </a:t>
            </a:r>
            <a:r>
              <a:rPr lang="hr-HR" altLang="sr-Latn-RS" sz="1000" dirty="0" err="1">
                <a:latin typeface="Arial" panose="020B0604020202020204" pitchFamily="34" charset="0"/>
                <a:cs typeface="Arial" panose="020B0604020202020204" pitchFamily="34" charset="0"/>
              </a:rPr>
              <a:t>kurikularni</a:t>
            </a:r>
            <a:r>
              <a:rPr lang="hr-HR" altLang="sr-Latn-RS" sz="1000" dirty="0">
                <a:latin typeface="Arial" panose="020B0604020202020204" pitchFamily="34" charset="0"/>
                <a:cs typeface="Arial" panose="020B0604020202020204" pitchFamily="34" charset="0"/>
              </a:rPr>
              <a:t> kolegij u potpunosti posvećen IP kao dijelu ponude kurikuluma studenta, dakle informacijska pismenost integrirana je u ciljeve i ishode te aktivnost učenja akademskoga kolegija ili programa. Često se radi o izbornom predmetu koji donosi bodove ili o obveznom kolegiju koji je dio općeg programa koji nudi neko sveučilište ili visokoškolska ustanova, a koji najčešće provode knjižničari.</a:t>
            </a:r>
            <a:r>
              <a:rPr lang="en-US" altLang="sr-Latn-RS" sz="1000" dirty="0">
                <a:latin typeface="Arial" panose="020B0604020202020204" pitchFamily="34" charset="0"/>
                <a:cs typeface="Arial" panose="020B0604020202020204" pitchFamily="34" charset="0"/>
              </a:rPr>
              <a:t> </a:t>
            </a:r>
            <a:r>
              <a:rPr lang="hr-HR" altLang="sr-Latn-RS" sz="1000" dirty="0">
                <a:latin typeface="Arial" panose="020B0604020202020204" pitchFamily="34" charset="0"/>
                <a:cs typeface="Arial" panose="020B0604020202020204" pitchFamily="34" charset="0"/>
              </a:rPr>
              <a:t>provode knjižničari.</a:t>
            </a:r>
          </a:p>
          <a:p>
            <a:endParaRPr lang="hr-HR" altLang="sr-Latn-RS" dirty="0">
              <a:latin typeface="Arial" panose="020B0604020202020204" pitchFamily="34" charset="0"/>
              <a:cs typeface="Arial" panose="020B0604020202020204" pitchFamily="34" charset="0"/>
            </a:endParaRPr>
          </a:p>
          <a:p>
            <a:endParaRPr lang="hr-HR" altLang="sr-Latn-RS" dirty="0">
              <a:latin typeface="Arial" panose="020B0604020202020204" pitchFamily="34" charset="0"/>
              <a:cs typeface="Arial" panose="020B0604020202020204" pitchFamily="34" charset="0"/>
            </a:endParaRPr>
          </a:p>
        </p:txBody>
      </p:sp>
      <p:sp>
        <p:nvSpPr>
          <p:cNvPr id="13316" name="Slide Number Placeholder 3">
            <a:extLst>
              <a:ext uri="{FF2B5EF4-FFF2-40B4-BE49-F238E27FC236}">
                <a16:creationId xmlns:a16="http://schemas.microsoft.com/office/drawing/2014/main" id="{56FAEAFA-CF66-40BE-AD72-4E603D9F1BE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62000" indent="-292100">
              <a:spcBef>
                <a:spcPct val="30000"/>
              </a:spcBef>
              <a:defRPr sz="1200">
                <a:solidFill>
                  <a:schemeClr val="tx1"/>
                </a:solidFill>
                <a:latin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cs typeface="Arial" panose="020B0604020202020204" pitchFamily="34" charset="0"/>
              </a:defRPr>
            </a:lvl5pPr>
            <a:lvl6pPr marL="2570163" indent="-2333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27363" indent="-2333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84563" indent="-2333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41763" indent="-2333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BFA8FA-8583-4D17-BDA7-9392FD0EE905}" type="slidenum">
              <a:rPr lang="en-US" altLang="sr-Latn-RS" smtClean="0"/>
              <a:pPr>
                <a:spcBef>
                  <a:spcPct val="0"/>
                </a:spcBef>
              </a:pPr>
              <a:t>4</a:t>
            </a:fld>
            <a:endParaRPr lang="en-US" altLang="sr-Latn-R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S druge strane, informacijska pismenost unutar područja prava zahtijeva velik broj specifičnih aspekata, čak jedinstvenih u odnosu na druga područja znanosti (posebice humanističke i prirodne znanosti) (</a:t>
            </a:r>
            <a:r>
              <a:rPr lang="hr-HR" dirty="0" err="1"/>
              <a:t>Callister</a:t>
            </a:r>
            <a:r>
              <a:rPr lang="hr-HR" dirty="0"/>
              <a:t> 2010). Prema </a:t>
            </a:r>
            <a:r>
              <a:rPr lang="hr-HR" dirty="0" err="1"/>
              <a:t>Ryskom</a:t>
            </a:r>
            <a:r>
              <a:rPr lang="hr-HR" dirty="0"/>
              <a:t> u većini područja znanosti najčešći primarni izvori za izučavanje pojedine discipline ili predmeta su knjige i znanstveni časopisi. Za područja prava to nije slučaj. U primarne izvore spadaju zakoni, zakonske odredbe, uredbe, direktive, sudske odluke (</a:t>
            </a:r>
            <a:r>
              <a:rPr lang="hr-HR" dirty="0" err="1"/>
              <a:t>Ryskey</a:t>
            </a:r>
            <a:r>
              <a:rPr lang="hr-HR" dirty="0"/>
              <a:t> 2007, 22). Studenti prava tijekom svoga školovanja moraju naučiti znati pronaći, koristiti, vrednovati i naučiti citirati različite pravne izvore, prepoznati osobitosti pravnih baza, ali i naučiti analizirati i kritički pristupiti pravnom problemu, prepoznati normativni okvir za pravni problem, usporediti pravne sustave dostupne u pravnim bazama podataka ili drugim izvorima informacija (</a:t>
            </a:r>
            <a:r>
              <a:rPr lang="hr-HR" dirty="0" err="1"/>
              <a:t>Ryskey</a:t>
            </a:r>
            <a:r>
              <a:rPr lang="hr-HR" dirty="0"/>
              <a:t> 2007, 22). Stoga autori smatraju da studenti trebaju razvijati ne samo generičke (opće) već i kontekstualne (stručne) vještine informacijske pismenosti u području prava koje su ključne za razvijanje njihovih cjeloživotnih kompetencija kao budućih pravnika (</a:t>
            </a:r>
            <a:r>
              <a:rPr lang="hr-HR" dirty="0" err="1"/>
              <a:t>Beeljars</a:t>
            </a:r>
            <a:r>
              <a:rPr lang="hr-HR" dirty="0"/>
              <a:t> 2009).</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Taj je </a:t>
            </a:r>
            <a:r>
              <a:rPr lang="en-US" dirty="0" err="1"/>
              <a:t>izazov</a:t>
            </a:r>
            <a:r>
              <a:rPr lang="en-US" dirty="0"/>
              <a:t> </a:t>
            </a:r>
            <a:r>
              <a:rPr lang="en-US" dirty="0" err="1"/>
              <a:t>još</a:t>
            </a:r>
            <a:r>
              <a:rPr lang="en-US" dirty="0"/>
              <a:t> </a:t>
            </a:r>
            <a:r>
              <a:rPr lang="en-US" dirty="0" err="1"/>
              <a:t>veći</a:t>
            </a:r>
            <a:r>
              <a:rPr lang="en-US" dirty="0"/>
              <a:t> </a:t>
            </a:r>
            <a:r>
              <a:rPr lang="en-US" dirty="0" err="1"/>
              <a:t>zbog</a:t>
            </a:r>
            <a:r>
              <a:rPr lang="en-US" dirty="0"/>
              <a:t> toga </a:t>
            </a:r>
            <a:r>
              <a:rPr lang="en-US" dirty="0" err="1"/>
              <a:t>što</a:t>
            </a:r>
            <a:r>
              <a:rPr lang="en-US" dirty="0"/>
              <a:t> </a:t>
            </a:r>
            <a:r>
              <a:rPr lang="en-US" dirty="0" err="1"/>
              <a:t>svaka</a:t>
            </a:r>
            <a:r>
              <a:rPr lang="en-US" dirty="0"/>
              <a:t> </a:t>
            </a:r>
            <a:r>
              <a:rPr lang="en-US" dirty="0" err="1"/>
              <a:t>znanstvena</a:t>
            </a:r>
            <a:r>
              <a:rPr lang="en-US" dirty="0"/>
              <a:t> </a:t>
            </a:r>
            <a:r>
              <a:rPr lang="en-US" dirty="0" err="1"/>
              <a:t>disciplina</a:t>
            </a:r>
            <a:r>
              <a:rPr lang="en-US" dirty="0"/>
              <a:t> </a:t>
            </a:r>
            <a:r>
              <a:rPr lang="en-US" dirty="0" err="1"/>
              <a:t>ima</a:t>
            </a:r>
            <a:r>
              <a:rPr lang="en-US" dirty="0"/>
              <a:t> </a:t>
            </a:r>
            <a:r>
              <a:rPr lang="en-US" dirty="0" err="1"/>
              <a:t>svoje</a:t>
            </a:r>
            <a:r>
              <a:rPr lang="en-US" dirty="0"/>
              <a:t> </a:t>
            </a:r>
            <a:r>
              <a:rPr lang="en-US" dirty="0" err="1"/>
              <a:t>specifičnosti</a:t>
            </a:r>
            <a:r>
              <a:rPr lang="en-US" dirty="0"/>
              <a:t>, pa </a:t>
            </a:r>
            <a:r>
              <a:rPr lang="en-US" dirty="0" err="1"/>
              <a:t>knjižničari</a:t>
            </a:r>
            <a:r>
              <a:rPr lang="en-US" dirty="0"/>
              <a:t> </a:t>
            </a:r>
            <a:r>
              <a:rPr lang="en-US" dirty="0" err="1"/>
              <a:t>na</a:t>
            </a:r>
            <a:r>
              <a:rPr lang="en-US" dirty="0"/>
              <a:t> </a:t>
            </a:r>
            <a:r>
              <a:rPr lang="en-US" dirty="0" err="1"/>
              <a:t>visokoškolskim</a:t>
            </a:r>
            <a:r>
              <a:rPr lang="en-US" dirty="0"/>
              <a:t> </a:t>
            </a:r>
            <a:r>
              <a:rPr lang="en-US" dirty="0" err="1"/>
              <a:t>knjižnicama</a:t>
            </a:r>
            <a:r>
              <a:rPr lang="en-US" dirty="0"/>
              <a:t> </a:t>
            </a:r>
            <a:r>
              <a:rPr lang="en-US" dirty="0" err="1"/>
              <a:t>pri</a:t>
            </a:r>
            <a:r>
              <a:rPr lang="en-US" dirty="0"/>
              <a:t> </a:t>
            </a:r>
            <a:r>
              <a:rPr lang="en-US" dirty="0" err="1"/>
              <a:t>oblikovanju</a:t>
            </a:r>
            <a:r>
              <a:rPr lang="en-US" dirty="0"/>
              <a:t> </a:t>
            </a:r>
            <a:r>
              <a:rPr lang="en-US" dirty="0" err="1"/>
              <a:t>programa</a:t>
            </a:r>
            <a:r>
              <a:rPr lang="en-US" dirty="0"/>
              <a:t> </a:t>
            </a:r>
            <a:r>
              <a:rPr lang="en-US" dirty="0" err="1"/>
              <a:t>informacijskog</a:t>
            </a:r>
            <a:r>
              <a:rPr lang="en-US" dirty="0"/>
              <a:t> </a:t>
            </a:r>
            <a:r>
              <a:rPr lang="en-US" dirty="0" err="1"/>
              <a:t>opismenjavanja</a:t>
            </a:r>
            <a:r>
              <a:rPr lang="en-US" dirty="0"/>
              <a:t> </a:t>
            </a:r>
            <a:r>
              <a:rPr lang="en-US" dirty="0" err="1"/>
              <a:t>često</a:t>
            </a:r>
            <a:r>
              <a:rPr lang="en-US" dirty="0"/>
              <a:t> </a:t>
            </a:r>
            <a:r>
              <a:rPr lang="en-US" dirty="0" err="1"/>
              <a:t>moraju</a:t>
            </a:r>
            <a:r>
              <a:rPr lang="en-US" dirty="0"/>
              <a:t> </a:t>
            </a:r>
            <a:r>
              <a:rPr lang="en-US" dirty="0" err="1"/>
              <a:t>uzeti</a:t>
            </a:r>
            <a:r>
              <a:rPr lang="en-US" dirty="0"/>
              <a:t> u </a:t>
            </a:r>
            <a:r>
              <a:rPr lang="en-US" dirty="0" err="1"/>
              <a:t>obzir</a:t>
            </a:r>
            <a:r>
              <a:rPr lang="en-US" dirty="0"/>
              <a:t> </a:t>
            </a:r>
            <a:r>
              <a:rPr lang="en-US" dirty="0" err="1"/>
              <a:t>specifičnosti</a:t>
            </a:r>
            <a:r>
              <a:rPr lang="en-US" dirty="0"/>
              <a:t> </a:t>
            </a:r>
            <a:r>
              <a:rPr lang="en-US" dirty="0" err="1"/>
              <a:t>znanstvenog</a:t>
            </a:r>
            <a:r>
              <a:rPr lang="en-US" dirty="0"/>
              <a:t> </a:t>
            </a:r>
            <a:r>
              <a:rPr lang="en-US" dirty="0" err="1"/>
              <a:t>područja</a:t>
            </a:r>
            <a:r>
              <a:rPr lang="en-US" dirty="0"/>
              <a:t>. </a:t>
            </a:r>
            <a:r>
              <a:rPr lang="en-US" dirty="0" err="1"/>
              <a:t>Razlog</a:t>
            </a:r>
            <a:r>
              <a:rPr lang="en-US" dirty="0"/>
              <a:t> tome je </a:t>
            </a:r>
            <a:r>
              <a:rPr lang="en-US" dirty="0" err="1"/>
              <a:t>upravo</a:t>
            </a:r>
            <a:r>
              <a:rPr lang="en-US" dirty="0"/>
              <a:t> </a:t>
            </a:r>
            <a:r>
              <a:rPr lang="en-US" dirty="0" err="1"/>
              <a:t>činjenica</a:t>
            </a:r>
            <a:r>
              <a:rPr lang="en-US" dirty="0"/>
              <a:t> da je </a:t>
            </a:r>
            <a:r>
              <a:rPr lang="en-US" dirty="0" err="1"/>
              <a:t>informacijska</a:t>
            </a:r>
            <a:r>
              <a:rPr lang="en-US" dirty="0"/>
              <a:t> </a:t>
            </a:r>
            <a:r>
              <a:rPr lang="en-US" dirty="0" err="1"/>
              <a:t>pismenost</a:t>
            </a:r>
            <a:r>
              <a:rPr lang="en-US" dirty="0"/>
              <a:t> </a:t>
            </a:r>
            <a:r>
              <a:rPr lang="en-US" dirty="0" err="1"/>
              <a:t>preduvjet</a:t>
            </a:r>
            <a:r>
              <a:rPr lang="en-US" dirty="0"/>
              <a:t> </a:t>
            </a:r>
            <a:r>
              <a:rPr lang="en-US" dirty="0" err="1"/>
              <a:t>cjeloživotnog</a:t>
            </a:r>
            <a:r>
              <a:rPr lang="en-US" dirty="0"/>
              <a:t> </a:t>
            </a:r>
            <a:r>
              <a:rPr lang="en-US" dirty="0" err="1"/>
              <a:t>učenja</a:t>
            </a:r>
            <a:r>
              <a:rPr lang="en-US" dirty="0"/>
              <a:t>, a </a:t>
            </a:r>
            <a:r>
              <a:rPr lang="en-US" dirty="0" err="1"/>
              <a:t>povezivanjem</a:t>
            </a:r>
            <a:r>
              <a:rPr lang="en-US" dirty="0"/>
              <a:t> </a:t>
            </a:r>
            <a:r>
              <a:rPr lang="en-US" dirty="0" err="1"/>
              <a:t>generičkih</a:t>
            </a:r>
            <a:r>
              <a:rPr lang="en-US" dirty="0"/>
              <a:t> (</a:t>
            </a:r>
            <a:r>
              <a:rPr lang="en-US" dirty="0" err="1"/>
              <a:t>temeljnih</a:t>
            </a:r>
            <a:r>
              <a:rPr lang="en-US" dirty="0"/>
              <a:t>) </a:t>
            </a:r>
            <a:r>
              <a:rPr lang="en-US" dirty="0" err="1"/>
              <a:t>vještina</a:t>
            </a:r>
            <a:r>
              <a:rPr lang="en-US" dirty="0"/>
              <a:t> i </a:t>
            </a:r>
            <a:r>
              <a:rPr lang="en-US" dirty="0" err="1"/>
              <a:t>konceptualnih</a:t>
            </a:r>
            <a:r>
              <a:rPr lang="en-US" dirty="0"/>
              <a:t> (</a:t>
            </a:r>
            <a:r>
              <a:rPr lang="en-US" dirty="0" err="1"/>
              <a:t>specifičnih</a:t>
            </a:r>
            <a:r>
              <a:rPr lang="en-US" dirty="0"/>
              <a:t>) </a:t>
            </a:r>
            <a:r>
              <a:rPr lang="en-US" dirty="0" err="1"/>
              <a:t>vještina</a:t>
            </a:r>
            <a:r>
              <a:rPr lang="en-US" dirty="0"/>
              <a:t> </a:t>
            </a:r>
            <a:r>
              <a:rPr lang="en-US" dirty="0" err="1"/>
              <a:t>informacijske</a:t>
            </a:r>
            <a:r>
              <a:rPr lang="en-US" dirty="0"/>
              <a:t> </a:t>
            </a:r>
            <a:r>
              <a:rPr lang="en-US" dirty="0" err="1"/>
              <a:t>pismenosti</a:t>
            </a:r>
            <a:r>
              <a:rPr lang="en-US" dirty="0"/>
              <a:t> </a:t>
            </a:r>
            <a:r>
              <a:rPr lang="en-US" dirty="0" err="1"/>
              <a:t>pojedine</a:t>
            </a:r>
            <a:r>
              <a:rPr lang="en-US" dirty="0"/>
              <a:t> </a:t>
            </a:r>
            <a:r>
              <a:rPr lang="en-US" dirty="0" err="1"/>
              <a:t>znanstvene</a:t>
            </a:r>
            <a:r>
              <a:rPr lang="en-US" dirty="0"/>
              <a:t> discipline </a:t>
            </a:r>
            <a:r>
              <a:rPr lang="en-US" dirty="0" err="1"/>
              <a:t>studenti</a:t>
            </a:r>
            <a:r>
              <a:rPr lang="en-US" dirty="0"/>
              <a:t> </a:t>
            </a:r>
            <a:r>
              <a:rPr lang="en-US" dirty="0" err="1"/>
              <a:t>stječu</a:t>
            </a:r>
            <a:r>
              <a:rPr lang="en-US" dirty="0"/>
              <a:t> </a:t>
            </a:r>
            <a:r>
              <a:rPr lang="en-US" dirty="0" err="1"/>
              <a:t>potrebne</a:t>
            </a:r>
            <a:r>
              <a:rPr lang="en-US" dirty="0"/>
              <a:t> i </a:t>
            </a:r>
            <a:r>
              <a:rPr lang="en-US" dirty="0" err="1"/>
              <a:t>cjelovite</a:t>
            </a:r>
            <a:r>
              <a:rPr lang="en-US" dirty="0"/>
              <a:t> </a:t>
            </a:r>
            <a:r>
              <a:rPr lang="en-US" dirty="0" err="1"/>
              <a:t>vještine</a:t>
            </a:r>
            <a:r>
              <a:rPr lang="en-US" dirty="0"/>
              <a:t> </a:t>
            </a:r>
            <a:r>
              <a:rPr lang="en-US" dirty="0" err="1"/>
              <a:t>informacijske</a:t>
            </a:r>
            <a:r>
              <a:rPr lang="en-US" dirty="0"/>
              <a:t> </a:t>
            </a:r>
            <a:r>
              <a:rPr lang="en-US" dirty="0" err="1"/>
              <a:t>pismenosti</a:t>
            </a:r>
            <a:r>
              <a:rPr lang="en-US" dirty="0"/>
              <a:t> </a:t>
            </a:r>
            <a:r>
              <a:rPr lang="en-US" dirty="0" err="1"/>
              <a:t>koje</a:t>
            </a:r>
            <a:r>
              <a:rPr lang="en-US" dirty="0"/>
              <a:t> </a:t>
            </a:r>
            <a:r>
              <a:rPr lang="en-US" dirty="0" err="1"/>
              <a:t>će</a:t>
            </a:r>
            <a:r>
              <a:rPr lang="en-US" dirty="0"/>
              <a:t> </a:t>
            </a:r>
            <a:r>
              <a:rPr lang="en-US" dirty="0" err="1"/>
              <a:t>im</a:t>
            </a:r>
            <a:r>
              <a:rPr lang="en-US" dirty="0"/>
              <a:t> </a:t>
            </a:r>
            <a:r>
              <a:rPr lang="en-US" dirty="0" err="1"/>
              <a:t>biti</a:t>
            </a:r>
            <a:r>
              <a:rPr lang="en-US" dirty="0"/>
              <a:t> </a:t>
            </a:r>
            <a:r>
              <a:rPr lang="en-US" dirty="0" err="1"/>
              <a:t>potrebne</a:t>
            </a:r>
            <a:r>
              <a:rPr lang="en-US" dirty="0"/>
              <a:t> u </a:t>
            </a:r>
            <a:r>
              <a:rPr lang="en-US" dirty="0" err="1"/>
              <a:t>svakodnevnom</a:t>
            </a:r>
            <a:r>
              <a:rPr lang="en-US" dirty="0"/>
              <a:t> </a:t>
            </a:r>
            <a:r>
              <a:rPr lang="en-US" dirty="0" err="1"/>
              <a:t>životu</a:t>
            </a:r>
            <a:r>
              <a:rPr lang="en-US" dirty="0"/>
              <a:t> i </a:t>
            </a:r>
            <a:r>
              <a:rPr lang="en-US" dirty="0" err="1"/>
              <a:t>radu</a:t>
            </a:r>
            <a:r>
              <a:rPr lang="en-US" dirty="0"/>
              <a:t>. </a:t>
            </a:r>
            <a:endParaRPr lang="hr-H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2797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t>Razvoj informacijske pismenosti u području prava može se promatrati usporedno s razvojem informacijske pismenosti na sveučilištima i visokoškolskim knjižnicama u svijetu. Slično kao i u drugim znanstvenim poljima, većina autora ističe da pravne knjižnice zbog razvoja IKT-a i promjena u obrazovnom okruženju moraju prilagoditi svoje informacijske usluge i što više primjenjivati programe informacijskog opismenjavanja (usp. </a:t>
            </a:r>
            <a:r>
              <a:rPr lang="hr-HR" dirty="0" err="1"/>
              <a:t>Kaplan</a:t>
            </a:r>
            <a:r>
              <a:rPr lang="hr-HR" dirty="0"/>
              <a:t> i </a:t>
            </a:r>
            <a:r>
              <a:rPr lang="hr-HR" dirty="0" err="1"/>
              <a:t>Darvil</a:t>
            </a:r>
            <a:r>
              <a:rPr lang="hr-HR" dirty="0"/>
              <a:t> 2011, 154; </a:t>
            </a:r>
            <a:r>
              <a:rPr lang="hr-HR" dirty="0" err="1"/>
              <a:t>Percy</a:t>
            </a:r>
            <a:r>
              <a:rPr lang="hr-HR" dirty="0"/>
              <a:t> </a:t>
            </a:r>
            <a:r>
              <a:rPr lang="hr-HR" dirty="0" err="1"/>
              <a:t>Jayasuriya</a:t>
            </a:r>
            <a:r>
              <a:rPr lang="hr-HR" dirty="0"/>
              <a:t> 2007; </a:t>
            </a:r>
            <a:r>
              <a:rPr lang="hr-HR" dirty="0" err="1"/>
              <a:t>Abbas</a:t>
            </a:r>
            <a:r>
              <a:rPr lang="hr-HR" dirty="0"/>
              <a:t> 2014). </a:t>
            </a:r>
            <a:endParaRPr 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Informacijskom</a:t>
            </a:r>
            <a:r>
              <a:rPr lang="en-US" dirty="0"/>
              <a:t> </a:t>
            </a:r>
            <a:r>
              <a:rPr lang="en-US" dirty="0" err="1"/>
              <a:t>pismenošću</a:t>
            </a:r>
            <a:r>
              <a:rPr lang="en-US" dirty="0"/>
              <a:t> u </a:t>
            </a:r>
            <a:r>
              <a:rPr lang="en-US" dirty="0" err="1"/>
              <a:t>području</a:t>
            </a:r>
            <a:r>
              <a:rPr lang="en-US" dirty="0"/>
              <a:t> </a:t>
            </a:r>
            <a:r>
              <a:rPr lang="en-US" dirty="0" err="1"/>
              <a:t>prava</a:t>
            </a:r>
            <a:r>
              <a:rPr lang="en-US" dirty="0"/>
              <a:t> </a:t>
            </a:r>
            <a:r>
              <a:rPr lang="en-US" dirty="0" err="1"/>
              <a:t>najviše</a:t>
            </a:r>
            <a:r>
              <a:rPr lang="en-US" dirty="0"/>
              <a:t> se </a:t>
            </a:r>
            <a:r>
              <a:rPr lang="en-US" dirty="0" err="1"/>
              <a:t>bave</a:t>
            </a:r>
            <a:r>
              <a:rPr lang="en-US" dirty="0"/>
              <a:t> </a:t>
            </a:r>
            <a:r>
              <a:rPr lang="en-US" dirty="0" err="1"/>
              <a:t>autori</a:t>
            </a:r>
            <a:r>
              <a:rPr lang="en-US" dirty="0"/>
              <a:t> </a:t>
            </a:r>
            <a:r>
              <a:rPr lang="en-US" dirty="0" err="1"/>
              <a:t>iz</a:t>
            </a:r>
            <a:r>
              <a:rPr lang="en-US" dirty="0"/>
              <a:t> </a:t>
            </a:r>
            <a:r>
              <a:rPr lang="en-US" dirty="0" err="1"/>
              <a:t>Sjedinjenih</a:t>
            </a:r>
            <a:r>
              <a:rPr lang="en-US" dirty="0"/>
              <a:t> </a:t>
            </a:r>
            <a:r>
              <a:rPr lang="en-US" dirty="0" err="1"/>
              <a:t>Američkih</a:t>
            </a:r>
            <a:r>
              <a:rPr lang="en-US" dirty="0"/>
              <a:t> </a:t>
            </a:r>
            <a:r>
              <a:rPr lang="en-US" dirty="0" err="1"/>
              <a:t>Država</a:t>
            </a:r>
            <a:r>
              <a:rPr lang="en-US" dirty="0"/>
              <a:t> (Kim-Prieto 2011), </a:t>
            </a:r>
            <a:r>
              <a:rPr lang="en-US" dirty="0" err="1"/>
              <a:t>Australije</a:t>
            </a:r>
            <a:r>
              <a:rPr lang="en-US" dirty="0"/>
              <a:t> (</a:t>
            </a:r>
            <a:r>
              <a:rPr lang="en-US" dirty="0" err="1"/>
              <a:t>Cuffe</a:t>
            </a:r>
            <a:r>
              <a:rPr lang="en-US" dirty="0"/>
              <a:t> 2018) i Europe, </a:t>
            </a:r>
            <a:r>
              <a:rPr lang="en-US" dirty="0" err="1"/>
              <a:t>ponajprije</a:t>
            </a:r>
            <a:r>
              <a:rPr lang="en-US" dirty="0"/>
              <a:t> </a:t>
            </a:r>
            <a:r>
              <a:rPr lang="en-US" dirty="0" err="1"/>
              <a:t>Velike</a:t>
            </a:r>
            <a:r>
              <a:rPr lang="en-US" dirty="0"/>
              <a:t> </a:t>
            </a:r>
            <a:r>
              <a:rPr lang="en-US" dirty="0" err="1"/>
              <a:t>Britanije</a:t>
            </a:r>
            <a:r>
              <a:rPr lang="en-US" dirty="0"/>
              <a:t>, </a:t>
            </a:r>
            <a:r>
              <a:rPr lang="en-US" dirty="0" err="1"/>
              <a:t>Škotske</a:t>
            </a:r>
            <a:r>
              <a:rPr lang="en-US" dirty="0"/>
              <a:t> i Walesa (Mishkin 2017), </a:t>
            </a:r>
            <a:r>
              <a:rPr lang="en-US" dirty="0" err="1"/>
              <a:t>kao</a:t>
            </a:r>
            <a:r>
              <a:rPr lang="en-US" dirty="0"/>
              <a:t> </a:t>
            </a:r>
            <a:r>
              <a:rPr lang="en-US" dirty="0" err="1"/>
              <a:t>zemalja</a:t>
            </a:r>
            <a:r>
              <a:rPr lang="en-US" dirty="0"/>
              <a:t> s </a:t>
            </a:r>
            <a:r>
              <a:rPr lang="en-US" dirty="0" err="1"/>
              <a:t>najdužom</a:t>
            </a:r>
            <a:r>
              <a:rPr lang="en-US" dirty="0"/>
              <a:t> </a:t>
            </a:r>
            <a:r>
              <a:rPr lang="en-US" dirty="0" err="1"/>
              <a:t>tradicijom</a:t>
            </a:r>
            <a:r>
              <a:rPr lang="en-US" dirty="0"/>
              <a:t> </a:t>
            </a:r>
            <a:r>
              <a:rPr lang="en-US" dirty="0" err="1"/>
              <a:t>pravnog</a:t>
            </a:r>
            <a:r>
              <a:rPr lang="en-US" dirty="0"/>
              <a:t> </a:t>
            </a:r>
            <a:r>
              <a:rPr lang="en-US" dirty="0" err="1"/>
              <a:t>knjižničarstva</a:t>
            </a:r>
            <a:r>
              <a:rPr lang="en-US" dirty="0"/>
              <a:t>. </a:t>
            </a:r>
          </a:p>
          <a:p>
            <a:pPr marL="0" lvl="0" indent="0" algn="l" rtl="0">
              <a:spcBef>
                <a:spcPts val="0"/>
              </a:spcBef>
              <a:spcAft>
                <a:spcPts val="0"/>
              </a:spcAft>
              <a:buNone/>
            </a:pPr>
            <a:r>
              <a:rPr lang="en-US" dirty="0"/>
              <a:t>U </a:t>
            </a:r>
            <a:r>
              <a:rPr lang="en-US" dirty="0" err="1"/>
              <a:t>Sjedinjenim</a:t>
            </a:r>
            <a:r>
              <a:rPr lang="en-US" dirty="0"/>
              <a:t> </a:t>
            </a:r>
            <a:r>
              <a:rPr lang="en-US" dirty="0" err="1"/>
              <a:t>Američkim</a:t>
            </a:r>
            <a:r>
              <a:rPr lang="en-US" dirty="0"/>
              <a:t> </a:t>
            </a:r>
            <a:r>
              <a:rPr lang="en-US" dirty="0" err="1"/>
              <a:t>Državama</a:t>
            </a:r>
            <a:r>
              <a:rPr lang="en-US" dirty="0"/>
              <a:t> </a:t>
            </a:r>
            <a:r>
              <a:rPr lang="en-US" dirty="0" err="1"/>
              <a:t>uloga</a:t>
            </a:r>
            <a:r>
              <a:rPr lang="en-US" dirty="0"/>
              <a:t> </a:t>
            </a:r>
            <a:r>
              <a:rPr lang="en-US" dirty="0" err="1"/>
              <a:t>knjižničara</a:t>
            </a:r>
            <a:r>
              <a:rPr lang="en-US" dirty="0"/>
              <a:t> </a:t>
            </a:r>
            <a:r>
              <a:rPr lang="en-US" dirty="0" err="1"/>
              <a:t>kao</a:t>
            </a:r>
            <a:r>
              <a:rPr lang="en-US" dirty="0"/>
              <a:t> </a:t>
            </a:r>
            <a:r>
              <a:rPr lang="en-US" dirty="0" err="1"/>
              <a:t>edukatora</a:t>
            </a:r>
            <a:r>
              <a:rPr lang="en-US" dirty="0"/>
              <a:t> </a:t>
            </a:r>
            <a:r>
              <a:rPr lang="en-US" dirty="0" err="1"/>
              <a:t>na</a:t>
            </a:r>
            <a:r>
              <a:rPr lang="en-US" dirty="0"/>
              <a:t> </a:t>
            </a:r>
            <a:r>
              <a:rPr lang="en-US" dirty="0" err="1"/>
              <a:t>pravnim</a:t>
            </a:r>
            <a:r>
              <a:rPr lang="en-US" dirty="0"/>
              <a:t> </a:t>
            </a:r>
            <a:r>
              <a:rPr lang="en-US" dirty="0" err="1"/>
              <a:t>fakultetima</a:t>
            </a:r>
            <a:r>
              <a:rPr lang="en-US" dirty="0"/>
              <a:t>, </a:t>
            </a:r>
            <a:r>
              <a:rPr lang="en-US" dirty="0" err="1"/>
              <a:t>osobito</a:t>
            </a:r>
            <a:r>
              <a:rPr lang="en-US" dirty="0"/>
              <a:t> u </a:t>
            </a:r>
            <a:r>
              <a:rPr lang="en-US" dirty="0" err="1"/>
              <a:t>izradi</a:t>
            </a:r>
            <a:r>
              <a:rPr lang="en-US" dirty="0"/>
              <a:t> </a:t>
            </a:r>
            <a:r>
              <a:rPr lang="en-US" dirty="0" err="1"/>
              <a:t>bibliografskih</a:t>
            </a:r>
            <a:r>
              <a:rPr lang="en-US" dirty="0"/>
              <a:t> </a:t>
            </a:r>
            <a:r>
              <a:rPr lang="en-US" dirty="0" err="1"/>
              <a:t>uputa</a:t>
            </a:r>
            <a:r>
              <a:rPr lang="en-US" dirty="0"/>
              <a:t>, </a:t>
            </a:r>
            <a:r>
              <a:rPr lang="en-US" dirty="0" err="1"/>
              <a:t>ima</a:t>
            </a:r>
            <a:r>
              <a:rPr lang="en-US" dirty="0"/>
              <a:t> </a:t>
            </a:r>
            <a:r>
              <a:rPr lang="en-US" dirty="0" err="1"/>
              <a:t>iznimno</a:t>
            </a:r>
            <a:r>
              <a:rPr lang="en-US" dirty="0"/>
              <a:t> </a:t>
            </a:r>
            <a:r>
              <a:rPr lang="en-US" dirty="0" err="1"/>
              <a:t>dugu</a:t>
            </a:r>
            <a:r>
              <a:rPr lang="en-US" dirty="0"/>
              <a:t> </a:t>
            </a:r>
            <a:r>
              <a:rPr lang="en-US" dirty="0" err="1"/>
              <a:t>tradiciju</a:t>
            </a:r>
            <a:r>
              <a:rPr lang="en-US" dirty="0"/>
              <a:t> </a:t>
            </a:r>
            <a:r>
              <a:rPr lang="en-US" dirty="0" err="1"/>
              <a:t>još</a:t>
            </a:r>
            <a:r>
              <a:rPr lang="en-US" dirty="0"/>
              <a:t> od 19. </a:t>
            </a:r>
            <a:r>
              <a:rPr lang="en-US" dirty="0" err="1"/>
              <a:t>stoljeća</a:t>
            </a:r>
            <a:r>
              <a:rPr lang="en-US" dirty="0"/>
              <a:t> (Callister 2010, 10). No, bez </a:t>
            </a:r>
            <a:r>
              <a:rPr lang="en-US" dirty="0" err="1"/>
              <a:t>obzira</a:t>
            </a:r>
            <a:r>
              <a:rPr lang="en-US" dirty="0"/>
              <a:t> </a:t>
            </a:r>
            <a:r>
              <a:rPr lang="en-US" dirty="0" err="1"/>
              <a:t>na</a:t>
            </a:r>
            <a:r>
              <a:rPr lang="en-US" dirty="0"/>
              <a:t> to, </a:t>
            </a:r>
            <a:r>
              <a:rPr lang="en-US" dirty="0" err="1"/>
              <a:t>programi</a:t>
            </a:r>
            <a:r>
              <a:rPr lang="en-US" dirty="0"/>
              <a:t> </a:t>
            </a:r>
            <a:r>
              <a:rPr lang="en-US" dirty="0" err="1"/>
              <a:t>informacijskog</a:t>
            </a:r>
            <a:r>
              <a:rPr lang="en-US" dirty="0"/>
              <a:t> </a:t>
            </a:r>
            <a:r>
              <a:rPr lang="en-US" dirty="0" err="1"/>
              <a:t>opismenjavanja</a:t>
            </a:r>
            <a:r>
              <a:rPr lang="en-US" dirty="0"/>
              <a:t> </a:t>
            </a:r>
            <a:r>
              <a:rPr lang="en-US" dirty="0" err="1"/>
              <a:t>na</a:t>
            </a:r>
            <a:r>
              <a:rPr lang="en-US" dirty="0"/>
              <a:t> </a:t>
            </a:r>
            <a:r>
              <a:rPr lang="en-US" dirty="0" err="1"/>
              <a:t>američkim</a:t>
            </a:r>
            <a:r>
              <a:rPr lang="en-US" dirty="0"/>
              <a:t> </a:t>
            </a:r>
            <a:r>
              <a:rPr lang="en-US" dirty="0" err="1"/>
              <a:t>pravnim</a:t>
            </a:r>
            <a:r>
              <a:rPr lang="en-US" dirty="0"/>
              <a:t> </a:t>
            </a:r>
            <a:r>
              <a:rPr lang="en-US" dirty="0" err="1"/>
              <a:t>fakultetima</a:t>
            </a:r>
            <a:r>
              <a:rPr lang="en-US" dirty="0"/>
              <a:t> </a:t>
            </a:r>
            <a:r>
              <a:rPr lang="en-US" dirty="0" err="1"/>
              <a:t>razvijaju</a:t>
            </a:r>
            <a:r>
              <a:rPr lang="en-US" dirty="0"/>
              <a:t> se </a:t>
            </a:r>
            <a:r>
              <a:rPr lang="en-US" dirty="0" err="1"/>
              <a:t>tek</a:t>
            </a:r>
            <a:r>
              <a:rPr lang="en-US" dirty="0"/>
              <a:t> </a:t>
            </a:r>
            <a:r>
              <a:rPr lang="en-US" dirty="0" err="1"/>
              <a:t>posljednjih</a:t>
            </a:r>
            <a:r>
              <a:rPr lang="en-US" dirty="0"/>
              <a:t> </a:t>
            </a:r>
            <a:r>
              <a:rPr lang="en-US" dirty="0" err="1"/>
              <a:t>tridesetak</a:t>
            </a:r>
            <a:r>
              <a:rPr lang="en-US" dirty="0"/>
              <a:t> </a:t>
            </a:r>
            <a:r>
              <a:rPr lang="en-US" dirty="0" err="1"/>
              <a:t>godina</a:t>
            </a:r>
            <a:r>
              <a:rPr lang="en-US" dirty="0"/>
              <a:t>. </a:t>
            </a:r>
            <a:r>
              <a:rPr lang="en-US" dirty="0" err="1"/>
              <a:t>Tako</a:t>
            </a:r>
            <a:r>
              <a:rPr lang="en-US" dirty="0"/>
              <a:t> je </a:t>
            </a:r>
            <a:r>
              <a:rPr lang="en-US" dirty="0" err="1"/>
              <a:t>na</a:t>
            </a:r>
            <a:r>
              <a:rPr lang="en-US" dirty="0"/>
              <a:t> </a:t>
            </a:r>
            <a:r>
              <a:rPr lang="en-US" dirty="0" err="1"/>
              <a:t>pojedinim</a:t>
            </a:r>
            <a:r>
              <a:rPr lang="en-US" dirty="0"/>
              <a:t> </a:t>
            </a:r>
            <a:r>
              <a:rPr lang="en-US" dirty="0" err="1"/>
              <a:t>pravnim</a:t>
            </a:r>
            <a:r>
              <a:rPr lang="en-US" dirty="0"/>
              <a:t> </a:t>
            </a:r>
            <a:r>
              <a:rPr lang="en-US" dirty="0" err="1"/>
              <a:t>fakultetima</a:t>
            </a:r>
            <a:r>
              <a:rPr lang="en-US" dirty="0"/>
              <a:t> </a:t>
            </a:r>
            <a:r>
              <a:rPr lang="en-US" dirty="0" err="1"/>
              <a:t>informacijska</a:t>
            </a:r>
            <a:r>
              <a:rPr lang="en-US" dirty="0"/>
              <a:t> </a:t>
            </a:r>
            <a:r>
              <a:rPr lang="en-US" dirty="0" err="1"/>
              <a:t>pismenost</a:t>
            </a:r>
            <a:r>
              <a:rPr lang="en-US" dirty="0"/>
              <a:t> </a:t>
            </a:r>
            <a:r>
              <a:rPr lang="en-US" dirty="0" err="1"/>
              <a:t>uključena</a:t>
            </a:r>
            <a:r>
              <a:rPr lang="en-US" dirty="0"/>
              <a:t> u </a:t>
            </a:r>
            <a:r>
              <a:rPr lang="en-US" dirty="0" err="1"/>
              <a:t>kurikul</a:t>
            </a:r>
            <a:r>
              <a:rPr lang="en-US" dirty="0"/>
              <a:t> i </a:t>
            </a:r>
            <a:r>
              <a:rPr lang="en-US" dirty="0" err="1"/>
              <a:t>strateške</a:t>
            </a:r>
            <a:r>
              <a:rPr lang="en-US" dirty="0"/>
              <a:t> </a:t>
            </a:r>
            <a:r>
              <a:rPr lang="en-US" dirty="0" err="1"/>
              <a:t>dokumente</a:t>
            </a:r>
            <a:r>
              <a:rPr lang="en-US" dirty="0"/>
              <a:t> </a:t>
            </a:r>
            <a:r>
              <a:rPr lang="en-US" dirty="0" err="1"/>
              <a:t>institucija</a:t>
            </a:r>
            <a:r>
              <a:rPr lang="en-US" dirty="0"/>
              <a:t>, a </a:t>
            </a:r>
            <a:r>
              <a:rPr lang="en-US" dirty="0" err="1"/>
              <a:t>na</a:t>
            </a:r>
            <a:r>
              <a:rPr lang="en-US" dirty="0"/>
              <a:t> </a:t>
            </a:r>
            <a:r>
              <a:rPr lang="en-US" dirty="0" err="1"/>
              <a:t>nekima</a:t>
            </a:r>
            <a:r>
              <a:rPr lang="en-US" dirty="0"/>
              <a:t> ne. Na problem </a:t>
            </a:r>
            <a:r>
              <a:rPr lang="en-US" dirty="0" err="1"/>
              <a:t>različite</a:t>
            </a:r>
            <a:r>
              <a:rPr lang="en-US" dirty="0"/>
              <a:t> </a:t>
            </a:r>
            <a:r>
              <a:rPr lang="en-US" dirty="0" err="1"/>
              <a:t>prakse</a:t>
            </a:r>
            <a:r>
              <a:rPr lang="en-US" dirty="0"/>
              <a:t> </a:t>
            </a:r>
            <a:r>
              <a:rPr lang="en-US" dirty="0" err="1"/>
              <a:t>provođenja</a:t>
            </a:r>
            <a:r>
              <a:rPr lang="en-US" dirty="0"/>
              <a:t> </a:t>
            </a:r>
            <a:r>
              <a:rPr lang="en-US" dirty="0" err="1"/>
              <a:t>programa</a:t>
            </a:r>
            <a:r>
              <a:rPr lang="en-US" dirty="0"/>
              <a:t> </a:t>
            </a:r>
            <a:r>
              <a:rPr lang="en-US" dirty="0" err="1"/>
              <a:t>informacijskog</a:t>
            </a:r>
            <a:r>
              <a:rPr lang="en-US" dirty="0"/>
              <a:t> </a:t>
            </a:r>
            <a:r>
              <a:rPr lang="en-US" dirty="0" err="1"/>
              <a:t>opismenjavanja</a:t>
            </a:r>
            <a:r>
              <a:rPr lang="en-US" dirty="0"/>
              <a:t> </a:t>
            </a:r>
            <a:r>
              <a:rPr lang="en-US" dirty="0" err="1"/>
              <a:t>ukazuju</a:t>
            </a:r>
            <a:r>
              <a:rPr lang="en-US" dirty="0"/>
              <a:t> i </a:t>
            </a:r>
            <a:r>
              <a:rPr lang="en-US" dirty="0" err="1"/>
              <a:t>brojni</a:t>
            </a:r>
            <a:r>
              <a:rPr lang="en-US" dirty="0"/>
              <a:t> </a:t>
            </a:r>
            <a:r>
              <a:rPr lang="en-US" dirty="0" err="1"/>
              <a:t>autori</a:t>
            </a:r>
            <a:r>
              <a:rPr lang="en-US" dirty="0"/>
              <a:t> (Kim-</a:t>
            </a:r>
            <a:r>
              <a:rPr lang="en-US" dirty="0" err="1"/>
              <a:t>Preito</a:t>
            </a:r>
            <a:r>
              <a:rPr lang="en-US" dirty="0"/>
              <a:t> 2011). Kaufmann 2010. </a:t>
            </a:r>
            <a:r>
              <a:rPr lang="en-US" dirty="0" err="1"/>
              <a:t>godine</a:t>
            </a:r>
            <a:r>
              <a:rPr lang="en-US" dirty="0"/>
              <a:t> </a:t>
            </a:r>
            <a:r>
              <a:rPr lang="en-US" dirty="0" err="1"/>
              <a:t>ističe</a:t>
            </a:r>
            <a:r>
              <a:rPr lang="en-US" dirty="0"/>
              <a:t> da, s </a:t>
            </a:r>
            <a:r>
              <a:rPr lang="en-US" dirty="0" err="1"/>
              <a:t>obzirom</a:t>
            </a:r>
            <a:r>
              <a:rPr lang="en-US" dirty="0"/>
              <a:t> </a:t>
            </a:r>
            <a:r>
              <a:rPr lang="en-US" dirty="0" err="1"/>
              <a:t>na</a:t>
            </a:r>
            <a:r>
              <a:rPr lang="en-US" dirty="0"/>
              <a:t> to da </a:t>
            </a:r>
            <a:r>
              <a:rPr lang="en-US" dirty="0" err="1"/>
              <a:t>nisu</a:t>
            </a:r>
            <a:r>
              <a:rPr lang="en-US" dirty="0"/>
              <a:t> </a:t>
            </a:r>
            <a:r>
              <a:rPr lang="en-US" dirty="0" err="1"/>
              <a:t>postavljeni</a:t>
            </a:r>
            <a:r>
              <a:rPr lang="en-US" dirty="0"/>
              <a:t> </a:t>
            </a:r>
            <a:r>
              <a:rPr lang="en-US" dirty="0" err="1"/>
              <a:t>učinkoviti</a:t>
            </a:r>
            <a:r>
              <a:rPr lang="en-US" dirty="0"/>
              <a:t> </a:t>
            </a:r>
            <a:r>
              <a:rPr lang="en-US" dirty="0" err="1"/>
              <a:t>tipovi</a:t>
            </a:r>
            <a:r>
              <a:rPr lang="en-US" dirty="0"/>
              <a:t> </a:t>
            </a:r>
            <a:r>
              <a:rPr lang="en-US" dirty="0" err="1"/>
              <a:t>informacijskog</a:t>
            </a:r>
            <a:r>
              <a:rPr lang="en-US" dirty="0"/>
              <a:t> </a:t>
            </a:r>
            <a:r>
              <a:rPr lang="en-US" dirty="0" err="1"/>
              <a:t>opismenjavanja</a:t>
            </a:r>
            <a:r>
              <a:rPr lang="en-US" dirty="0"/>
              <a:t> </a:t>
            </a:r>
            <a:r>
              <a:rPr lang="en-US" dirty="0" err="1"/>
              <a:t>na</a:t>
            </a:r>
            <a:r>
              <a:rPr lang="en-US" dirty="0"/>
              <a:t> </a:t>
            </a:r>
            <a:r>
              <a:rPr lang="en-US" dirty="0" err="1"/>
              <a:t>pravnim</a:t>
            </a:r>
            <a:r>
              <a:rPr lang="en-US" dirty="0"/>
              <a:t> </a:t>
            </a:r>
            <a:r>
              <a:rPr lang="en-US" dirty="0" err="1"/>
              <a:t>fakultetima</a:t>
            </a:r>
            <a:r>
              <a:rPr lang="en-US" dirty="0"/>
              <a:t>, </a:t>
            </a:r>
            <a:r>
              <a:rPr lang="en-US" dirty="0" err="1"/>
              <a:t>studenti</a:t>
            </a:r>
            <a:r>
              <a:rPr lang="en-US" dirty="0"/>
              <a:t> </a:t>
            </a:r>
            <a:r>
              <a:rPr lang="en-US" dirty="0" err="1"/>
              <a:t>tijekom</a:t>
            </a:r>
            <a:r>
              <a:rPr lang="en-US" dirty="0"/>
              <a:t> </a:t>
            </a:r>
            <a:r>
              <a:rPr lang="en-US" dirty="0" err="1"/>
              <a:t>godina</a:t>
            </a:r>
            <a:r>
              <a:rPr lang="en-US" dirty="0"/>
              <a:t> </a:t>
            </a:r>
            <a:r>
              <a:rPr lang="en-US" dirty="0" err="1"/>
              <a:t>studija</a:t>
            </a:r>
            <a:r>
              <a:rPr lang="en-US" dirty="0"/>
              <a:t> ne </a:t>
            </a:r>
            <a:r>
              <a:rPr lang="en-US" dirty="0" err="1"/>
              <a:t>posjeduju</a:t>
            </a:r>
            <a:r>
              <a:rPr lang="en-US" dirty="0"/>
              <a:t> </a:t>
            </a:r>
            <a:r>
              <a:rPr lang="en-US" dirty="0" err="1"/>
              <a:t>jednake</a:t>
            </a:r>
            <a:r>
              <a:rPr lang="en-US" dirty="0"/>
              <a:t> </a:t>
            </a:r>
            <a:r>
              <a:rPr lang="en-US" dirty="0" err="1"/>
              <a:t>vještine</a:t>
            </a:r>
            <a:r>
              <a:rPr lang="en-US" dirty="0"/>
              <a:t> </a:t>
            </a:r>
            <a:r>
              <a:rPr lang="en-US" dirty="0" err="1"/>
              <a:t>informacijske</a:t>
            </a:r>
            <a:r>
              <a:rPr lang="en-US" dirty="0"/>
              <a:t> </a:t>
            </a:r>
            <a:r>
              <a:rPr lang="en-US" dirty="0" err="1"/>
              <a:t>pismenosti</a:t>
            </a:r>
            <a:r>
              <a:rPr lang="en-US" dirty="0"/>
              <a:t> (Kaufmann2010). U </a:t>
            </a:r>
            <a:r>
              <a:rPr lang="en-US" dirty="0" err="1"/>
              <a:t>prilogu</a:t>
            </a:r>
            <a:r>
              <a:rPr lang="en-US" dirty="0"/>
              <a:t> </a:t>
            </a:r>
            <a:r>
              <a:rPr lang="en-US" dirty="0" err="1"/>
              <a:t>navedenom</a:t>
            </a:r>
            <a:r>
              <a:rPr lang="en-US" dirty="0"/>
              <a:t> </a:t>
            </a:r>
            <a:r>
              <a:rPr lang="en-US" dirty="0" err="1"/>
              <a:t>problemu</a:t>
            </a:r>
            <a:r>
              <a:rPr lang="en-US" dirty="0"/>
              <a:t>, AALL2 je </a:t>
            </a:r>
            <a:r>
              <a:rPr lang="en-US" dirty="0" err="1"/>
              <a:t>donio</a:t>
            </a:r>
            <a:r>
              <a:rPr lang="en-US" dirty="0"/>
              <a:t> </a:t>
            </a:r>
            <a:r>
              <a:rPr lang="en-US" dirty="0" err="1"/>
              <a:t>dva</a:t>
            </a:r>
            <a:r>
              <a:rPr lang="en-US" dirty="0"/>
              <a:t> </a:t>
            </a:r>
            <a:r>
              <a:rPr lang="en-US" dirty="0" err="1"/>
              <a:t>iznimno</a:t>
            </a:r>
            <a:r>
              <a:rPr lang="en-US" dirty="0"/>
              <a:t> </a:t>
            </a:r>
            <a:r>
              <a:rPr lang="en-US" dirty="0" err="1"/>
              <a:t>važna</a:t>
            </a:r>
            <a:r>
              <a:rPr lang="en-US" dirty="0"/>
              <a:t> </a:t>
            </a:r>
            <a:r>
              <a:rPr lang="en-US" dirty="0" err="1"/>
              <a:t>dokumenta</a:t>
            </a:r>
            <a:r>
              <a:rPr lang="en-US" dirty="0"/>
              <a:t>. </a:t>
            </a:r>
            <a:r>
              <a:rPr lang="en-US" dirty="0" err="1"/>
              <a:t>Godine</a:t>
            </a:r>
            <a:r>
              <a:rPr lang="en-US" dirty="0"/>
              <a:t> 2009./2010. u SAD </a:t>
            </a:r>
            <a:r>
              <a:rPr lang="en-US" dirty="0" err="1"/>
              <a:t>su</a:t>
            </a:r>
            <a:r>
              <a:rPr lang="en-US" dirty="0"/>
              <a:t> </a:t>
            </a:r>
            <a:r>
              <a:rPr lang="en-US" dirty="0" err="1"/>
              <a:t>postavljeni</a:t>
            </a:r>
            <a:r>
              <a:rPr lang="en-US" dirty="0"/>
              <a:t> </a:t>
            </a:r>
            <a:r>
              <a:rPr lang="en-US" dirty="0" err="1"/>
              <a:t>tzv</a:t>
            </a:r>
            <a:r>
              <a:rPr lang="en-US" dirty="0"/>
              <a:t>. LSIL standards, </a:t>
            </a:r>
            <a:r>
              <a:rPr lang="en-US" dirty="0" err="1"/>
              <a:t>odnosno</a:t>
            </a:r>
            <a:r>
              <a:rPr lang="en-US" dirty="0"/>
              <a:t> </a:t>
            </a:r>
            <a:r>
              <a:rPr lang="en-US" dirty="0" err="1"/>
              <a:t>Standardi</a:t>
            </a:r>
            <a:r>
              <a:rPr lang="en-US" dirty="0"/>
              <a:t> za </a:t>
            </a:r>
            <a:r>
              <a:rPr lang="en-US" dirty="0" err="1"/>
              <a:t>informacijsku</a:t>
            </a:r>
            <a:r>
              <a:rPr lang="en-US" dirty="0"/>
              <a:t> </a:t>
            </a:r>
            <a:r>
              <a:rPr lang="en-US" dirty="0" err="1"/>
              <a:t>pismenost</a:t>
            </a:r>
            <a:r>
              <a:rPr lang="en-US" dirty="0"/>
              <a:t> </a:t>
            </a:r>
            <a:r>
              <a:rPr lang="en-US" dirty="0" err="1"/>
              <a:t>studenata</a:t>
            </a:r>
            <a:r>
              <a:rPr lang="en-US" dirty="0"/>
              <a:t> prava,3 a tri </a:t>
            </a:r>
            <a:r>
              <a:rPr lang="en-US" dirty="0" err="1"/>
              <a:t>godine</a:t>
            </a:r>
            <a:r>
              <a:rPr lang="en-US" dirty="0"/>
              <a:t> </a:t>
            </a:r>
            <a:r>
              <a:rPr lang="en-US" dirty="0" err="1"/>
              <a:t>kasnije</a:t>
            </a:r>
            <a:r>
              <a:rPr lang="en-US" dirty="0"/>
              <a:t> 2013. </a:t>
            </a:r>
            <a:r>
              <a:rPr lang="en-US" dirty="0" err="1"/>
              <a:t>donesena</a:t>
            </a:r>
            <a:r>
              <a:rPr lang="en-US" dirty="0"/>
              <a:t> </a:t>
            </a:r>
            <a:r>
              <a:rPr lang="en-US" dirty="0" err="1"/>
              <a:t>su</a:t>
            </a:r>
            <a:r>
              <a:rPr lang="en-US" dirty="0"/>
              <a:t> </a:t>
            </a:r>
            <a:r>
              <a:rPr lang="en-US" dirty="0" err="1"/>
              <a:t>Načela</a:t>
            </a:r>
            <a:r>
              <a:rPr lang="en-US" dirty="0"/>
              <a:t> i </a:t>
            </a:r>
            <a:r>
              <a:rPr lang="en-US" dirty="0" err="1"/>
              <a:t>standardi</a:t>
            </a:r>
            <a:r>
              <a:rPr lang="en-US" dirty="0"/>
              <a:t> za </a:t>
            </a:r>
            <a:r>
              <a:rPr lang="en-US" dirty="0" err="1"/>
              <a:t>kompetencije</a:t>
            </a:r>
            <a:r>
              <a:rPr lang="en-US" dirty="0"/>
              <a:t> </a:t>
            </a:r>
            <a:r>
              <a:rPr lang="en-US" dirty="0" err="1"/>
              <a:t>pravnog</a:t>
            </a:r>
            <a:r>
              <a:rPr lang="en-US" dirty="0"/>
              <a:t> </a:t>
            </a:r>
            <a:r>
              <a:rPr lang="en-US" dirty="0" err="1"/>
              <a:t>istraživanja</a:t>
            </a:r>
            <a:r>
              <a:rPr lang="en-US" dirty="0"/>
              <a:t> (Principles and standards for legal research competency 2013). Oba se </a:t>
            </a:r>
            <a:r>
              <a:rPr lang="en-US" dirty="0" err="1"/>
              <a:t>dokumenta</a:t>
            </a:r>
            <a:r>
              <a:rPr lang="en-US" dirty="0"/>
              <a:t> </a:t>
            </a:r>
            <a:r>
              <a:rPr lang="en-US" dirty="0" err="1"/>
              <a:t>temelje</a:t>
            </a:r>
            <a:r>
              <a:rPr lang="en-US" dirty="0"/>
              <a:t> </a:t>
            </a:r>
            <a:r>
              <a:rPr lang="en-US" dirty="0" err="1"/>
              <a:t>na</a:t>
            </a:r>
            <a:r>
              <a:rPr lang="en-US" dirty="0"/>
              <a:t> ACRL </a:t>
            </a:r>
            <a:r>
              <a:rPr lang="en-US" dirty="0" err="1"/>
              <a:t>standardima</a:t>
            </a:r>
            <a:r>
              <a:rPr lang="en-US" dirty="0"/>
              <a:t>, </a:t>
            </a:r>
            <a:r>
              <a:rPr lang="en-US" dirty="0" err="1"/>
              <a:t>ali</a:t>
            </a:r>
            <a:r>
              <a:rPr lang="en-US" dirty="0"/>
              <a:t> </a:t>
            </a:r>
            <a:r>
              <a:rPr lang="en-US" dirty="0" err="1"/>
              <a:t>su</a:t>
            </a:r>
            <a:r>
              <a:rPr lang="en-US" dirty="0"/>
              <a:t> </a:t>
            </a:r>
            <a:r>
              <a:rPr lang="en-US" dirty="0" err="1"/>
              <a:t>oblikovani</a:t>
            </a:r>
            <a:r>
              <a:rPr lang="en-US" dirty="0"/>
              <a:t> </a:t>
            </a:r>
            <a:r>
              <a:rPr lang="en-US" dirty="0" err="1"/>
              <a:t>kako</a:t>
            </a:r>
            <a:r>
              <a:rPr lang="en-US" dirty="0"/>
              <a:t> bi </a:t>
            </a:r>
            <a:r>
              <a:rPr lang="en-US" dirty="0" err="1"/>
              <a:t>odgovarali</a:t>
            </a:r>
            <a:r>
              <a:rPr lang="en-US" dirty="0"/>
              <a:t> </a:t>
            </a:r>
            <a:r>
              <a:rPr lang="en-US" dirty="0" err="1"/>
              <a:t>razvijanju</a:t>
            </a:r>
            <a:r>
              <a:rPr lang="en-US" dirty="0"/>
              <a:t> </a:t>
            </a:r>
            <a:r>
              <a:rPr lang="en-US" dirty="0" err="1"/>
              <a:t>potrebnih</a:t>
            </a:r>
            <a:r>
              <a:rPr lang="en-US" dirty="0"/>
              <a:t> </a:t>
            </a:r>
            <a:r>
              <a:rPr lang="en-US" dirty="0" err="1"/>
              <a:t>informacijskih</a:t>
            </a:r>
            <a:r>
              <a:rPr lang="en-US" dirty="0"/>
              <a:t> </a:t>
            </a:r>
            <a:r>
              <a:rPr lang="en-US" dirty="0" err="1"/>
              <a:t>vještina</a:t>
            </a:r>
            <a:r>
              <a:rPr lang="en-US" dirty="0"/>
              <a:t> i </a:t>
            </a:r>
            <a:r>
              <a:rPr lang="en-US" dirty="0" err="1"/>
              <a:t>specifičnih</a:t>
            </a:r>
            <a:r>
              <a:rPr lang="en-US" dirty="0"/>
              <a:t> </a:t>
            </a:r>
            <a:r>
              <a:rPr lang="en-US" dirty="0" err="1"/>
              <a:t>alata</a:t>
            </a:r>
            <a:r>
              <a:rPr lang="en-US" dirty="0"/>
              <a:t> i </a:t>
            </a:r>
            <a:r>
              <a:rPr lang="en-US" dirty="0" err="1"/>
              <a:t>tehnika</a:t>
            </a:r>
            <a:r>
              <a:rPr lang="en-US" dirty="0"/>
              <a:t> </a:t>
            </a:r>
            <a:r>
              <a:rPr lang="en-US" dirty="0" err="1"/>
              <a:t>pretraživanja</a:t>
            </a:r>
            <a:r>
              <a:rPr lang="en-US" dirty="0"/>
              <a:t> </a:t>
            </a:r>
            <a:r>
              <a:rPr lang="en-US" dirty="0" err="1"/>
              <a:t>namijenjenom</a:t>
            </a:r>
            <a:r>
              <a:rPr lang="en-US" dirty="0"/>
              <a:t> </a:t>
            </a:r>
            <a:r>
              <a:rPr lang="en-US" dirty="0" err="1"/>
              <a:t>studentima</a:t>
            </a:r>
            <a:r>
              <a:rPr lang="en-US" dirty="0"/>
              <a:t> </a:t>
            </a:r>
            <a:r>
              <a:rPr lang="en-US" dirty="0" err="1"/>
              <a:t>prava</a:t>
            </a:r>
            <a:r>
              <a:rPr lang="en-US" dirty="0"/>
              <a:t> (Law student research competencies and information literacy standards 2012). Kim-Prieto </a:t>
            </a:r>
            <a:r>
              <a:rPr lang="en-US" dirty="0" err="1"/>
              <a:t>ističe</a:t>
            </a:r>
            <a:r>
              <a:rPr lang="en-US" dirty="0"/>
              <a:t> da </a:t>
            </a:r>
            <a:r>
              <a:rPr lang="en-US" dirty="0" err="1"/>
              <a:t>su</a:t>
            </a:r>
            <a:r>
              <a:rPr lang="en-US" dirty="0"/>
              <a:t> </a:t>
            </a:r>
            <a:r>
              <a:rPr lang="en-US" dirty="0" err="1"/>
              <a:t>navedeni</a:t>
            </a:r>
            <a:r>
              <a:rPr lang="en-US" dirty="0"/>
              <a:t> </a:t>
            </a:r>
            <a:r>
              <a:rPr lang="en-US" dirty="0" err="1"/>
              <a:t>standardi</a:t>
            </a:r>
            <a:r>
              <a:rPr lang="en-US" dirty="0"/>
              <a:t> </a:t>
            </a:r>
            <a:r>
              <a:rPr lang="en-US" dirty="0" err="1"/>
              <a:t>nastali</a:t>
            </a:r>
            <a:r>
              <a:rPr lang="en-US" dirty="0"/>
              <a:t> </a:t>
            </a:r>
            <a:r>
              <a:rPr lang="en-US" dirty="0" err="1"/>
              <a:t>zbog</a:t>
            </a:r>
            <a:r>
              <a:rPr lang="en-US" dirty="0"/>
              <a:t> </a:t>
            </a:r>
            <a:r>
              <a:rPr lang="en-US" dirty="0" err="1"/>
              <a:t>potrebe</a:t>
            </a:r>
            <a:r>
              <a:rPr lang="en-US" dirty="0"/>
              <a:t> </a:t>
            </a:r>
            <a:r>
              <a:rPr lang="en-US" dirty="0" err="1"/>
              <a:t>provođenja</a:t>
            </a:r>
            <a:r>
              <a:rPr lang="en-US" dirty="0"/>
              <a:t> </a:t>
            </a:r>
            <a:r>
              <a:rPr lang="en-US" dirty="0" err="1"/>
              <a:t>holističkog</a:t>
            </a:r>
            <a:r>
              <a:rPr lang="en-US" dirty="0"/>
              <a:t> </a:t>
            </a:r>
            <a:r>
              <a:rPr lang="en-US" dirty="0" err="1"/>
              <a:t>pristupa</a:t>
            </a:r>
            <a:r>
              <a:rPr lang="en-US" dirty="0"/>
              <a:t> </a:t>
            </a:r>
            <a:r>
              <a:rPr lang="en-US" dirty="0" err="1"/>
              <a:t>pravnom</a:t>
            </a:r>
            <a:r>
              <a:rPr lang="en-US" dirty="0"/>
              <a:t> </a:t>
            </a:r>
            <a:r>
              <a:rPr lang="en-US" dirty="0" err="1"/>
              <a:t>obrazovanju</a:t>
            </a:r>
            <a:r>
              <a:rPr lang="en-US" dirty="0"/>
              <a:t> </a:t>
            </a:r>
            <a:r>
              <a:rPr lang="en-US" dirty="0" err="1"/>
              <a:t>te</a:t>
            </a:r>
            <a:r>
              <a:rPr lang="en-US" dirty="0"/>
              <a:t> </a:t>
            </a:r>
            <a:r>
              <a:rPr lang="en-US" dirty="0" err="1"/>
              <a:t>nužnosti</a:t>
            </a:r>
            <a:r>
              <a:rPr lang="en-US" dirty="0"/>
              <a:t> </a:t>
            </a:r>
            <a:r>
              <a:rPr lang="en-US" dirty="0" err="1"/>
              <a:t>razlikovanja</a:t>
            </a:r>
            <a:r>
              <a:rPr lang="en-US" dirty="0"/>
              <a:t> </a:t>
            </a:r>
            <a:r>
              <a:rPr lang="en-US" dirty="0" err="1"/>
              <a:t>pravnih</a:t>
            </a:r>
            <a:r>
              <a:rPr lang="en-US" dirty="0"/>
              <a:t> </a:t>
            </a:r>
            <a:r>
              <a:rPr lang="en-US" dirty="0" err="1"/>
              <a:t>vještina</a:t>
            </a:r>
            <a:r>
              <a:rPr lang="en-US" dirty="0"/>
              <a:t> od </a:t>
            </a:r>
            <a:r>
              <a:rPr lang="en-US" dirty="0" err="1"/>
              <a:t>vještina</a:t>
            </a:r>
            <a:r>
              <a:rPr lang="en-US" dirty="0"/>
              <a:t> </a:t>
            </a:r>
            <a:r>
              <a:rPr lang="en-US" dirty="0" err="1"/>
              <a:t>informacijske</a:t>
            </a:r>
            <a:r>
              <a:rPr lang="en-US" dirty="0"/>
              <a:t> </a:t>
            </a:r>
            <a:r>
              <a:rPr lang="en-US" dirty="0" err="1"/>
              <a:t>pismenosti</a:t>
            </a:r>
            <a:r>
              <a:rPr lang="en-US" dirty="0"/>
              <a:t> u </a:t>
            </a:r>
            <a:r>
              <a:rPr lang="en-US" dirty="0" err="1"/>
              <a:t>području</a:t>
            </a:r>
            <a:r>
              <a:rPr lang="en-US" dirty="0"/>
              <a:t> </a:t>
            </a:r>
            <a:r>
              <a:rPr lang="en-US" dirty="0" err="1"/>
              <a:t>prava</a:t>
            </a:r>
            <a:r>
              <a:rPr lang="en-US" dirty="0"/>
              <a:t> (Kim-Prieto i </a:t>
            </a:r>
            <a:r>
              <a:rPr lang="en-US" dirty="0" err="1"/>
              <a:t>Kahvecioglu</a:t>
            </a:r>
            <a:r>
              <a:rPr lang="en-US" dirty="0"/>
              <a:t> 2014). </a:t>
            </a:r>
            <a:r>
              <a:rPr lang="en-US" dirty="0" err="1"/>
              <a:t>Nastavno</a:t>
            </a:r>
            <a:r>
              <a:rPr lang="en-US" dirty="0"/>
              <a:t> </a:t>
            </a:r>
            <a:r>
              <a:rPr lang="en-US" dirty="0" err="1"/>
              <a:t>na</a:t>
            </a:r>
            <a:r>
              <a:rPr lang="en-US" dirty="0"/>
              <a:t> </a:t>
            </a:r>
            <a:r>
              <a:rPr lang="en-US" dirty="0" err="1"/>
              <a:t>donesene</a:t>
            </a:r>
            <a:r>
              <a:rPr lang="en-US" dirty="0"/>
              <a:t> </a:t>
            </a:r>
            <a:r>
              <a:rPr lang="en-US" dirty="0" err="1"/>
              <a:t>standarde</a:t>
            </a:r>
            <a:r>
              <a:rPr lang="en-US" dirty="0"/>
              <a:t> </a:t>
            </a:r>
            <a:r>
              <a:rPr lang="en-US" dirty="0" err="1"/>
              <a:t>zaključuje</a:t>
            </a:r>
            <a:r>
              <a:rPr lang="en-US" dirty="0"/>
              <a:t> se da se </a:t>
            </a:r>
            <a:r>
              <a:rPr lang="en-US" dirty="0" err="1"/>
              <a:t>programi</a:t>
            </a:r>
            <a:r>
              <a:rPr lang="en-US" dirty="0"/>
              <a:t> </a:t>
            </a:r>
            <a:r>
              <a:rPr lang="en-US" dirty="0" err="1"/>
              <a:t>informacijskog</a:t>
            </a:r>
            <a:r>
              <a:rPr lang="en-US" dirty="0"/>
              <a:t> </a:t>
            </a:r>
            <a:r>
              <a:rPr lang="en-US" dirty="0" err="1"/>
              <a:t>opismenjavanja</a:t>
            </a:r>
            <a:r>
              <a:rPr lang="en-US" dirty="0"/>
              <a:t> u </a:t>
            </a:r>
            <a:r>
              <a:rPr lang="en-US" dirty="0" err="1"/>
              <a:t>području</a:t>
            </a:r>
            <a:r>
              <a:rPr lang="en-US" dirty="0"/>
              <a:t> </a:t>
            </a:r>
            <a:r>
              <a:rPr lang="en-US" dirty="0" err="1"/>
              <a:t>prava</a:t>
            </a:r>
            <a:r>
              <a:rPr lang="en-US" dirty="0"/>
              <a:t> </a:t>
            </a:r>
            <a:r>
              <a:rPr lang="en-US" dirty="0" err="1"/>
              <a:t>trebaju</a:t>
            </a:r>
            <a:r>
              <a:rPr lang="en-US" dirty="0"/>
              <a:t> </a:t>
            </a:r>
            <a:r>
              <a:rPr lang="en-US" dirty="0" err="1"/>
              <a:t>temeljiti</a:t>
            </a:r>
            <a:r>
              <a:rPr lang="en-US" dirty="0"/>
              <a:t> </a:t>
            </a:r>
            <a:r>
              <a:rPr lang="en-US" dirty="0" err="1"/>
              <a:t>na</a:t>
            </a:r>
            <a:r>
              <a:rPr lang="en-US" dirty="0"/>
              <a:t> </a:t>
            </a:r>
            <a:r>
              <a:rPr lang="en-US" dirty="0" err="1"/>
              <a:t>praktičnim</a:t>
            </a:r>
            <a:r>
              <a:rPr lang="en-US" dirty="0"/>
              <a:t> </a:t>
            </a:r>
            <a:r>
              <a:rPr lang="en-US" dirty="0" err="1"/>
              <a:t>modelima</a:t>
            </a:r>
            <a:r>
              <a:rPr lang="en-US" dirty="0"/>
              <a:t> </a:t>
            </a:r>
            <a:r>
              <a:rPr lang="en-US" dirty="0" err="1"/>
              <a:t>koji</a:t>
            </a:r>
            <a:r>
              <a:rPr lang="en-US" dirty="0"/>
              <a:t> </a:t>
            </a:r>
            <a:r>
              <a:rPr lang="en-US" dirty="0" err="1"/>
              <a:t>naglašavaju</a:t>
            </a:r>
            <a:r>
              <a:rPr lang="en-US" dirty="0"/>
              <a:t> </a:t>
            </a:r>
            <a:r>
              <a:rPr lang="en-US" dirty="0" err="1"/>
              <a:t>suradnički</a:t>
            </a:r>
            <a:r>
              <a:rPr lang="en-US" dirty="0"/>
              <a:t> i </a:t>
            </a:r>
            <a:r>
              <a:rPr lang="en-US" dirty="0" err="1"/>
              <a:t>integrirajući</a:t>
            </a:r>
            <a:r>
              <a:rPr lang="en-US" dirty="0"/>
              <a:t> </a:t>
            </a:r>
            <a:r>
              <a:rPr lang="en-US" dirty="0" err="1"/>
              <a:t>pristup</a:t>
            </a:r>
            <a:r>
              <a:rPr lang="en-US" dirty="0"/>
              <a:t> u </a:t>
            </a:r>
            <a:r>
              <a:rPr lang="en-US" dirty="0" err="1"/>
              <a:t>stvaranju</a:t>
            </a:r>
            <a:r>
              <a:rPr lang="en-US" dirty="0"/>
              <a:t> </a:t>
            </a:r>
            <a:r>
              <a:rPr lang="en-US" dirty="0" err="1"/>
              <a:t>kurikula</a:t>
            </a:r>
            <a:r>
              <a:rPr lang="en-US" dirty="0"/>
              <a:t>, </a:t>
            </a:r>
            <a:r>
              <a:rPr lang="en-US" dirty="0" err="1"/>
              <a:t>tj</a:t>
            </a:r>
            <a:r>
              <a:rPr lang="en-US" dirty="0"/>
              <a:t>. </a:t>
            </a:r>
            <a:r>
              <a:rPr lang="en-US" dirty="0" err="1"/>
              <a:t>suradnju</a:t>
            </a:r>
            <a:r>
              <a:rPr lang="en-US" dirty="0"/>
              <a:t> </a:t>
            </a:r>
            <a:r>
              <a:rPr lang="en-US" dirty="0" err="1"/>
              <a:t>akademskog</a:t>
            </a:r>
            <a:r>
              <a:rPr lang="en-US" dirty="0"/>
              <a:t> i </a:t>
            </a:r>
            <a:r>
              <a:rPr lang="en-US" dirty="0" err="1"/>
              <a:t>knjižničnog</a:t>
            </a:r>
            <a:r>
              <a:rPr lang="en-US" dirty="0"/>
              <a:t> </a:t>
            </a:r>
            <a:r>
              <a:rPr lang="en-US" dirty="0" err="1"/>
              <a:t>osoblja</a:t>
            </a:r>
            <a:r>
              <a:rPr lang="en-US" dirty="0"/>
              <a:t>, </a:t>
            </a:r>
            <a:r>
              <a:rPr lang="en-US" dirty="0" err="1"/>
              <a:t>upravo</a:t>
            </a:r>
            <a:r>
              <a:rPr lang="en-US" dirty="0"/>
              <a:t> </a:t>
            </a:r>
            <a:r>
              <a:rPr lang="en-US" dirty="0" err="1"/>
              <a:t>kako</a:t>
            </a:r>
            <a:r>
              <a:rPr lang="en-US" dirty="0"/>
              <a:t> bi se </a:t>
            </a:r>
            <a:r>
              <a:rPr lang="en-US" dirty="0" err="1"/>
              <a:t>podjednako</a:t>
            </a:r>
            <a:r>
              <a:rPr lang="en-US" dirty="0"/>
              <a:t> </a:t>
            </a:r>
            <a:r>
              <a:rPr lang="en-US" dirty="0" err="1"/>
              <a:t>razvijale</a:t>
            </a:r>
            <a:r>
              <a:rPr lang="en-US" dirty="0"/>
              <a:t> ne </a:t>
            </a:r>
            <a:r>
              <a:rPr lang="en-US" dirty="0" err="1"/>
              <a:t>samo</a:t>
            </a:r>
            <a:r>
              <a:rPr lang="en-US" dirty="0"/>
              <a:t> </a:t>
            </a:r>
            <a:r>
              <a:rPr lang="en-US" dirty="0" err="1"/>
              <a:t>generičke</a:t>
            </a:r>
            <a:r>
              <a:rPr lang="en-US" dirty="0"/>
              <a:t> </a:t>
            </a:r>
            <a:r>
              <a:rPr lang="en-US" dirty="0" err="1"/>
              <a:t>već</a:t>
            </a:r>
            <a:r>
              <a:rPr lang="en-US" dirty="0"/>
              <a:t> i </a:t>
            </a:r>
            <a:r>
              <a:rPr lang="en-US" dirty="0" err="1"/>
              <a:t>kontekstualne</a:t>
            </a:r>
            <a:r>
              <a:rPr lang="en-US" dirty="0"/>
              <a:t> </a:t>
            </a:r>
            <a:r>
              <a:rPr lang="en-US" dirty="0" err="1"/>
              <a:t>vještine</a:t>
            </a:r>
            <a:r>
              <a:rPr lang="en-US" dirty="0"/>
              <a:t> </a:t>
            </a:r>
            <a:r>
              <a:rPr lang="en-US" dirty="0" err="1"/>
              <a:t>studenata</a:t>
            </a:r>
            <a:r>
              <a:rPr lang="en-US" dirty="0"/>
              <a:t> </a:t>
            </a:r>
            <a:r>
              <a:rPr lang="en-US" dirty="0" err="1"/>
              <a:t>prava</a:t>
            </a:r>
            <a:r>
              <a:rPr lang="en-US" dirty="0"/>
              <a:t>. </a:t>
            </a:r>
          </a:p>
          <a:p>
            <a:pPr marL="0" lvl="0" indent="0" algn="l" rtl="0">
              <a:spcBef>
                <a:spcPts val="0"/>
              </a:spcBef>
              <a:spcAft>
                <a:spcPts val="0"/>
              </a:spcAft>
              <a:buNone/>
            </a:pPr>
            <a:r>
              <a:rPr lang="en-US" dirty="0"/>
              <a:t>U </a:t>
            </a:r>
            <a:r>
              <a:rPr lang="en-US" dirty="0" err="1"/>
              <a:t>Australiji</a:t>
            </a:r>
            <a:r>
              <a:rPr lang="en-US" dirty="0"/>
              <a:t> se </a:t>
            </a:r>
            <a:r>
              <a:rPr lang="en-US" dirty="0" err="1"/>
              <a:t>autori</a:t>
            </a:r>
            <a:r>
              <a:rPr lang="en-US" dirty="0"/>
              <a:t> </a:t>
            </a:r>
            <a:r>
              <a:rPr lang="en-US" dirty="0" err="1"/>
              <a:t>ponajviše</a:t>
            </a:r>
            <a:r>
              <a:rPr lang="en-US" dirty="0"/>
              <a:t> </a:t>
            </a:r>
            <a:r>
              <a:rPr lang="en-US" dirty="0" err="1"/>
              <a:t>bave</a:t>
            </a:r>
            <a:r>
              <a:rPr lang="en-US" dirty="0"/>
              <a:t> </a:t>
            </a:r>
            <a:r>
              <a:rPr lang="en-US" dirty="0" err="1"/>
              <a:t>problematikom</a:t>
            </a:r>
            <a:r>
              <a:rPr lang="en-US" dirty="0"/>
              <a:t> </a:t>
            </a:r>
            <a:r>
              <a:rPr lang="en-US" dirty="0" err="1"/>
              <a:t>informacijskog</a:t>
            </a:r>
            <a:r>
              <a:rPr lang="en-US" dirty="0"/>
              <a:t> </a:t>
            </a:r>
            <a:r>
              <a:rPr lang="en-US" dirty="0" err="1"/>
              <a:t>opismenjavanja</a:t>
            </a:r>
            <a:r>
              <a:rPr lang="en-US" dirty="0"/>
              <a:t> </a:t>
            </a:r>
            <a:r>
              <a:rPr lang="en-US" dirty="0" err="1"/>
              <a:t>studenata</a:t>
            </a:r>
            <a:r>
              <a:rPr lang="en-US" dirty="0"/>
              <a:t> </a:t>
            </a:r>
            <a:r>
              <a:rPr lang="en-US" dirty="0" err="1"/>
              <a:t>prava</a:t>
            </a:r>
            <a:r>
              <a:rPr lang="en-US" dirty="0"/>
              <a:t> </a:t>
            </a:r>
            <a:r>
              <a:rPr lang="en-US" dirty="0" err="1"/>
              <a:t>sa</a:t>
            </a:r>
            <a:r>
              <a:rPr lang="en-US" dirty="0"/>
              <a:t> </a:t>
            </a:r>
            <a:r>
              <a:rPr lang="en-US" dirty="0" err="1"/>
              <a:t>stajališta</a:t>
            </a:r>
            <a:r>
              <a:rPr lang="en-US" dirty="0"/>
              <a:t> </a:t>
            </a:r>
            <a:r>
              <a:rPr lang="en-US" dirty="0" err="1"/>
              <a:t>sadržaja</a:t>
            </a:r>
            <a:r>
              <a:rPr lang="en-US" dirty="0"/>
              <a:t> </a:t>
            </a:r>
            <a:r>
              <a:rPr lang="en-US" dirty="0" err="1"/>
              <a:t>programa</a:t>
            </a:r>
            <a:r>
              <a:rPr lang="en-US" dirty="0"/>
              <a:t> s </a:t>
            </a:r>
            <a:r>
              <a:rPr lang="en-US" dirty="0" err="1"/>
              <a:t>obzirom</a:t>
            </a:r>
            <a:r>
              <a:rPr lang="en-US" dirty="0"/>
              <a:t> </a:t>
            </a:r>
            <a:r>
              <a:rPr lang="en-US" dirty="0" err="1"/>
              <a:t>na</a:t>
            </a:r>
            <a:r>
              <a:rPr lang="en-US" dirty="0"/>
              <a:t> </a:t>
            </a:r>
            <a:r>
              <a:rPr lang="en-US" dirty="0" err="1"/>
              <a:t>specifičnost</a:t>
            </a:r>
            <a:r>
              <a:rPr lang="en-US" dirty="0"/>
              <a:t> </a:t>
            </a:r>
            <a:r>
              <a:rPr lang="en-US" dirty="0" err="1"/>
              <a:t>pravnoga</a:t>
            </a:r>
            <a:r>
              <a:rPr lang="en-US" dirty="0"/>
              <a:t> </a:t>
            </a:r>
            <a:r>
              <a:rPr lang="en-US" dirty="0" err="1"/>
              <a:t>područja</a:t>
            </a:r>
            <a:r>
              <a:rPr lang="en-US" dirty="0"/>
              <a:t>, </a:t>
            </a:r>
            <a:r>
              <a:rPr lang="en-US" dirty="0" err="1"/>
              <a:t>oblik</a:t>
            </a:r>
            <a:r>
              <a:rPr lang="en-US" dirty="0"/>
              <a:t> </a:t>
            </a:r>
            <a:r>
              <a:rPr lang="en-US" dirty="0" err="1"/>
              <a:t>provođenja</a:t>
            </a:r>
            <a:r>
              <a:rPr lang="en-US" dirty="0"/>
              <a:t> </a:t>
            </a:r>
            <a:r>
              <a:rPr lang="en-US" dirty="0" err="1"/>
              <a:t>nastave</a:t>
            </a:r>
            <a:r>
              <a:rPr lang="en-US" dirty="0"/>
              <a:t>, </a:t>
            </a:r>
            <a:r>
              <a:rPr lang="en-US" dirty="0" err="1"/>
              <a:t>organizaciju</a:t>
            </a:r>
            <a:r>
              <a:rPr lang="en-US" dirty="0"/>
              <a:t> </a:t>
            </a:r>
            <a:r>
              <a:rPr lang="en-US" dirty="0" err="1"/>
              <a:t>nastave</a:t>
            </a:r>
            <a:r>
              <a:rPr lang="en-US" dirty="0"/>
              <a:t> </a:t>
            </a:r>
            <a:r>
              <a:rPr lang="en-US" dirty="0" err="1"/>
              <a:t>itd</a:t>
            </a:r>
            <a:r>
              <a:rPr lang="en-US" dirty="0"/>
              <a:t>., </a:t>
            </a:r>
            <a:r>
              <a:rPr lang="en-US" dirty="0" err="1"/>
              <a:t>kao</a:t>
            </a:r>
            <a:r>
              <a:rPr lang="en-US" dirty="0"/>
              <a:t> i da ne </a:t>
            </a:r>
            <a:r>
              <a:rPr lang="en-US" dirty="0" err="1"/>
              <a:t>postoji</a:t>
            </a:r>
            <a:r>
              <a:rPr lang="en-US" dirty="0"/>
              <a:t> </a:t>
            </a:r>
            <a:r>
              <a:rPr lang="en-US" dirty="0" err="1"/>
              <a:t>još</a:t>
            </a:r>
            <a:r>
              <a:rPr lang="en-US" dirty="0"/>
              <a:t> </a:t>
            </a:r>
            <a:r>
              <a:rPr lang="en-US" dirty="0" err="1"/>
              <a:t>potpuno</a:t>
            </a:r>
            <a:r>
              <a:rPr lang="en-US" dirty="0"/>
              <a:t> </a:t>
            </a:r>
            <a:r>
              <a:rPr lang="en-US" dirty="0" err="1"/>
              <a:t>prihvaćen</a:t>
            </a:r>
            <a:r>
              <a:rPr lang="en-US" dirty="0"/>
              <a:t> model </a:t>
            </a:r>
            <a:r>
              <a:rPr lang="en-US" dirty="0" err="1"/>
              <a:t>informacijskog</a:t>
            </a:r>
            <a:r>
              <a:rPr lang="en-US" dirty="0"/>
              <a:t> </a:t>
            </a:r>
            <a:r>
              <a:rPr lang="en-US" dirty="0" err="1"/>
              <a:t>opismenjavanja</a:t>
            </a:r>
            <a:r>
              <a:rPr lang="en-US" dirty="0"/>
              <a:t> </a:t>
            </a:r>
            <a:r>
              <a:rPr lang="en-US" dirty="0" err="1"/>
              <a:t>studenata</a:t>
            </a:r>
            <a:r>
              <a:rPr lang="en-US" dirty="0"/>
              <a:t> </a:t>
            </a:r>
            <a:r>
              <a:rPr lang="en-US" dirty="0" err="1"/>
              <a:t>prava</a:t>
            </a:r>
            <a:r>
              <a:rPr lang="en-US" dirty="0"/>
              <a:t> (</a:t>
            </a:r>
            <a:r>
              <a:rPr lang="en-US" dirty="0" err="1"/>
              <a:t>usp</a:t>
            </a:r>
            <a:r>
              <a:rPr lang="en-US" dirty="0"/>
              <a:t>. O’Sullivan 2001; McLaurin Smith i Presser 2005). </a:t>
            </a:r>
            <a:r>
              <a:rPr lang="en-US" dirty="0" err="1"/>
              <a:t>Polazište</a:t>
            </a:r>
            <a:r>
              <a:rPr lang="en-US" dirty="0"/>
              <a:t> </a:t>
            </a:r>
            <a:r>
              <a:rPr lang="en-US" dirty="0" err="1"/>
              <a:t>programa</a:t>
            </a:r>
            <a:r>
              <a:rPr lang="en-US" dirty="0"/>
              <a:t> </a:t>
            </a:r>
            <a:r>
              <a:rPr lang="en-US" dirty="0" err="1"/>
              <a:t>informacijskog</a:t>
            </a:r>
            <a:r>
              <a:rPr lang="en-US" dirty="0"/>
              <a:t> </a:t>
            </a:r>
            <a:r>
              <a:rPr lang="en-US" dirty="0" err="1"/>
              <a:t>opismenjavanja</a:t>
            </a:r>
            <a:r>
              <a:rPr lang="en-US" dirty="0"/>
              <a:t> </a:t>
            </a:r>
            <a:r>
              <a:rPr lang="en-US" dirty="0" err="1"/>
              <a:t>studenta</a:t>
            </a:r>
            <a:r>
              <a:rPr lang="en-US" dirty="0"/>
              <a:t> </a:t>
            </a:r>
            <a:r>
              <a:rPr lang="en-US" dirty="0" err="1"/>
              <a:t>prava</a:t>
            </a:r>
            <a:r>
              <a:rPr lang="en-US" dirty="0"/>
              <a:t> u </a:t>
            </a:r>
            <a:r>
              <a:rPr lang="en-US" dirty="0" err="1"/>
              <a:t>Australiji</a:t>
            </a:r>
            <a:r>
              <a:rPr lang="en-US" dirty="0"/>
              <a:t> i </a:t>
            </a:r>
            <a:r>
              <a:rPr lang="en-US" dirty="0" err="1"/>
              <a:t>Novom</a:t>
            </a:r>
            <a:r>
              <a:rPr lang="en-US" dirty="0"/>
              <a:t> </a:t>
            </a:r>
            <a:r>
              <a:rPr lang="en-US" dirty="0" err="1"/>
              <a:t>Zelandu</a:t>
            </a:r>
            <a:r>
              <a:rPr lang="en-US" dirty="0"/>
              <a:t> </a:t>
            </a:r>
            <a:r>
              <a:rPr lang="en-US" dirty="0" err="1"/>
              <a:t>teme</a:t>
            </a:r>
            <a:endParaRPr lang="en-US" dirty="0"/>
          </a:p>
          <a:p>
            <a:pPr marL="0" lvl="0" indent="0" algn="l" rtl="0">
              <a:spcBef>
                <a:spcPts val="0"/>
              </a:spcBef>
              <a:spcAft>
                <a:spcPts val="0"/>
              </a:spcAft>
              <a:buNone/>
            </a:pPr>
            <a:r>
              <a:rPr lang="en-US" dirty="0" err="1"/>
              <a:t>ljeno</a:t>
            </a:r>
            <a:r>
              <a:rPr lang="en-US" dirty="0"/>
              <a:t> je </a:t>
            </a:r>
            <a:r>
              <a:rPr lang="en-US" dirty="0" err="1"/>
              <a:t>na</a:t>
            </a:r>
            <a:r>
              <a:rPr lang="en-US" dirty="0"/>
              <a:t> ANZIL </a:t>
            </a:r>
            <a:r>
              <a:rPr lang="en-US" dirty="0" err="1"/>
              <a:t>modelu</a:t>
            </a:r>
            <a:r>
              <a:rPr lang="en-US" dirty="0"/>
              <a:t> </a:t>
            </a:r>
            <a:r>
              <a:rPr lang="en-US" dirty="0" err="1"/>
              <a:t>informacijske</a:t>
            </a:r>
            <a:r>
              <a:rPr lang="en-US" dirty="0"/>
              <a:t> </a:t>
            </a:r>
            <a:r>
              <a:rPr lang="en-US" dirty="0" err="1"/>
              <a:t>pismenosti</a:t>
            </a:r>
            <a:r>
              <a:rPr lang="en-US" dirty="0"/>
              <a:t> (</a:t>
            </a:r>
            <a:r>
              <a:rPr lang="en-US" dirty="0" err="1"/>
              <a:t>praktični</a:t>
            </a:r>
            <a:r>
              <a:rPr lang="en-US" dirty="0"/>
              <a:t> model </a:t>
            </a:r>
            <a:r>
              <a:rPr lang="en-US" dirty="0" err="1"/>
              <a:t>koji</a:t>
            </a:r>
            <a:r>
              <a:rPr lang="en-US" dirty="0"/>
              <a:t> se </a:t>
            </a:r>
            <a:r>
              <a:rPr lang="en-US" dirty="0" err="1"/>
              <a:t>temelji</a:t>
            </a:r>
            <a:r>
              <a:rPr lang="en-US" dirty="0"/>
              <a:t> </a:t>
            </a:r>
            <a:r>
              <a:rPr lang="en-US" dirty="0" err="1"/>
              <a:t>na</a:t>
            </a:r>
            <a:r>
              <a:rPr lang="en-US" dirty="0"/>
              <a:t> </a:t>
            </a:r>
            <a:r>
              <a:rPr lang="en-US" dirty="0" err="1"/>
              <a:t>suradničkom</a:t>
            </a:r>
            <a:r>
              <a:rPr lang="en-US" dirty="0"/>
              <a:t> i </a:t>
            </a:r>
            <a:r>
              <a:rPr lang="en-US" dirty="0" err="1"/>
              <a:t>integrirajućem</a:t>
            </a:r>
            <a:r>
              <a:rPr lang="en-US" dirty="0"/>
              <a:t> </a:t>
            </a:r>
            <a:r>
              <a:rPr lang="en-US" dirty="0" err="1"/>
              <a:t>pristupu</a:t>
            </a:r>
            <a:r>
              <a:rPr lang="en-US" dirty="0"/>
              <a:t> u </a:t>
            </a:r>
            <a:r>
              <a:rPr lang="en-US" dirty="0" err="1"/>
              <a:t>stvaranju</a:t>
            </a:r>
            <a:r>
              <a:rPr lang="en-US" dirty="0"/>
              <a:t> </a:t>
            </a:r>
            <a:r>
              <a:rPr lang="en-US" dirty="0" err="1"/>
              <a:t>kurikula</a:t>
            </a:r>
            <a:r>
              <a:rPr lang="en-US" dirty="0"/>
              <a:t>) (Bundy 2004). </a:t>
            </a:r>
            <a:r>
              <a:rPr lang="en-US" dirty="0" err="1"/>
              <a:t>Programi</a:t>
            </a:r>
            <a:r>
              <a:rPr lang="en-US" dirty="0"/>
              <a:t> se </a:t>
            </a:r>
            <a:r>
              <a:rPr lang="en-US" dirty="0" err="1"/>
              <a:t>najčešće</a:t>
            </a:r>
            <a:r>
              <a:rPr lang="en-US" dirty="0"/>
              <a:t> </a:t>
            </a:r>
            <a:r>
              <a:rPr lang="en-US" dirty="0" err="1"/>
              <a:t>provode</a:t>
            </a:r>
            <a:r>
              <a:rPr lang="en-US" dirty="0"/>
              <a:t> </a:t>
            </a:r>
            <a:r>
              <a:rPr lang="en-US" dirty="0" err="1"/>
              <a:t>kroz</a:t>
            </a:r>
            <a:r>
              <a:rPr lang="en-US" dirty="0"/>
              <a:t> </a:t>
            </a:r>
            <a:r>
              <a:rPr lang="en-US" dirty="0" err="1"/>
              <a:t>zajedničku</a:t>
            </a:r>
            <a:r>
              <a:rPr lang="en-US" dirty="0"/>
              <a:t> </a:t>
            </a:r>
            <a:r>
              <a:rPr lang="en-US" dirty="0" err="1"/>
              <a:t>suradnju</a:t>
            </a:r>
            <a:r>
              <a:rPr lang="en-US" dirty="0"/>
              <a:t> </a:t>
            </a:r>
            <a:r>
              <a:rPr lang="en-US" dirty="0" err="1"/>
              <a:t>knjižničara</a:t>
            </a:r>
            <a:r>
              <a:rPr lang="en-US" dirty="0"/>
              <a:t> i </a:t>
            </a:r>
            <a:r>
              <a:rPr lang="en-US" dirty="0" err="1"/>
              <a:t>nastavnog</a:t>
            </a:r>
            <a:r>
              <a:rPr lang="en-US" dirty="0"/>
              <a:t> </a:t>
            </a:r>
            <a:r>
              <a:rPr lang="en-US" dirty="0" err="1"/>
              <a:t>osoblja</a:t>
            </a:r>
            <a:r>
              <a:rPr lang="en-US" dirty="0"/>
              <a:t> </a:t>
            </a:r>
            <a:r>
              <a:rPr lang="en-US" dirty="0" err="1"/>
              <a:t>temeljeni</a:t>
            </a:r>
            <a:r>
              <a:rPr lang="en-US" dirty="0"/>
              <a:t> </a:t>
            </a:r>
            <a:r>
              <a:rPr lang="en-US" dirty="0" err="1"/>
              <a:t>na</a:t>
            </a:r>
            <a:r>
              <a:rPr lang="en-US" dirty="0"/>
              <a:t> </a:t>
            </a:r>
            <a:r>
              <a:rPr lang="en-US" dirty="0" err="1"/>
              <a:t>tzv</a:t>
            </a:r>
            <a:r>
              <a:rPr lang="en-US" dirty="0"/>
              <a:t>. </a:t>
            </a:r>
            <a:r>
              <a:rPr lang="en-US" dirty="0" err="1"/>
              <a:t>intrakurikularnom</a:t>
            </a:r>
            <a:r>
              <a:rPr lang="en-US" dirty="0"/>
              <a:t> </a:t>
            </a:r>
            <a:r>
              <a:rPr lang="en-US" dirty="0" err="1"/>
              <a:t>ili</a:t>
            </a:r>
            <a:r>
              <a:rPr lang="en-US" dirty="0"/>
              <a:t> </a:t>
            </a:r>
            <a:r>
              <a:rPr lang="en-US" dirty="0" err="1"/>
              <a:t>ugniježđenom</a:t>
            </a:r>
            <a:r>
              <a:rPr lang="en-US" dirty="0"/>
              <a:t> </a:t>
            </a:r>
            <a:r>
              <a:rPr lang="en-US" dirty="0" err="1"/>
              <a:t>tipu</a:t>
            </a:r>
            <a:r>
              <a:rPr lang="en-US" dirty="0"/>
              <a:t> </a:t>
            </a:r>
            <a:r>
              <a:rPr lang="en-US" dirty="0" err="1"/>
              <a:t>informacijskog</a:t>
            </a:r>
            <a:r>
              <a:rPr lang="en-US" dirty="0"/>
              <a:t> </a:t>
            </a:r>
            <a:r>
              <a:rPr lang="en-US" dirty="0" err="1"/>
              <a:t>opismenjavanja</a:t>
            </a:r>
            <a:r>
              <a:rPr lang="en-US" dirty="0"/>
              <a:t> </a:t>
            </a:r>
            <a:r>
              <a:rPr lang="en-US" dirty="0" err="1"/>
              <a:t>unutar</a:t>
            </a:r>
            <a:r>
              <a:rPr lang="en-US" dirty="0"/>
              <a:t> </a:t>
            </a:r>
            <a:r>
              <a:rPr lang="en-US" dirty="0" err="1"/>
              <a:t>kojeg</a:t>
            </a:r>
            <a:r>
              <a:rPr lang="en-US" dirty="0"/>
              <a:t> je </a:t>
            </a:r>
            <a:r>
              <a:rPr lang="en-US" dirty="0" err="1"/>
              <a:t>sadržaj</a:t>
            </a:r>
            <a:r>
              <a:rPr lang="en-US" dirty="0"/>
              <a:t> </a:t>
            </a:r>
            <a:r>
              <a:rPr lang="en-US" dirty="0" err="1"/>
              <a:t>informacijske</a:t>
            </a:r>
            <a:r>
              <a:rPr lang="en-US" dirty="0"/>
              <a:t> </a:t>
            </a:r>
            <a:r>
              <a:rPr lang="en-US" dirty="0" err="1"/>
              <a:t>pismenosti</a:t>
            </a:r>
            <a:r>
              <a:rPr lang="en-US" dirty="0"/>
              <a:t> </a:t>
            </a:r>
            <a:r>
              <a:rPr lang="en-US" dirty="0" err="1"/>
              <a:t>uključen</a:t>
            </a:r>
            <a:r>
              <a:rPr lang="en-US" dirty="0"/>
              <a:t> u </a:t>
            </a:r>
            <a:r>
              <a:rPr lang="en-US" dirty="0" err="1"/>
              <a:t>nastavu</a:t>
            </a:r>
            <a:r>
              <a:rPr lang="en-US" dirty="0"/>
              <a:t> </a:t>
            </a:r>
            <a:r>
              <a:rPr lang="en-US" dirty="0" err="1"/>
              <a:t>pojedinoga</a:t>
            </a:r>
            <a:r>
              <a:rPr lang="en-US" dirty="0"/>
              <a:t> </a:t>
            </a:r>
            <a:r>
              <a:rPr lang="en-US" dirty="0" err="1"/>
              <a:t>pravnog</a:t>
            </a:r>
            <a:r>
              <a:rPr lang="en-US" dirty="0"/>
              <a:t> </a:t>
            </a:r>
            <a:r>
              <a:rPr lang="en-US" dirty="0" err="1"/>
              <a:t>kolegija</a:t>
            </a:r>
            <a:r>
              <a:rPr lang="en-US" dirty="0"/>
              <a:t>. </a:t>
            </a:r>
          </a:p>
          <a:p>
            <a:pPr marL="0" lvl="0" indent="0" algn="l" rtl="0">
              <a:spcBef>
                <a:spcPts val="0"/>
              </a:spcBef>
              <a:spcAft>
                <a:spcPts val="0"/>
              </a:spcAft>
              <a:buNone/>
            </a:pPr>
            <a:r>
              <a:rPr lang="en-US" dirty="0" err="1"/>
              <a:t>Može</a:t>
            </a:r>
            <a:r>
              <a:rPr lang="en-US" dirty="0"/>
              <a:t> se </a:t>
            </a:r>
            <a:r>
              <a:rPr lang="en-US" dirty="0" err="1"/>
              <a:t>zaključiti</a:t>
            </a:r>
            <a:r>
              <a:rPr lang="en-US" dirty="0"/>
              <a:t> da, </a:t>
            </a:r>
            <a:r>
              <a:rPr lang="en-US" dirty="0" err="1"/>
              <a:t>premda</a:t>
            </a:r>
            <a:r>
              <a:rPr lang="en-US" dirty="0"/>
              <a:t> u </a:t>
            </a:r>
            <a:r>
              <a:rPr lang="en-US" dirty="0" err="1"/>
              <a:t>Europi</a:t>
            </a:r>
            <a:r>
              <a:rPr lang="en-US" dirty="0"/>
              <a:t> </a:t>
            </a:r>
            <a:r>
              <a:rPr lang="en-US" dirty="0" err="1"/>
              <a:t>postoji</a:t>
            </a:r>
            <a:r>
              <a:rPr lang="en-US" dirty="0"/>
              <a:t> </a:t>
            </a:r>
            <a:r>
              <a:rPr lang="en-US" dirty="0" err="1"/>
              <a:t>različita</a:t>
            </a:r>
            <a:r>
              <a:rPr lang="en-US" dirty="0"/>
              <a:t> </a:t>
            </a:r>
            <a:r>
              <a:rPr lang="en-US" dirty="0" err="1"/>
              <a:t>praksa</a:t>
            </a:r>
            <a:r>
              <a:rPr lang="en-US" dirty="0"/>
              <a:t> </a:t>
            </a:r>
            <a:r>
              <a:rPr lang="en-US" dirty="0" err="1"/>
              <a:t>provođenja</a:t>
            </a:r>
            <a:r>
              <a:rPr lang="en-US" dirty="0"/>
              <a:t> </a:t>
            </a:r>
            <a:r>
              <a:rPr lang="en-US" dirty="0" err="1"/>
              <a:t>programa</a:t>
            </a:r>
            <a:r>
              <a:rPr lang="en-US" dirty="0"/>
              <a:t> </a:t>
            </a:r>
            <a:r>
              <a:rPr lang="en-US" dirty="0" err="1"/>
              <a:t>informacijskog</a:t>
            </a:r>
            <a:r>
              <a:rPr lang="en-US" dirty="0"/>
              <a:t> </a:t>
            </a:r>
            <a:r>
              <a:rPr lang="en-US" dirty="0" err="1"/>
              <a:t>opismenjavanja</a:t>
            </a:r>
            <a:r>
              <a:rPr lang="en-US" dirty="0"/>
              <a:t>, </a:t>
            </a:r>
            <a:r>
              <a:rPr lang="en-US" dirty="0" err="1"/>
              <a:t>koja</a:t>
            </a:r>
            <a:r>
              <a:rPr lang="en-US" dirty="0"/>
              <a:t> se </a:t>
            </a:r>
            <a:r>
              <a:rPr lang="en-US" dirty="0" err="1"/>
              <a:t>očituje</a:t>
            </a:r>
            <a:r>
              <a:rPr lang="en-US" dirty="0"/>
              <a:t> u </a:t>
            </a:r>
            <a:r>
              <a:rPr lang="en-US" dirty="0" err="1"/>
              <a:t>zastupljenosti</a:t>
            </a:r>
            <a:r>
              <a:rPr lang="en-US" dirty="0"/>
              <a:t> i </a:t>
            </a:r>
            <a:r>
              <a:rPr lang="en-US" dirty="0" err="1"/>
              <a:t>uključenosti</a:t>
            </a:r>
            <a:r>
              <a:rPr lang="en-US" dirty="0"/>
              <a:t> </a:t>
            </a:r>
            <a:r>
              <a:rPr lang="en-US" dirty="0" err="1"/>
              <a:t>ili</a:t>
            </a:r>
            <a:r>
              <a:rPr lang="en-US" dirty="0"/>
              <a:t> </a:t>
            </a:r>
            <a:r>
              <a:rPr lang="en-US" dirty="0" err="1"/>
              <a:t>neuključenosti</a:t>
            </a:r>
            <a:r>
              <a:rPr lang="en-US" dirty="0"/>
              <a:t> </a:t>
            </a:r>
            <a:r>
              <a:rPr lang="en-US" dirty="0" err="1"/>
              <a:t>informacijske</a:t>
            </a:r>
            <a:r>
              <a:rPr lang="en-US" dirty="0"/>
              <a:t> </a:t>
            </a:r>
            <a:r>
              <a:rPr lang="en-US" dirty="0" err="1"/>
              <a:t>pismenosti</a:t>
            </a:r>
            <a:r>
              <a:rPr lang="en-US" dirty="0"/>
              <a:t> </a:t>
            </a:r>
            <a:r>
              <a:rPr lang="en-US" dirty="0" err="1"/>
              <a:t>na</a:t>
            </a:r>
            <a:r>
              <a:rPr lang="en-US" dirty="0"/>
              <a:t> </a:t>
            </a:r>
            <a:r>
              <a:rPr lang="en-US" dirty="0" err="1"/>
              <a:t>formalnoj</a:t>
            </a:r>
            <a:r>
              <a:rPr lang="en-US" dirty="0"/>
              <a:t>, </a:t>
            </a:r>
            <a:r>
              <a:rPr lang="en-US" dirty="0" err="1"/>
              <a:t>institucijskoj</a:t>
            </a:r>
            <a:r>
              <a:rPr lang="en-US" dirty="0"/>
              <a:t> </a:t>
            </a:r>
            <a:r>
              <a:rPr lang="en-US" dirty="0" err="1"/>
              <a:t>razini</a:t>
            </a:r>
            <a:r>
              <a:rPr lang="en-US" dirty="0"/>
              <a:t>, </a:t>
            </a:r>
            <a:r>
              <a:rPr lang="en-US" dirty="0" err="1"/>
              <a:t>autori</a:t>
            </a:r>
            <a:r>
              <a:rPr lang="en-US" dirty="0"/>
              <a:t> </a:t>
            </a:r>
            <a:r>
              <a:rPr lang="en-US" dirty="0" err="1"/>
              <a:t>ističu</a:t>
            </a:r>
            <a:r>
              <a:rPr lang="en-US" dirty="0"/>
              <a:t> da je s </a:t>
            </a:r>
            <a:r>
              <a:rPr lang="en-US" dirty="0" err="1"/>
              <a:t>obzirom</a:t>
            </a:r>
            <a:r>
              <a:rPr lang="en-US" dirty="0"/>
              <a:t> </a:t>
            </a:r>
            <a:r>
              <a:rPr lang="en-US" dirty="0" err="1"/>
              <a:t>na</a:t>
            </a:r>
            <a:r>
              <a:rPr lang="en-US" dirty="0"/>
              <a:t> </a:t>
            </a:r>
            <a:r>
              <a:rPr lang="en-US" dirty="0" err="1"/>
              <a:t>specifičnosti</a:t>
            </a:r>
            <a:r>
              <a:rPr lang="en-US" dirty="0"/>
              <a:t> </a:t>
            </a:r>
            <a:r>
              <a:rPr lang="en-US" dirty="0" err="1"/>
              <a:t>prava</a:t>
            </a:r>
            <a:r>
              <a:rPr lang="en-US" dirty="0"/>
              <a:t> </a:t>
            </a:r>
            <a:r>
              <a:rPr lang="en-US" dirty="0" err="1"/>
              <a:t>neizostavna</a:t>
            </a:r>
            <a:r>
              <a:rPr lang="en-US" dirty="0"/>
              <a:t> </a:t>
            </a:r>
            <a:r>
              <a:rPr lang="en-US" dirty="0" err="1"/>
              <a:t>suradnja</a:t>
            </a:r>
            <a:r>
              <a:rPr lang="en-US" dirty="0"/>
              <a:t> </a:t>
            </a:r>
            <a:r>
              <a:rPr lang="en-US" dirty="0" err="1"/>
              <a:t>nastavnika</a:t>
            </a:r>
            <a:r>
              <a:rPr lang="en-US" dirty="0"/>
              <a:t> i </a:t>
            </a:r>
            <a:r>
              <a:rPr lang="en-US" dirty="0" err="1"/>
              <a:t>knjižničara</a:t>
            </a:r>
            <a:r>
              <a:rPr lang="en-US" dirty="0"/>
              <a:t> u </a:t>
            </a:r>
            <a:r>
              <a:rPr lang="en-US" dirty="0" err="1"/>
              <a:t>kreiranju</a:t>
            </a:r>
            <a:r>
              <a:rPr lang="en-US" dirty="0"/>
              <a:t> </a:t>
            </a:r>
            <a:r>
              <a:rPr lang="en-US" dirty="0" err="1"/>
              <a:t>programa</a:t>
            </a:r>
            <a:r>
              <a:rPr lang="en-US" dirty="0"/>
              <a:t> </a:t>
            </a:r>
            <a:r>
              <a:rPr lang="en-US" dirty="0" err="1"/>
              <a:t>informacijskog</a:t>
            </a:r>
            <a:r>
              <a:rPr lang="en-US" dirty="0"/>
              <a:t> </a:t>
            </a:r>
            <a:r>
              <a:rPr lang="en-US" dirty="0" err="1"/>
              <a:t>opismenjavanja</a:t>
            </a:r>
            <a:r>
              <a:rPr lang="en-US" dirty="0"/>
              <a:t>. </a:t>
            </a:r>
            <a:r>
              <a:rPr lang="en-US" dirty="0" err="1"/>
              <a:t>Pritom</a:t>
            </a:r>
            <a:r>
              <a:rPr lang="en-US" dirty="0"/>
              <a:t> </a:t>
            </a:r>
            <a:r>
              <a:rPr lang="en-US" dirty="0" err="1"/>
              <a:t>smatraju</a:t>
            </a:r>
            <a:r>
              <a:rPr lang="en-US" dirty="0"/>
              <a:t> da se </a:t>
            </a:r>
            <a:r>
              <a:rPr lang="en-US" dirty="0" err="1"/>
              <a:t>moraju</a:t>
            </a:r>
            <a:r>
              <a:rPr lang="en-US" dirty="0"/>
              <a:t> </a:t>
            </a:r>
            <a:r>
              <a:rPr lang="en-US" dirty="0" err="1"/>
              <a:t>temeljiti</a:t>
            </a:r>
            <a:r>
              <a:rPr lang="en-US" dirty="0"/>
              <a:t>, </a:t>
            </a:r>
            <a:r>
              <a:rPr lang="en-US" dirty="0" err="1"/>
              <a:t>kao</a:t>
            </a:r>
            <a:r>
              <a:rPr lang="en-US" dirty="0"/>
              <a:t> i u SAD i u </a:t>
            </a:r>
            <a:r>
              <a:rPr lang="en-US" dirty="0" err="1"/>
              <a:t>Australiji</a:t>
            </a:r>
            <a:r>
              <a:rPr lang="en-US" dirty="0"/>
              <a:t>, </a:t>
            </a:r>
            <a:r>
              <a:rPr lang="en-US" dirty="0" err="1"/>
              <a:t>na</a:t>
            </a:r>
            <a:r>
              <a:rPr lang="en-US" dirty="0"/>
              <a:t> </a:t>
            </a:r>
            <a:r>
              <a:rPr lang="en-US" dirty="0" err="1"/>
              <a:t>praktičnim</a:t>
            </a:r>
            <a:r>
              <a:rPr lang="en-US" dirty="0"/>
              <a:t> </a:t>
            </a:r>
            <a:r>
              <a:rPr lang="en-US" dirty="0" err="1"/>
              <a:t>modelima</a:t>
            </a:r>
            <a:r>
              <a:rPr lang="en-US" dirty="0"/>
              <a:t> </a:t>
            </a:r>
            <a:r>
              <a:rPr lang="en-US" dirty="0" err="1"/>
              <a:t>koji</a:t>
            </a:r>
            <a:r>
              <a:rPr lang="en-US" dirty="0"/>
              <a:t> </a:t>
            </a:r>
            <a:r>
              <a:rPr lang="en-US" dirty="0" err="1"/>
              <a:t>ističu</a:t>
            </a:r>
            <a:r>
              <a:rPr lang="en-US" dirty="0"/>
              <a:t> </a:t>
            </a:r>
            <a:r>
              <a:rPr lang="en-US" dirty="0" err="1"/>
              <a:t>suradnički</a:t>
            </a:r>
            <a:r>
              <a:rPr lang="en-US" dirty="0"/>
              <a:t> i </a:t>
            </a:r>
            <a:r>
              <a:rPr lang="en-US" dirty="0" err="1"/>
              <a:t>integrirajući</a:t>
            </a:r>
            <a:r>
              <a:rPr lang="en-US" dirty="0"/>
              <a:t> </a:t>
            </a:r>
            <a:r>
              <a:rPr lang="en-US" dirty="0" err="1"/>
              <a:t>pristup</a:t>
            </a:r>
            <a:r>
              <a:rPr lang="en-US" dirty="0"/>
              <a:t> u </a:t>
            </a:r>
            <a:r>
              <a:rPr lang="en-US" dirty="0" err="1"/>
              <a:t>stvaranju</a:t>
            </a:r>
            <a:r>
              <a:rPr lang="en-US" dirty="0"/>
              <a:t> </a:t>
            </a:r>
            <a:r>
              <a:rPr lang="en-US" dirty="0" err="1"/>
              <a:t>kurikula</a:t>
            </a:r>
            <a:r>
              <a:rPr lang="en-US" dirty="0"/>
              <a:t> </a:t>
            </a:r>
            <a:r>
              <a:rPr lang="en-US" dirty="0" err="1"/>
              <a:t>institucije</a:t>
            </a:r>
            <a:r>
              <a:rPr lang="en-US" dirty="0"/>
              <a:t>, </a:t>
            </a:r>
            <a:r>
              <a:rPr lang="en-US" dirty="0" err="1"/>
              <a:t>kako</a:t>
            </a:r>
            <a:r>
              <a:rPr lang="en-US" dirty="0"/>
              <a:t> bi se </a:t>
            </a:r>
            <a:r>
              <a:rPr lang="en-US" dirty="0" err="1"/>
              <a:t>razvile</a:t>
            </a:r>
            <a:r>
              <a:rPr lang="en-US" dirty="0"/>
              <a:t> </a:t>
            </a:r>
            <a:r>
              <a:rPr lang="en-US" dirty="0" err="1"/>
              <a:t>potrebne</a:t>
            </a:r>
            <a:r>
              <a:rPr lang="en-US" dirty="0"/>
              <a:t> </a:t>
            </a:r>
            <a:r>
              <a:rPr lang="en-US" dirty="0" err="1"/>
              <a:t>vještine</a:t>
            </a:r>
            <a:r>
              <a:rPr lang="en-US" dirty="0"/>
              <a:t> </a:t>
            </a:r>
            <a:r>
              <a:rPr lang="en-US" dirty="0" err="1"/>
              <a:t>informacijske</a:t>
            </a:r>
            <a:r>
              <a:rPr lang="en-US" dirty="0"/>
              <a:t> </a:t>
            </a:r>
            <a:r>
              <a:rPr lang="en-US" dirty="0" err="1"/>
              <a:t>pismenosti</a:t>
            </a:r>
            <a:r>
              <a:rPr lang="en-US" dirty="0"/>
              <a:t> </a:t>
            </a:r>
            <a:r>
              <a:rPr lang="en-US" dirty="0" err="1"/>
              <a:t>studenata</a:t>
            </a:r>
            <a:r>
              <a:rPr lang="en-US" dirty="0"/>
              <a:t> </a:t>
            </a:r>
            <a:r>
              <a:rPr lang="en-US" dirty="0" err="1"/>
              <a:t>prava</a:t>
            </a:r>
            <a:r>
              <a:rPr lang="en-US" dirty="0"/>
              <a:t>. </a:t>
            </a:r>
          </a:p>
          <a:p>
            <a:pPr marL="0" lvl="0" indent="0" algn="l" rtl="0">
              <a:spcBef>
                <a:spcPts val="0"/>
              </a:spcBef>
              <a:spcAft>
                <a:spcPts val="0"/>
              </a:spcAft>
              <a:buNone/>
            </a:pPr>
            <a:r>
              <a:rPr lang="en-US" dirty="0" err="1"/>
              <a:t>Konceptom</a:t>
            </a:r>
            <a:r>
              <a:rPr lang="en-US" dirty="0"/>
              <a:t> </a:t>
            </a:r>
            <a:r>
              <a:rPr lang="en-US" dirty="0" err="1"/>
              <a:t>informacijske</a:t>
            </a:r>
            <a:r>
              <a:rPr lang="en-US" dirty="0"/>
              <a:t> </a:t>
            </a:r>
            <a:r>
              <a:rPr lang="en-US" dirty="0" err="1"/>
              <a:t>pismenosti</a:t>
            </a:r>
            <a:r>
              <a:rPr lang="en-US" dirty="0"/>
              <a:t> </a:t>
            </a:r>
            <a:r>
              <a:rPr lang="en-US" dirty="0" err="1"/>
              <a:t>te</a:t>
            </a:r>
            <a:r>
              <a:rPr lang="en-US" dirty="0"/>
              <a:t> </a:t>
            </a:r>
            <a:r>
              <a:rPr lang="en-US" dirty="0" err="1"/>
              <a:t>provedbom</a:t>
            </a:r>
            <a:r>
              <a:rPr lang="en-US" dirty="0"/>
              <a:t> </a:t>
            </a:r>
            <a:r>
              <a:rPr lang="en-US" dirty="0" err="1"/>
              <a:t>programa</a:t>
            </a:r>
            <a:r>
              <a:rPr lang="en-US" dirty="0"/>
              <a:t> </a:t>
            </a:r>
            <a:r>
              <a:rPr lang="en-US" dirty="0" err="1"/>
              <a:t>informacijskog</a:t>
            </a:r>
            <a:r>
              <a:rPr lang="en-US" dirty="0"/>
              <a:t> </a:t>
            </a:r>
            <a:r>
              <a:rPr lang="en-US" dirty="0" err="1"/>
              <a:t>opismenjavanja</a:t>
            </a:r>
            <a:r>
              <a:rPr lang="en-US" dirty="0"/>
              <a:t> </a:t>
            </a:r>
            <a:r>
              <a:rPr lang="en-US" dirty="0" err="1"/>
              <a:t>na</a:t>
            </a:r>
            <a:r>
              <a:rPr lang="en-US" dirty="0"/>
              <a:t> </a:t>
            </a:r>
            <a:r>
              <a:rPr lang="en-US" dirty="0" err="1"/>
              <a:t>pravnim</a:t>
            </a:r>
            <a:r>
              <a:rPr lang="en-US" dirty="0"/>
              <a:t> </a:t>
            </a:r>
            <a:r>
              <a:rPr lang="en-US" dirty="0" err="1"/>
              <a:t>fakultetima</a:t>
            </a:r>
            <a:r>
              <a:rPr lang="en-US" dirty="0"/>
              <a:t> </a:t>
            </a:r>
            <a:r>
              <a:rPr lang="en-US" dirty="0" err="1"/>
              <a:t>ponajviše</a:t>
            </a:r>
            <a:r>
              <a:rPr lang="en-US" dirty="0"/>
              <a:t> se </a:t>
            </a:r>
            <a:r>
              <a:rPr lang="en-US" dirty="0" err="1"/>
              <a:t>bave</a:t>
            </a:r>
            <a:r>
              <a:rPr lang="en-US" dirty="0"/>
              <a:t> </a:t>
            </a:r>
            <a:r>
              <a:rPr lang="en-US" dirty="0" err="1"/>
              <a:t>autori</a:t>
            </a:r>
            <a:r>
              <a:rPr lang="en-US" dirty="0"/>
              <a:t> </a:t>
            </a:r>
            <a:r>
              <a:rPr lang="en-US" dirty="0" err="1"/>
              <a:t>iz</a:t>
            </a:r>
            <a:r>
              <a:rPr lang="en-US" dirty="0"/>
              <a:t> </a:t>
            </a:r>
            <a:r>
              <a:rPr lang="en-US" dirty="0" err="1"/>
              <a:t>Velike</a:t>
            </a:r>
            <a:r>
              <a:rPr lang="en-US" dirty="0"/>
              <a:t> </a:t>
            </a:r>
            <a:r>
              <a:rPr lang="en-US" dirty="0" err="1"/>
              <a:t>Britanije</a:t>
            </a:r>
            <a:r>
              <a:rPr lang="en-US" dirty="0"/>
              <a:t>, </a:t>
            </a:r>
            <a:r>
              <a:rPr lang="en-US" dirty="0" err="1"/>
              <a:t>Irske</a:t>
            </a:r>
            <a:r>
              <a:rPr lang="en-US" dirty="0"/>
              <a:t>, </a:t>
            </a:r>
            <a:r>
              <a:rPr lang="en-US" dirty="0" err="1"/>
              <a:t>Škotske</a:t>
            </a:r>
            <a:r>
              <a:rPr lang="en-US" dirty="0"/>
              <a:t> i </a:t>
            </a:r>
            <a:r>
              <a:rPr lang="en-US" dirty="0" err="1"/>
              <a:t>Nizozemske</a:t>
            </a:r>
            <a:r>
              <a:rPr lang="en-US" dirty="0"/>
              <a:t>. </a:t>
            </a:r>
            <a:r>
              <a:rPr lang="en-US" dirty="0" err="1"/>
              <a:t>Tomu</a:t>
            </a:r>
            <a:r>
              <a:rPr lang="en-US" dirty="0"/>
              <a:t> </a:t>
            </a:r>
            <a:r>
              <a:rPr lang="en-US" dirty="0" err="1"/>
              <a:t>pridonosi</a:t>
            </a:r>
            <a:r>
              <a:rPr lang="en-US" dirty="0"/>
              <a:t> i </a:t>
            </a:r>
            <a:r>
              <a:rPr lang="en-US" dirty="0" err="1"/>
              <a:t>činjenica</a:t>
            </a:r>
            <a:r>
              <a:rPr lang="en-US" dirty="0"/>
              <a:t> da je u </a:t>
            </a:r>
            <a:r>
              <a:rPr lang="en-US" dirty="0" err="1"/>
              <a:t>navedenim</a:t>
            </a:r>
            <a:r>
              <a:rPr lang="en-US" dirty="0"/>
              <a:t> </a:t>
            </a:r>
            <a:r>
              <a:rPr lang="en-US" dirty="0" err="1"/>
              <a:t>zemljama</a:t>
            </a:r>
            <a:r>
              <a:rPr lang="en-US" dirty="0"/>
              <a:t> </a:t>
            </a:r>
            <a:r>
              <a:rPr lang="en-US" dirty="0" err="1"/>
              <a:t>na</a:t>
            </a:r>
            <a:r>
              <a:rPr lang="en-US" dirty="0"/>
              <a:t> </a:t>
            </a:r>
            <a:r>
              <a:rPr lang="en-US" dirty="0" err="1"/>
              <a:t>pravnim</a:t>
            </a:r>
            <a:r>
              <a:rPr lang="en-US" dirty="0"/>
              <a:t> </a:t>
            </a:r>
            <a:r>
              <a:rPr lang="en-US" dirty="0" err="1"/>
              <a:t>fakultetima</a:t>
            </a:r>
            <a:r>
              <a:rPr lang="en-US" dirty="0"/>
              <a:t> </a:t>
            </a:r>
            <a:r>
              <a:rPr lang="en-US" dirty="0" err="1"/>
              <a:t>informacijska</a:t>
            </a:r>
            <a:r>
              <a:rPr lang="en-US" dirty="0"/>
              <a:t> </a:t>
            </a:r>
            <a:r>
              <a:rPr lang="en-US" dirty="0" err="1"/>
              <a:t>pismenost</a:t>
            </a:r>
            <a:r>
              <a:rPr lang="en-US" dirty="0"/>
              <a:t> </a:t>
            </a:r>
            <a:r>
              <a:rPr lang="en-US" dirty="0" err="1"/>
              <a:t>uključena</a:t>
            </a:r>
            <a:r>
              <a:rPr lang="en-US" dirty="0"/>
              <a:t> u </a:t>
            </a:r>
            <a:r>
              <a:rPr lang="en-US" dirty="0" err="1"/>
              <a:t>kurikul</a:t>
            </a:r>
            <a:r>
              <a:rPr lang="en-US" dirty="0"/>
              <a:t> i </a:t>
            </a:r>
            <a:r>
              <a:rPr lang="en-US" dirty="0" err="1"/>
              <a:t>strateške</a:t>
            </a:r>
            <a:r>
              <a:rPr lang="en-US" dirty="0"/>
              <a:t> </a:t>
            </a:r>
            <a:r>
              <a:rPr lang="en-US" dirty="0" err="1"/>
              <a:t>dokumente</a:t>
            </a:r>
            <a:r>
              <a:rPr lang="en-US" dirty="0"/>
              <a:t> </a:t>
            </a:r>
            <a:r>
              <a:rPr lang="en-US" dirty="0" err="1"/>
              <a:t>institucija</a:t>
            </a:r>
            <a:r>
              <a:rPr lang="en-US" dirty="0"/>
              <a:t>, pa se i </a:t>
            </a:r>
            <a:r>
              <a:rPr lang="en-US" dirty="0" err="1"/>
              <a:t>programi</a:t>
            </a:r>
            <a:r>
              <a:rPr lang="en-US" dirty="0"/>
              <a:t> </a:t>
            </a:r>
            <a:r>
              <a:rPr lang="en-US" dirty="0" err="1"/>
              <a:t>informacijskog</a:t>
            </a:r>
            <a:r>
              <a:rPr lang="en-US" dirty="0"/>
              <a:t> </a:t>
            </a:r>
            <a:r>
              <a:rPr lang="en-US" dirty="0" err="1"/>
              <a:t>opismenjavanja</a:t>
            </a:r>
            <a:r>
              <a:rPr lang="en-US" dirty="0"/>
              <a:t> </a:t>
            </a:r>
            <a:r>
              <a:rPr lang="en-US" dirty="0" err="1"/>
              <a:t>provode</a:t>
            </a:r>
            <a:r>
              <a:rPr lang="en-US" dirty="0"/>
              <a:t> </a:t>
            </a:r>
            <a:r>
              <a:rPr lang="en-US" dirty="0" err="1"/>
              <a:t>formalno</a:t>
            </a:r>
            <a:r>
              <a:rPr lang="en-US" dirty="0"/>
              <a:t> </a:t>
            </a:r>
            <a:r>
              <a:rPr lang="en-US" dirty="0" err="1"/>
              <a:t>na</a:t>
            </a:r>
            <a:r>
              <a:rPr lang="en-US" dirty="0"/>
              <a:t> </a:t>
            </a:r>
            <a:r>
              <a:rPr lang="en-US" dirty="0" err="1"/>
              <a:t>svim</a:t>
            </a:r>
            <a:r>
              <a:rPr lang="en-US" dirty="0"/>
              <a:t> </a:t>
            </a:r>
            <a:r>
              <a:rPr lang="en-US" dirty="0" err="1"/>
              <a:t>razinama</a:t>
            </a:r>
            <a:r>
              <a:rPr lang="en-US" dirty="0"/>
              <a:t> </a:t>
            </a:r>
            <a:r>
              <a:rPr lang="en-US" dirty="0" err="1"/>
              <a:t>diplomskih</a:t>
            </a:r>
            <a:r>
              <a:rPr lang="en-US" dirty="0"/>
              <a:t> </a:t>
            </a:r>
            <a:r>
              <a:rPr lang="en-US" dirty="0" err="1"/>
              <a:t>studija</a:t>
            </a:r>
            <a:r>
              <a:rPr lang="en-US" dirty="0"/>
              <a:t>. </a:t>
            </a:r>
            <a:r>
              <a:rPr lang="en-US" dirty="0" err="1"/>
              <a:t>Stoga</a:t>
            </a:r>
            <a:r>
              <a:rPr lang="en-US" dirty="0"/>
              <a:t> je </a:t>
            </a:r>
            <a:r>
              <a:rPr lang="en-US" dirty="0" err="1"/>
              <a:t>stajalište</a:t>
            </a:r>
            <a:r>
              <a:rPr lang="en-US" dirty="0"/>
              <a:t> </a:t>
            </a:r>
            <a:r>
              <a:rPr lang="en-US" dirty="0" err="1"/>
              <a:t>autora</a:t>
            </a:r>
            <a:r>
              <a:rPr lang="en-US" dirty="0"/>
              <a:t> da </a:t>
            </a:r>
            <a:r>
              <a:rPr lang="en-US" dirty="0" err="1"/>
              <a:t>nije</a:t>
            </a:r>
            <a:r>
              <a:rPr lang="en-US" dirty="0"/>
              <a:t> </a:t>
            </a:r>
            <a:r>
              <a:rPr lang="en-US" dirty="0" err="1"/>
              <a:t>dostatno</a:t>
            </a:r>
            <a:r>
              <a:rPr lang="en-US" dirty="0"/>
              <a:t> da </a:t>
            </a:r>
            <a:r>
              <a:rPr lang="en-US" dirty="0" err="1"/>
              <a:t>knjižničar</a:t>
            </a:r>
            <a:r>
              <a:rPr lang="en-US" dirty="0"/>
              <a:t> </a:t>
            </a:r>
            <a:r>
              <a:rPr lang="en-US" dirty="0" err="1"/>
              <a:t>bude</a:t>
            </a:r>
            <a:r>
              <a:rPr lang="en-US" dirty="0"/>
              <a:t> </a:t>
            </a:r>
            <a:r>
              <a:rPr lang="en-US" dirty="0" err="1"/>
              <a:t>prepušten</a:t>
            </a:r>
            <a:r>
              <a:rPr lang="en-US" dirty="0"/>
              <a:t> </a:t>
            </a:r>
            <a:r>
              <a:rPr lang="en-US" dirty="0" err="1"/>
              <a:t>samostalnom</a:t>
            </a:r>
            <a:r>
              <a:rPr lang="en-US" dirty="0"/>
              <a:t> </a:t>
            </a:r>
            <a:r>
              <a:rPr lang="en-US" dirty="0" err="1"/>
              <a:t>provođenju</a:t>
            </a:r>
            <a:r>
              <a:rPr lang="en-US" dirty="0"/>
              <a:t> </a:t>
            </a:r>
            <a:r>
              <a:rPr lang="en-US" dirty="0" err="1"/>
              <a:t>edukacije</a:t>
            </a:r>
            <a:r>
              <a:rPr lang="en-US" dirty="0"/>
              <a:t> </a:t>
            </a:r>
            <a:r>
              <a:rPr lang="en-US" dirty="0" err="1"/>
              <a:t>studenata</a:t>
            </a:r>
            <a:r>
              <a:rPr lang="en-US" dirty="0"/>
              <a:t>. </a:t>
            </a:r>
            <a:r>
              <a:rPr lang="en-US" dirty="0" err="1"/>
              <a:t>Tako</a:t>
            </a:r>
            <a:r>
              <a:rPr lang="en-US" dirty="0"/>
              <a:t> </a:t>
            </a:r>
            <a:r>
              <a:rPr lang="en-US" dirty="0" err="1"/>
              <a:t>primjerice</a:t>
            </a:r>
            <a:r>
              <a:rPr lang="en-US" dirty="0"/>
              <a:t> Davies i Jackson </a:t>
            </a:r>
            <a:r>
              <a:rPr lang="en-US" dirty="0" err="1"/>
              <a:t>ističu</a:t>
            </a:r>
            <a:r>
              <a:rPr lang="en-US" dirty="0"/>
              <a:t> </a:t>
            </a:r>
            <a:r>
              <a:rPr lang="en-US" dirty="0" err="1"/>
              <a:t>važnost</a:t>
            </a:r>
            <a:r>
              <a:rPr lang="en-US" dirty="0"/>
              <a:t> </a:t>
            </a:r>
            <a:r>
              <a:rPr lang="en-US" dirty="0" err="1"/>
              <a:t>suradnje</a:t>
            </a:r>
            <a:r>
              <a:rPr lang="en-US" dirty="0"/>
              <a:t> </a:t>
            </a:r>
            <a:r>
              <a:rPr lang="en-US" dirty="0" err="1"/>
              <a:t>knjižničara</a:t>
            </a:r>
            <a:r>
              <a:rPr lang="en-US" dirty="0"/>
              <a:t> s </a:t>
            </a:r>
            <a:r>
              <a:rPr lang="en-US" dirty="0" err="1"/>
              <a:t>nastavnim</a:t>
            </a:r>
            <a:r>
              <a:rPr lang="en-US" dirty="0"/>
              <a:t> </a:t>
            </a:r>
            <a:r>
              <a:rPr lang="en-US" dirty="0" err="1"/>
              <a:t>osobljem</a:t>
            </a:r>
            <a:r>
              <a:rPr lang="en-US" dirty="0"/>
              <a:t> u </a:t>
            </a:r>
            <a:r>
              <a:rPr lang="en-US" dirty="0" err="1"/>
              <a:t>kreiranju</a:t>
            </a:r>
            <a:r>
              <a:rPr lang="en-US" dirty="0"/>
              <a:t> </a:t>
            </a:r>
            <a:r>
              <a:rPr lang="en-US" dirty="0" err="1"/>
              <a:t>programa</a:t>
            </a:r>
            <a:r>
              <a:rPr lang="en-US" dirty="0"/>
              <a:t>, </a:t>
            </a:r>
            <a:r>
              <a:rPr lang="en-US" dirty="0" err="1"/>
              <a:t>kao</a:t>
            </a:r>
            <a:r>
              <a:rPr lang="en-US" dirty="0"/>
              <a:t> i da se on mora </a:t>
            </a:r>
            <a:r>
              <a:rPr lang="en-US" dirty="0" err="1"/>
              <a:t>temeljiti</a:t>
            </a:r>
            <a:r>
              <a:rPr lang="en-US" dirty="0"/>
              <a:t> </a:t>
            </a:r>
            <a:r>
              <a:rPr lang="en-US" dirty="0" err="1"/>
              <a:t>na</a:t>
            </a:r>
            <a:r>
              <a:rPr lang="en-US" dirty="0"/>
              <a:t> </a:t>
            </a:r>
            <a:r>
              <a:rPr lang="en-US" dirty="0" err="1"/>
              <a:t>didaktičkim</a:t>
            </a:r>
            <a:r>
              <a:rPr lang="en-US" dirty="0"/>
              <a:t> </a:t>
            </a:r>
            <a:r>
              <a:rPr lang="en-US" dirty="0" err="1"/>
              <a:t>polazištima</a:t>
            </a:r>
            <a:r>
              <a:rPr lang="en-US" dirty="0"/>
              <a:t> (Davies i Jackson 2005).</a:t>
            </a:r>
          </a:p>
          <a:p>
            <a:pPr marL="0" lvl="0" indent="0" algn="l" rtl="0">
              <a:spcBef>
                <a:spcPts val="0"/>
              </a:spcBef>
              <a:spcAft>
                <a:spcPts val="0"/>
              </a:spcAft>
              <a:buNone/>
            </a:pPr>
            <a:r>
              <a:rPr lang="en-US" dirty="0" err="1"/>
              <a:t>Potaknut</a:t>
            </a:r>
            <a:r>
              <a:rPr lang="en-US" dirty="0"/>
              <a:t> </a:t>
            </a:r>
            <a:r>
              <a:rPr lang="en-US" dirty="0" err="1"/>
              <a:t>iskustvom</a:t>
            </a:r>
            <a:r>
              <a:rPr lang="en-US" dirty="0"/>
              <a:t> </a:t>
            </a:r>
            <a:r>
              <a:rPr lang="en-US" dirty="0" err="1"/>
              <a:t>američkih</a:t>
            </a:r>
            <a:r>
              <a:rPr lang="en-US" dirty="0"/>
              <a:t> </a:t>
            </a:r>
            <a:r>
              <a:rPr lang="en-US" dirty="0" err="1"/>
              <a:t>kolega</a:t>
            </a:r>
            <a:r>
              <a:rPr lang="en-US" dirty="0"/>
              <a:t>, BIALL4 je </a:t>
            </a:r>
            <a:r>
              <a:rPr lang="en-US" dirty="0" err="1"/>
              <a:t>utemeljio</a:t>
            </a:r>
            <a:r>
              <a:rPr lang="en-US" dirty="0"/>
              <a:t> </a:t>
            </a:r>
            <a:r>
              <a:rPr lang="en-US" dirty="0" err="1"/>
              <a:t>radnu</a:t>
            </a:r>
            <a:r>
              <a:rPr lang="en-US" dirty="0"/>
              <a:t> </a:t>
            </a:r>
            <a:r>
              <a:rPr lang="en-US" dirty="0" err="1"/>
              <a:t>skupinu</a:t>
            </a:r>
            <a:r>
              <a:rPr lang="en-US" dirty="0"/>
              <a:t> u </a:t>
            </a:r>
            <a:r>
              <a:rPr lang="en-US" dirty="0" err="1"/>
              <a:t>cilju</a:t>
            </a:r>
            <a:r>
              <a:rPr lang="en-US" dirty="0"/>
              <a:t> </a:t>
            </a:r>
            <a:r>
              <a:rPr lang="en-US" dirty="0" err="1"/>
              <a:t>postavljanja</a:t>
            </a:r>
            <a:r>
              <a:rPr lang="en-US" dirty="0"/>
              <a:t> </a:t>
            </a:r>
            <a:r>
              <a:rPr lang="en-US" dirty="0" err="1"/>
              <a:t>standarda</a:t>
            </a:r>
            <a:r>
              <a:rPr lang="en-US" dirty="0"/>
              <a:t> </a:t>
            </a:r>
            <a:r>
              <a:rPr lang="en-US" dirty="0" err="1"/>
              <a:t>informacijske</a:t>
            </a:r>
            <a:r>
              <a:rPr lang="en-US" dirty="0"/>
              <a:t> </a:t>
            </a:r>
            <a:r>
              <a:rPr lang="en-US" dirty="0" err="1"/>
              <a:t>pismenosti</a:t>
            </a:r>
            <a:r>
              <a:rPr lang="en-US" dirty="0"/>
              <a:t> u </a:t>
            </a:r>
            <a:r>
              <a:rPr lang="en-US" dirty="0" err="1"/>
              <a:t>području</a:t>
            </a:r>
            <a:r>
              <a:rPr lang="en-US" dirty="0"/>
              <a:t> </a:t>
            </a:r>
            <a:r>
              <a:rPr lang="en-US" dirty="0" err="1"/>
              <a:t>prava</a:t>
            </a:r>
            <a:r>
              <a:rPr lang="en-US" dirty="0"/>
              <a:t> u </a:t>
            </a:r>
            <a:r>
              <a:rPr lang="en-US" dirty="0" err="1"/>
              <a:t>Velikoj</a:t>
            </a:r>
            <a:r>
              <a:rPr lang="en-US" dirty="0"/>
              <a:t> </a:t>
            </a:r>
            <a:r>
              <a:rPr lang="en-US" dirty="0" err="1"/>
              <a:t>Britaniji</a:t>
            </a:r>
            <a:r>
              <a:rPr lang="en-US" dirty="0"/>
              <a:t> i </a:t>
            </a:r>
            <a:r>
              <a:rPr lang="en-US" dirty="0" err="1"/>
              <a:t>Irskoj</a:t>
            </a:r>
            <a:r>
              <a:rPr lang="en-US" dirty="0"/>
              <a:t>, </a:t>
            </a:r>
            <a:r>
              <a:rPr lang="en-US" dirty="0" err="1"/>
              <a:t>koji</a:t>
            </a:r>
            <a:r>
              <a:rPr lang="en-US" dirty="0"/>
              <a:t> </a:t>
            </a:r>
            <a:r>
              <a:rPr lang="en-US" dirty="0" err="1"/>
              <a:t>su</a:t>
            </a:r>
            <a:r>
              <a:rPr lang="en-US" dirty="0"/>
              <a:t> </a:t>
            </a:r>
            <a:r>
              <a:rPr lang="en-US" dirty="0" err="1"/>
              <a:t>doneseni</a:t>
            </a:r>
            <a:r>
              <a:rPr lang="en-US" dirty="0"/>
              <a:t> u </a:t>
            </a:r>
            <a:r>
              <a:rPr lang="en-US" dirty="0" err="1"/>
              <a:t>srpnju</a:t>
            </a:r>
            <a:r>
              <a:rPr lang="en-US" dirty="0"/>
              <a:t> 2012. </a:t>
            </a:r>
            <a:r>
              <a:rPr lang="en-US" dirty="0" err="1"/>
              <a:t>godine</a:t>
            </a:r>
            <a:r>
              <a:rPr lang="en-US" dirty="0"/>
              <a:t>, pod </a:t>
            </a:r>
            <a:r>
              <a:rPr lang="en-US" dirty="0" err="1"/>
              <a:t>nazivom</a:t>
            </a:r>
            <a:r>
              <a:rPr lang="en-US" dirty="0"/>
              <a:t> BIALL Legal information literacy statement (BIALL 2012). BIALL Legal information literacy statement i </a:t>
            </a:r>
            <a:r>
              <a:rPr lang="en-US" dirty="0" err="1"/>
              <a:t>revidirana</a:t>
            </a:r>
            <a:r>
              <a:rPr lang="en-US" dirty="0"/>
              <a:t> </a:t>
            </a:r>
            <a:r>
              <a:rPr lang="en-US" dirty="0" err="1"/>
              <a:t>verzija</a:t>
            </a:r>
            <a:r>
              <a:rPr lang="en-US" dirty="0"/>
              <a:t> SCONUL </a:t>
            </a:r>
            <a:r>
              <a:rPr lang="en-US" dirty="0" err="1"/>
              <a:t>modela</a:t>
            </a:r>
            <a:r>
              <a:rPr lang="en-US" dirty="0"/>
              <a:t> </a:t>
            </a:r>
            <a:r>
              <a:rPr lang="en-US" dirty="0" err="1"/>
              <a:t>sa</a:t>
            </a:r>
            <a:r>
              <a:rPr lang="en-US" dirty="0"/>
              <a:t> </a:t>
            </a:r>
            <a:r>
              <a:rPr lang="en-US" dirty="0" err="1"/>
              <a:t>serijom</a:t>
            </a:r>
            <a:r>
              <a:rPr lang="en-US" dirty="0"/>
              <a:t> </a:t>
            </a:r>
            <a:r>
              <a:rPr lang="en-US" dirty="0" err="1"/>
              <a:t>specijalističkihleća</a:t>
            </a:r>
            <a:r>
              <a:rPr lang="en-US" dirty="0"/>
              <a:t>, </a:t>
            </a:r>
            <a:r>
              <a:rPr lang="en-US" dirty="0" err="1"/>
              <a:t>koje</a:t>
            </a:r>
            <a:r>
              <a:rPr lang="en-US" dirty="0"/>
              <a:t> </a:t>
            </a:r>
            <a:r>
              <a:rPr lang="en-US" dirty="0" err="1"/>
              <a:t>prikazuju</a:t>
            </a:r>
            <a:r>
              <a:rPr lang="en-US" dirty="0"/>
              <a:t> </a:t>
            </a:r>
            <a:r>
              <a:rPr lang="en-US" dirty="0" err="1"/>
              <a:t>različite</a:t>
            </a:r>
            <a:r>
              <a:rPr lang="en-US" dirty="0"/>
              <a:t> </a:t>
            </a:r>
            <a:r>
              <a:rPr lang="en-US" dirty="0" err="1"/>
              <a:t>perspektive</a:t>
            </a:r>
            <a:r>
              <a:rPr lang="en-US" dirty="0"/>
              <a:t> i </a:t>
            </a:r>
            <a:r>
              <a:rPr lang="en-US" dirty="0" err="1"/>
              <a:t>potrebe</a:t>
            </a:r>
            <a:r>
              <a:rPr lang="en-US" dirty="0"/>
              <a:t> </a:t>
            </a:r>
            <a:r>
              <a:rPr lang="en-US" dirty="0" err="1"/>
              <a:t>različitih</a:t>
            </a:r>
            <a:r>
              <a:rPr lang="en-US" dirty="0"/>
              <a:t> </a:t>
            </a:r>
            <a:r>
              <a:rPr lang="en-US" dirty="0" err="1"/>
              <a:t>kategorija</a:t>
            </a:r>
            <a:r>
              <a:rPr lang="en-US" dirty="0"/>
              <a:t> </a:t>
            </a:r>
            <a:r>
              <a:rPr lang="en-US" dirty="0" err="1"/>
              <a:t>korisnika</a:t>
            </a:r>
            <a:r>
              <a:rPr lang="en-US" dirty="0"/>
              <a:t> u </a:t>
            </a:r>
            <a:r>
              <a:rPr lang="en-US" dirty="0" err="1"/>
              <a:t>različitim</a:t>
            </a:r>
            <a:r>
              <a:rPr lang="en-US" dirty="0"/>
              <a:t> </a:t>
            </a:r>
            <a:r>
              <a:rPr lang="en-US" dirty="0" err="1"/>
              <a:t>kontekstima</a:t>
            </a:r>
            <a:r>
              <a:rPr lang="en-US" dirty="0"/>
              <a:t>, </a:t>
            </a:r>
            <a:r>
              <a:rPr lang="en-US" dirty="0" err="1"/>
              <a:t>ključni</a:t>
            </a:r>
            <a:r>
              <a:rPr lang="en-US" dirty="0"/>
              <a:t> </a:t>
            </a:r>
            <a:r>
              <a:rPr lang="en-US" dirty="0" err="1"/>
              <a:t>su</a:t>
            </a:r>
            <a:r>
              <a:rPr lang="en-US" dirty="0"/>
              <a:t> </a:t>
            </a:r>
            <a:r>
              <a:rPr lang="en-US" dirty="0" err="1"/>
              <a:t>dokumenti</a:t>
            </a:r>
            <a:r>
              <a:rPr lang="en-US" dirty="0"/>
              <a:t> za </a:t>
            </a:r>
            <a:r>
              <a:rPr lang="en-US" dirty="0" err="1"/>
              <a:t>razvoj</a:t>
            </a:r>
            <a:r>
              <a:rPr lang="en-US" dirty="0"/>
              <a:t> </a:t>
            </a:r>
            <a:r>
              <a:rPr lang="en-US" dirty="0" err="1"/>
              <a:t>informacijske</a:t>
            </a:r>
            <a:r>
              <a:rPr lang="en-US" dirty="0"/>
              <a:t> </a:t>
            </a:r>
            <a:r>
              <a:rPr lang="en-US" dirty="0" err="1"/>
              <a:t>pismenosti</a:t>
            </a:r>
            <a:r>
              <a:rPr lang="en-US" dirty="0"/>
              <a:t> u </a:t>
            </a:r>
            <a:r>
              <a:rPr lang="en-US" dirty="0" err="1"/>
              <a:t>području</a:t>
            </a:r>
            <a:r>
              <a:rPr lang="en-US" dirty="0"/>
              <a:t> </a:t>
            </a:r>
            <a:r>
              <a:rPr lang="en-US" dirty="0" err="1"/>
              <a:t>prava</a:t>
            </a:r>
            <a:r>
              <a:rPr lang="en-US" dirty="0"/>
              <a:t> u </a:t>
            </a:r>
            <a:r>
              <a:rPr lang="en-US" dirty="0" err="1"/>
              <a:t>Velikoj</a:t>
            </a:r>
            <a:r>
              <a:rPr lang="en-US" dirty="0"/>
              <a:t> </a:t>
            </a:r>
            <a:r>
              <a:rPr lang="en-US" dirty="0" err="1"/>
              <a:t>Britaniji</a:t>
            </a:r>
            <a:r>
              <a:rPr lang="en-US" dirty="0"/>
              <a:t> i </a:t>
            </a:r>
            <a:r>
              <a:rPr lang="en-US" dirty="0" err="1"/>
              <a:t>Irskoj</a:t>
            </a:r>
            <a:r>
              <a:rPr lang="en-US" dirty="0"/>
              <a:t> (</a:t>
            </a:r>
            <a:r>
              <a:rPr lang="en-US" dirty="0" err="1"/>
              <a:t>usp</a:t>
            </a:r>
            <a:r>
              <a:rPr lang="en-US" dirty="0"/>
              <a:t>. Bird 2013). Oni </a:t>
            </a:r>
            <a:r>
              <a:rPr lang="en-US" dirty="0" err="1"/>
              <a:t>pružaju</a:t>
            </a:r>
            <a:r>
              <a:rPr lang="en-US" dirty="0"/>
              <a:t> </a:t>
            </a:r>
            <a:r>
              <a:rPr lang="en-US" dirty="0" err="1"/>
              <a:t>okvir</a:t>
            </a:r>
            <a:r>
              <a:rPr lang="en-US" dirty="0"/>
              <a:t> za </a:t>
            </a:r>
            <a:r>
              <a:rPr lang="en-US" dirty="0" err="1"/>
              <a:t>kreiranje</a:t>
            </a:r>
            <a:r>
              <a:rPr lang="en-US" dirty="0"/>
              <a:t> </a:t>
            </a:r>
            <a:r>
              <a:rPr lang="en-US" dirty="0" err="1"/>
              <a:t>programa</a:t>
            </a:r>
            <a:r>
              <a:rPr lang="en-US" dirty="0"/>
              <a:t> </a:t>
            </a:r>
            <a:r>
              <a:rPr lang="en-US" dirty="0" err="1"/>
              <a:t>informacijskog</a:t>
            </a:r>
            <a:r>
              <a:rPr lang="en-US" dirty="0"/>
              <a:t> </a:t>
            </a:r>
            <a:r>
              <a:rPr lang="en-US" dirty="0" err="1"/>
              <a:t>opismenjavanja</a:t>
            </a:r>
            <a:r>
              <a:rPr lang="en-US" dirty="0"/>
              <a:t> u </a:t>
            </a:r>
            <a:r>
              <a:rPr lang="en-US" dirty="0" err="1"/>
              <a:t>području</a:t>
            </a:r>
            <a:r>
              <a:rPr lang="en-US" dirty="0"/>
              <a:t> </a:t>
            </a:r>
            <a:r>
              <a:rPr lang="en-US" dirty="0" err="1"/>
              <a:t>prava</a:t>
            </a:r>
            <a:r>
              <a:rPr lang="en-US" dirty="0"/>
              <a:t> </a:t>
            </a:r>
            <a:r>
              <a:rPr lang="en-US" dirty="0" err="1"/>
              <a:t>koji</a:t>
            </a:r>
            <a:r>
              <a:rPr lang="en-US" dirty="0"/>
              <a:t> se </a:t>
            </a:r>
            <a:r>
              <a:rPr lang="en-US" dirty="0" err="1"/>
              <a:t>temelje</a:t>
            </a:r>
            <a:r>
              <a:rPr lang="en-US" dirty="0"/>
              <a:t> </a:t>
            </a:r>
            <a:r>
              <a:rPr lang="en-US" dirty="0" err="1"/>
              <a:t>na</a:t>
            </a:r>
            <a:r>
              <a:rPr lang="en-US" dirty="0"/>
              <a:t> </a:t>
            </a:r>
            <a:r>
              <a:rPr lang="en-US" dirty="0" err="1"/>
              <a:t>suradničkom</a:t>
            </a:r>
            <a:r>
              <a:rPr lang="en-US" dirty="0"/>
              <a:t> i </a:t>
            </a:r>
            <a:r>
              <a:rPr lang="en-US" dirty="0" err="1"/>
              <a:t>integrirajućem</a:t>
            </a:r>
            <a:r>
              <a:rPr lang="en-US" dirty="0"/>
              <a:t> </a:t>
            </a:r>
            <a:r>
              <a:rPr lang="en-US" dirty="0" err="1"/>
              <a:t>pristupu</a:t>
            </a:r>
            <a:r>
              <a:rPr lang="en-US" dirty="0"/>
              <a:t> u </a:t>
            </a:r>
            <a:r>
              <a:rPr lang="en-US" dirty="0" err="1"/>
              <a:t>stvaranju</a:t>
            </a:r>
            <a:r>
              <a:rPr lang="en-US" dirty="0"/>
              <a:t> </a:t>
            </a:r>
            <a:r>
              <a:rPr lang="en-US" dirty="0" err="1"/>
              <a:t>kurikula</a:t>
            </a:r>
            <a:r>
              <a:rPr lang="en-US" dirty="0"/>
              <a:t>, </a:t>
            </a:r>
            <a:r>
              <a:rPr lang="en-US" dirty="0" err="1"/>
              <a:t>kroz</a:t>
            </a:r>
            <a:r>
              <a:rPr lang="en-US" dirty="0"/>
              <a:t> </a:t>
            </a:r>
            <a:r>
              <a:rPr lang="en-US" dirty="0" err="1"/>
              <a:t>suradnju</a:t>
            </a:r>
            <a:r>
              <a:rPr lang="en-US" dirty="0"/>
              <a:t> </a:t>
            </a:r>
            <a:r>
              <a:rPr lang="en-US" dirty="0" err="1"/>
              <a:t>nastavnog</a:t>
            </a:r>
            <a:r>
              <a:rPr lang="en-US" dirty="0"/>
              <a:t> i </a:t>
            </a:r>
            <a:r>
              <a:rPr lang="en-US" dirty="0" err="1"/>
              <a:t>knjižničnog</a:t>
            </a:r>
            <a:r>
              <a:rPr lang="en-US" dirty="0"/>
              <a:t> </a:t>
            </a:r>
            <a:r>
              <a:rPr lang="en-US" dirty="0" err="1"/>
              <a:t>osoblja</a:t>
            </a:r>
            <a:r>
              <a:rPr lang="en-US" dirty="0"/>
              <a:t>, </a:t>
            </a:r>
            <a:r>
              <a:rPr lang="en-US" dirty="0" err="1"/>
              <a:t>kako</a:t>
            </a:r>
            <a:r>
              <a:rPr lang="en-US" dirty="0"/>
              <a:t> bi se </a:t>
            </a:r>
            <a:r>
              <a:rPr lang="en-US" dirty="0" err="1"/>
              <a:t>podjednako</a:t>
            </a:r>
            <a:r>
              <a:rPr lang="en-US" dirty="0"/>
              <a:t> </a:t>
            </a:r>
            <a:r>
              <a:rPr lang="en-US" dirty="0" err="1"/>
              <a:t>razvijale</a:t>
            </a:r>
            <a:r>
              <a:rPr lang="en-US" dirty="0"/>
              <a:t> ne </a:t>
            </a:r>
            <a:r>
              <a:rPr lang="en-US" dirty="0" err="1"/>
              <a:t>samo</a:t>
            </a:r>
            <a:r>
              <a:rPr lang="en-US" dirty="0"/>
              <a:t> </a:t>
            </a:r>
            <a:r>
              <a:rPr lang="en-US" dirty="0" err="1"/>
              <a:t>generičke</a:t>
            </a:r>
            <a:r>
              <a:rPr lang="en-US" dirty="0"/>
              <a:t> </a:t>
            </a:r>
            <a:r>
              <a:rPr lang="en-US" dirty="0" err="1"/>
              <a:t>već</a:t>
            </a:r>
            <a:r>
              <a:rPr lang="en-US" dirty="0"/>
              <a:t> i </a:t>
            </a:r>
            <a:r>
              <a:rPr lang="en-US" dirty="0" err="1"/>
              <a:t>specifične</a:t>
            </a:r>
            <a:r>
              <a:rPr lang="en-US" dirty="0"/>
              <a:t> (</a:t>
            </a:r>
            <a:r>
              <a:rPr lang="en-US" dirty="0" err="1"/>
              <a:t>kontekstualne</a:t>
            </a:r>
            <a:r>
              <a:rPr lang="en-US" dirty="0"/>
              <a:t>) </a:t>
            </a:r>
            <a:r>
              <a:rPr lang="en-US" dirty="0" err="1"/>
              <a:t>vještine</a:t>
            </a:r>
            <a:r>
              <a:rPr lang="en-US" dirty="0"/>
              <a:t> </a:t>
            </a:r>
            <a:r>
              <a:rPr lang="en-US" dirty="0" err="1"/>
              <a:t>informacijske</a:t>
            </a:r>
            <a:r>
              <a:rPr lang="en-US" dirty="0"/>
              <a:t> </a:t>
            </a:r>
            <a:r>
              <a:rPr lang="en-US" dirty="0" err="1"/>
              <a:t>pismenosti</a:t>
            </a:r>
            <a:r>
              <a:rPr lang="en-US" dirty="0"/>
              <a:t> </a:t>
            </a:r>
            <a:r>
              <a:rPr lang="en-US" dirty="0" err="1"/>
              <a:t>studenata</a:t>
            </a:r>
            <a:r>
              <a:rPr lang="en-US" dirty="0"/>
              <a:t> </a:t>
            </a:r>
            <a:r>
              <a:rPr lang="en-US" dirty="0" err="1"/>
              <a:t>prava</a:t>
            </a:r>
            <a:r>
              <a:rPr lang="en-US" dirty="0"/>
              <a:t> (SCONUL 2011, 2013). S </a:t>
            </a:r>
            <a:r>
              <a:rPr lang="en-US" dirty="0" err="1"/>
              <a:t>druge</a:t>
            </a:r>
            <a:r>
              <a:rPr lang="en-US" dirty="0"/>
              <a:t> </a:t>
            </a:r>
            <a:r>
              <a:rPr lang="en-US" dirty="0" err="1"/>
              <a:t>strane</a:t>
            </a:r>
            <a:r>
              <a:rPr lang="en-US" dirty="0"/>
              <a:t>, </a:t>
            </a:r>
            <a:r>
              <a:rPr lang="en-US" dirty="0" err="1"/>
              <a:t>na</a:t>
            </a:r>
            <a:r>
              <a:rPr lang="en-US" dirty="0"/>
              <a:t> </a:t>
            </a:r>
            <a:r>
              <a:rPr lang="en-US" dirty="0" err="1"/>
              <a:t>području</a:t>
            </a:r>
            <a:r>
              <a:rPr lang="en-US" dirty="0"/>
              <a:t> </a:t>
            </a:r>
            <a:r>
              <a:rPr lang="en-US" dirty="0" err="1"/>
              <a:t>jugoistočne</a:t>
            </a:r>
            <a:r>
              <a:rPr lang="en-US" dirty="0"/>
              <a:t> Europe, </a:t>
            </a:r>
            <a:r>
              <a:rPr lang="en-US" dirty="0" err="1"/>
              <a:t>premda</a:t>
            </a:r>
            <a:r>
              <a:rPr lang="en-US" dirty="0"/>
              <a:t> </a:t>
            </a:r>
            <a:r>
              <a:rPr lang="en-US" dirty="0" err="1"/>
              <a:t>autori</a:t>
            </a:r>
            <a:r>
              <a:rPr lang="en-US" dirty="0"/>
              <a:t> u </a:t>
            </a:r>
            <a:r>
              <a:rPr lang="en-US" dirty="0" err="1"/>
              <a:t>svojim</a:t>
            </a:r>
            <a:r>
              <a:rPr lang="en-US" dirty="0"/>
              <a:t> </a:t>
            </a:r>
            <a:r>
              <a:rPr lang="en-US" dirty="0" err="1"/>
              <a:t>radovima</a:t>
            </a:r>
            <a:r>
              <a:rPr lang="en-US" dirty="0"/>
              <a:t> </a:t>
            </a:r>
            <a:r>
              <a:rPr lang="en-US" dirty="0" err="1"/>
              <a:t>ističu</a:t>
            </a:r>
            <a:r>
              <a:rPr lang="en-US" dirty="0"/>
              <a:t> </a:t>
            </a:r>
            <a:r>
              <a:rPr lang="en-US" dirty="0" err="1"/>
              <a:t>ulogu</a:t>
            </a:r>
            <a:r>
              <a:rPr lang="en-US" dirty="0"/>
              <a:t> </a:t>
            </a:r>
            <a:r>
              <a:rPr lang="en-US" dirty="0" err="1"/>
              <a:t>visokoškolske</a:t>
            </a:r>
            <a:r>
              <a:rPr lang="en-US" dirty="0"/>
              <a:t> knjižnice u </a:t>
            </a:r>
            <a:r>
              <a:rPr lang="en-US" dirty="0" err="1"/>
              <a:t>informacijskom</a:t>
            </a:r>
            <a:r>
              <a:rPr lang="en-US" dirty="0"/>
              <a:t> </a:t>
            </a:r>
            <a:r>
              <a:rPr lang="en-US" dirty="0" err="1"/>
              <a:t>opismenjavanju</a:t>
            </a:r>
            <a:r>
              <a:rPr lang="en-US" dirty="0"/>
              <a:t> </a:t>
            </a:r>
            <a:r>
              <a:rPr lang="en-US" dirty="0" err="1"/>
              <a:t>studenata</a:t>
            </a:r>
            <a:r>
              <a:rPr lang="en-US" dirty="0"/>
              <a:t>, </a:t>
            </a:r>
            <a:r>
              <a:rPr lang="en-US" dirty="0" err="1"/>
              <a:t>još</a:t>
            </a:r>
            <a:r>
              <a:rPr lang="en-US" dirty="0"/>
              <a:t> </a:t>
            </a:r>
            <a:r>
              <a:rPr lang="en-US" dirty="0" err="1"/>
              <a:t>uvijek</a:t>
            </a:r>
            <a:r>
              <a:rPr lang="en-US" dirty="0"/>
              <a:t> je </a:t>
            </a:r>
            <a:r>
              <a:rPr lang="en-US" dirty="0" err="1"/>
              <a:t>mali</a:t>
            </a:r>
            <a:r>
              <a:rPr lang="en-US" dirty="0"/>
              <a:t> </a:t>
            </a:r>
            <a:r>
              <a:rPr lang="en-US" dirty="0" err="1"/>
              <a:t>broj</a:t>
            </a:r>
            <a:r>
              <a:rPr lang="en-US" dirty="0"/>
              <a:t> </a:t>
            </a:r>
            <a:r>
              <a:rPr lang="en-US" dirty="0" err="1"/>
              <a:t>zabilježenih</a:t>
            </a:r>
            <a:r>
              <a:rPr lang="en-US" dirty="0"/>
              <a:t> </a:t>
            </a:r>
            <a:r>
              <a:rPr lang="en-US" dirty="0" err="1"/>
              <a:t>radova</a:t>
            </a:r>
            <a:r>
              <a:rPr lang="en-US" dirty="0"/>
              <a:t> o </a:t>
            </a:r>
            <a:r>
              <a:rPr lang="en-US" dirty="0" err="1"/>
              <a:t>informacijskoj</a:t>
            </a:r>
            <a:r>
              <a:rPr lang="en-US" dirty="0"/>
              <a:t> </a:t>
            </a:r>
            <a:r>
              <a:rPr lang="en-US" dirty="0" err="1"/>
              <a:t>pismenosti</a:t>
            </a:r>
            <a:r>
              <a:rPr lang="en-US" dirty="0"/>
              <a:t> u </a:t>
            </a:r>
            <a:r>
              <a:rPr lang="en-US" dirty="0" err="1"/>
              <a:t>području</a:t>
            </a:r>
            <a:r>
              <a:rPr lang="en-US" dirty="0"/>
              <a:t> </a:t>
            </a:r>
            <a:r>
              <a:rPr lang="en-US" dirty="0" err="1"/>
              <a:t>prava</a:t>
            </a:r>
            <a:r>
              <a:rPr lang="en-US" dirty="0"/>
              <a:t> (</a:t>
            </a:r>
            <a:r>
              <a:rPr lang="en-US" dirty="0" err="1"/>
              <a:t>Rašidović</a:t>
            </a:r>
            <a:r>
              <a:rPr lang="en-US" dirty="0"/>
              <a:t> 2013; 2016; 2019). </a:t>
            </a:r>
            <a:r>
              <a:rPr lang="en-US" dirty="0" err="1"/>
              <a:t>Ipak</a:t>
            </a:r>
            <a:r>
              <a:rPr lang="en-US" dirty="0"/>
              <a:t>, </a:t>
            </a:r>
            <a:r>
              <a:rPr lang="en-US" dirty="0" err="1"/>
              <a:t>sve</a:t>
            </a:r>
            <a:r>
              <a:rPr lang="en-US" dirty="0"/>
              <a:t> se </a:t>
            </a:r>
            <a:r>
              <a:rPr lang="en-US" dirty="0" err="1"/>
              <a:t>više</a:t>
            </a:r>
            <a:r>
              <a:rPr lang="en-US" dirty="0"/>
              <a:t> </a:t>
            </a:r>
            <a:r>
              <a:rPr lang="en-US" dirty="0" err="1"/>
              <a:t>uočavaju</a:t>
            </a:r>
            <a:r>
              <a:rPr lang="en-US" dirty="0"/>
              <a:t> </a:t>
            </a:r>
            <a:r>
              <a:rPr lang="en-US" dirty="0" err="1"/>
              <a:t>pozitivne</a:t>
            </a:r>
            <a:r>
              <a:rPr lang="en-US" dirty="0"/>
              <a:t> </a:t>
            </a:r>
            <a:r>
              <a:rPr lang="en-US" dirty="0" err="1"/>
              <a:t>promjene</a:t>
            </a:r>
            <a:r>
              <a:rPr lang="en-US" dirty="0"/>
              <a:t> </a:t>
            </a:r>
            <a:r>
              <a:rPr lang="en-US" dirty="0" err="1"/>
              <a:t>na</a:t>
            </a:r>
            <a:r>
              <a:rPr lang="en-US" dirty="0"/>
              <a:t> </a:t>
            </a:r>
            <a:r>
              <a:rPr lang="en-US" dirty="0" err="1"/>
              <a:t>pravnim</a:t>
            </a:r>
            <a:r>
              <a:rPr lang="en-US" dirty="0"/>
              <a:t> </a:t>
            </a:r>
            <a:r>
              <a:rPr lang="en-US" dirty="0" err="1"/>
              <a:t>fakultetima</a:t>
            </a:r>
            <a:r>
              <a:rPr lang="en-US" dirty="0"/>
              <a:t> </a:t>
            </a:r>
            <a:r>
              <a:rPr lang="en-US" dirty="0" err="1"/>
              <a:t>na</a:t>
            </a:r>
            <a:r>
              <a:rPr lang="en-US" dirty="0"/>
              <a:t> </a:t>
            </a:r>
            <a:r>
              <a:rPr lang="en-US" dirty="0" err="1"/>
              <a:t>području</a:t>
            </a:r>
            <a:r>
              <a:rPr lang="en-US" dirty="0"/>
              <a:t> </a:t>
            </a:r>
            <a:r>
              <a:rPr lang="en-US" dirty="0" err="1"/>
              <a:t>Jugoistočne</a:t>
            </a:r>
            <a:r>
              <a:rPr lang="en-US" dirty="0"/>
              <a:t> Europe i </a:t>
            </a:r>
            <a:r>
              <a:rPr lang="en-US" dirty="0" err="1"/>
              <a:t>preporuke</a:t>
            </a:r>
            <a:r>
              <a:rPr lang="en-US" dirty="0"/>
              <a:t> </a:t>
            </a:r>
            <a:r>
              <a:rPr lang="en-US" dirty="0" err="1"/>
              <a:t>autora</a:t>
            </a:r>
            <a:r>
              <a:rPr lang="en-US" dirty="0"/>
              <a:t> o </a:t>
            </a:r>
            <a:r>
              <a:rPr lang="en-US" dirty="0" err="1"/>
              <a:t>važnosti</a:t>
            </a:r>
            <a:r>
              <a:rPr lang="en-US" dirty="0"/>
              <a:t> </a:t>
            </a:r>
            <a:r>
              <a:rPr lang="en-US" dirty="0" err="1"/>
              <a:t>uključivanja</a:t>
            </a:r>
            <a:r>
              <a:rPr lang="en-US" dirty="0"/>
              <a:t> </a:t>
            </a:r>
            <a:r>
              <a:rPr lang="en-US" dirty="0" err="1"/>
              <a:t>informacijske</a:t>
            </a:r>
            <a:r>
              <a:rPr lang="en-US" dirty="0"/>
              <a:t> </a:t>
            </a:r>
            <a:r>
              <a:rPr lang="en-US" dirty="0" err="1"/>
              <a:t>pismenosti</a:t>
            </a:r>
            <a:r>
              <a:rPr lang="en-US" dirty="0"/>
              <a:t> </a:t>
            </a:r>
            <a:r>
              <a:rPr lang="en-US" dirty="0" err="1"/>
              <a:t>na</a:t>
            </a:r>
            <a:r>
              <a:rPr lang="en-US" dirty="0"/>
              <a:t> </a:t>
            </a:r>
            <a:r>
              <a:rPr lang="en-US" dirty="0" err="1"/>
              <a:t>formalnoj</a:t>
            </a:r>
            <a:r>
              <a:rPr lang="en-US" dirty="0"/>
              <a:t> </a:t>
            </a:r>
            <a:r>
              <a:rPr lang="en-US" dirty="0" err="1"/>
              <a:t>razini</a:t>
            </a:r>
            <a:r>
              <a:rPr lang="en-US" dirty="0"/>
              <a:t> </a:t>
            </a:r>
            <a:r>
              <a:rPr lang="en-US" dirty="0" err="1"/>
              <a:t>visokoškolske</a:t>
            </a:r>
            <a:r>
              <a:rPr lang="en-US" dirty="0"/>
              <a:t> </a:t>
            </a:r>
            <a:r>
              <a:rPr lang="en-US" dirty="0" err="1"/>
              <a:t>institucije</a:t>
            </a:r>
            <a:r>
              <a:rPr lang="en-US" dirty="0"/>
              <a:t> (</a:t>
            </a:r>
            <a:r>
              <a:rPr lang="en-US" dirty="0" err="1"/>
              <a:t>Rašidović</a:t>
            </a:r>
            <a:r>
              <a:rPr lang="en-US" dirty="0"/>
              <a:t> 2019). </a:t>
            </a:r>
          </a:p>
          <a:p>
            <a:pPr marL="0" lvl="0" indent="0" algn="l" rtl="0">
              <a:spcBef>
                <a:spcPts val="0"/>
              </a:spcBef>
              <a:spcAft>
                <a:spcPts val="0"/>
              </a:spcAft>
              <a:buNone/>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Promjene</a:t>
            </a:r>
            <a:r>
              <a:rPr lang="en-US" dirty="0"/>
              <a:t> u </a:t>
            </a:r>
            <a:r>
              <a:rPr lang="en-US" dirty="0" err="1"/>
              <a:t>obrazovnom</a:t>
            </a:r>
            <a:r>
              <a:rPr lang="en-US" dirty="0"/>
              <a:t> </a:t>
            </a:r>
            <a:r>
              <a:rPr lang="en-US" dirty="0" err="1"/>
              <a:t>sustavu</a:t>
            </a:r>
            <a:r>
              <a:rPr lang="en-US" dirty="0"/>
              <a:t> pod </a:t>
            </a:r>
            <a:r>
              <a:rPr lang="en-US" dirty="0" err="1"/>
              <a:t>utjecajem</a:t>
            </a:r>
            <a:r>
              <a:rPr lang="en-US" dirty="0"/>
              <a:t> IK </a:t>
            </a:r>
            <a:r>
              <a:rPr lang="en-US" dirty="0" err="1"/>
              <a:t>tehnologije</a:t>
            </a:r>
            <a:r>
              <a:rPr lang="en-US" dirty="0"/>
              <a:t> </a:t>
            </a:r>
            <a:r>
              <a:rPr lang="en-US" dirty="0" err="1"/>
              <a:t>odražavaju</a:t>
            </a:r>
            <a:r>
              <a:rPr lang="en-US" dirty="0"/>
              <a:t> se i </a:t>
            </a:r>
            <a:r>
              <a:rPr lang="en-US" dirty="0" err="1"/>
              <a:t>unutar</a:t>
            </a:r>
            <a:r>
              <a:rPr lang="en-US" dirty="0"/>
              <a:t> knjižnica </a:t>
            </a:r>
            <a:r>
              <a:rPr lang="en-US" dirty="0" err="1"/>
              <a:t>pravnih</a:t>
            </a:r>
            <a:r>
              <a:rPr lang="en-US" dirty="0"/>
              <a:t> </a:t>
            </a:r>
            <a:r>
              <a:rPr lang="en-US" dirty="0" err="1"/>
              <a:t>fakulteta</a:t>
            </a:r>
            <a:r>
              <a:rPr lang="en-US" dirty="0"/>
              <a:t> u </a:t>
            </a:r>
            <a:r>
              <a:rPr lang="en-US" dirty="0" err="1"/>
              <a:t>Republici</a:t>
            </a:r>
            <a:r>
              <a:rPr lang="en-US" dirty="0"/>
              <a:t> </a:t>
            </a:r>
            <a:r>
              <a:rPr lang="en-US" dirty="0" err="1"/>
              <a:t>Hrvatskoj</a:t>
            </a:r>
            <a:r>
              <a:rPr lang="en-US" dirty="0"/>
              <a:t>. </a:t>
            </a:r>
            <a:r>
              <a:rPr lang="en-US" dirty="0" err="1"/>
              <a:t>Zbog</a:t>
            </a:r>
            <a:r>
              <a:rPr lang="en-US" dirty="0"/>
              <a:t> toga se </a:t>
            </a:r>
            <a:r>
              <a:rPr lang="en-US" dirty="0" err="1"/>
              <a:t>uočava</a:t>
            </a:r>
            <a:r>
              <a:rPr lang="en-US" dirty="0"/>
              <a:t> </a:t>
            </a:r>
            <a:r>
              <a:rPr lang="en-US" dirty="0" err="1"/>
              <a:t>sve</a:t>
            </a:r>
            <a:r>
              <a:rPr lang="en-US" dirty="0"/>
              <a:t> </a:t>
            </a:r>
            <a:r>
              <a:rPr lang="en-US" dirty="0" err="1"/>
              <a:t>veći</a:t>
            </a:r>
            <a:r>
              <a:rPr lang="en-US" dirty="0"/>
              <a:t> </a:t>
            </a:r>
            <a:r>
              <a:rPr lang="en-US" dirty="0" err="1"/>
              <a:t>broj</a:t>
            </a:r>
            <a:r>
              <a:rPr lang="en-US" dirty="0"/>
              <a:t> </a:t>
            </a:r>
            <a:r>
              <a:rPr lang="en-US" dirty="0" err="1"/>
              <a:t>programa</a:t>
            </a:r>
            <a:r>
              <a:rPr lang="en-US" dirty="0"/>
              <a:t> </a:t>
            </a:r>
            <a:r>
              <a:rPr lang="en-US" dirty="0" err="1"/>
              <a:t>informacijskog</a:t>
            </a:r>
            <a:r>
              <a:rPr lang="en-US" dirty="0"/>
              <a:t> </a:t>
            </a:r>
            <a:r>
              <a:rPr lang="en-US" dirty="0" err="1"/>
              <a:t>opismenjavanja</a:t>
            </a:r>
            <a:r>
              <a:rPr lang="en-US" dirty="0"/>
              <a:t> </a:t>
            </a:r>
            <a:r>
              <a:rPr lang="en-US" dirty="0" err="1"/>
              <a:t>na</a:t>
            </a:r>
            <a:r>
              <a:rPr lang="en-US" dirty="0"/>
              <a:t> </a:t>
            </a:r>
            <a:r>
              <a:rPr lang="en-US" dirty="0" err="1"/>
              <a:t>pravnim</a:t>
            </a:r>
            <a:r>
              <a:rPr lang="en-US" dirty="0"/>
              <a:t> </a:t>
            </a:r>
            <a:r>
              <a:rPr lang="en-US" dirty="0" err="1"/>
              <a:t>fakultetima</a:t>
            </a:r>
            <a:r>
              <a:rPr lang="en-US" dirty="0"/>
              <a:t> u </a:t>
            </a:r>
            <a:r>
              <a:rPr lang="en-US" dirty="0" err="1"/>
              <a:t>Republitima</a:t>
            </a:r>
            <a:r>
              <a:rPr lang="en-US" dirty="0"/>
              <a:t> i </a:t>
            </a:r>
            <a:r>
              <a:rPr lang="en-US" dirty="0" err="1"/>
              <a:t>kurikulu</a:t>
            </a:r>
            <a:r>
              <a:rPr lang="en-US" dirty="0"/>
              <a:t> </a:t>
            </a:r>
            <a:r>
              <a:rPr lang="en-US" dirty="0" err="1"/>
              <a:t>institucije</a:t>
            </a:r>
            <a:r>
              <a:rPr lang="en-US" dirty="0"/>
              <a:t> o </a:t>
            </a:r>
            <a:r>
              <a:rPr lang="en-US" dirty="0" err="1"/>
              <a:t>važnosti</a:t>
            </a:r>
            <a:r>
              <a:rPr lang="en-US" dirty="0"/>
              <a:t> </a:t>
            </a:r>
            <a:r>
              <a:rPr lang="en-US" dirty="0" err="1"/>
              <a:t>provođenja</a:t>
            </a:r>
            <a:r>
              <a:rPr lang="en-US" dirty="0"/>
              <a:t> </a:t>
            </a:r>
            <a:r>
              <a:rPr lang="en-US" dirty="0" err="1"/>
              <a:t>programa</a:t>
            </a:r>
            <a:r>
              <a:rPr lang="en-US" dirty="0"/>
              <a:t> </a:t>
            </a:r>
            <a:r>
              <a:rPr lang="en-US" dirty="0" err="1"/>
              <a:t>informacijskog</a:t>
            </a:r>
            <a:r>
              <a:rPr lang="en-US" dirty="0"/>
              <a:t> </a:t>
            </a:r>
            <a:r>
              <a:rPr lang="en-US" dirty="0" err="1"/>
              <a:t>opismenjavanja</a:t>
            </a:r>
            <a:r>
              <a:rPr lang="en-US" dirty="0"/>
              <a:t> </a:t>
            </a:r>
            <a:r>
              <a:rPr lang="en-US" dirty="0" err="1"/>
              <a:t>te</a:t>
            </a:r>
            <a:r>
              <a:rPr lang="en-US" dirty="0"/>
              <a:t> </a:t>
            </a:r>
            <a:r>
              <a:rPr lang="en-US" dirty="0" err="1"/>
              <a:t>njihova</a:t>
            </a:r>
            <a:r>
              <a:rPr lang="en-US" dirty="0"/>
              <a:t> </a:t>
            </a:r>
            <a:r>
              <a:rPr lang="en-US" dirty="0" err="1"/>
              <a:t>uključivanja</a:t>
            </a:r>
            <a:r>
              <a:rPr lang="en-US" dirty="0"/>
              <a:t> </a:t>
            </a:r>
            <a:r>
              <a:rPr lang="en-US" dirty="0" err="1"/>
              <a:t>na</a:t>
            </a:r>
            <a:r>
              <a:rPr lang="en-US" dirty="0"/>
              <a:t> </a:t>
            </a:r>
            <a:r>
              <a:rPr lang="en-US" dirty="0" err="1"/>
              <a:t>formalnu</a:t>
            </a:r>
            <a:r>
              <a:rPr lang="en-US" dirty="0"/>
              <a:t> </a:t>
            </a:r>
            <a:r>
              <a:rPr lang="en-US" dirty="0" err="1"/>
              <a:t>razinu</a:t>
            </a:r>
            <a:r>
              <a:rPr lang="en-US" dirty="0"/>
              <a:t> </a:t>
            </a:r>
            <a:r>
              <a:rPr lang="en-US" dirty="0" err="1"/>
              <a:t>institucije</a:t>
            </a:r>
            <a:r>
              <a:rPr lang="en-US" dirty="0"/>
              <a:t> i </a:t>
            </a:r>
            <a:r>
              <a:rPr lang="en-US" dirty="0" err="1"/>
              <a:t>razvijanja</a:t>
            </a:r>
            <a:r>
              <a:rPr lang="en-US" dirty="0"/>
              <a:t> </a:t>
            </a:r>
            <a:r>
              <a:rPr lang="en-US" dirty="0" err="1"/>
              <a:t>informacijskih</a:t>
            </a:r>
            <a:r>
              <a:rPr lang="en-US" dirty="0"/>
              <a:t> </a:t>
            </a:r>
            <a:r>
              <a:rPr lang="en-US" dirty="0" err="1"/>
              <a:t>vještina</a:t>
            </a:r>
            <a:r>
              <a:rPr lang="en-US" dirty="0"/>
              <a:t> </a:t>
            </a:r>
            <a:r>
              <a:rPr lang="en-US" dirty="0" err="1"/>
              <a:t>studenata</a:t>
            </a:r>
            <a:r>
              <a:rPr lang="en-US" dirty="0"/>
              <a:t>, </a:t>
            </a:r>
            <a:r>
              <a:rPr lang="en-US" dirty="0" err="1"/>
              <a:t>posebice</a:t>
            </a:r>
            <a:r>
              <a:rPr lang="en-US" dirty="0"/>
              <a:t> u </a:t>
            </a:r>
            <a:r>
              <a:rPr lang="en-US" dirty="0" err="1"/>
              <a:t>području</a:t>
            </a:r>
            <a:r>
              <a:rPr lang="en-US" dirty="0"/>
              <a:t> </a:t>
            </a:r>
            <a:r>
              <a:rPr lang="en-US" dirty="0" err="1"/>
              <a:t>prava</a:t>
            </a:r>
            <a:r>
              <a:rPr lang="en-US" dirty="0"/>
              <a:t>, </a:t>
            </a:r>
            <a:r>
              <a:rPr lang="en-US" dirty="0" err="1"/>
              <a:t>na</a:t>
            </a:r>
            <a:r>
              <a:rPr lang="en-US" dirty="0"/>
              <a:t> </a:t>
            </a:r>
            <a:r>
              <a:rPr lang="en-US" dirty="0" err="1"/>
              <a:t>pravnim</a:t>
            </a:r>
            <a:r>
              <a:rPr lang="en-US" dirty="0"/>
              <a:t> </a:t>
            </a:r>
            <a:r>
              <a:rPr lang="en-US" dirty="0" err="1"/>
              <a:t>fakultetima</a:t>
            </a:r>
            <a:r>
              <a:rPr lang="en-US" dirty="0"/>
              <a:t> u </a:t>
            </a:r>
            <a:r>
              <a:rPr lang="en-US" dirty="0" err="1"/>
              <a:t>Osijeku</a:t>
            </a:r>
            <a:r>
              <a:rPr lang="en-US" dirty="0"/>
              <a:t> i </a:t>
            </a:r>
            <a:r>
              <a:rPr lang="en-US" dirty="0" err="1"/>
              <a:t>Rijeci</a:t>
            </a:r>
            <a:r>
              <a:rPr lang="en-US" dirty="0"/>
              <a:t> (Golenko, Petr i Siber 2017). </a:t>
            </a:r>
            <a:r>
              <a:rPr lang="es-ES" sz="1100" b="0" i="0" u="none" strike="noStrike" cap="none" dirty="0">
                <a:solidFill>
                  <a:srgbClr val="000000"/>
                </a:solidFill>
                <a:effectLst/>
                <a:latin typeface="Arial"/>
                <a:ea typeface="Arial"/>
                <a:cs typeface="Arial"/>
                <a:sym typeface="Arial"/>
              </a:rPr>
              <a:t>P</a:t>
            </a:r>
            <a:r>
              <a:rPr lang="hr-HR" sz="1100" b="0" i="0" u="none" strike="noStrike" cap="none" dirty="0" err="1">
                <a:solidFill>
                  <a:srgbClr val="000000"/>
                </a:solidFill>
                <a:effectLst/>
                <a:latin typeface="Arial"/>
                <a:ea typeface="Arial"/>
                <a:cs typeface="Arial"/>
                <a:sym typeface="Arial"/>
              </a:rPr>
              <a:t>ozitivni</a:t>
            </a:r>
            <a:r>
              <a:rPr lang="hr-HR" sz="1100" b="0" i="0" u="none" strike="noStrike" cap="none" dirty="0">
                <a:solidFill>
                  <a:srgbClr val="000000"/>
                </a:solidFill>
                <a:effectLst/>
                <a:latin typeface="Arial"/>
                <a:ea typeface="Arial"/>
                <a:cs typeface="Arial"/>
                <a:sym typeface="Arial"/>
              </a:rPr>
              <a:t> primjeri kvalitetne suradnje knjižničara i nastavnog osoblja u kreiranju programa informacijskog opismenjavanja zabilježeni su na Pravnom fakultetu u Rijeci, na Pravnom fakultetu u Osijeku i na Pravnom fakultetu u Zagrebu</a:t>
            </a:r>
            <a:r>
              <a:rPr lang="en-US" sz="1100" b="0" i="0" u="none" strike="noStrike" cap="none" dirty="0">
                <a:solidFill>
                  <a:srgbClr val="000000"/>
                </a:solidFill>
                <a:effectLst/>
                <a:latin typeface="Arial"/>
                <a:ea typeface="Arial"/>
                <a:cs typeface="Arial"/>
                <a:sym typeface="Arial"/>
              </a:rPr>
              <a:t>.</a:t>
            </a:r>
          </a:p>
          <a:p>
            <a:endParaRPr lang="hr-HR" dirty="0"/>
          </a:p>
        </p:txBody>
      </p:sp>
    </p:spTree>
    <p:extLst>
      <p:ext uri="{BB962C8B-B14F-4D97-AF65-F5344CB8AC3E}">
        <p14:creationId xmlns:p14="http://schemas.microsoft.com/office/powerpoint/2010/main" val="67141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34943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Death_to_stock_photography_Vibrant-(9-of-10).jpg"/>
          <p:cNvPicPr preferRelativeResize="0"/>
          <p:nvPr/>
        </p:nvPicPr>
        <p:blipFill>
          <a:blip r:embed="rId2">
            <a:alphaModFix/>
          </a:blip>
          <a:stretch>
            <a:fillRect/>
          </a:stretch>
        </p:blipFill>
        <p:spPr>
          <a:xfrm>
            <a:off x="1990452" y="-15575"/>
            <a:ext cx="1037700" cy="1037700"/>
          </a:xfrm>
          <a:prstGeom prst="rect">
            <a:avLst/>
          </a:prstGeom>
          <a:noFill/>
          <a:ln>
            <a:noFill/>
          </a:ln>
        </p:spPr>
      </p:pic>
      <p:pic>
        <p:nvPicPr>
          <p:cNvPr id="11" name="Google Shape;11;p2" descr="Death_to_stock_communicate_hands_2.jpg"/>
          <p:cNvPicPr preferRelativeResize="0"/>
          <p:nvPr/>
        </p:nvPicPr>
        <p:blipFill>
          <a:blip r:embed="rId3">
            <a:alphaModFix/>
          </a:blip>
          <a:stretch>
            <a:fillRect/>
          </a:stretch>
        </p:blipFill>
        <p:spPr>
          <a:xfrm>
            <a:off x="8041323" y="1991825"/>
            <a:ext cx="1159828" cy="1159800"/>
          </a:xfrm>
          <a:prstGeom prst="rect">
            <a:avLst/>
          </a:prstGeom>
          <a:noFill/>
          <a:ln>
            <a:noFill/>
          </a:ln>
        </p:spPr>
      </p:pic>
      <p:pic>
        <p:nvPicPr>
          <p:cNvPr id="12" name="Google Shape;12;p2" descr="Death_to_stock_photography_Vibrant-(10-of-10).jpg"/>
          <p:cNvPicPr preferRelativeResize="0"/>
          <p:nvPr/>
        </p:nvPicPr>
        <p:blipFill>
          <a:blip r:embed="rId4">
            <a:alphaModFix/>
          </a:blip>
          <a:stretch>
            <a:fillRect/>
          </a:stretch>
        </p:blipFill>
        <p:spPr>
          <a:xfrm>
            <a:off x="-70425" y="3081825"/>
            <a:ext cx="2070675" cy="2070675"/>
          </a:xfrm>
          <a:prstGeom prst="rect">
            <a:avLst/>
          </a:prstGeom>
          <a:noFill/>
          <a:ln>
            <a:noFill/>
          </a:ln>
        </p:spPr>
      </p:pic>
      <p:pic>
        <p:nvPicPr>
          <p:cNvPr id="13" name="Google Shape;13;p2" descr="Death_to_stock_communicate_hands_5.jpg"/>
          <p:cNvPicPr preferRelativeResize="0"/>
          <p:nvPr/>
        </p:nvPicPr>
        <p:blipFill>
          <a:blip r:embed="rId5">
            <a:alphaModFix/>
          </a:blip>
          <a:stretch>
            <a:fillRect/>
          </a:stretch>
        </p:blipFill>
        <p:spPr>
          <a:xfrm>
            <a:off x="7143750" y="2225"/>
            <a:ext cx="2057400" cy="2057400"/>
          </a:xfrm>
          <a:prstGeom prst="rect">
            <a:avLst/>
          </a:prstGeom>
          <a:noFill/>
          <a:ln>
            <a:noFill/>
          </a:ln>
        </p:spPr>
      </p:pic>
      <p:pic>
        <p:nvPicPr>
          <p:cNvPr id="14" name="Google Shape;14;p2" descr="Death_to_stock_communicate_hands_9-.jpg"/>
          <p:cNvPicPr preferRelativeResize="0"/>
          <p:nvPr/>
        </p:nvPicPr>
        <p:blipFill>
          <a:blip r:embed="rId6">
            <a:alphaModFix/>
          </a:blip>
          <a:stretch>
            <a:fillRect/>
          </a:stretch>
        </p:blipFill>
        <p:spPr>
          <a:xfrm>
            <a:off x="-71493" y="1017182"/>
            <a:ext cx="2070675" cy="2070675"/>
          </a:xfrm>
          <a:prstGeom prst="rect">
            <a:avLst/>
          </a:prstGeom>
          <a:noFill/>
          <a:ln>
            <a:noFill/>
          </a:ln>
        </p:spPr>
      </p:pic>
      <p:sp>
        <p:nvSpPr>
          <p:cNvPr id="15" name="Google Shape;15;p2"/>
          <p:cNvSpPr/>
          <p:nvPr/>
        </p:nvSpPr>
        <p:spPr>
          <a:xfrm>
            <a:off x="-72627" y="2048176"/>
            <a:ext cx="1037700" cy="1037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65073" y="4114876"/>
            <a:ext cx="1037700" cy="1037700"/>
          </a:xfrm>
          <a:prstGeom prst="rect">
            <a:avLst/>
          </a:prstGeom>
          <a:solidFill>
            <a:srgbClr val="CEDBE0">
              <a:alpha val="3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descr="DeathtoStock_Clementine10.jpg"/>
          <p:cNvPicPr preferRelativeResize="0"/>
          <p:nvPr/>
        </p:nvPicPr>
        <p:blipFill>
          <a:blip r:embed="rId7">
            <a:alphaModFix/>
          </a:blip>
          <a:stretch>
            <a:fillRect/>
          </a:stretch>
        </p:blipFill>
        <p:spPr>
          <a:xfrm>
            <a:off x="4056643" y="4111407"/>
            <a:ext cx="1037700" cy="1037675"/>
          </a:xfrm>
          <a:prstGeom prst="rect">
            <a:avLst/>
          </a:prstGeom>
          <a:noFill/>
          <a:ln>
            <a:noFill/>
          </a:ln>
        </p:spPr>
      </p:pic>
      <p:pic>
        <p:nvPicPr>
          <p:cNvPr id="18" name="Google Shape;18;p2" descr="Death_to_stock_communicate_hands_4.jpg"/>
          <p:cNvPicPr preferRelativeResize="0"/>
          <p:nvPr/>
        </p:nvPicPr>
        <p:blipFill>
          <a:blip r:embed="rId8">
            <a:alphaModFix/>
          </a:blip>
          <a:stretch>
            <a:fillRect/>
          </a:stretch>
        </p:blipFill>
        <p:spPr>
          <a:xfrm>
            <a:off x="7142538" y="3085375"/>
            <a:ext cx="2070675" cy="2070675"/>
          </a:xfrm>
          <a:prstGeom prst="rect">
            <a:avLst/>
          </a:prstGeom>
          <a:noFill/>
          <a:ln>
            <a:noFill/>
          </a:ln>
        </p:spPr>
      </p:pic>
      <p:pic>
        <p:nvPicPr>
          <p:cNvPr id="19" name="Google Shape;19;p2" descr="DeathtoStock_Simplify3.jpg"/>
          <p:cNvPicPr preferRelativeResize="0"/>
          <p:nvPr/>
        </p:nvPicPr>
        <p:blipFill>
          <a:blip r:embed="rId9">
            <a:alphaModFix/>
          </a:blip>
          <a:stretch>
            <a:fillRect/>
          </a:stretch>
        </p:blipFill>
        <p:spPr>
          <a:xfrm>
            <a:off x="-66600" y="-18106"/>
            <a:ext cx="1037700" cy="1037733"/>
          </a:xfrm>
          <a:prstGeom prst="rect">
            <a:avLst/>
          </a:prstGeom>
          <a:noFill/>
          <a:ln>
            <a:noFill/>
          </a:ln>
        </p:spPr>
      </p:pic>
      <p:pic>
        <p:nvPicPr>
          <p:cNvPr id="20" name="Google Shape;20;p2" descr="Death_to_stock_communicate_hands_1.jpg"/>
          <p:cNvPicPr preferRelativeResize="0"/>
          <p:nvPr/>
        </p:nvPicPr>
        <p:blipFill>
          <a:blip r:embed="rId10">
            <a:alphaModFix/>
          </a:blip>
          <a:stretch>
            <a:fillRect/>
          </a:stretch>
        </p:blipFill>
        <p:spPr>
          <a:xfrm>
            <a:off x="5082294" y="-18075"/>
            <a:ext cx="1037700" cy="1037700"/>
          </a:xfrm>
          <a:prstGeom prst="rect">
            <a:avLst/>
          </a:prstGeom>
          <a:noFill/>
          <a:ln>
            <a:noFill/>
          </a:ln>
        </p:spPr>
      </p:pic>
      <p:pic>
        <p:nvPicPr>
          <p:cNvPr id="21" name="Google Shape;21;p2" descr="Death_to_stock_communicate_hands_3.jpg"/>
          <p:cNvPicPr preferRelativeResize="0"/>
          <p:nvPr/>
        </p:nvPicPr>
        <p:blipFill>
          <a:blip r:embed="rId11">
            <a:alphaModFix/>
          </a:blip>
          <a:stretch>
            <a:fillRect/>
          </a:stretch>
        </p:blipFill>
        <p:spPr>
          <a:xfrm>
            <a:off x="3018950" y="4105800"/>
            <a:ext cx="1037700" cy="1037700"/>
          </a:xfrm>
          <a:prstGeom prst="rect">
            <a:avLst/>
          </a:prstGeom>
          <a:noFill/>
          <a:ln>
            <a:noFill/>
          </a:ln>
        </p:spPr>
      </p:pic>
      <p:sp>
        <p:nvSpPr>
          <p:cNvPr id="22" name="Google Shape;22;p2"/>
          <p:cNvSpPr/>
          <p:nvPr/>
        </p:nvSpPr>
        <p:spPr>
          <a:xfrm flipH="1">
            <a:off x="971550" y="-6120"/>
            <a:ext cx="1028700" cy="1028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2000250" y="4114889"/>
            <a:ext cx="1028700" cy="102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3028950" y="0"/>
            <a:ext cx="1028700" cy="102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5086350" y="4114889"/>
            <a:ext cx="1028700" cy="102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6115050" y="4114889"/>
            <a:ext cx="1028700" cy="102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6117975" y="-9556"/>
            <a:ext cx="1028700" cy="102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4057650" y="0"/>
            <a:ext cx="1028700" cy="1028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000250" y="1019175"/>
            <a:ext cx="5143500" cy="309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txBox="1">
            <a:spLocks noGrp="1"/>
          </p:cNvSpPr>
          <p:nvPr>
            <p:ph type="ctrTitle"/>
          </p:nvPr>
        </p:nvSpPr>
        <p:spPr>
          <a:xfrm>
            <a:off x="2961550" y="1991825"/>
            <a:ext cx="32208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sp>
        <p:nvSpPr>
          <p:cNvPr id="31" name="Google Shape;31;p2"/>
          <p:cNvSpPr/>
          <p:nvPr/>
        </p:nvSpPr>
        <p:spPr>
          <a:xfrm flipH="1">
            <a:off x="7144834" y="2563116"/>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2507334" y="50044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8172291" y="8"/>
            <a:ext cx="971700" cy="9714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566118" y="-49"/>
            <a:ext cx="518700" cy="518700"/>
          </a:xfrm>
          <a:prstGeom prst="rect">
            <a:avLst/>
          </a:prstGeom>
          <a:solidFill>
            <a:srgbClr val="CEDBE0">
              <a:alpha val="3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453009" y="-59"/>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138685" y="3085376"/>
            <a:ext cx="1037700" cy="1037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flipH="1">
            <a:off x="7143750" y="2057450"/>
            <a:ext cx="1037700" cy="103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1842475" y="1197075"/>
            <a:ext cx="4115400" cy="6219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
          <p:cNvSpPr txBox="1">
            <a:spLocks noGrp="1"/>
          </p:cNvSpPr>
          <p:nvPr>
            <p:ph type="body" idx="1"/>
          </p:nvPr>
        </p:nvSpPr>
        <p:spPr>
          <a:xfrm>
            <a:off x="1842475" y="1918281"/>
            <a:ext cx="4115400" cy="27027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pic>
        <p:nvPicPr>
          <p:cNvPr id="92" name="Google Shape;92;p5" descr="Death_to_stock_communicate_hands_2.jpg"/>
          <p:cNvPicPr preferRelativeResize="0"/>
          <p:nvPr/>
        </p:nvPicPr>
        <p:blipFill>
          <a:blip r:embed="rId2">
            <a:alphaModFix/>
          </a:blip>
          <a:stretch>
            <a:fillRect/>
          </a:stretch>
        </p:blipFill>
        <p:spPr>
          <a:xfrm>
            <a:off x="8106184" y="2070682"/>
            <a:ext cx="1037815" cy="1037813"/>
          </a:xfrm>
          <a:prstGeom prst="rect">
            <a:avLst/>
          </a:prstGeom>
          <a:noFill/>
          <a:ln>
            <a:noFill/>
          </a:ln>
        </p:spPr>
      </p:pic>
      <p:pic>
        <p:nvPicPr>
          <p:cNvPr id="93" name="Google Shape;93;p5" descr="Death_to_stock_communicate_hands_5.jpg"/>
          <p:cNvPicPr preferRelativeResize="0"/>
          <p:nvPr/>
        </p:nvPicPr>
        <p:blipFill>
          <a:blip r:embed="rId3">
            <a:alphaModFix/>
          </a:blip>
          <a:stretch>
            <a:fillRect/>
          </a:stretch>
        </p:blipFill>
        <p:spPr>
          <a:xfrm>
            <a:off x="7066221" y="9"/>
            <a:ext cx="2077780" cy="2077770"/>
          </a:xfrm>
          <a:prstGeom prst="rect">
            <a:avLst/>
          </a:prstGeom>
          <a:noFill/>
          <a:ln>
            <a:noFill/>
          </a:ln>
        </p:spPr>
      </p:pic>
      <p:sp>
        <p:nvSpPr>
          <p:cNvPr id="94" name="Google Shape;94;p5"/>
          <p:cNvSpPr/>
          <p:nvPr/>
        </p:nvSpPr>
        <p:spPr>
          <a:xfrm>
            <a:off x="7070023" y="2072330"/>
            <a:ext cx="1037700" cy="103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8106245" y="3108512"/>
            <a:ext cx="1037700" cy="103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7070023" y="1"/>
            <a:ext cx="1037700" cy="1037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7" y="4105794"/>
            <a:ext cx="1037700" cy="1037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0" y="3587097"/>
            <a:ext cx="518700" cy="51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518691" y="410579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6551323" y="-9"/>
            <a:ext cx="518700" cy="518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7587466" y="258374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5"/>
          <p:cNvGrpSpPr/>
          <p:nvPr/>
        </p:nvGrpSpPr>
        <p:grpSpPr>
          <a:xfrm>
            <a:off x="7332942" y="269800"/>
            <a:ext cx="498130" cy="498101"/>
            <a:chOff x="1923675" y="1633650"/>
            <a:chExt cx="436000" cy="435975"/>
          </a:xfrm>
        </p:grpSpPr>
        <p:sp>
          <p:nvSpPr>
            <p:cNvPr id="103" name="Google Shape;103;p5"/>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5"/>
          <p:cNvSpPr txBox="1">
            <a:spLocks noGrp="1"/>
          </p:cNvSpPr>
          <p:nvPr>
            <p:ph type="sldNum" idx="12"/>
          </p:nvPr>
        </p:nvSpPr>
        <p:spPr>
          <a:xfrm>
            <a:off x="1" y="4624800"/>
            <a:ext cx="518700" cy="518700"/>
          </a:xfrm>
          <a:prstGeom prst="rect">
            <a:avLst/>
          </a:prstGeom>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34"/>
        <p:cNvGrpSpPr/>
        <p:nvPr/>
      </p:nvGrpSpPr>
      <p:grpSpPr>
        <a:xfrm>
          <a:off x="0" y="0"/>
          <a:ext cx="0" cy="0"/>
          <a:chOff x="0" y="0"/>
          <a:chExt cx="0" cy="0"/>
        </a:xfrm>
      </p:grpSpPr>
      <p:pic>
        <p:nvPicPr>
          <p:cNvPr id="135" name="Google Shape;135;p7" descr="DeathtoStock_Clementine10.jpg"/>
          <p:cNvPicPr preferRelativeResize="0"/>
          <p:nvPr/>
        </p:nvPicPr>
        <p:blipFill>
          <a:blip r:embed="rId2">
            <a:alphaModFix/>
          </a:blip>
          <a:stretch>
            <a:fillRect/>
          </a:stretch>
        </p:blipFill>
        <p:spPr>
          <a:xfrm>
            <a:off x="7068350" y="2070675"/>
            <a:ext cx="1037825" cy="1037825"/>
          </a:xfrm>
          <a:prstGeom prst="rect">
            <a:avLst/>
          </a:prstGeom>
          <a:noFill/>
          <a:ln>
            <a:noFill/>
          </a:ln>
        </p:spPr>
      </p:pic>
      <p:pic>
        <p:nvPicPr>
          <p:cNvPr id="136" name="Google Shape;136;p7" descr="Death_to_stock_communicate_hands_9-.jpg"/>
          <p:cNvPicPr preferRelativeResize="0"/>
          <p:nvPr/>
        </p:nvPicPr>
        <p:blipFill>
          <a:blip r:embed="rId3">
            <a:alphaModFix/>
          </a:blip>
          <a:stretch>
            <a:fillRect/>
          </a:stretch>
        </p:blipFill>
        <p:spPr>
          <a:xfrm>
            <a:off x="7066225" y="0"/>
            <a:ext cx="2077775" cy="2077775"/>
          </a:xfrm>
          <a:prstGeom prst="rect">
            <a:avLst/>
          </a:prstGeom>
          <a:noFill/>
          <a:ln>
            <a:noFill/>
          </a:ln>
        </p:spPr>
      </p:pic>
      <p:sp>
        <p:nvSpPr>
          <p:cNvPr id="137" name="Google Shape;137;p7"/>
          <p:cNvSpPr txBox="1">
            <a:spLocks noGrp="1"/>
          </p:cNvSpPr>
          <p:nvPr>
            <p:ph type="title"/>
          </p:nvPr>
        </p:nvSpPr>
        <p:spPr>
          <a:xfrm>
            <a:off x="1842475" y="1197075"/>
            <a:ext cx="4441800" cy="6219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7"/>
          <p:cNvSpPr txBox="1">
            <a:spLocks noGrp="1"/>
          </p:cNvSpPr>
          <p:nvPr>
            <p:ph type="body" idx="1"/>
          </p:nvPr>
        </p:nvSpPr>
        <p:spPr>
          <a:xfrm>
            <a:off x="1842475" y="1818975"/>
            <a:ext cx="1431300" cy="31071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39" name="Google Shape;139;p7"/>
          <p:cNvSpPr txBox="1">
            <a:spLocks noGrp="1"/>
          </p:cNvSpPr>
          <p:nvPr>
            <p:ph type="body" idx="2"/>
          </p:nvPr>
        </p:nvSpPr>
        <p:spPr>
          <a:xfrm>
            <a:off x="3347475" y="1818975"/>
            <a:ext cx="1431300" cy="31071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0" name="Google Shape;140;p7"/>
          <p:cNvSpPr txBox="1">
            <a:spLocks noGrp="1"/>
          </p:cNvSpPr>
          <p:nvPr>
            <p:ph type="body" idx="3"/>
          </p:nvPr>
        </p:nvSpPr>
        <p:spPr>
          <a:xfrm>
            <a:off x="4852474" y="1818975"/>
            <a:ext cx="1431300" cy="31071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1" name="Google Shape;141;p7"/>
          <p:cNvSpPr/>
          <p:nvPr/>
        </p:nvSpPr>
        <p:spPr>
          <a:xfrm>
            <a:off x="6030661" y="5"/>
            <a:ext cx="1037700" cy="103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106245" y="2071756"/>
            <a:ext cx="1037700" cy="103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106236" y="1034626"/>
            <a:ext cx="1037700" cy="1037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93" y="3586794"/>
            <a:ext cx="1037700" cy="1037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00" y="4624497"/>
            <a:ext cx="518700" cy="51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309" y="358679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625223" y="3113166"/>
            <a:ext cx="518700" cy="518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7068341" y="-9"/>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7"/>
          <p:cNvGrpSpPr/>
          <p:nvPr/>
        </p:nvGrpSpPr>
        <p:grpSpPr>
          <a:xfrm>
            <a:off x="8352271" y="1280647"/>
            <a:ext cx="545654" cy="545654"/>
            <a:chOff x="5941025" y="3634400"/>
            <a:chExt cx="467650" cy="467650"/>
          </a:xfrm>
        </p:grpSpPr>
        <p:sp>
          <p:nvSpPr>
            <p:cNvPr id="150" name="Google Shape;150;p7"/>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7"/>
          <p:cNvSpPr txBox="1">
            <a:spLocks noGrp="1"/>
          </p:cNvSpPr>
          <p:nvPr>
            <p:ph type="sldNum" idx="12"/>
          </p:nvPr>
        </p:nvSpPr>
        <p:spPr>
          <a:xfrm>
            <a:off x="1" y="4624800"/>
            <a:ext cx="518700" cy="518700"/>
          </a:xfrm>
          <a:prstGeom prst="rect">
            <a:avLst/>
          </a:prstGeom>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pic>
        <p:nvPicPr>
          <p:cNvPr id="158" name="Google Shape;158;p8" descr="DeathtoStock_Simplify3.jpg"/>
          <p:cNvPicPr preferRelativeResize="0"/>
          <p:nvPr/>
        </p:nvPicPr>
        <p:blipFill>
          <a:blip r:embed="rId2">
            <a:alphaModFix/>
          </a:blip>
          <a:stretch>
            <a:fillRect/>
          </a:stretch>
        </p:blipFill>
        <p:spPr>
          <a:xfrm>
            <a:off x="8106250" y="0"/>
            <a:ext cx="1037700" cy="1037700"/>
          </a:xfrm>
          <a:prstGeom prst="rect">
            <a:avLst/>
          </a:prstGeom>
          <a:noFill/>
          <a:ln>
            <a:noFill/>
          </a:ln>
        </p:spPr>
      </p:pic>
      <p:pic>
        <p:nvPicPr>
          <p:cNvPr id="159" name="Google Shape;159;p8" descr="Death_to_stock_communicate_hands_4.jpg"/>
          <p:cNvPicPr preferRelativeResize="0"/>
          <p:nvPr/>
        </p:nvPicPr>
        <p:blipFill>
          <a:blip r:embed="rId3">
            <a:alphaModFix/>
          </a:blip>
          <a:stretch>
            <a:fillRect/>
          </a:stretch>
        </p:blipFill>
        <p:spPr>
          <a:xfrm>
            <a:off x="7066225" y="2070675"/>
            <a:ext cx="2077775" cy="2077775"/>
          </a:xfrm>
          <a:prstGeom prst="rect">
            <a:avLst/>
          </a:prstGeom>
          <a:noFill/>
          <a:ln>
            <a:noFill/>
          </a:ln>
        </p:spPr>
      </p:pic>
      <p:sp>
        <p:nvSpPr>
          <p:cNvPr id="160" name="Google Shape;160;p8"/>
          <p:cNvSpPr txBox="1">
            <a:spLocks noGrp="1"/>
          </p:cNvSpPr>
          <p:nvPr>
            <p:ph type="title"/>
          </p:nvPr>
        </p:nvSpPr>
        <p:spPr>
          <a:xfrm>
            <a:off x="1842475" y="1197075"/>
            <a:ext cx="4115400" cy="6219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8"/>
          <p:cNvSpPr/>
          <p:nvPr/>
        </p:nvSpPr>
        <p:spPr>
          <a:xfrm>
            <a:off x="7070023" y="5"/>
            <a:ext cx="1037700" cy="103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8106245" y="1037712"/>
            <a:ext cx="1037700" cy="103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7070023" y="3102451"/>
            <a:ext cx="1037700" cy="1037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7" y="4105794"/>
            <a:ext cx="1037700" cy="103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1037700" y="4105797"/>
            <a:ext cx="518700" cy="51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9" y="462479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7587473" y="1037691"/>
            <a:ext cx="518700" cy="51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8625291" y="51899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7529848" y="3440573"/>
            <a:ext cx="455351" cy="41422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flipH="1">
            <a:off x="7192539" y="3387811"/>
            <a:ext cx="302961" cy="275574"/>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txBox="1">
            <a:spLocks noGrp="1"/>
          </p:cNvSpPr>
          <p:nvPr>
            <p:ph type="sldNum" idx="12"/>
          </p:nvPr>
        </p:nvSpPr>
        <p:spPr>
          <a:xfrm>
            <a:off x="1" y="4624800"/>
            <a:ext cx="518700" cy="518700"/>
          </a:xfrm>
          <a:prstGeom prst="rect">
            <a:avLst/>
          </a:prstGeom>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 More space">
  <p:cSld name="TITLE_ONLY_1">
    <p:spTree>
      <p:nvGrpSpPr>
        <p:cNvPr id="1" name="Shape 172"/>
        <p:cNvGrpSpPr/>
        <p:nvPr/>
      </p:nvGrpSpPr>
      <p:grpSpPr>
        <a:xfrm>
          <a:off x="0" y="0"/>
          <a:ext cx="0" cy="0"/>
          <a:chOff x="0" y="0"/>
          <a:chExt cx="0" cy="0"/>
        </a:xfrm>
      </p:grpSpPr>
      <p:pic>
        <p:nvPicPr>
          <p:cNvPr id="173" name="Google Shape;173;p9" descr="Death_to_stock_communicate_hands_10.jpg"/>
          <p:cNvPicPr preferRelativeResize="0"/>
          <p:nvPr/>
        </p:nvPicPr>
        <p:blipFill>
          <a:blip r:embed="rId2">
            <a:alphaModFix/>
          </a:blip>
          <a:stretch>
            <a:fillRect/>
          </a:stretch>
        </p:blipFill>
        <p:spPr>
          <a:xfrm>
            <a:off x="-3550" y="4103425"/>
            <a:ext cx="1037700" cy="1037700"/>
          </a:xfrm>
          <a:prstGeom prst="rect">
            <a:avLst/>
          </a:prstGeom>
          <a:noFill/>
          <a:ln>
            <a:noFill/>
          </a:ln>
        </p:spPr>
      </p:pic>
      <p:sp>
        <p:nvSpPr>
          <p:cNvPr id="174" name="Google Shape;174;p9"/>
          <p:cNvSpPr/>
          <p:nvPr/>
        </p:nvSpPr>
        <p:spPr>
          <a:xfrm>
            <a:off x="8107795" y="1037712"/>
            <a:ext cx="1037700" cy="103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 name="Google Shape;175;p9" descr="DeathtoStock_Wired3.jpg"/>
          <p:cNvPicPr preferRelativeResize="0"/>
          <p:nvPr/>
        </p:nvPicPr>
        <p:blipFill>
          <a:blip r:embed="rId3">
            <a:alphaModFix/>
          </a:blip>
          <a:stretch>
            <a:fillRect/>
          </a:stretch>
        </p:blipFill>
        <p:spPr>
          <a:xfrm>
            <a:off x="8107795" y="-12"/>
            <a:ext cx="1037825" cy="1037825"/>
          </a:xfrm>
          <a:prstGeom prst="rect">
            <a:avLst/>
          </a:prstGeom>
          <a:noFill/>
          <a:ln>
            <a:noFill/>
          </a:ln>
        </p:spPr>
      </p:pic>
      <p:sp>
        <p:nvSpPr>
          <p:cNvPr id="176" name="Google Shape;176;p9"/>
          <p:cNvSpPr/>
          <p:nvPr/>
        </p:nvSpPr>
        <p:spPr>
          <a:xfrm>
            <a:off x="8107724" y="51870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7070023" y="42"/>
            <a:ext cx="1037700" cy="103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6551323" y="-9"/>
            <a:ext cx="518700" cy="51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flipH="1">
            <a:off x="-3494" y="3065725"/>
            <a:ext cx="1037700" cy="1037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flipH="1">
            <a:off x="1032734" y="4624791"/>
            <a:ext cx="518700" cy="51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8247197" y="658172"/>
            <a:ext cx="239764" cy="23976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txBox="1">
            <a:spLocks noGrp="1"/>
          </p:cNvSpPr>
          <p:nvPr>
            <p:ph type="title"/>
          </p:nvPr>
        </p:nvSpPr>
        <p:spPr>
          <a:xfrm>
            <a:off x="427075" y="662225"/>
            <a:ext cx="4115400" cy="375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9"/>
          <p:cNvSpPr/>
          <p:nvPr/>
        </p:nvSpPr>
        <p:spPr>
          <a:xfrm>
            <a:off x="9" y="4624800"/>
            <a:ext cx="10326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txBox="1">
            <a:spLocks noGrp="1"/>
          </p:cNvSpPr>
          <p:nvPr>
            <p:ph type="sldNum" idx="12"/>
          </p:nvPr>
        </p:nvSpPr>
        <p:spPr>
          <a:xfrm>
            <a:off x="1" y="4624800"/>
            <a:ext cx="518700" cy="518700"/>
          </a:xfrm>
          <a:prstGeom prst="rect">
            <a:avLst/>
          </a:prstGeom>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2">
  <p:cSld name="BLANK_1">
    <p:spTree>
      <p:nvGrpSpPr>
        <p:cNvPr id="1" name="Shape 226"/>
        <p:cNvGrpSpPr/>
        <p:nvPr/>
      </p:nvGrpSpPr>
      <p:grpSpPr>
        <a:xfrm>
          <a:off x="0" y="0"/>
          <a:ext cx="0" cy="0"/>
          <a:chOff x="0" y="0"/>
          <a:chExt cx="0" cy="0"/>
        </a:xfrm>
      </p:grpSpPr>
      <p:pic>
        <p:nvPicPr>
          <p:cNvPr id="227" name="Google Shape;227;p12" descr="Death_to_stock_photography_Vibrant-(10-of-10).jpg"/>
          <p:cNvPicPr preferRelativeResize="0"/>
          <p:nvPr/>
        </p:nvPicPr>
        <p:blipFill>
          <a:blip r:embed="rId2">
            <a:alphaModFix/>
          </a:blip>
          <a:stretch>
            <a:fillRect/>
          </a:stretch>
        </p:blipFill>
        <p:spPr>
          <a:xfrm>
            <a:off x="7274671" y="936760"/>
            <a:ext cx="1869250" cy="1869255"/>
          </a:xfrm>
          <a:prstGeom prst="rect">
            <a:avLst/>
          </a:prstGeom>
          <a:noFill/>
          <a:ln>
            <a:noFill/>
          </a:ln>
        </p:spPr>
      </p:pic>
      <p:sp>
        <p:nvSpPr>
          <p:cNvPr id="228" name="Google Shape;228;p12"/>
          <p:cNvSpPr/>
          <p:nvPr/>
        </p:nvSpPr>
        <p:spPr>
          <a:xfrm>
            <a:off x="7274895" y="1870746"/>
            <a:ext cx="936900" cy="936900"/>
          </a:xfrm>
          <a:prstGeom prst="rect">
            <a:avLst/>
          </a:prstGeom>
          <a:solidFill>
            <a:srgbClr val="CEDBE0">
              <a:alpha val="3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12" descr="Death_to_stock_photography_Vibrant-(9-of-10).jpg"/>
          <p:cNvPicPr preferRelativeResize="0"/>
          <p:nvPr/>
        </p:nvPicPr>
        <p:blipFill>
          <a:blip r:embed="rId3">
            <a:alphaModFix/>
          </a:blip>
          <a:stretch>
            <a:fillRect/>
          </a:stretch>
        </p:blipFill>
        <p:spPr>
          <a:xfrm>
            <a:off x="8207050" y="-1"/>
            <a:ext cx="936870" cy="936872"/>
          </a:xfrm>
          <a:prstGeom prst="rect">
            <a:avLst/>
          </a:prstGeom>
          <a:noFill/>
          <a:ln>
            <a:noFill/>
          </a:ln>
        </p:spPr>
      </p:pic>
      <p:sp>
        <p:nvSpPr>
          <p:cNvPr id="230" name="Google Shape;230;p12"/>
          <p:cNvSpPr/>
          <p:nvPr/>
        </p:nvSpPr>
        <p:spPr>
          <a:xfrm>
            <a:off x="8207105" y="2807566"/>
            <a:ext cx="936900" cy="936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2"/>
          <p:cNvSpPr/>
          <p:nvPr/>
        </p:nvSpPr>
        <p:spPr>
          <a:xfrm>
            <a:off x="7274902" y="56"/>
            <a:ext cx="936900" cy="936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2"/>
          <p:cNvSpPr/>
          <p:nvPr/>
        </p:nvSpPr>
        <p:spPr>
          <a:xfrm>
            <a:off x="13" y="4206739"/>
            <a:ext cx="936900" cy="936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2"/>
          <p:cNvSpPr/>
          <p:nvPr/>
        </p:nvSpPr>
        <p:spPr>
          <a:xfrm>
            <a:off x="936765" y="4674987"/>
            <a:ext cx="468300" cy="468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a:off x="-1" y="4206736"/>
            <a:ext cx="468300" cy="468300"/>
          </a:xfrm>
          <a:prstGeom prst="rect">
            <a:avLst/>
          </a:prstGeom>
          <a:solidFill>
            <a:srgbClr val="71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p:nvPr/>
        </p:nvSpPr>
        <p:spPr>
          <a:xfrm>
            <a:off x="8675675" y="3742994"/>
            <a:ext cx="468300" cy="4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2"/>
          <p:cNvSpPr/>
          <p:nvPr/>
        </p:nvSpPr>
        <p:spPr>
          <a:xfrm>
            <a:off x="8675680" y="3274749"/>
            <a:ext cx="468300" cy="4683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12"/>
          <p:cNvGrpSpPr/>
          <p:nvPr/>
        </p:nvGrpSpPr>
        <p:grpSpPr>
          <a:xfrm>
            <a:off x="7594614" y="2115525"/>
            <a:ext cx="297651" cy="471862"/>
            <a:chOff x="6718575" y="2318625"/>
            <a:chExt cx="256950" cy="407375"/>
          </a:xfrm>
        </p:grpSpPr>
        <p:sp>
          <p:nvSpPr>
            <p:cNvPr id="238" name="Google Shape;238;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12"/>
          <p:cNvSpPr txBox="1">
            <a:spLocks noGrp="1"/>
          </p:cNvSpPr>
          <p:nvPr>
            <p:ph type="sldNum" idx="12"/>
          </p:nvPr>
        </p:nvSpPr>
        <p:spPr>
          <a:xfrm>
            <a:off x="0" y="4678200"/>
            <a:ext cx="465300" cy="465300"/>
          </a:xfrm>
          <a:prstGeom prst="rect">
            <a:avLst/>
          </a:prstGeom>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3">
  <p:cSld name="BLANK_1_1">
    <p:spTree>
      <p:nvGrpSpPr>
        <p:cNvPr id="1" name="Shape 247"/>
        <p:cNvGrpSpPr/>
        <p:nvPr/>
      </p:nvGrpSpPr>
      <p:grpSpPr>
        <a:xfrm>
          <a:off x="0" y="0"/>
          <a:ext cx="0" cy="0"/>
          <a:chOff x="0" y="0"/>
          <a:chExt cx="0" cy="0"/>
        </a:xfrm>
      </p:grpSpPr>
      <p:pic>
        <p:nvPicPr>
          <p:cNvPr id="248" name="Google Shape;248;p13" descr="DeathtoStock_Clementine10.jpg"/>
          <p:cNvPicPr preferRelativeResize="0"/>
          <p:nvPr/>
        </p:nvPicPr>
        <p:blipFill>
          <a:blip r:embed="rId2">
            <a:alphaModFix/>
          </a:blip>
          <a:stretch>
            <a:fillRect/>
          </a:stretch>
        </p:blipFill>
        <p:spPr>
          <a:xfrm>
            <a:off x="7277752" y="1861709"/>
            <a:ext cx="933085" cy="933088"/>
          </a:xfrm>
          <a:prstGeom prst="rect">
            <a:avLst/>
          </a:prstGeom>
          <a:noFill/>
          <a:ln>
            <a:noFill/>
          </a:ln>
        </p:spPr>
      </p:pic>
      <p:pic>
        <p:nvPicPr>
          <p:cNvPr id="249" name="Google Shape;249;p13" descr="Death_to_stock_communicate_hands_9-.jpg"/>
          <p:cNvPicPr preferRelativeResize="0"/>
          <p:nvPr/>
        </p:nvPicPr>
        <p:blipFill>
          <a:blip r:embed="rId3">
            <a:alphaModFix/>
          </a:blip>
          <a:stretch>
            <a:fillRect/>
          </a:stretch>
        </p:blipFill>
        <p:spPr>
          <a:xfrm>
            <a:off x="7275841" y="8"/>
            <a:ext cx="1868082" cy="1868085"/>
          </a:xfrm>
          <a:prstGeom prst="rect">
            <a:avLst/>
          </a:prstGeom>
          <a:noFill/>
          <a:ln>
            <a:noFill/>
          </a:ln>
        </p:spPr>
      </p:pic>
      <p:sp>
        <p:nvSpPr>
          <p:cNvPr id="250" name="Google Shape;250;p13"/>
          <p:cNvSpPr/>
          <p:nvPr/>
        </p:nvSpPr>
        <p:spPr>
          <a:xfrm>
            <a:off x="6344788" y="12"/>
            <a:ext cx="933000" cy="933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8210900" y="1862680"/>
            <a:ext cx="933000" cy="93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8210893" y="930219"/>
            <a:ext cx="933000" cy="9330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287" y="3743870"/>
            <a:ext cx="933000" cy="933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293" y="4676847"/>
            <a:ext cx="466500" cy="46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01" y="3743867"/>
            <a:ext cx="466500" cy="4665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8677502" y="2798991"/>
            <a:ext cx="466500" cy="466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7277744" y="0"/>
            <a:ext cx="466500" cy="4665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13"/>
          <p:cNvGrpSpPr/>
          <p:nvPr/>
        </p:nvGrpSpPr>
        <p:grpSpPr>
          <a:xfrm>
            <a:off x="8431833" y="1151245"/>
            <a:ext cx="490565" cy="490565"/>
            <a:chOff x="5941025" y="3634400"/>
            <a:chExt cx="467650" cy="467650"/>
          </a:xfrm>
        </p:grpSpPr>
        <p:sp>
          <p:nvSpPr>
            <p:cNvPr id="259" name="Google Shape;259;p13"/>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13"/>
          <p:cNvSpPr txBox="1">
            <a:spLocks noGrp="1"/>
          </p:cNvSpPr>
          <p:nvPr>
            <p:ph type="sldNum" idx="12"/>
          </p:nvPr>
        </p:nvSpPr>
        <p:spPr>
          <a:xfrm>
            <a:off x="0" y="4678200"/>
            <a:ext cx="465300" cy="465300"/>
          </a:xfrm>
          <a:prstGeom prst="rect">
            <a:avLst/>
          </a:prstGeom>
          <a:noFill/>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4">
  <p:cSld name="BLANK_1_1_1">
    <p:spTree>
      <p:nvGrpSpPr>
        <p:cNvPr id="1" name="Shape 266"/>
        <p:cNvGrpSpPr/>
        <p:nvPr/>
      </p:nvGrpSpPr>
      <p:grpSpPr>
        <a:xfrm>
          <a:off x="0" y="0"/>
          <a:ext cx="0" cy="0"/>
          <a:chOff x="0" y="0"/>
          <a:chExt cx="0" cy="0"/>
        </a:xfrm>
      </p:grpSpPr>
      <p:pic>
        <p:nvPicPr>
          <p:cNvPr id="267" name="Google Shape;267;p14" descr="DeathtoStock_Simplify3.jpg"/>
          <p:cNvPicPr preferRelativeResize="0"/>
          <p:nvPr/>
        </p:nvPicPr>
        <p:blipFill>
          <a:blip r:embed="rId2">
            <a:alphaModFix/>
          </a:blip>
          <a:stretch>
            <a:fillRect/>
          </a:stretch>
        </p:blipFill>
        <p:spPr>
          <a:xfrm>
            <a:off x="8208905" y="-1"/>
            <a:ext cx="935025" cy="935025"/>
          </a:xfrm>
          <a:prstGeom prst="rect">
            <a:avLst/>
          </a:prstGeom>
          <a:noFill/>
          <a:ln>
            <a:noFill/>
          </a:ln>
        </p:spPr>
      </p:pic>
      <p:pic>
        <p:nvPicPr>
          <p:cNvPr id="268" name="Google Shape;268;p14" descr="Death_to_stock_communicate_hands_4.jpg"/>
          <p:cNvPicPr preferRelativeResize="0"/>
          <p:nvPr/>
        </p:nvPicPr>
        <p:blipFill>
          <a:blip r:embed="rId3">
            <a:alphaModFix/>
          </a:blip>
          <a:stretch>
            <a:fillRect/>
          </a:stretch>
        </p:blipFill>
        <p:spPr>
          <a:xfrm>
            <a:off x="7271786" y="1865793"/>
            <a:ext cx="1872187" cy="1872190"/>
          </a:xfrm>
          <a:prstGeom prst="rect">
            <a:avLst/>
          </a:prstGeom>
          <a:noFill/>
          <a:ln>
            <a:noFill/>
          </a:ln>
        </p:spPr>
      </p:pic>
      <p:sp>
        <p:nvSpPr>
          <p:cNvPr id="269" name="Google Shape;269;p14"/>
          <p:cNvSpPr/>
          <p:nvPr/>
        </p:nvSpPr>
        <p:spPr>
          <a:xfrm>
            <a:off x="7275209" y="4"/>
            <a:ext cx="935100" cy="935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8208899" y="935036"/>
            <a:ext cx="935100" cy="935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7275209" y="2795481"/>
            <a:ext cx="935100" cy="9351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13" y="4208474"/>
            <a:ext cx="935100" cy="935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935032" y="4208477"/>
            <a:ext cx="467400" cy="467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1" y="4676119"/>
            <a:ext cx="467400" cy="4674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7741458" y="935017"/>
            <a:ext cx="467400" cy="46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8676589" y="467639"/>
            <a:ext cx="467400" cy="4674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7689536" y="3100148"/>
            <a:ext cx="410309" cy="37325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flipH="1">
            <a:off x="7385585" y="3052605"/>
            <a:ext cx="273000" cy="248322"/>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txBox="1">
            <a:spLocks noGrp="1"/>
          </p:cNvSpPr>
          <p:nvPr>
            <p:ph type="sldNum" idx="12"/>
          </p:nvPr>
        </p:nvSpPr>
        <p:spPr>
          <a:xfrm>
            <a:off x="0" y="4678200"/>
            <a:ext cx="465300" cy="465300"/>
          </a:xfrm>
          <a:prstGeom prst="rect">
            <a:avLst/>
          </a:prstGeom>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4474201B-6C21-4614-BC48-A388AC34E052}"/>
              </a:ext>
            </a:extLst>
          </p:cNvPr>
          <p:cNvSpPr>
            <a:spLocks noGrp="1"/>
          </p:cNvSpPr>
          <p:nvPr>
            <p:ph type="dt" sz="half" idx="10"/>
          </p:nvPr>
        </p:nvSpPr>
        <p:spPr/>
        <p:txBody>
          <a:bodyPr/>
          <a:lstStyle>
            <a:lvl1pPr>
              <a:defRPr/>
            </a:lvl1pPr>
          </a:lstStyle>
          <a:p>
            <a:pPr>
              <a:defRPr/>
            </a:pPr>
            <a:fld id="{E42C455F-C6B1-4866-AC16-72AF1EA18DA2}" type="datetime1">
              <a:rPr lang="sr-Latn-RS" altLang="en-US"/>
              <a:pPr>
                <a:defRPr/>
              </a:pPr>
              <a:t>25.5.2022.</a:t>
            </a:fld>
            <a:endParaRPr lang="zh-CN" altLang="en-US" sz="1350">
              <a:solidFill>
                <a:schemeClr val="tx1"/>
              </a:solidFill>
            </a:endParaRPr>
          </a:p>
        </p:txBody>
      </p:sp>
      <p:sp>
        <p:nvSpPr>
          <p:cNvPr id="5" name="Footer Placeholder 4">
            <a:extLst>
              <a:ext uri="{FF2B5EF4-FFF2-40B4-BE49-F238E27FC236}">
                <a16:creationId xmlns:a16="http://schemas.microsoft.com/office/drawing/2014/main" id="{2BD6C0D3-66AC-4315-9DBA-AA5EFEB4DC4D}"/>
              </a:ext>
            </a:extLst>
          </p:cNvPr>
          <p:cNvSpPr>
            <a:spLocks noGrp="1"/>
          </p:cNvSpPr>
          <p:nvPr>
            <p:ph type="ftr" sz="quarter" idx="11"/>
          </p:nvPr>
        </p:nvSpPr>
        <p:spPr/>
        <p:txBody>
          <a:bodyPr/>
          <a:lstStyle>
            <a:lvl1pPr>
              <a:defRPr/>
            </a:lvl1pPr>
          </a:lstStyle>
          <a:p>
            <a:pPr>
              <a:defRPr/>
            </a:pPr>
            <a:endParaRPr lang="sr-Latn-RS"/>
          </a:p>
        </p:txBody>
      </p:sp>
      <p:sp>
        <p:nvSpPr>
          <p:cNvPr id="6" name="Slide Number Placeholder 5">
            <a:extLst>
              <a:ext uri="{FF2B5EF4-FFF2-40B4-BE49-F238E27FC236}">
                <a16:creationId xmlns:a16="http://schemas.microsoft.com/office/drawing/2014/main" id="{1ECA5648-85EA-40D6-A869-4CD55CE1D96C}"/>
              </a:ext>
            </a:extLst>
          </p:cNvPr>
          <p:cNvSpPr>
            <a:spLocks noGrp="1"/>
          </p:cNvSpPr>
          <p:nvPr>
            <p:ph type="sldNum" sz="quarter" idx="12"/>
          </p:nvPr>
        </p:nvSpPr>
        <p:spPr/>
        <p:txBody>
          <a:bodyPr/>
          <a:lstStyle>
            <a:lvl1pPr>
              <a:defRPr/>
            </a:lvl1pPr>
          </a:lstStyle>
          <a:p>
            <a:fld id="{6064DB51-3C6A-4543-BCDC-88B04FF95A2A}" type="slidenum">
              <a:rPr lang="sr-Latn-RS" altLang="en-US"/>
              <a:pPr/>
              <a:t>‹#›</a:t>
            </a:fld>
            <a:endParaRPr lang="zh-CN" altLang="en-US" sz="1350">
              <a:solidFill>
                <a:schemeClr val="tx1"/>
              </a:solidFill>
            </a:endParaRPr>
          </a:p>
        </p:txBody>
      </p:sp>
    </p:spTree>
    <p:extLst>
      <p:ext uri="{BB962C8B-B14F-4D97-AF65-F5344CB8AC3E}">
        <p14:creationId xmlns:p14="http://schemas.microsoft.com/office/powerpoint/2010/main" val="367909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 y="4624800"/>
            <a:ext cx="518700" cy="518700"/>
          </a:xfrm>
          <a:prstGeom prst="rect">
            <a:avLst/>
          </a:prstGeom>
          <a:noFill/>
          <a:ln>
            <a:noFill/>
          </a:ln>
        </p:spPr>
        <p:txBody>
          <a:bodyPr spcFirstLastPara="1" wrap="square" lIns="91425" tIns="91425" rIns="91425" bIns="91425" anchor="ctr" anchorCtr="0">
            <a:noAutofit/>
          </a:bodyPr>
          <a:lstStyle>
            <a:lvl1pPr lvl="0" algn="ctr">
              <a:buNone/>
              <a:defRPr sz="1000">
                <a:solidFill>
                  <a:srgbClr val="FFFFFF"/>
                </a:solidFill>
                <a:latin typeface="Arvo"/>
                <a:ea typeface="Arvo"/>
                <a:cs typeface="Arvo"/>
                <a:sym typeface="Arvo"/>
              </a:defRPr>
            </a:lvl1pPr>
            <a:lvl2pPr lvl="1" algn="ctr">
              <a:buNone/>
              <a:defRPr sz="1000">
                <a:solidFill>
                  <a:srgbClr val="FFFFFF"/>
                </a:solidFill>
                <a:latin typeface="Arvo"/>
                <a:ea typeface="Arvo"/>
                <a:cs typeface="Arvo"/>
                <a:sym typeface="Arvo"/>
              </a:defRPr>
            </a:lvl2pPr>
            <a:lvl3pPr lvl="2" algn="ctr">
              <a:buNone/>
              <a:defRPr sz="1000">
                <a:solidFill>
                  <a:srgbClr val="FFFFFF"/>
                </a:solidFill>
                <a:latin typeface="Arvo"/>
                <a:ea typeface="Arvo"/>
                <a:cs typeface="Arvo"/>
                <a:sym typeface="Arvo"/>
              </a:defRPr>
            </a:lvl3pPr>
            <a:lvl4pPr lvl="3" algn="ctr">
              <a:buNone/>
              <a:defRPr sz="1000">
                <a:solidFill>
                  <a:srgbClr val="FFFFFF"/>
                </a:solidFill>
                <a:latin typeface="Arvo"/>
                <a:ea typeface="Arvo"/>
                <a:cs typeface="Arvo"/>
                <a:sym typeface="Arvo"/>
              </a:defRPr>
            </a:lvl4pPr>
            <a:lvl5pPr lvl="4" algn="ctr">
              <a:buNone/>
              <a:defRPr sz="1000">
                <a:solidFill>
                  <a:srgbClr val="FFFFFF"/>
                </a:solidFill>
                <a:latin typeface="Arvo"/>
                <a:ea typeface="Arvo"/>
                <a:cs typeface="Arvo"/>
                <a:sym typeface="Arvo"/>
              </a:defRPr>
            </a:lvl5pPr>
            <a:lvl6pPr lvl="5" algn="ctr">
              <a:buNone/>
              <a:defRPr sz="1000">
                <a:solidFill>
                  <a:srgbClr val="FFFFFF"/>
                </a:solidFill>
                <a:latin typeface="Arvo"/>
                <a:ea typeface="Arvo"/>
                <a:cs typeface="Arvo"/>
                <a:sym typeface="Arvo"/>
              </a:defRPr>
            </a:lvl6pPr>
            <a:lvl7pPr lvl="6" algn="ctr">
              <a:buNone/>
              <a:defRPr sz="1000">
                <a:solidFill>
                  <a:srgbClr val="FFFFFF"/>
                </a:solidFill>
                <a:latin typeface="Arvo"/>
                <a:ea typeface="Arvo"/>
                <a:cs typeface="Arvo"/>
                <a:sym typeface="Arvo"/>
              </a:defRPr>
            </a:lvl7pPr>
            <a:lvl8pPr lvl="7" algn="ctr">
              <a:buNone/>
              <a:defRPr sz="1000">
                <a:solidFill>
                  <a:srgbClr val="FFFFFF"/>
                </a:solidFill>
                <a:latin typeface="Arvo"/>
                <a:ea typeface="Arvo"/>
                <a:cs typeface="Arvo"/>
                <a:sym typeface="Arvo"/>
              </a:defRPr>
            </a:lvl8pPr>
            <a:lvl9pPr lvl="8" algn="ctr">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1842475" y="1197075"/>
            <a:ext cx="4115400" cy="621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1400"/>
              <a:buFont typeface="Arvo"/>
              <a:buNone/>
              <a:defRPr>
                <a:solidFill>
                  <a:schemeClr val="dk2"/>
                </a:solidFill>
                <a:latin typeface="Arvo"/>
                <a:ea typeface="Arvo"/>
                <a:cs typeface="Arvo"/>
                <a:sym typeface="Arvo"/>
              </a:defRPr>
            </a:lvl1pPr>
            <a:lvl2pPr lvl="1">
              <a:spcBef>
                <a:spcPts val="0"/>
              </a:spcBef>
              <a:spcAft>
                <a:spcPts val="0"/>
              </a:spcAft>
              <a:buClr>
                <a:schemeClr val="dk2"/>
              </a:buClr>
              <a:buSzPts val="1400"/>
              <a:buFont typeface="Arvo"/>
              <a:buNone/>
              <a:defRPr>
                <a:solidFill>
                  <a:schemeClr val="dk2"/>
                </a:solidFill>
                <a:latin typeface="Arvo"/>
                <a:ea typeface="Arvo"/>
                <a:cs typeface="Arvo"/>
                <a:sym typeface="Arvo"/>
              </a:defRPr>
            </a:lvl2pPr>
            <a:lvl3pPr lvl="2">
              <a:spcBef>
                <a:spcPts val="0"/>
              </a:spcBef>
              <a:spcAft>
                <a:spcPts val="0"/>
              </a:spcAft>
              <a:buClr>
                <a:schemeClr val="dk2"/>
              </a:buClr>
              <a:buSzPts val="1400"/>
              <a:buFont typeface="Arvo"/>
              <a:buNone/>
              <a:defRPr>
                <a:solidFill>
                  <a:schemeClr val="dk2"/>
                </a:solidFill>
                <a:latin typeface="Arvo"/>
                <a:ea typeface="Arvo"/>
                <a:cs typeface="Arvo"/>
                <a:sym typeface="Arvo"/>
              </a:defRPr>
            </a:lvl3pPr>
            <a:lvl4pPr lvl="3">
              <a:spcBef>
                <a:spcPts val="0"/>
              </a:spcBef>
              <a:spcAft>
                <a:spcPts val="0"/>
              </a:spcAft>
              <a:buClr>
                <a:schemeClr val="dk2"/>
              </a:buClr>
              <a:buSzPts val="1400"/>
              <a:buFont typeface="Arvo"/>
              <a:buNone/>
              <a:defRPr>
                <a:solidFill>
                  <a:schemeClr val="dk2"/>
                </a:solidFill>
                <a:latin typeface="Arvo"/>
                <a:ea typeface="Arvo"/>
                <a:cs typeface="Arvo"/>
                <a:sym typeface="Arvo"/>
              </a:defRPr>
            </a:lvl4pPr>
            <a:lvl5pPr lvl="4">
              <a:spcBef>
                <a:spcPts val="0"/>
              </a:spcBef>
              <a:spcAft>
                <a:spcPts val="0"/>
              </a:spcAft>
              <a:buClr>
                <a:schemeClr val="dk2"/>
              </a:buClr>
              <a:buSzPts val="1400"/>
              <a:buFont typeface="Arvo"/>
              <a:buNone/>
              <a:defRPr>
                <a:solidFill>
                  <a:schemeClr val="dk2"/>
                </a:solidFill>
                <a:latin typeface="Arvo"/>
                <a:ea typeface="Arvo"/>
                <a:cs typeface="Arvo"/>
                <a:sym typeface="Arvo"/>
              </a:defRPr>
            </a:lvl5pPr>
            <a:lvl6pPr lvl="5">
              <a:spcBef>
                <a:spcPts val="0"/>
              </a:spcBef>
              <a:spcAft>
                <a:spcPts val="0"/>
              </a:spcAft>
              <a:buClr>
                <a:schemeClr val="dk2"/>
              </a:buClr>
              <a:buSzPts val="1400"/>
              <a:buFont typeface="Arvo"/>
              <a:buNone/>
              <a:defRPr>
                <a:solidFill>
                  <a:schemeClr val="dk2"/>
                </a:solidFill>
                <a:latin typeface="Arvo"/>
                <a:ea typeface="Arvo"/>
                <a:cs typeface="Arvo"/>
                <a:sym typeface="Arvo"/>
              </a:defRPr>
            </a:lvl6pPr>
            <a:lvl7pPr lvl="6">
              <a:spcBef>
                <a:spcPts val="0"/>
              </a:spcBef>
              <a:spcAft>
                <a:spcPts val="0"/>
              </a:spcAft>
              <a:buClr>
                <a:schemeClr val="dk2"/>
              </a:buClr>
              <a:buSzPts val="1400"/>
              <a:buFont typeface="Arvo"/>
              <a:buNone/>
              <a:defRPr>
                <a:solidFill>
                  <a:schemeClr val="dk2"/>
                </a:solidFill>
                <a:latin typeface="Arvo"/>
                <a:ea typeface="Arvo"/>
                <a:cs typeface="Arvo"/>
                <a:sym typeface="Arvo"/>
              </a:defRPr>
            </a:lvl7pPr>
            <a:lvl8pPr lvl="7">
              <a:spcBef>
                <a:spcPts val="0"/>
              </a:spcBef>
              <a:spcAft>
                <a:spcPts val="0"/>
              </a:spcAft>
              <a:buClr>
                <a:schemeClr val="dk2"/>
              </a:buClr>
              <a:buSzPts val="1400"/>
              <a:buFont typeface="Arvo"/>
              <a:buNone/>
              <a:defRPr>
                <a:solidFill>
                  <a:schemeClr val="dk2"/>
                </a:solidFill>
                <a:latin typeface="Arvo"/>
                <a:ea typeface="Arvo"/>
                <a:cs typeface="Arvo"/>
                <a:sym typeface="Arvo"/>
              </a:defRPr>
            </a:lvl8pPr>
            <a:lvl9pPr lvl="8">
              <a:spcBef>
                <a:spcPts val="0"/>
              </a:spcBef>
              <a:spcAft>
                <a:spcPts val="0"/>
              </a:spcAft>
              <a:buClr>
                <a:schemeClr val="dk2"/>
              </a:buClr>
              <a:buSzPts val="1400"/>
              <a:buFont typeface="Arvo"/>
              <a:buNone/>
              <a:defRPr>
                <a:solidFill>
                  <a:schemeClr val="dk2"/>
                </a:solidFill>
                <a:latin typeface="Arvo"/>
                <a:ea typeface="Arvo"/>
                <a:cs typeface="Arvo"/>
                <a:sym typeface="Arvo"/>
              </a:defRPr>
            </a:lvl9pPr>
          </a:lstStyle>
          <a:p>
            <a:endParaRPr/>
          </a:p>
        </p:txBody>
      </p:sp>
      <p:sp>
        <p:nvSpPr>
          <p:cNvPr id="8" name="Google Shape;8;p1"/>
          <p:cNvSpPr txBox="1">
            <a:spLocks noGrp="1"/>
          </p:cNvSpPr>
          <p:nvPr>
            <p:ph type="body" idx="1"/>
          </p:nvPr>
        </p:nvSpPr>
        <p:spPr>
          <a:xfrm>
            <a:off x="1842475" y="1918281"/>
            <a:ext cx="4115400" cy="2702700"/>
          </a:xfrm>
          <a:prstGeom prst="rect">
            <a:avLst/>
          </a:prstGeom>
          <a:noFill/>
          <a:ln>
            <a:noFill/>
          </a:ln>
        </p:spPr>
        <p:txBody>
          <a:bodyPr spcFirstLastPara="1" wrap="square" lIns="91425" tIns="91425" rIns="91425" bIns="91425" anchor="t" anchorCtr="0">
            <a:noAutofit/>
          </a:bodyPr>
          <a:lstStyle>
            <a:lvl1pPr marL="457200" lvl="0" indent="-330200">
              <a:spcBef>
                <a:spcPts val="600"/>
              </a:spcBef>
              <a:spcAft>
                <a:spcPts val="0"/>
              </a:spcAft>
              <a:buClr>
                <a:schemeClr val="accent5"/>
              </a:buClr>
              <a:buSzPts val="1600"/>
              <a:buFont typeface="Muli"/>
              <a:buChar char="■"/>
              <a:defRPr sz="1600">
                <a:solidFill>
                  <a:schemeClr val="dk1"/>
                </a:solidFill>
                <a:latin typeface="Muli"/>
                <a:ea typeface="Muli"/>
                <a:cs typeface="Muli"/>
                <a:sym typeface="Muli"/>
              </a:defRPr>
            </a:lvl1pPr>
            <a:lvl2pPr marL="914400" lvl="1" indent="-330200">
              <a:spcBef>
                <a:spcPts val="0"/>
              </a:spcBef>
              <a:spcAft>
                <a:spcPts val="0"/>
              </a:spcAft>
              <a:buClr>
                <a:schemeClr val="accent5"/>
              </a:buClr>
              <a:buSzPts val="1600"/>
              <a:buFont typeface="Muli"/>
              <a:buChar char="□"/>
              <a:defRPr sz="1600">
                <a:solidFill>
                  <a:schemeClr val="dk1"/>
                </a:solidFill>
                <a:latin typeface="Muli"/>
                <a:ea typeface="Muli"/>
                <a:cs typeface="Muli"/>
                <a:sym typeface="Muli"/>
              </a:defRPr>
            </a:lvl2pPr>
            <a:lvl3pPr marL="1371600" lvl="2" indent="-330200">
              <a:spcBef>
                <a:spcPts val="0"/>
              </a:spcBef>
              <a:spcAft>
                <a:spcPts val="0"/>
              </a:spcAft>
              <a:buClr>
                <a:schemeClr val="accent5"/>
              </a:buClr>
              <a:buSzPts val="1600"/>
              <a:buFont typeface="Muli"/>
              <a:buChar char="▫"/>
              <a:defRPr sz="1600">
                <a:solidFill>
                  <a:schemeClr val="dk1"/>
                </a:solidFill>
                <a:latin typeface="Muli"/>
                <a:ea typeface="Muli"/>
                <a:cs typeface="Muli"/>
                <a:sym typeface="Muli"/>
              </a:defRPr>
            </a:lvl3pPr>
            <a:lvl4pPr marL="1828800" lvl="3"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4pPr>
            <a:lvl5pPr marL="2286000" lvl="4"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5pPr>
            <a:lvl6pPr marL="2743200" lvl="5"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6pPr>
            <a:lvl7pPr marL="3200400" lvl="6"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7pPr>
            <a:lvl8pPr marL="3657600" lvl="7"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8pPr>
            <a:lvl9pPr marL="4114800" lvl="8" indent="-330200">
              <a:spcBef>
                <a:spcPts val="0"/>
              </a:spcBef>
              <a:spcAft>
                <a:spcPts val="0"/>
              </a:spcAft>
              <a:buClr>
                <a:schemeClr val="dk1"/>
              </a:buClr>
              <a:buSzPts val="1600"/>
              <a:buFont typeface="Muli"/>
              <a:buChar char="■"/>
              <a:defRPr sz="1600">
                <a:solidFill>
                  <a:schemeClr val="dk1"/>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8" r:id="rId6"/>
    <p:sldLayoutId id="2147483659" r:id="rId7"/>
    <p:sldLayoutId id="2147483660" r:id="rId8"/>
    <p:sldLayoutId id="2147483663"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pn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8.jpe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pravri.uniri.hr/hr/advancedmodules/knjiznica.html"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5"/>
          <p:cNvSpPr txBox="1">
            <a:spLocks noGrp="1"/>
          </p:cNvSpPr>
          <p:nvPr>
            <p:ph type="ctrTitle"/>
          </p:nvPr>
        </p:nvSpPr>
        <p:spPr>
          <a:xfrm>
            <a:off x="1729154" y="1965878"/>
            <a:ext cx="5539153" cy="1159800"/>
          </a:xfrm>
          <a:prstGeom prst="rect">
            <a:avLst/>
          </a:prstGeom>
        </p:spPr>
        <p:txBody>
          <a:bodyPr spcFirstLastPara="1" wrap="square" lIns="91425" tIns="91425" rIns="91425" bIns="91425" anchor="ctr" anchorCtr="0">
            <a:noAutofit/>
          </a:bodyPr>
          <a:lstStyle/>
          <a:p>
            <a:r>
              <a:rPr lang="es-ES" sz="1500" b="1" dirty="0" err="1">
                <a:solidFill>
                  <a:schemeClr val="accent1">
                    <a:lumMod val="50000"/>
                  </a:schemeClr>
                </a:solidFill>
              </a:rPr>
              <a:t>Programi</a:t>
            </a:r>
            <a:r>
              <a:rPr lang="es-ES" sz="1500" b="1" dirty="0">
                <a:solidFill>
                  <a:schemeClr val="accent1">
                    <a:lumMod val="50000"/>
                  </a:schemeClr>
                </a:solidFill>
              </a:rPr>
              <a:t> </a:t>
            </a:r>
            <a:r>
              <a:rPr lang="es-ES" sz="1500" b="1" dirty="0" err="1">
                <a:solidFill>
                  <a:schemeClr val="accent1">
                    <a:lumMod val="50000"/>
                  </a:schemeClr>
                </a:solidFill>
              </a:rPr>
              <a:t>informacijsk</a:t>
            </a:r>
            <a:r>
              <a:rPr lang="sl-SI" sz="1500" b="1" dirty="0">
                <a:solidFill>
                  <a:schemeClr val="accent1">
                    <a:lumMod val="50000"/>
                  </a:schemeClr>
                </a:solidFill>
              </a:rPr>
              <a:t>ega</a:t>
            </a:r>
            <a:r>
              <a:rPr lang="es-ES" sz="1500" b="1" dirty="0">
                <a:solidFill>
                  <a:schemeClr val="accent1">
                    <a:lumMod val="50000"/>
                  </a:schemeClr>
                </a:solidFill>
              </a:rPr>
              <a:t> </a:t>
            </a:r>
            <a:r>
              <a:rPr lang="es-ES" sz="1500" b="1" dirty="0" err="1">
                <a:solidFill>
                  <a:schemeClr val="accent1">
                    <a:lumMod val="50000"/>
                  </a:schemeClr>
                </a:solidFill>
              </a:rPr>
              <a:t>opismenj</a:t>
            </a:r>
            <a:r>
              <a:rPr lang="sl-SI" sz="1500" b="1" dirty="0">
                <a:solidFill>
                  <a:schemeClr val="accent1">
                    <a:lumMod val="50000"/>
                  </a:schemeClr>
                </a:solidFill>
              </a:rPr>
              <a:t>e</a:t>
            </a:r>
            <a:r>
              <a:rPr lang="es-ES" sz="1500" b="1" dirty="0" err="1">
                <a:solidFill>
                  <a:schemeClr val="accent1">
                    <a:lumMod val="50000"/>
                  </a:schemeClr>
                </a:solidFill>
              </a:rPr>
              <a:t>vanja</a:t>
            </a:r>
            <a:r>
              <a:rPr lang="es-ES" sz="1500" b="1" dirty="0">
                <a:solidFill>
                  <a:schemeClr val="accent1">
                    <a:lumMod val="50000"/>
                  </a:schemeClr>
                </a:solidFill>
              </a:rPr>
              <a:t> </a:t>
            </a:r>
            <a:br>
              <a:rPr lang="es-ES" sz="1500" b="1" dirty="0">
                <a:solidFill>
                  <a:schemeClr val="accent1">
                    <a:lumMod val="50000"/>
                  </a:schemeClr>
                </a:solidFill>
              </a:rPr>
            </a:br>
            <a:r>
              <a:rPr lang="sl-SI" sz="1500" b="1" dirty="0">
                <a:solidFill>
                  <a:schemeClr val="accent1">
                    <a:lumMod val="50000"/>
                  </a:schemeClr>
                </a:solidFill>
              </a:rPr>
              <a:t>v</a:t>
            </a:r>
            <a:r>
              <a:rPr lang="es-ES" sz="1500" b="1" dirty="0">
                <a:solidFill>
                  <a:schemeClr val="accent1">
                    <a:lumMod val="50000"/>
                  </a:schemeClr>
                </a:solidFill>
              </a:rPr>
              <a:t> </a:t>
            </a:r>
            <a:r>
              <a:rPr lang="es-ES" sz="1500" b="1" dirty="0" err="1">
                <a:solidFill>
                  <a:schemeClr val="accent1">
                    <a:lumMod val="50000"/>
                  </a:schemeClr>
                </a:solidFill>
              </a:rPr>
              <a:t>podr</a:t>
            </a:r>
            <a:r>
              <a:rPr lang="sl-SI" sz="1500" b="1" dirty="0">
                <a:solidFill>
                  <a:schemeClr val="accent1">
                    <a:lumMod val="50000"/>
                  </a:schemeClr>
                </a:solidFill>
              </a:rPr>
              <a:t>o</a:t>
            </a:r>
            <a:r>
              <a:rPr lang="es-ES" sz="1500" b="1" dirty="0" err="1">
                <a:solidFill>
                  <a:schemeClr val="accent1">
                    <a:lumMod val="50000"/>
                  </a:schemeClr>
                </a:solidFill>
              </a:rPr>
              <a:t>čju</a:t>
            </a:r>
            <a:r>
              <a:rPr lang="es-ES" sz="1500" b="1" dirty="0">
                <a:solidFill>
                  <a:schemeClr val="accent1">
                    <a:lumMod val="50000"/>
                  </a:schemeClr>
                </a:solidFill>
              </a:rPr>
              <a:t> prava: </a:t>
            </a:r>
            <a:br>
              <a:rPr lang="hr-HR" sz="1500" dirty="0">
                <a:solidFill>
                  <a:schemeClr val="accent1">
                    <a:lumMod val="50000"/>
                  </a:schemeClr>
                </a:solidFill>
              </a:rPr>
            </a:br>
            <a:r>
              <a:rPr lang="sl-SI" sz="1500" b="1" dirty="0">
                <a:solidFill>
                  <a:schemeClr val="accent1">
                    <a:lumMod val="50000"/>
                  </a:schemeClr>
                </a:solidFill>
              </a:rPr>
              <a:t>preteklost</a:t>
            </a:r>
            <a:r>
              <a:rPr lang="es-ES" sz="1500" b="1" dirty="0">
                <a:solidFill>
                  <a:schemeClr val="accent1">
                    <a:lumMod val="50000"/>
                  </a:schemeClr>
                </a:solidFill>
              </a:rPr>
              <a:t>, s</a:t>
            </a:r>
            <a:r>
              <a:rPr lang="sl-SI" sz="1500" b="1" dirty="0">
                <a:solidFill>
                  <a:schemeClr val="accent1">
                    <a:lumMod val="50000"/>
                  </a:schemeClr>
                </a:solidFill>
              </a:rPr>
              <a:t>e</a:t>
            </a:r>
            <a:r>
              <a:rPr lang="es-ES" sz="1500" b="1" dirty="0" err="1">
                <a:solidFill>
                  <a:schemeClr val="accent1">
                    <a:lumMod val="50000"/>
                  </a:schemeClr>
                </a:solidFill>
              </a:rPr>
              <a:t>danjost</a:t>
            </a:r>
            <a:r>
              <a:rPr lang="es-ES" sz="1500" b="1" dirty="0">
                <a:solidFill>
                  <a:schemeClr val="accent1">
                    <a:lumMod val="50000"/>
                  </a:schemeClr>
                </a:solidFill>
              </a:rPr>
              <a:t> i</a:t>
            </a:r>
            <a:r>
              <a:rPr lang="sl-SI" sz="1500" b="1" dirty="0">
                <a:solidFill>
                  <a:schemeClr val="accent1">
                    <a:lumMod val="50000"/>
                  </a:schemeClr>
                </a:solidFill>
              </a:rPr>
              <a:t>n</a:t>
            </a:r>
            <a:r>
              <a:rPr lang="es-ES" sz="1500" b="1" dirty="0">
                <a:solidFill>
                  <a:schemeClr val="accent1">
                    <a:lumMod val="50000"/>
                  </a:schemeClr>
                </a:solidFill>
              </a:rPr>
              <a:t> </a:t>
            </a:r>
            <a:r>
              <a:rPr lang="sl-SI" sz="1500" b="1" dirty="0">
                <a:solidFill>
                  <a:schemeClr val="accent1">
                    <a:lumMod val="50000"/>
                  </a:schemeClr>
                </a:solidFill>
              </a:rPr>
              <a:t>prihodnost</a:t>
            </a:r>
            <a:r>
              <a:rPr lang="es-ES" sz="1500" b="1" dirty="0">
                <a:solidFill>
                  <a:schemeClr val="accent1">
                    <a:lumMod val="50000"/>
                  </a:schemeClr>
                </a:solidFill>
              </a:rPr>
              <a:t>: </a:t>
            </a:r>
            <a:br>
              <a:rPr lang="es-ES" sz="1500" b="1" dirty="0">
                <a:solidFill>
                  <a:schemeClr val="accent1">
                    <a:lumMod val="50000"/>
                  </a:schemeClr>
                </a:solidFill>
              </a:rPr>
            </a:br>
            <a:r>
              <a:rPr lang="sl-SI" sz="1500" b="1" dirty="0" err="1">
                <a:solidFill>
                  <a:schemeClr val="accent1">
                    <a:lumMod val="50000"/>
                  </a:schemeClr>
                </a:solidFill>
              </a:rPr>
              <a:t>š</a:t>
            </a:r>
            <a:r>
              <a:rPr lang="es-ES" sz="1500" b="1" dirty="0" err="1">
                <a:solidFill>
                  <a:schemeClr val="accent1">
                    <a:lumMod val="50000"/>
                  </a:schemeClr>
                </a:solidFill>
              </a:rPr>
              <a:t>tudija</a:t>
            </a:r>
            <a:r>
              <a:rPr lang="es-ES" sz="1500" b="1" dirty="0">
                <a:solidFill>
                  <a:schemeClr val="accent1">
                    <a:lumMod val="50000"/>
                  </a:schemeClr>
                </a:solidFill>
              </a:rPr>
              <a:t> </a:t>
            </a:r>
            <a:r>
              <a:rPr lang="sl-SI" sz="1500" b="1" dirty="0">
                <a:solidFill>
                  <a:schemeClr val="accent1">
                    <a:lumMod val="50000"/>
                  </a:schemeClr>
                </a:solidFill>
              </a:rPr>
              <a:t>primera</a:t>
            </a:r>
            <a:r>
              <a:rPr lang="es-ES" sz="1500" b="1" dirty="0">
                <a:solidFill>
                  <a:schemeClr val="accent1">
                    <a:lumMod val="50000"/>
                  </a:schemeClr>
                </a:solidFill>
              </a:rPr>
              <a:t> </a:t>
            </a:r>
            <a:r>
              <a:rPr lang="es-ES" sz="1500" b="1" dirty="0" err="1">
                <a:solidFill>
                  <a:schemeClr val="accent1">
                    <a:lumMod val="50000"/>
                  </a:schemeClr>
                </a:solidFill>
              </a:rPr>
              <a:t>na</a:t>
            </a:r>
            <a:r>
              <a:rPr lang="es-ES" sz="1500" b="1" dirty="0">
                <a:solidFill>
                  <a:schemeClr val="accent1">
                    <a:lumMod val="50000"/>
                  </a:schemeClr>
                </a:solidFill>
              </a:rPr>
              <a:t> </a:t>
            </a:r>
            <a:r>
              <a:rPr lang="es-ES" sz="1500" b="1" dirty="0" err="1">
                <a:solidFill>
                  <a:schemeClr val="accent1">
                    <a:lumMod val="50000"/>
                  </a:schemeClr>
                </a:solidFill>
              </a:rPr>
              <a:t>Pravn</a:t>
            </a:r>
            <a:r>
              <a:rPr lang="sl-SI" sz="1500" b="1" dirty="0">
                <a:solidFill>
                  <a:schemeClr val="accent1">
                    <a:lumMod val="50000"/>
                  </a:schemeClr>
                </a:solidFill>
              </a:rPr>
              <a:t>i</a:t>
            </a:r>
            <a:r>
              <a:rPr lang="es-ES" sz="1500" b="1" dirty="0">
                <a:solidFill>
                  <a:schemeClr val="accent1">
                    <a:lumMod val="50000"/>
                  </a:schemeClr>
                </a:solidFill>
              </a:rPr>
              <a:t> </a:t>
            </a:r>
            <a:r>
              <a:rPr lang="es-ES" sz="1500" b="1" dirty="0" err="1">
                <a:solidFill>
                  <a:schemeClr val="accent1">
                    <a:lumMod val="50000"/>
                  </a:schemeClr>
                </a:solidFill>
              </a:rPr>
              <a:t>fakultet</a:t>
            </a:r>
            <a:r>
              <a:rPr lang="sl-SI" sz="1500" b="1" dirty="0">
                <a:solidFill>
                  <a:schemeClr val="accent1">
                    <a:lumMod val="50000"/>
                  </a:schemeClr>
                </a:solidFill>
              </a:rPr>
              <a:t>i</a:t>
            </a:r>
            <a:r>
              <a:rPr lang="es-ES" sz="1500" b="1" dirty="0">
                <a:solidFill>
                  <a:schemeClr val="accent1">
                    <a:lumMod val="50000"/>
                  </a:schemeClr>
                </a:solidFill>
              </a:rPr>
              <a:t> </a:t>
            </a:r>
            <a:r>
              <a:rPr lang="sl-SI" sz="1500" b="1" dirty="0">
                <a:solidFill>
                  <a:schemeClr val="accent1">
                    <a:lumMod val="50000"/>
                  </a:schemeClr>
                </a:solidFill>
              </a:rPr>
              <a:t>na </a:t>
            </a:r>
            <a:r>
              <a:rPr lang="es-ES" sz="1500" b="1" dirty="0">
                <a:solidFill>
                  <a:schemeClr val="accent1">
                    <a:lumMod val="50000"/>
                  </a:schemeClr>
                </a:solidFill>
              </a:rPr>
              <a:t> </a:t>
            </a:r>
            <a:r>
              <a:rPr lang="sl-SI" sz="1500" b="1" dirty="0">
                <a:solidFill>
                  <a:schemeClr val="accent1">
                    <a:lumMod val="50000"/>
                  </a:schemeClr>
                </a:solidFill>
              </a:rPr>
              <a:t>Reki</a:t>
            </a:r>
            <a:endParaRPr lang="hr-HR" sz="1500" dirty="0">
              <a:solidFill>
                <a:schemeClr val="accent1">
                  <a:lumMod val="50000"/>
                </a:schemeClr>
              </a:solidFill>
            </a:endParaRPr>
          </a:p>
        </p:txBody>
      </p:sp>
      <p:sp>
        <p:nvSpPr>
          <p:cNvPr id="4" name="Rectangle 3">
            <a:extLst>
              <a:ext uri="{FF2B5EF4-FFF2-40B4-BE49-F238E27FC236}">
                <a16:creationId xmlns:a16="http://schemas.microsoft.com/office/drawing/2014/main" id="{EA3EE8C4-D226-49F9-8F3D-638AC1484147}"/>
              </a:ext>
            </a:extLst>
          </p:cNvPr>
          <p:cNvSpPr/>
          <p:nvPr/>
        </p:nvSpPr>
        <p:spPr>
          <a:xfrm>
            <a:off x="2147351" y="3261960"/>
            <a:ext cx="4849297" cy="861774"/>
          </a:xfrm>
          <a:prstGeom prst="rect">
            <a:avLst/>
          </a:prstGeom>
        </p:spPr>
        <p:txBody>
          <a:bodyPr wrap="square">
            <a:spAutoFit/>
          </a:bodyPr>
          <a:lstStyle/>
          <a:p>
            <a:pPr algn="ctr"/>
            <a:r>
              <a:rPr lang="es-ES" sz="1200" dirty="0" err="1">
                <a:solidFill>
                  <a:schemeClr val="accent1">
                    <a:lumMod val="50000"/>
                  </a:schemeClr>
                </a:solidFill>
                <a:latin typeface="Arvo" panose="020B0604020202020204" charset="0"/>
                <a:ea typeface="Calibri" panose="020F0502020204030204" pitchFamily="34" charset="0"/>
              </a:rPr>
              <a:t>dr.</a:t>
            </a:r>
            <a:r>
              <a:rPr lang="es-ES" sz="1200" dirty="0">
                <a:solidFill>
                  <a:schemeClr val="accent1">
                    <a:lumMod val="50000"/>
                  </a:schemeClr>
                </a:solidFill>
                <a:latin typeface="Arvo" panose="020B0604020202020204" charset="0"/>
                <a:ea typeface="Calibri" panose="020F0502020204030204" pitchFamily="34" charset="0"/>
              </a:rPr>
              <a:t> sc. Dejana Golenko, </a:t>
            </a:r>
          </a:p>
          <a:p>
            <a:pPr algn="ctr"/>
            <a:r>
              <a:rPr lang="es-ES" sz="1200" dirty="0" err="1">
                <a:solidFill>
                  <a:schemeClr val="accent1">
                    <a:lumMod val="50000"/>
                  </a:schemeClr>
                </a:solidFill>
                <a:latin typeface="Arvo" panose="020B0604020202020204" charset="0"/>
                <a:ea typeface="Calibri" panose="020F0502020204030204" pitchFamily="34" charset="0"/>
              </a:rPr>
              <a:t>Knjižničarska</a:t>
            </a:r>
            <a:r>
              <a:rPr lang="sl-SI" sz="1200" dirty="0">
                <a:solidFill>
                  <a:schemeClr val="accent1">
                    <a:lumMod val="50000"/>
                  </a:schemeClr>
                </a:solidFill>
                <a:latin typeface="Arvo" panose="020B0604020202020204" charset="0"/>
                <a:ea typeface="Calibri" panose="020F0502020204030204" pitchFamily="34" charset="0"/>
              </a:rPr>
              <a:t> svetovalka </a:t>
            </a:r>
            <a:r>
              <a:rPr lang="es-ES" sz="1200" dirty="0">
                <a:solidFill>
                  <a:schemeClr val="accent1">
                    <a:lumMod val="50000"/>
                  </a:schemeClr>
                </a:solidFill>
                <a:latin typeface="Arvo" panose="020B0604020202020204" charset="0"/>
                <a:ea typeface="Calibri" panose="020F0502020204030204" pitchFamily="34" charset="0"/>
              </a:rPr>
              <a:t>i</a:t>
            </a:r>
            <a:r>
              <a:rPr lang="sl-SI" sz="1200" dirty="0">
                <a:solidFill>
                  <a:schemeClr val="accent1">
                    <a:lumMod val="50000"/>
                  </a:schemeClr>
                </a:solidFill>
                <a:latin typeface="Arvo" panose="020B0604020202020204" charset="0"/>
                <a:ea typeface="Calibri" panose="020F0502020204030204" pitchFamily="34" charset="0"/>
              </a:rPr>
              <a:t>n</a:t>
            </a:r>
            <a:r>
              <a:rPr lang="es-ES" sz="1200" dirty="0">
                <a:solidFill>
                  <a:schemeClr val="accent1">
                    <a:lumMod val="50000"/>
                  </a:schemeClr>
                </a:solidFill>
                <a:latin typeface="Arvo" panose="020B0604020202020204" charset="0"/>
                <a:ea typeface="Calibri" panose="020F0502020204030204" pitchFamily="34" charset="0"/>
              </a:rPr>
              <a:t> </a:t>
            </a:r>
            <a:r>
              <a:rPr lang="es-ES" sz="1200" dirty="0" err="1">
                <a:solidFill>
                  <a:schemeClr val="accent1">
                    <a:lumMod val="50000"/>
                  </a:schemeClr>
                </a:solidFill>
                <a:latin typeface="Arvo" panose="020B0604020202020204" charset="0"/>
                <a:ea typeface="Calibri" panose="020F0502020204030204" pitchFamily="34" charset="0"/>
              </a:rPr>
              <a:t>znanstvena</a:t>
            </a:r>
            <a:r>
              <a:rPr lang="es-ES" sz="1200" dirty="0">
                <a:solidFill>
                  <a:schemeClr val="accent1">
                    <a:lumMod val="50000"/>
                  </a:schemeClr>
                </a:solidFill>
                <a:latin typeface="Arvo" panose="020B0604020202020204" charset="0"/>
                <a:ea typeface="Calibri" panose="020F0502020204030204" pitchFamily="34" charset="0"/>
              </a:rPr>
              <a:t> </a:t>
            </a:r>
            <a:r>
              <a:rPr lang="es-ES" sz="1200" dirty="0" err="1">
                <a:solidFill>
                  <a:schemeClr val="accent1">
                    <a:lumMod val="50000"/>
                  </a:schemeClr>
                </a:solidFill>
                <a:latin typeface="Arvo" panose="020B0604020202020204" charset="0"/>
                <a:ea typeface="Calibri" panose="020F0502020204030204" pitchFamily="34" charset="0"/>
              </a:rPr>
              <a:t>sodelavka</a:t>
            </a:r>
            <a:br>
              <a:rPr lang="es-ES" sz="1200" dirty="0">
                <a:solidFill>
                  <a:schemeClr val="accent1">
                    <a:lumMod val="50000"/>
                  </a:schemeClr>
                </a:solidFill>
                <a:latin typeface="Arvo" panose="020B0604020202020204" charset="0"/>
                <a:ea typeface="Calibri" panose="020F0502020204030204" pitchFamily="34" charset="0"/>
              </a:rPr>
            </a:br>
            <a:r>
              <a:rPr lang="es-ES" sz="1200" dirty="0">
                <a:solidFill>
                  <a:schemeClr val="accent1">
                    <a:lumMod val="50000"/>
                  </a:schemeClr>
                </a:solidFill>
                <a:latin typeface="Arvo" panose="020B0604020202020204" charset="0"/>
                <a:ea typeface="Calibri" panose="020F0502020204030204" pitchFamily="34" charset="0"/>
              </a:rPr>
              <a:t>Pravni fakultet u </a:t>
            </a:r>
            <a:r>
              <a:rPr lang="es-ES" sz="1200" dirty="0" err="1">
                <a:solidFill>
                  <a:schemeClr val="accent1">
                    <a:lumMod val="50000"/>
                  </a:schemeClr>
                </a:solidFill>
                <a:latin typeface="Arvo" panose="020B0604020202020204" charset="0"/>
                <a:ea typeface="Calibri" panose="020F0502020204030204" pitchFamily="34" charset="0"/>
              </a:rPr>
              <a:t>Rijeci</a:t>
            </a:r>
            <a:r>
              <a:rPr lang="es-ES" sz="1200" dirty="0">
                <a:solidFill>
                  <a:schemeClr val="accent1">
                    <a:lumMod val="50000"/>
                  </a:schemeClr>
                </a:solidFill>
                <a:latin typeface="Arvo" panose="020B0604020202020204" charset="0"/>
                <a:ea typeface="Calibri" panose="020F0502020204030204" pitchFamily="34" charset="0"/>
              </a:rPr>
              <a:t>, Knjižnica</a:t>
            </a:r>
            <a:br>
              <a:rPr lang="es-ES" dirty="0">
                <a:latin typeface="Times New Roman" panose="02020603050405020304" pitchFamily="18" charset="0"/>
                <a:ea typeface="Calibri" panose="020F0502020204030204" pitchFamily="34" charset="0"/>
              </a:rPr>
            </a:br>
            <a:endParaRPr lang="hr-HR" dirty="0"/>
          </a:p>
        </p:txBody>
      </p:sp>
      <p:sp>
        <p:nvSpPr>
          <p:cNvPr id="2" name="Rectangle 1">
            <a:extLst>
              <a:ext uri="{FF2B5EF4-FFF2-40B4-BE49-F238E27FC236}">
                <a16:creationId xmlns:a16="http://schemas.microsoft.com/office/drawing/2014/main" id="{06D7B67B-BEE3-41EA-9E7B-0B33A65E3F5A}"/>
              </a:ext>
            </a:extLst>
          </p:cNvPr>
          <p:cNvSpPr/>
          <p:nvPr/>
        </p:nvSpPr>
        <p:spPr>
          <a:xfrm>
            <a:off x="1597269" y="1218455"/>
            <a:ext cx="5802922" cy="553998"/>
          </a:xfrm>
          <a:prstGeom prst="rect">
            <a:avLst/>
          </a:prstGeom>
        </p:spPr>
        <p:txBody>
          <a:bodyPr wrap="square">
            <a:spAutoFit/>
          </a:bodyPr>
          <a:lstStyle/>
          <a:p>
            <a:pPr algn="ctr"/>
            <a:r>
              <a:rPr lang="en-US" sz="1000" dirty="0">
                <a:solidFill>
                  <a:schemeClr val="accent1">
                    <a:lumMod val="50000"/>
                  </a:schemeClr>
                </a:solidFill>
                <a:latin typeface="Arvo" panose="020B0604020202020204" charset="0"/>
                <a:cs typeface="Times New Roman" pitchFamily="18" charset="0"/>
              </a:rPr>
              <a:t>Dan </a:t>
            </a:r>
            <a:r>
              <a:rPr lang="en-US" sz="1000" dirty="0" err="1">
                <a:solidFill>
                  <a:schemeClr val="accent1">
                    <a:lumMod val="50000"/>
                  </a:schemeClr>
                </a:solidFill>
                <a:latin typeface="Arvo" panose="020B0604020202020204" charset="0"/>
                <a:cs typeface="Times New Roman" pitchFamily="18" charset="0"/>
              </a:rPr>
              <a:t>specialnih</a:t>
            </a:r>
            <a:r>
              <a:rPr lang="en-US" sz="1000" dirty="0">
                <a:solidFill>
                  <a:schemeClr val="accent1">
                    <a:lumMod val="50000"/>
                  </a:schemeClr>
                </a:solidFill>
                <a:latin typeface="Arvo" panose="020B0604020202020204" charset="0"/>
                <a:cs typeface="Times New Roman" pitchFamily="18" charset="0"/>
              </a:rPr>
              <a:t> </a:t>
            </a:r>
            <a:r>
              <a:rPr lang="en-US" sz="1000" dirty="0" err="1">
                <a:solidFill>
                  <a:schemeClr val="accent1">
                    <a:lumMod val="50000"/>
                  </a:schemeClr>
                </a:solidFill>
                <a:latin typeface="Arvo" panose="020B0604020202020204" charset="0"/>
                <a:cs typeface="Times New Roman" pitchFamily="18" charset="0"/>
              </a:rPr>
              <a:t>knjižnic</a:t>
            </a:r>
            <a:endParaRPr lang="hr-HR" sz="1000" dirty="0">
              <a:solidFill>
                <a:schemeClr val="accent1">
                  <a:lumMod val="50000"/>
                </a:schemeClr>
              </a:solidFill>
              <a:latin typeface="Arvo" panose="020B0604020202020204" charset="0"/>
              <a:cs typeface="Times New Roman" pitchFamily="18" charset="0"/>
            </a:endParaRPr>
          </a:p>
          <a:p>
            <a:pPr algn="ctr"/>
            <a:r>
              <a:rPr lang="en-US" sz="1000" dirty="0" err="1">
                <a:solidFill>
                  <a:schemeClr val="accent1">
                    <a:lumMod val="50000"/>
                  </a:schemeClr>
                </a:solidFill>
                <a:latin typeface="Arvo" panose="020B0604020202020204" charset="0"/>
                <a:cs typeface="Times New Roman" pitchFamily="18" charset="0"/>
              </a:rPr>
              <a:t>Digitalna</a:t>
            </a:r>
            <a:r>
              <a:rPr lang="en-US" sz="1000" dirty="0">
                <a:solidFill>
                  <a:schemeClr val="accent1">
                    <a:lumMod val="50000"/>
                  </a:schemeClr>
                </a:solidFill>
                <a:latin typeface="Arvo" panose="020B0604020202020204" charset="0"/>
                <a:cs typeface="Times New Roman" pitchFamily="18" charset="0"/>
              </a:rPr>
              <a:t>, </a:t>
            </a:r>
            <a:r>
              <a:rPr lang="en-US" sz="1000" dirty="0" err="1">
                <a:solidFill>
                  <a:schemeClr val="accent1">
                    <a:lumMod val="50000"/>
                  </a:schemeClr>
                </a:solidFill>
                <a:latin typeface="Arvo" panose="020B0604020202020204" charset="0"/>
                <a:cs typeface="Times New Roman" pitchFamily="18" charset="0"/>
              </a:rPr>
              <a:t>medijska</a:t>
            </a:r>
            <a:r>
              <a:rPr lang="en-US" sz="1000" dirty="0">
                <a:solidFill>
                  <a:schemeClr val="accent1">
                    <a:lumMod val="50000"/>
                  </a:schemeClr>
                </a:solidFill>
                <a:latin typeface="Arvo" panose="020B0604020202020204" charset="0"/>
                <a:cs typeface="Times New Roman" pitchFamily="18" charset="0"/>
              </a:rPr>
              <a:t> in </a:t>
            </a:r>
            <a:r>
              <a:rPr lang="en-US" sz="1000" dirty="0" err="1">
                <a:solidFill>
                  <a:schemeClr val="accent1">
                    <a:lumMod val="50000"/>
                  </a:schemeClr>
                </a:solidFill>
                <a:latin typeface="Arvo" panose="020B0604020202020204" charset="0"/>
                <a:cs typeface="Times New Roman" pitchFamily="18" charset="0"/>
              </a:rPr>
              <a:t>informacijska</a:t>
            </a:r>
            <a:r>
              <a:rPr lang="en-US" sz="1000" dirty="0">
                <a:solidFill>
                  <a:schemeClr val="accent1">
                    <a:lumMod val="50000"/>
                  </a:schemeClr>
                </a:solidFill>
                <a:latin typeface="Arvo" panose="020B0604020202020204" charset="0"/>
                <a:cs typeface="Times New Roman" pitchFamily="18" charset="0"/>
              </a:rPr>
              <a:t> </a:t>
            </a:r>
            <a:r>
              <a:rPr lang="en-US" sz="1000" dirty="0" err="1">
                <a:solidFill>
                  <a:schemeClr val="accent1">
                    <a:lumMod val="50000"/>
                  </a:schemeClr>
                </a:solidFill>
                <a:latin typeface="Arvo" panose="020B0604020202020204" charset="0"/>
                <a:cs typeface="Times New Roman" pitchFamily="18" charset="0"/>
              </a:rPr>
              <a:t>pismenost</a:t>
            </a:r>
            <a:r>
              <a:rPr lang="en-US" sz="1000" dirty="0">
                <a:solidFill>
                  <a:schemeClr val="accent1">
                    <a:lumMod val="50000"/>
                  </a:schemeClr>
                </a:solidFill>
                <a:latin typeface="Arvo" panose="020B0604020202020204" charset="0"/>
                <a:cs typeface="Times New Roman" pitchFamily="18" charset="0"/>
              </a:rPr>
              <a:t> v </a:t>
            </a:r>
            <a:r>
              <a:rPr lang="en-US" sz="1000" dirty="0" err="1">
                <a:solidFill>
                  <a:schemeClr val="accent1">
                    <a:lumMod val="50000"/>
                  </a:schemeClr>
                </a:solidFill>
                <a:latin typeface="Arvo" panose="020B0604020202020204" charset="0"/>
                <a:cs typeface="Times New Roman" pitchFamily="18" charset="0"/>
              </a:rPr>
              <a:t>specialnih</a:t>
            </a:r>
            <a:r>
              <a:rPr lang="en-US" sz="1000" dirty="0">
                <a:solidFill>
                  <a:schemeClr val="accent1">
                    <a:lumMod val="50000"/>
                  </a:schemeClr>
                </a:solidFill>
                <a:latin typeface="Arvo" panose="020B0604020202020204" charset="0"/>
                <a:cs typeface="Times New Roman" pitchFamily="18" charset="0"/>
              </a:rPr>
              <a:t> </a:t>
            </a:r>
            <a:r>
              <a:rPr lang="en-US" sz="1000" dirty="0" err="1">
                <a:solidFill>
                  <a:schemeClr val="accent1">
                    <a:lumMod val="50000"/>
                  </a:schemeClr>
                </a:solidFill>
                <a:latin typeface="Arvo" panose="020B0604020202020204" charset="0"/>
                <a:cs typeface="Times New Roman" pitchFamily="18" charset="0"/>
              </a:rPr>
              <a:t>knjižnicah</a:t>
            </a:r>
            <a:r>
              <a:rPr lang="hr-HR" sz="1000" dirty="0">
                <a:solidFill>
                  <a:schemeClr val="accent1">
                    <a:lumMod val="50000"/>
                  </a:schemeClr>
                </a:solidFill>
                <a:latin typeface="Arvo" panose="020B0604020202020204" charset="0"/>
                <a:cs typeface="Times New Roman" pitchFamily="18" charset="0"/>
              </a:rPr>
              <a:t> </a:t>
            </a:r>
            <a:endParaRPr lang="en-US" sz="1000" dirty="0">
              <a:solidFill>
                <a:schemeClr val="accent1">
                  <a:lumMod val="50000"/>
                </a:schemeClr>
              </a:solidFill>
              <a:latin typeface="Arvo" panose="020B0604020202020204" charset="0"/>
              <a:cs typeface="Times New Roman" pitchFamily="18" charset="0"/>
            </a:endParaRPr>
          </a:p>
          <a:p>
            <a:pPr algn="ctr"/>
            <a:r>
              <a:rPr lang="en-US" sz="1000" dirty="0">
                <a:solidFill>
                  <a:schemeClr val="accent1">
                    <a:lumMod val="50000"/>
                  </a:schemeClr>
                </a:solidFill>
                <a:latin typeface="Arvo" panose="020B0604020202020204" charset="0"/>
                <a:cs typeface="Times New Roman" pitchFamily="18" charset="0"/>
              </a:rPr>
              <a:t>Ljubljana, 26. </a:t>
            </a:r>
            <a:r>
              <a:rPr lang="sl-SI" sz="1000" dirty="0">
                <a:solidFill>
                  <a:schemeClr val="accent1">
                    <a:lumMod val="50000"/>
                  </a:schemeClr>
                </a:solidFill>
                <a:latin typeface="Arvo" panose="020B0604020202020204" charset="0"/>
                <a:cs typeface="Times New Roman" pitchFamily="18" charset="0"/>
              </a:rPr>
              <a:t>maja</a:t>
            </a:r>
            <a:r>
              <a:rPr lang="hr-HR" sz="1000" dirty="0">
                <a:solidFill>
                  <a:schemeClr val="accent1">
                    <a:lumMod val="50000"/>
                  </a:schemeClr>
                </a:solidFill>
                <a:latin typeface="Arvo" panose="020B0604020202020204" charset="0"/>
                <a:cs typeface="Times New Roman" pitchFamily="18" charset="0"/>
              </a:rPr>
              <a:t> 20</a:t>
            </a:r>
            <a:r>
              <a:rPr lang="en-US" sz="1000" dirty="0">
                <a:solidFill>
                  <a:schemeClr val="accent1">
                    <a:lumMod val="50000"/>
                  </a:schemeClr>
                </a:solidFill>
                <a:latin typeface="Arvo" panose="020B0604020202020204" charset="0"/>
                <a:cs typeface="Times New Roman" pitchFamily="18" charset="0"/>
              </a:rPr>
              <a:t>22.</a:t>
            </a:r>
            <a:endParaRPr lang="hr-HR" sz="1000" dirty="0">
              <a:solidFill>
                <a:schemeClr val="accent1">
                  <a:lumMod val="50000"/>
                </a:schemeClr>
              </a:solidFill>
              <a:latin typeface="Arvo" panose="020B0604020202020204" charset="0"/>
              <a:cs typeface="Times New Roman" pitchFamily="18" charset="0"/>
            </a:endParaRPr>
          </a:p>
        </p:txBody>
      </p:sp>
      <p:pic>
        <p:nvPicPr>
          <p:cNvPr id="5" name="Picture 2">
            <a:extLst>
              <a:ext uri="{FF2B5EF4-FFF2-40B4-BE49-F238E27FC236}">
                <a16:creationId xmlns:a16="http://schemas.microsoft.com/office/drawing/2014/main" id="{63070D36-29DF-41B3-AA06-0352B5DBE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1" t="7774" r="11111" b="14994"/>
          <a:stretch/>
        </p:blipFill>
        <p:spPr bwMode="auto">
          <a:xfrm>
            <a:off x="4020667" y="4123734"/>
            <a:ext cx="1102664" cy="101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48" name="Google Shape;348;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325" name="Google Shape;325;p21"/>
          <p:cNvSpPr txBox="1">
            <a:spLocks noGrp="1"/>
          </p:cNvSpPr>
          <p:nvPr>
            <p:ph type="ctrTitle" idx="4294967295"/>
          </p:nvPr>
        </p:nvSpPr>
        <p:spPr>
          <a:xfrm>
            <a:off x="1216" y="1266234"/>
            <a:ext cx="5970494" cy="116046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sz="2500" b="1" dirty="0" err="1">
                <a:solidFill>
                  <a:schemeClr val="accent1">
                    <a:lumMod val="50000"/>
                  </a:schemeClr>
                </a:solidFill>
              </a:rPr>
              <a:t>Razumevanje</a:t>
            </a:r>
            <a:r>
              <a:rPr lang="hr-HR" sz="2500" b="1" dirty="0">
                <a:solidFill>
                  <a:schemeClr val="accent1">
                    <a:lumMod val="50000"/>
                  </a:schemeClr>
                </a:solidFill>
              </a:rPr>
              <a:t> IP iz različni</a:t>
            </a:r>
            <a:r>
              <a:rPr lang="en-GB" sz="2500" b="1" dirty="0">
                <a:solidFill>
                  <a:schemeClr val="accent1">
                    <a:lumMod val="50000"/>
                  </a:schemeClr>
                </a:solidFill>
              </a:rPr>
              <a:t>h</a:t>
            </a:r>
            <a:r>
              <a:rPr lang="hr-HR" sz="2500" b="1" dirty="0">
                <a:solidFill>
                  <a:schemeClr val="accent1">
                    <a:lumMod val="50000"/>
                  </a:schemeClr>
                </a:solidFill>
              </a:rPr>
              <a:t> zornih </a:t>
            </a:r>
            <a:r>
              <a:rPr lang="hr-HR" sz="2500" b="1" dirty="0" err="1">
                <a:solidFill>
                  <a:schemeClr val="accent1">
                    <a:lumMod val="50000"/>
                  </a:schemeClr>
                </a:solidFill>
              </a:rPr>
              <a:t>kotov</a:t>
            </a:r>
            <a:r>
              <a:rPr lang="hr-HR" sz="2500" b="1" dirty="0">
                <a:solidFill>
                  <a:schemeClr val="accent1">
                    <a:lumMod val="50000"/>
                  </a:schemeClr>
                </a:solidFill>
              </a:rPr>
              <a:t> </a:t>
            </a:r>
            <a:r>
              <a:rPr lang="en-GB" sz="2500" b="1" dirty="0" err="1">
                <a:solidFill>
                  <a:schemeClr val="accent1">
                    <a:lumMod val="50000"/>
                  </a:schemeClr>
                </a:solidFill>
              </a:rPr>
              <a:t>udeležencev</a:t>
            </a:r>
            <a:r>
              <a:rPr lang="hr-HR" sz="2500" b="1" dirty="0">
                <a:solidFill>
                  <a:schemeClr val="accent1">
                    <a:lumMod val="50000"/>
                  </a:schemeClr>
                </a:solidFill>
              </a:rPr>
              <a:t> </a:t>
            </a:r>
            <a:r>
              <a:rPr lang="hr-HR" sz="2500" b="1" dirty="0" err="1">
                <a:solidFill>
                  <a:schemeClr val="accent1">
                    <a:lumMod val="50000"/>
                  </a:schemeClr>
                </a:solidFill>
              </a:rPr>
              <a:t>izobraževalnega</a:t>
            </a:r>
            <a:r>
              <a:rPr lang="hr-HR" sz="2500" b="1" dirty="0">
                <a:solidFill>
                  <a:schemeClr val="accent1">
                    <a:lumMod val="50000"/>
                  </a:schemeClr>
                </a:solidFill>
              </a:rPr>
              <a:t>  procesa?</a:t>
            </a:r>
            <a:endParaRPr sz="2500" b="1" dirty="0">
              <a:solidFill>
                <a:schemeClr val="accent1">
                  <a:lumMod val="50000"/>
                </a:schemeClr>
              </a:solidFill>
            </a:endParaRPr>
          </a:p>
        </p:txBody>
      </p:sp>
      <p:sp>
        <p:nvSpPr>
          <p:cNvPr id="326" name="Google Shape;326;p21"/>
          <p:cNvSpPr txBox="1">
            <a:spLocks noGrp="1"/>
          </p:cNvSpPr>
          <p:nvPr>
            <p:ph type="subTitle" idx="4294967295"/>
          </p:nvPr>
        </p:nvSpPr>
        <p:spPr>
          <a:xfrm>
            <a:off x="516686" y="2426696"/>
            <a:ext cx="4939553" cy="1584587"/>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hr-HR" sz="1200" dirty="0">
                <a:solidFill>
                  <a:schemeClr val="tx1"/>
                </a:solidFill>
                <a:latin typeface="Arvo" panose="020B0604020202020204" charset="0"/>
              </a:rPr>
              <a:t>Vodstvo </a:t>
            </a:r>
            <a:r>
              <a:rPr lang="hr-HR" sz="1200" dirty="0" err="1">
                <a:solidFill>
                  <a:schemeClr val="tx1"/>
                </a:solidFill>
                <a:latin typeface="Arvo" panose="020B0604020202020204" charset="0"/>
              </a:rPr>
              <a:t>inštitucije</a:t>
            </a:r>
            <a:r>
              <a:rPr lang="hr-HR" sz="1200" dirty="0">
                <a:solidFill>
                  <a:schemeClr val="tx1"/>
                </a:solidFill>
                <a:latin typeface="Arvo" panose="020B0604020202020204" charset="0"/>
              </a:rPr>
              <a:t> o IP? Znanstveno-pedagoško </a:t>
            </a:r>
            <a:r>
              <a:rPr lang="hr-HR" sz="1200" dirty="0" err="1">
                <a:solidFill>
                  <a:schemeClr val="tx1"/>
                </a:solidFill>
                <a:latin typeface="Arvo" panose="020B0604020202020204" charset="0"/>
              </a:rPr>
              <a:t>osebje</a:t>
            </a:r>
            <a:r>
              <a:rPr lang="hr-HR" sz="1200" dirty="0">
                <a:solidFill>
                  <a:schemeClr val="tx1"/>
                </a:solidFill>
                <a:latin typeface="Arvo" panose="020B0604020202020204" charset="0"/>
              </a:rPr>
              <a:t> o IP? </a:t>
            </a:r>
            <a:r>
              <a:rPr lang="hr-HR" sz="1200" dirty="0" err="1">
                <a:solidFill>
                  <a:schemeClr val="tx1"/>
                </a:solidFill>
                <a:latin typeface="Arvo" panose="020B0604020202020204" charset="0"/>
              </a:rPr>
              <a:t>Študenti</a:t>
            </a:r>
            <a:r>
              <a:rPr lang="hr-HR" sz="1200" dirty="0">
                <a:solidFill>
                  <a:schemeClr val="tx1"/>
                </a:solidFill>
                <a:latin typeface="Arvo" panose="020B0604020202020204" charset="0"/>
              </a:rPr>
              <a:t> o IP? </a:t>
            </a:r>
            <a:r>
              <a:rPr lang="hr-HR" sz="1200" dirty="0" err="1">
                <a:solidFill>
                  <a:schemeClr val="tx1"/>
                </a:solidFill>
                <a:latin typeface="Arvo" panose="020B0604020202020204" charset="0"/>
              </a:rPr>
              <a:t>Knjižničarji</a:t>
            </a:r>
            <a:r>
              <a:rPr lang="hr-HR" sz="1200" dirty="0">
                <a:solidFill>
                  <a:schemeClr val="tx1"/>
                </a:solidFill>
                <a:latin typeface="Arvo" panose="020B0604020202020204" charset="0"/>
              </a:rPr>
              <a:t> o IP? Pravni </a:t>
            </a:r>
            <a:r>
              <a:rPr lang="hr-HR" sz="1200" dirty="0" err="1">
                <a:solidFill>
                  <a:schemeClr val="tx1"/>
                </a:solidFill>
                <a:latin typeface="Arvo" panose="020B0604020202020204" charset="0"/>
              </a:rPr>
              <a:t>praktiki</a:t>
            </a:r>
            <a:r>
              <a:rPr lang="hr-HR" sz="1200" dirty="0">
                <a:solidFill>
                  <a:schemeClr val="tx1"/>
                </a:solidFill>
                <a:latin typeface="Arvo" panose="020B0604020202020204" charset="0"/>
              </a:rPr>
              <a:t> o IP? </a:t>
            </a:r>
            <a:r>
              <a:rPr lang="hr-HR" sz="1200" dirty="0" err="1">
                <a:solidFill>
                  <a:schemeClr val="tx1"/>
                </a:solidFill>
                <a:latin typeface="Arvo" panose="020B0604020202020204" charset="0"/>
              </a:rPr>
              <a:t>Zastopanost</a:t>
            </a:r>
            <a:r>
              <a:rPr lang="hr-HR" sz="1200" dirty="0">
                <a:solidFill>
                  <a:schemeClr val="tx1"/>
                </a:solidFill>
                <a:latin typeface="Arvo" panose="020B0604020202020204" charset="0"/>
              </a:rPr>
              <a:t> IP v strateških </a:t>
            </a:r>
            <a:r>
              <a:rPr lang="hr-HR" sz="1200" dirty="0" err="1">
                <a:solidFill>
                  <a:schemeClr val="tx1"/>
                </a:solidFill>
                <a:latin typeface="Arvo" panose="020B0604020202020204" charset="0"/>
              </a:rPr>
              <a:t>dokumentih</a:t>
            </a:r>
            <a:r>
              <a:rPr lang="hr-HR" sz="1200" dirty="0">
                <a:solidFill>
                  <a:schemeClr val="tx1"/>
                </a:solidFill>
                <a:latin typeface="Arvo" panose="020B0604020202020204" charset="0"/>
              </a:rPr>
              <a:t>?</a:t>
            </a:r>
          </a:p>
          <a:p>
            <a:pPr marL="457200" lvl="1" indent="0" algn="just">
              <a:buNone/>
            </a:pPr>
            <a:r>
              <a:rPr lang="hr-HR" sz="1200" dirty="0">
                <a:solidFill>
                  <a:schemeClr val="tx1"/>
                </a:solidFill>
                <a:latin typeface="Arvo" panose="020B0604020202020204" charset="0"/>
                <a:cs typeface="Times New Roman" pitchFamily="18" charset="0"/>
              </a:rPr>
              <a:t>Okvir za </a:t>
            </a:r>
            <a:r>
              <a:rPr lang="hr-HR" sz="1200" dirty="0" err="1">
                <a:solidFill>
                  <a:schemeClr val="tx1"/>
                </a:solidFill>
                <a:latin typeface="Arvo" panose="020B0604020202020204" charset="0"/>
                <a:cs typeface="Times New Roman" pitchFamily="18" charset="0"/>
              </a:rPr>
              <a:t>tiste</a:t>
            </a:r>
            <a:r>
              <a:rPr lang="hr-HR" sz="1200" dirty="0">
                <a:solidFill>
                  <a:schemeClr val="tx1"/>
                </a:solidFill>
                <a:latin typeface="Arvo" panose="020B0604020202020204" charset="0"/>
                <a:cs typeface="Times New Roman" pitchFamily="18" charset="0"/>
              </a:rPr>
              <a:t> </a:t>
            </a:r>
            <a:r>
              <a:rPr lang="hr-HR" sz="1200" dirty="0" err="1">
                <a:solidFill>
                  <a:schemeClr val="tx1"/>
                </a:solidFill>
                <a:latin typeface="Arvo" panose="020B0604020202020204" charset="0"/>
                <a:cs typeface="Times New Roman" pitchFamily="18" charset="0"/>
              </a:rPr>
              <a:t>vsebine</a:t>
            </a:r>
            <a:r>
              <a:rPr lang="hr-HR" sz="1200" dirty="0">
                <a:solidFill>
                  <a:schemeClr val="tx1"/>
                </a:solidFill>
                <a:latin typeface="Arvo" panose="020B0604020202020204" charset="0"/>
                <a:cs typeface="Times New Roman" pitchFamily="18" charset="0"/>
              </a:rPr>
              <a:t> </a:t>
            </a:r>
            <a:r>
              <a:rPr lang="hr-HR" sz="1200" dirty="0" err="1">
                <a:solidFill>
                  <a:schemeClr val="tx1"/>
                </a:solidFill>
                <a:latin typeface="Arvo" panose="020B0604020202020204" charset="0"/>
                <a:cs typeface="Times New Roman" pitchFamily="18" charset="0"/>
              </a:rPr>
              <a:t>in</a:t>
            </a:r>
            <a:r>
              <a:rPr lang="hr-HR" sz="1200" dirty="0">
                <a:solidFill>
                  <a:schemeClr val="tx1"/>
                </a:solidFill>
                <a:latin typeface="Arvo" panose="020B0604020202020204" charset="0"/>
                <a:cs typeface="Times New Roman" pitchFamily="18" charset="0"/>
              </a:rPr>
              <a:t> metode, </a:t>
            </a:r>
            <a:r>
              <a:rPr lang="hr-HR" sz="1200" dirty="0" err="1">
                <a:solidFill>
                  <a:schemeClr val="tx1"/>
                </a:solidFill>
                <a:latin typeface="Arvo" panose="020B0604020202020204" charset="0"/>
                <a:cs typeface="Times New Roman" pitchFamily="18" charset="0"/>
              </a:rPr>
              <a:t>ki</a:t>
            </a:r>
            <a:r>
              <a:rPr lang="hr-HR" sz="1200" dirty="0">
                <a:solidFill>
                  <a:schemeClr val="tx1"/>
                </a:solidFill>
                <a:latin typeface="Arvo" panose="020B0604020202020204" charset="0"/>
                <a:cs typeface="Times New Roman" pitchFamily="18" charset="0"/>
              </a:rPr>
              <a:t> </a:t>
            </a:r>
            <a:r>
              <a:rPr lang="hr-HR" sz="1200" dirty="0" err="1">
                <a:solidFill>
                  <a:schemeClr val="tx1"/>
                </a:solidFill>
                <a:latin typeface="Arvo" panose="020B0604020202020204" charset="0"/>
                <a:cs typeface="Times New Roman" pitchFamily="18" charset="0"/>
              </a:rPr>
              <a:t>dajajo</a:t>
            </a:r>
            <a:r>
              <a:rPr lang="hr-HR" sz="1200" dirty="0">
                <a:solidFill>
                  <a:schemeClr val="tx1"/>
                </a:solidFill>
                <a:latin typeface="Arvo" panose="020B0604020202020204" charset="0"/>
                <a:cs typeface="Times New Roman" pitchFamily="18" charset="0"/>
              </a:rPr>
              <a:t> </a:t>
            </a:r>
            <a:r>
              <a:rPr lang="hr-HR" sz="1200" dirty="0" err="1">
                <a:solidFill>
                  <a:schemeClr val="tx1"/>
                </a:solidFill>
                <a:latin typeface="Arvo" panose="020B0604020202020204" charset="0"/>
                <a:cs typeface="Times New Roman" pitchFamily="18" charset="0"/>
              </a:rPr>
              <a:t>izhodišča</a:t>
            </a:r>
            <a:r>
              <a:rPr lang="hr-HR" sz="1200" dirty="0">
                <a:solidFill>
                  <a:schemeClr val="tx1"/>
                </a:solidFill>
                <a:latin typeface="Arvo" panose="020B0604020202020204" charset="0"/>
                <a:cs typeface="Times New Roman" pitchFamily="18" charset="0"/>
              </a:rPr>
              <a:t> za razvoj IP </a:t>
            </a:r>
            <a:r>
              <a:rPr lang="hr-HR" sz="1200" dirty="0" err="1">
                <a:solidFill>
                  <a:schemeClr val="tx1"/>
                </a:solidFill>
                <a:latin typeface="Arvo" panose="020B0604020202020204" charset="0"/>
                <a:cs typeface="Times New Roman" pitchFamily="18" charset="0"/>
              </a:rPr>
              <a:t>in</a:t>
            </a:r>
            <a:r>
              <a:rPr lang="hr-HR" sz="1200" dirty="0">
                <a:solidFill>
                  <a:schemeClr val="tx1"/>
                </a:solidFill>
                <a:latin typeface="Arvo" panose="020B0604020202020204" charset="0"/>
                <a:cs typeface="Times New Roman" pitchFamily="18" charset="0"/>
              </a:rPr>
              <a:t> </a:t>
            </a:r>
            <a:r>
              <a:rPr lang="hr-HR" sz="1200" dirty="0" err="1">
                <a:solidFill>
                  <a:schemeClr val="tx1"/>
                </a:solidFill>
                <a:latin typeface="Arvo" panose="020B0604020202020204" charset="0"/>
                <a:cs typeface="Times New Roman" pitchFamily="18" charset="0"/>
              </a:rPr>
              <a:t>odpirajo</a:t>
            </a:r>
            <a:r>
              <a:rPr lang="hr-HR" sz="1200" dirty="0">
                <a:solidFill>
                  <a:schemeClr val="tx1"/>
                </a:solidFill>
                <a:latin typeface="Arvo" panose="020B0604020202020204" charset="0"/>
                <a:cs typeface="Times New Roman" pitchFamily="18" charset="0"/>
              </a:rPr>
              <a:t> prostor za </a:t>
            </a:r>
            <a:r>
              <a:rPr lang="hr-HR" sz="1200" dirty="0" err="1">
                <a:solidFill>
                  <a:schemeClr val="tx1"/>
                </a:solidFill>
                <a:latin typeface="Arvo" panose="020B0604020202020204" charset="0"/>
                <a:cs typeface="Times New Roman" pitchFamily="18" charset="0"/>
              </a:rPr>
              <a:t>sodelovanje</a:t>
            </a:r>
            <a:r>
              <a:rPr lang="hr-HR" sz="1200" dirty="0">
                <a:solidFill>
                  <a:schemeClr val="tx1"/>
                </a:solidFill>
                <a:latin typeface="Arvo" panose="020B0604020202020204" charset="0"/>
                <a:cs typeface="Times New Roman" pitchFamily="18" charset="0"/>
              </a:rPr>
              <a:t> </a:t>
            </a:r>
            <a:r>
              <a:rPr lang="hr-HR" sz="1200" dirty="0" err="1">
                <a:solidFill>
                  <a:schemeClr val="tx1"/>
                </a:solidFill>
                <a:latin typeface="Arvo" panose="020B0604020202020204" charset="0"/>
                <a:cs typeface="Times New Roman" pitchFamily="18" charset="0"/>
              </a:rPr>
              <a:t>knjižničarja</a:t>
            </a:r>
            <a:r>
              <a:rPr lang="hr-HR" sz="1200" dirty="0">
                <a:solidFill>
                  <a:schemeClr val="tx1"/>
                </a:solidFill>
                <a:latin typeface="Arvo" panose="020B0604020202020204" charset="0"/>
                <a:cs typeface="Times New Roman" pitchFamily="18" charset="0"/>
              </a:rPr>
              <a:t> </a:t>
            </a:r>
            <a:r>
              <a:rPr lang="hr-HR" sz="1200" dirty="0" err="1">
                <a:solidFill>
                  <a:schemeClr val="tx1"/>
                </a:solidFill>
                <a:latin typeface="Arvo" panose="020B0604020202020204" charset="0"/>
                <a:cs typeface="Times New Roman" pitchFamily="18" charset="0"/>
              </a:rPr>
              <a:t>in</a:t>
            </a:r>
            <a:r>
              <a:rPr lang="hr-HR" sz="1200" dirty="0">
                <a:solidFill>
                  <a:schemeClr val="tx1"/>
                </a:solidFill>
                <a:latin typeface="Arvo" panose="020B0604020202020204" charset="0"/>
                <a:cs typeface="Times New Roman" pitchFamily="18" charset="0"/>
              </a:rPr>
              <a:t> </a:t>
            </a:r>
            <a:r>
              <a:rPr lang="hr-HR" sz="1200" dirty="0" err="1">
                <a:solidFill>
                  <a:schemeClr val="tx1"/>
                </a:solidFill>
                <a:latin typeface="Arvo" panose="020B0604020202020204" charset="0"/>
                <a:cs typeface="Times New Roman" pitchFamily="18" charset="0"/>
              </a:rPr>
              <a:t>pedagoškega</a:t>
            </a:r>
            <a:r>
              <a:rPr lang="hr-HR" sz="1200" dirty="0">
                <a:solidFill>
                  <a:schemeClr val="tx1"/>
                </a:solidFill>
                <a:latin typeface="Arvo" panose="020B0604020202020204" charset="0"/>
                <a:cs typeface="Times New Roman" pitchFamily="18" charset="0"/>
              </a:rPr>
              <a:t> </a:t>
            </a:r>
            <a:r>
              <a:rPr lang="hr-HR" sz="1200" dirty="0" err="1">
                <a:solidFill>
                  <a:schemeClr val="tx1"/>
                </a:solidFill>
                <a:latin typeface="Arvo" panose="020B0604020202020204" charset="0"/>
                <a:cs typeface="Times New Roman" pitchFamily="18" charset="0"/>
              </a:rPr>
              <a:t>osebja</a:t>
            </a:r>
            <a:r>
              <a:rPr lang="hr-HR" sz="1200" dirty="0">
                <a:solidFill>
                  <a:schemeClr val="tx1"/>
                </a:solidFill>
                <a:latin typeface="Arvo" panose="020B0604020202020204" charset="0"/>
                <a:cs typeface="Times New Roman" pitchFamily="18" charset="0"/>
              </a:rPr>
              <a:t> pri </a:t>
            </a:r>
            <a:r>
              <a:rPr lang="hr-HR" sz="1200" dirty="0" err="1">
                <a:solidFill>
                  <a:schemeClr val="tx1"/>
                </a:solidFill>
                <a:latin typeface="Arvo" panose="020B0604020202020204" charset="0"/>
                <a:cs typeface="Times New Roman" pitchFamily="18" charset="0"/>
              </a:rPr>
              <a:t>poučevanju</a:t>
            </a:r>
            <a:r>
              <a:rPr lang="hr-HR" sz="1200" dirty="0">
                <a:solidFill>
                  <a:schemeClr val="tx1"/>
                </a:solidFill>
                <a:latin typeface="Arvo" panose="020B0604020202020204" charset="0"/>
                <a:cs typeface="Times New Roman" pitchFamily="18" charset="0"/>
              </a:rPr>
              <a:t>. </a:t>
            </a:r>
            <a:endParaRPr sz="1400" b="1" dirty="0"/>
          </a:p>
        </p:txBody>
      </p:sp>
      <p:sp>
        <p:nvSpPr>
          <p:cNvPr id="327" name="Google Shape;327;p21"/>
          <p:cNvSpPr/>
          <p:nvPr/>
        </p:nvSpPr>
        <p:spPr>
          <a:xfrm>
            <a:off x="2113693" y="264022"/>
            <a:ext cx="295187" cy="28185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rgbClr val="EDC6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21"/>
          <p:cNvGrpSpPr/>
          <p:nvPr/>
        </p:nvGrpSpPr>
        <p:grpSpPr>
          <a:xfrm>
            <a:off x="1904408" y="1338867"/>
            <a:ext cx="325661" cy="326130"/>
            <a:chOff x="5294400" y="974850"/>
            <a:chExt cx="416500" cy="417100"/>
          </a:xfrm>
        </p:grpSpPr>
        <p:sp>
          <p:nvSpPr>
            <p:cNvPr id="329" name="Google Shape;329;p21"/>
            <p:cNvSpPr/>
            <p:nvPr/>
          </p:nvSpPr>
          <p:spPr>
            <a:xfrm>
              <a:off x="5325450" y="997975"/>
              <a:ext cx="151650" cy="154700"/>
            </a:xfrm>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1"/>
            <p:cNvSpPr/>
            <p:nvPr/>
          </p:nvSpPr>
          <p:spPr>
            <a:xfrm>
              <a:off x="5294400" y="974850"/>
              <a:ext cx="416500" cy="417100"/>
            </a:xfrm>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1"/>
          <p:cNvGrpSpPr/>
          <p:nvPr/>
        </p:nvGrpSpPr>
        <p:grpSpPr>
          <a:xfrm>
            <a:off x="1554167" y="621606"/>
            <a:ext cx="586760" cy="586760"/>
            <a:chOff x="5941025" y="3634400"/>
            <a:chExt cx="467650" cy="467650"/>
          </a:xfrm>
        </p:grpSpPr>
        <p:sp>
          <p:nvSpPr>
            <p:cNvPr id="332" name="Google Shape;332;p21"/>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1"/>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1"/>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1"/>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CE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21"/>
          <p:cNvGrpSpPr/>
          <p:nvPr/>
        </p:nvGrpSpPr>
        <p:grpSpPr>
          <a:xfrm>
            <a:off x="3116895" y="130286"/>
            <a:ext cx="1075601" cy="1075667"/>
            <a:chOff x="6643075" y="3664250"/>
            <a:chExt cx="407950" cy="407975"/>
          </a:xfrm>
        </p:grpSpPr>
        <p:sp>
          <p:nvSpPr>
            <p:cNvPr id="339" name="Google Shape;339;p2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9525" cap="rnd" cmpd="sng">
              <a:solidFill>
                <a:srgbClr val="4D77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9525" cap="rnd" cmpd="sng">
              <a:solidFill>
                <a:srgbClr val="4D77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21"/>
          <p:cNvGrpSpPr/>
          <p:nvPr/>
        </p:nvGrpSpPr>
        <p:grpSpPr>
          <a:xfrm rot="1385783">
            <a:off x="2334410" y="792486"/>
            <a:ext cx="468582" cy="468555"/>
            <a:chOff x="576250" y="4319400"/>
            <a:chExt cx="442075" cy="442050"/>
          </a:xfrm>
        </p:grpSpPr>
        <p:sp>
          <p:nvSpPr>
            <p:cNvPr id="342" name="Google Shape;342;p2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rgbClr val="4D77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rgbClr val="4D77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rgbClr val="4D77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rgbClr val="4D77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21"/>
          <p:cNvSpPr/>
          <p:nvPr/>
        </p:nvSpPr>
        <p:spPr>
          <a:xfrm rot="6304741">
            <a:off x="2778432" y="584492"/>
            <a:ext cx="190685" cy="18203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rgbClr val="EDC6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rot="1735981">
            <a:off x="3435198" y="1295359"/>
            <a:ext cx="203906" cy="1946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rgbClr val="EDC6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Picture 5">
            <a:extLst>
              <a:ext uri="{FF2B5EF4-FFF2-40B4-BE49-F238E27FC236}">
                <a16:creationId xmlns:a16="http://schemas.microsoft.com/office/drawing/2014/main" id="{F246C89A-F1F2-4D69-83B5-978355A55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463" y="4674899"/>
            <a:ext cx="8205538" cy="46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2D2E570F-0DD2-4B5D-BECF-1DE64B4E10EE}"/>
              </a:ext>
            </a:extLst>
          </p:cNvPr>
          <p:cNvSpPr/>
          <p:nvPr/>
        </p:nvSpPr>
        <p:spPr>
          <a:xfrm>
            <a:off x="627017" y="3211995"/>
            <a:ext cx="311446" cy="393354"/>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0"/>
          <p:cNvSpPr txBox="1">
            <a:spLocks noGrp="1"/>
          </p:cNvSpPr>
          <p:nvPr>
            <p:ph type="title"/>
          </p:nvPr>
        </p:nvSpPr>
        <p:spPr>
          <a:xfrm>
            <a:off x="1788687" y="1199072"/>
            <a:ext cx="4647972" cy="930853"/>
          </a:xfrm>
          <a:prstGeom prst="rect">
            <a:avLst/>
          </a:prstGeom>
        </p:spPr>
        <p:txBody>
          <a:bodyPr spcFirstLastPara="1" wrap="square" lIns="91425" tIns="91425" rIns="91425" bIns="91425" anchor="b" anchorCtr="0">
            <a:noAutofit/>
          </a:bodyPr>
          <a:lstStyle/>
          <a:p>
            <a:pPr lvl="0"/>
            <a:r>
              <a:rPr lang="hr-HR" sz="2000" b="1" dirty="0" err="1">
                <a:solidFill>
                  <a:schemeClr val="accent1">
                    <a:lumMod val="50000"/>
                  </a:schemeClr>
                </a:solidFill>
              </a:rPr>
              <a:t>Zastop</a:t>
            </a:r>
            <a:r>
              <a:rPr lang="en-GB" sz="2000" b="1" dirty="0" err="1">
                <a:solidFill>
                  <a:schemeClr val="accent1">
                    <a:lumMod val="50000"/>
                  </a:schemeClr>
                </a:solidFill>
              </a:rPr>
              <a:t>anje</a:t>
            </a:r>
            <a:r>
              <a:rPr lang="hr-HR" sz="2000" b="1" dirty="0">
                <a:solidFill>
                  <a:schemeClr val="accent1">
                    <a:lumMod val="50000"/>
                  </a:schemeClr>
                </a:solidFill>
              </a:rPr>
              <a:t> knjižnice </a:t>
            </a:r>
            <a:r>
              <a:rPr lang="hr-HR" sz="2000" b="1" dirty="0" err="1">
                <a:solidFill>
                  <a:schemeClr val="accent1">
                    <a:lumMod val="50000"/>
                  </a:schemeClr>
                </a:solidFill>
              </a:rPr>
              <a:t>in</a:t>
            </a:r>
            <a:r>
              <a:rPr lang="hr-HR" sz="2000" b="1" dirty="0">
                <a:solidFill>
                  <a:schemeClr val="accent1">
                    <a:lumMod val="50000"/>
                  </a:schemeClr>
                </a:solidFill>
              </a:rPr>
              <a:t> IP v strateških </a:t>
            </a:r>
            <a:r>
              <a:rPr lang="hr-HR" sz="2000" b="1" dirty="0" err="1">
                <a:solidFill>
                  <a:schemeClr val="accent1">
                    <a:lumMod val="50000"/>
                  </a:schemeClr>
                </a:solidFill>
              </a:rPr>
              <a:t>dokumentih</a:t>
            </a:r>
            <a:r>
              <a:rPr lang="hr-HR" sz="2000" b="1" dirty="0">
                <a:solidFill>
                  <a:schemeClr val="accent1">
                    <a:lumMod val="50000"/>
                  </a:schemeClr>
                </a:solidFill>
              </a:rPr>
              <a:t> </a:t>
            </a:r>
            <a:r>
              <a:rPr lang="hr-HR" sz="2000" b="1" dirty="0" err="1">
                <a:solidFill>
                  <a:schemeClr val="accent1">
                    <a:lumMod val="50000"/>
                  </a:schemeClr>
                </a:solidFill>
              </a:rPr>
              <a:t>PravRi</a:t>
            </a:r>
            <a:br>
              <a:rPr lang="hr-HR" dirty="0">
                <a:solidFill>
                  <a:schemeClr val="accent1">
                    <a:lumMod val="50000"/>
                  </a:schemeClr>
                </a:solidFill>
              </a:rPr>
            </a:br>
            <a:endParaRPr dirty="0">
              <a:solidFill>
                <a:schemeClr val="accent1">
                  <a:lumMod val="50000"/>
                </a:schemeClr>
              </a:solidFill>
            </a:endParaRPr>
          </a:p>
        </p:txBody>
      </p:sp>
      <p:sp>
        <p:nvSpPr>
          <p:cNvPr id="319" name="Google Shape;319;p20"/>
          <p:cNvSpPr txBox="1">
            <a:spLocks noGrp="1"/>
          </p:cNvSpPr>
          <p:nvPr>
            <p:ph type="body" idx="1"/>
          </p:nvPr>
        </p:nvSpPr>
        <p:spPr>
          <a:xfrm>
            <a:off x="2514300" y="2043092"/>
            <a:ext cx="4115400" cy="2702700"/>
          </a:xfrm>
          <a:prstGeom prst="rect">
            <a:avLst/>
          </a:prstGeom>
        </p:spPr>
        <p:txBody>
          <a:bodyPr spcFirstLastPara="1" wrap="square" lIns="91425" tIns="91425" rIns="91425" bIns="91425" anchor="t" anchorCtr="0">
            <a:noAutofit/>
          </a:bodyPr>
          <a:lstStyle/>
          <a:p>
            <a:pPr marL="457200" lvl="0" indent="-330200" algn="l" rtl="0">
              <a:spcBef>
                <a:spcPts val="600"/>
              </a:spcBef>
              <a:spcAft>
                <a:spcPts val="0"/>
              </a:spcAft>
              <a:buSzPts val="1600"/>
              <a:buChar char="■"/>
            </a:pPr>
            <a:r>
              <a:rPr lang="hr-HR" sz="1000" dirty="0">
                <a:solidFill>
                  <a:schemeClr val="accent1">
                    <a:lumMod val="50000"/>
                  </a:schemeClr>
                </a:solidFill>
                <a:latin typeface="Arvo" panose="020B0604020202020204" charset="0"/>
              </a:rPr>
              <a:t>Knjižnica – informacijsko </a:t>
            </a:r>
            <a:r>
              <a:rPr lang="hr-HR" sz="1000" dirty="0" err="1">
                <a:solidFill>
                  <a:schemeClr val="accent1">
                    <a:lumMod val="50000"/>
                  </a:schemeClr>
                </a:solidFill>
                <a:latin typeface="Arvo" panose="020B0604020202020204" charset="0"/>
              </a:rPr>
              <a:t>središče</a:t>
            </a:r>
            <a:endParaRPr sz="1000" dirty="0">
              <a:solidFill>
                <a:schemeClr val="accent1">
                  <a:lumMod val="50000"/>
                </a:schemeClr>
              </a:solidFill>
              <a:latin typeface="Arvo" panose="020B0604020202020204" charset="0"/>
            </a:endParaRPr>
          </a:p>
          <a:p>
            <a:pPr lvl="0">
              <a:spcBef>
                <a:spcPts val="0"/>
              </a:spcBef>
            </a:pPr>
            <a:r>
              <a:rPr lang="hr-HR" sz="1000" dirty="0">
                <a:solidFill>
                  <a:schemeClr val="accent1">
                    <a:lumMod val="50000"/>
                  </a:schemeClr>
                </a:solidFill>
                <a:latin typeface="Arvo" panose="020B0604020202020204" charset="0"/>
              </a:rPr>
              <a:t>IP termin ni </a:t>
            </a:r>
            <a:r>
              <a:rPr lang="hr-HR" sz="1000" dirty="0" err="1">
                <a:solidFill>
                  <a:schemeClr val="accent1">
                    <a:lumMod val="50000"/>
                  </a:schemeClr>
                </a:solidFill>
                <a:latin typeface="Arvo" panose="020B0604020202020204" charset="0"/>
              </a:rPr>
              <a:t>omenjen</a:t>
            </a:r>
            <a:endParaRPr lang="hr-HR" sz="1000" dirty="0">
              <a:solidFill>
                <a:schemeClr val="accent1">
                  <a:lumMod val="50000"/>
                </a:schemeClr>
              </a:solidFill>
              <a:latin typeface="Arvo" panose="020B0604020202020204" charset="0"/>
            </a:endParaRPr>
          </a:p>
          <a:p>
            <a:pPr lvl="0">
              <a:spcBef>
                <a:spcPts val="0"/>
              </a:spcBef>
            </a:pPr>
            <a:r>
              <a:rPr lang="hr-HR" sz="1000" b="1" dirty="0">
                <a:solidFill>
                  <a:schemeClr val="accent1">
                    <a:lumMod val="50000"/>
                  </a:schemeClr>
                </a:solidFill>
                <a:latin typeface="Arvo" panose="020B0604020202020204" charset="0"/>
              </a:rPr>
              <a:t>POZITIVNO – </a:t>
            </a:r>
            <a:r>
              <a:rPr lang="hr-HR" sz="1000" b="1" dirty="0" err="1">
                <a:solidFill>
                  <a:schemeClr val="accent1">
                    <a:lumMod val="50000"/>
                  </a:schemeClr>
                </a:solidFill>
                <a:latin typeface="Arvo" panose="020B0604020202020204" charset="0"/>
              </a:rPr>
              <a:t>izobraževalno</a:t>
            </a:r>
            <a:r>
              <a:rPr lang="hr-HR" sz="1000" b="1" dirty="0">
                <a:solidFill>
                  <a:schemeClr val="accent1">
                    <a:lumMod val="50000"/>
                  </a:schemeClr>
                </a:solidFill>
                <a:latin typeface="Arvo" panose="020B0604020202020204" charset="0"/>
              </a:rPr>
              <a:t> </a:t>
            </a:r>
            <a:r>
              <a:rPr lang="hr-HR" sz="1000" b="1" dirty="0" err="1">
                <a:solidFill>
                  <a:schemeClr val="accent1">
                    <a:lumMod val="50000"/>
                  </a:schemeClr>
                </a:solidFill>
                <a:latin typeface="Arvo" panose="020B0604020202020204" charset="0"/>
              </a:rPr>
              <a:t>okolje</a:t>
            </a:r>
            <a:r>
              <a:rPr lang="en-US" sz="1000" b="1" dirty="0">
                <a:solidFill>
                  <a:schemeClr val="accent1">
                    <a:lumMod val="50000"/>
                  </a:schemeClr>
                </a:solidFill>
                <a:latin typeface="Arvo" panose="020B0604020202020204" charset="0"/>
              </a:rPr>
              <a:t>:</a:t>
            </a:r>
            <a:r>
              <a:rPr lang="hr-HR" sz="1000" b="1" dirty="0">
                <a:solidFill>
                  <a:schemeClr val="accent1">
                    <a:lumMod val="50000"/>
                  </a:schemeClr>
                </a:solidFill>
                <a:latin typeface="Arvo" panose="020B0604020202020204" charset="0"/>
              </a:rPr>
              <a:t> metode aktivnog </a:t>
            </a:r>
            <a:r>
              <a:rPr lang="hr-HR" sz="1000" b="1" dirty="0" err="1">
                <a:solidFill>
                  <a:schemeClr val="accent1">
                    <a:lumMod val="50000"/>
                  </a:schemeClr>
                </a:solidFill>
                <a:latin typeface="Arvo" panose="020B0604020202020204" charset="0"/>
              </a:rPr>
              <a:t>in</a:t>
            </a:r>
            <a:r>
              <a:rPr lang="hr-HR" sz="1000" b="1" dirty="0">
                <a:solidFill>
                  <a:schemeClr val="accent1">
                    <a:lumMod val="50000"/>
                  </a:schemeClr>
                </a:solidFill>
                <a:latin typeface="Arvo" panose="020B0604020202020204" charset="0"/>
              </a:rPr>
              <a:t> </a:t>
            </a:r>
            <a:r>
              <a:rPr lang="hr-HR" sz="1000" b="1" dirty="0" err="1">
                <a:solidFill>
                  <a:schemeClr val="accent1">
                    <a:lumMod val="50000"/>
                  </a:schemeClr>
                </a:solidFill>
                <a:latin typeface="Arvo" panose="020B0604020202020204" charset="0"/>
              </a:rPr>
              <a:t>raziskovalnega</a:t>
            </a:r>
            <a:r>
              <a:rPr lang="hr-HR" sz="1000" b="1" dirty="0">
                <a:solidFill>
                  <a:schemeClr val="accent1">
                    <a:lumMod val="50000"/>
                  </a:schemeClr>
                </a:solidFill>
                <a:latin typeface="Arvo" panose="020B0604020202020204" charset="0"/>
              </a:rPr>
              <a:t> učenja</a:t>
            </a:r>
            <a:endParaRPr lang="en-US" sz="1000" b="1" dirty="0">
              <a:solidFill>
                <a:schemeClr val="accent1">
                  <a:lumMod val="50000"/>
                </a:schemeClr>
              </a:solidFill>
              <a:latin typeface="Arvo" panose="020B0604020202020204" charset="0"/>
            </a:endParaRPr>
          </a:p>
          <a:p>
            <a:pPr lvl="0">
              <a:spcBef>
                <a:spcPts val="0"/>
              </a:spcBef>
            </a:pPr>
            <a:r>
              <a:rPr lang="en-US" sz="1000" dirty="0">
                <a:solidFill>
                  <a:schemeClr val="accent1">
                    <a:lumMod val="50000"/>
                  </a:schemeClr>
                </a:solidFill>
                <a:latin typeface="Arvo" panose="020B0604020202020204" charset="0"/>
              </a:rPr>
              <a:t>P</a:t>
            </a:r>
            <a:r>
              <a:rPr lang="hr-HR" sz="1000" dirty="0" err="1">
                <a:solidFill>
                  <a:schemeClr val="accent1">
                    <a:lumMod val="50000"/>
                  </a:schemeClr>
                </a:solidFill>
                <a:latin typeface="Arvo" panose="020B0604020202020204" charset="0"/>
              </a:rPr>
              <a:t>otreba</a:t>
            </a:r>
            <a:r>
              <a:rPr lang="hr-HR" sz="1000" dirty="0">
                <a:solidFill>
                  <a:schemeClr val="accent1">
                    <a:lumMod val="50000"/>
                  </a:schemeClr>
                </a:solidFill>
                <a:latin typeface="Arvo" panose="020B0604020202020204" charset="0"/>
              </a:rPr>
              <a:t>  po razvoju </a:t>
            </a:r>
            <a:r>
              <a:rPr lang="hr-HR" sz="1000" dirty="0" err="1">
                <a:solidFill>
                  <a:schemeClr val="accent1">
                    <a:lumMod val="50000"/>
                  </a:schemeClr>
                </a:solidFill>
                <a:latin typeface="Arvo" panose="020B0604020202020204" charset="0"/>
              </a:rPr>
              <a:t>generičnih</a:t>
            </a:r>
            <a:r>
              <a:rPr lang="hr-HR" sz="1000" dirty="0">
                <a:solidFill>
                  <a:schemeClr val="accent1">
                    <a:lumMod val="50000"/>
                  </a:schemeClr>
                </a:solidFill>
                <a:latin typeface="Arvo" panose="020B0604020202020204" charset="0"/>
              </a:rPr>
              <a:t> </a:t>
            </a:r>
            <a:r>
              <a:rPr lang="hr-HR" sz="1000" dirty="0" err="1">
                <a:solidFill>
                  <a:schemeClr val="accent1">
                    <a:lumMod val="50000"/>
                  </a:schemeClr>
                </a:solidFill>
                <a:latin typeface="Arvo" panose="020B0604020202020204" charset="0"/>
              </a:rPr>
              <a:t>in</a:t>
            </a:r>
            <a:r>
              <a:rPr lang="hr-HR" sz="1000" dirty="0">
                <a:solidFill>
                  <a:schemeClr val="accent1">
                    <a:lumMod val="50000"/>
                  </a:schemeClr>
                </a:solidFill>
                <a:latin typeface="Arvo" panose="020B0604020202020204" charset="0"/>
              </a:rPr>
              <a:t> kontekstualnih spretnosti v </a:t>
            </a:r>
            <a:r>
              <a:rPr lang="hr-HR" sz="1000" dirty="0" err="1">
                <a:solidFill>
                  <a:schemeClr val="accent1">
                    <a:lumMod val="50000"/>
                  </a:schemeClr>
                </a:solidFill>
                <a:latin typeface="Arvo" panose="020B0604020202020204" charset="0"/>
              </a:rPr>
              <a:t>področju</a:t>
            </a:r>
            <a:r>
              <a:rPr lang="hr-HR" sz="1000" dirty="0">
                <a:solidFill>
                  <a:schemeClr val="accent1">
                    <a:lumMod val="50000"/>
                  </a:schemeClr>
                </a:solidFill>
                <a:latin typeface="Arvo" panose="020B0604020202020204" charset="0"/>
              </a:rPr>
              <a:t> prava zaradi razvoja IKT  </a:t>
            </a:r>
            <a:r>
              <a:rPr lang="hr-HR" sz="1000" dirty="0" err="1">
                <a:solidFill>
                  <a:schemeClr val="accent1">
                    <a:lumMod val="50000"/>
                  </a:schemeClr>
                </a:solidFill>
                <a:latin typeface="Arvo" panose="020B0604020202020204" charset="0"/>
              </a:rPr>
              <a:t>in</a:t>
            </a:r>
            <a:r>
              <a:rPr lang="hr-HR" sz="1000" dirty="0">
                <a:solidFill>
                  <a:schemeClr val="accent1">
                    <a:lumMod val="50000"/>
                  </a:schemeClr>
                </a:solidFill>
                <a:latin typeface="Arvo" panose="020B0604020202020204" charset="0"/>
              </a:rPr>
              <a:t> </a:t>
            </a:r>
            <a:r>
              <a:rPr lang="hr-HR" sz="1000" dirty="0" err="1">
                <a:solidFill>
                  <a:schemeClr val="accent1">
                    <a:lumMod val="50000"/>
                  </a:schemeClr>
                </a:solidFill>
                <a:latin typeface="Arvo" panose="020B0604020202020204" charset="0"/>
              </a:rPr>
              <a:t>pojav</a:t>
            </a:r>
            <a:r>
              <a:rPr lang="hr-HR" sz="1000" dirty="0">
                <a:solidFill>
                  <a:schemeClr val="accent1">
                    <a:lumMod val="50000"/>
                  </a:schemeClr>
                </a:solidFill>
                <a:latin typeface="Arvo" panose="020B0604020202020204" charset="0"/>
              </a:rPr>
              <a:t> novih </a:t>
            </a:r>
            <a:r>
              <a:rPr lang="hr-HR" sz="1000" dirty="0" err="1">
                <a:solidFill>
                  <a:schemeClr val="accent1">
                    <a:lumMod val="50000"/>
                  </a:schemeClr>
                </a:solidFill>
                <a:latin typeface="Arvo" panose="020B0604020202020204" charset="0"/>
              </a:rPr>
              <a:t>vej</a:t>
            </a:r>
            <a:r>
              <a:rPr lang="hr-HR" sz="1000" dirty="0">
                <a:solidFill>
                  <a:schemeClr val="accent1">
                    <a:lumMod val="50000"/>
                  </a:schemeClr>
                </a:solidFill>
                <a:latin typeface="Arvo" panose="020B0604020202020204" charset="0"/>
              </a:rPr>
              <a:t> prava</a:t>
            </a:r>
          </a:p>
          <a:p>
            <a:pPr lvl="0">
              <a:spcBef>
                <a:spcPts val="0"/>
              </a:spcBef>
            </a:pPr>
            <a:r>
              <a:rPr lang="hr-HR" sz="1000" dirty="0" err="1">
                <a:solidFill>
                  <a:schemeClr val="accent1">
                    <a:lumMod val="50000"/>
                  </a:schemeClr>
                </a:solidFill>
                <a:latin typeface="Arvo" panose="020B0604020202020204" charset="0"/>
              </a:rPr>
              <a:t>Odprta</a:t>
            </a:r>
            <a:r>
              <a:rPr lang="hr-HR" sz="1000" dirty="0">
                <a:solidFill>
                  <a:schemeClr val="accent1">
                    <a:lumMod val="50000"/>
                  </a:schemeClr>
                </a:solidFill>
                <a:latin typeface="Arvo" panose="020B0604020202020204" charset="0"/>
              </a:rPr>
              <a:t> </a:t>
            </a:r>
            <a:r>
              <a:rPr lang="hr-HR" sz="1000" dirty="0" err="1">
                <a:solidFill>
                  <a:schemeClr val="accent1">
                    <a:lumMod val="50000"/>
                  </a:schemeClr>
                </a:solidFill>
                <a:latin typeface="Arvo" panose="020B0604020202020204" charset="0"/>
              </a:rPr>
              <a:t>možnost</a:t>
            </a:r>
            <a:r>
              <a:rPr lang="hr-HR" sz="1000" dirty="0">
                <a:solidFill>
                  <a:schemeClr val="accent1">
                    <a:lumMod val="50000"/>
                  </a:schemeClr>
                </a:solidFill>
                <a:latin typeface="Arvo" panose="020B0604020202020204" charset="0"/>
              </a:rPr>
              <a:t>, da knjižnica  </a:t>
            </a:r>
            <a:r>
              <a:rPr lang="hr-HR" sz="1000" dirty="0" err="1">
                <a:solidFill>
                  <a:schemeClr val="accent1">
                    <a:lumMod val="50000"/>
                  </a:schemeClr>
                </a:solidFill>
                <a:latin typeface="Arvo" panose="020B0604020202020204" charset="0"/>
              </a:rPr>
              <a:t>sodeluje</a:t>
            </a:r>
            <a:r>
              <a:rPr lang="hr-HR" sz="1000" dirty="0">
                <a:solidFill>
                  <a:schemeClr val="accent1">
                    <a:lumMod val="50000"/>
                  </a:schemeClr>
                </a:solidFill>
                <a:latin typeface="Arvo" panose="020B0604020202020204" charset="0"/>
              </a:rPr>
              <a:t> v </a:t>
            </a:r>
            <a:r>
              <a:rPr lang="hr-HR" sz="1000" dirty="0" err="1">
                <a:solidFill>
                  <a:schemeClr val="accent1">
                    <a:lumMod val="50000"/>
                  </a:schemeClr>
                </a:solidFill>
                <a:latin typeface="Arvo" panose="020B0604020202020204" charset="0"/>
              </a:rPr>
              <a:t>izobraževalnem</a:t>
            </a:r>
            <a:r>
              <a:rPr lang="hr-HR" sz="1000" dirty="0">
                <a:solidFill>
                  <a:schemeClr val="accent1">
                    <a:lumMod val="50000"/>
                  </a:schemeClr>
                </a:solidFill>
                <a:latin typeface="Arvo" panose="020B0604020202020204" charset="0"/>
              </a:rPr>
              <a:t> procesu </a:t>
            </a:r>
            <a:r>
              <a:rPr lang="hr-HR" sz="1000" dirty="0" err="1">
                <a:solidFill>
                  <a:schemeClr val="accent1">
                    <a:lumMod val="50000"/>
                  </a:schemeClr>
                </a:solidFill>
                <a:latin typeface="Arvo" panose="020B0604020202020204" charset="0"/>
              </a:rPr>
              <a:t>izvajanjem</a:t>
            </a:r>
            <a:r>
              <a:rPr lang="en-US" sz="1000" dirty="0">
                <a:solidFill>
                  <a:schemeClr val="accent1">
                    <a:lumMod val="50000"/>
                  </a:schemeClr>
                </a:solidFill>
                <a:latin typeface="Arvo" panose="020B0604020202020204" charset="0"/>
              </a:rPr>
              <a:t> </a:t>
            </a:r>
            <a:r>
              <a:rPr lang="en-US" sz="1000" dirty="0" err="1">
                <a:solidFill>
                  <a:schemeClr val="accent1">
                    <a:lumMod val="50000"/>
                  </a:schemeClr>
                </a:solidFill>
                <a:latin typeface="Arvo" panose="020B0604020202020204" charset="0"/>
              </a:rPr>
              <a:t>programa</a:t>
            </a:r>
            <a:r>
              <a:rPr lang="hr-HR" sz="1000" dirty="0">
                <a:solidFill>
                  <a:schemeClr val="accent1">
                    <a:lumMod val="50000"/>
                  </a:schemeClr>
                </a:solidFill>
                <a:latin typeface="Arvo" panose="020B0604020202020204" charset="0"/>
              </a:rPr>
              <a:t> IP</a:t>
            </a:r>
            <a:r>
              <a:rPr lang="en-US" sz="1000" dirty="0">
                <a:solidFill>
                  <a:schemeClr val="accent1">
                    <a:lumMod val="50000"/>
                  </a:schemeClr>
                </a:solidFill>
                <a:latin typeface="Arvo" panose="020B0604020202020204" charset="0"/>
              </a:rPr>
              <a:t> </a:t>
            </a:r>
            <a:r>
              <a:rPr lang="en-US" sz="1000" dirty="0" err="1">
                <a:solidFill>
                  <a:schemeClr val="accent1">
                    <a:lumMod val="50000"/>
                  </a:schemeClr>
                </a:solidFill>
                <a:latin typeface="Arvo" panose="020B0604020202020204" charset="0"/>
              </a:rPr>
              <a:t>za</a:t>
            </a:r>
            <a:r>
              <a:rPr lang="hr-HR" sz="1000" dirty="0">
                <a:solidFill>
                  <a:schemeClr val="accent1">
                    <a:lumMod val="50000"/>
                  </a:schemeClr>
                </a:solidFill>
                <a:latin typeface="Arvo" panose="020B0604020202020204" charset="0"/>
              </a:rPr>
              <a:t> </a:t>
            </a:r>
            <a:r>
              <a:rPr lang="hr-HR" sz="1000" dirty="0" err="1">
                <a:solidFill>
                  <a:schemeClr val="accent1">
                    <a:lumMod val="50000"/>
                  </a:schemeClr>
                </a:solidFill>
                <a:latin typeface="Arvo" panose="020B0604020202020204" charset="0"/>
              </a:rPr>
              <a:t>študen</a:t>
            </a:r>
            <a:r>
              <a:rPr lang="en-US" sz="1000" dirty="0" err="1">
                <a:solidFill>
                  <a:schemeClr val="accent1">
                    <a:lumMod val="50000"/>
                  </a:schemeClr>
                </a:solidFill>
                <a:latin typeface="Arvo" panose="020B0604020202020204" charset="0"/>
              </a:rPr>
              <a:t>te</a:t>
            </a:r>
            <a:endParaRPr lang="en-US" sz="1000" dirty="0">
              <a:solidFill>
                <a:schemeClr val="accent1">
                  <a:lumMod val="50000"/>
                </a:schemeClr>
              </a:solidFill>
              <a:latin typeface="Arvo" panose="020B0604020202020204" charset="0"/>
            </a:endParaRPr>
          </a:p>
          <a:p>
            <a:pPr lvl="0">
              <a:spcBef>
                <a:spcPts val="0"/>
              </a:spcBef>
            </a:pPr>
            <a:r>
              <a:rPr lang="en-US" sz="1000" b="1" dirty="0">
                <a:solidFill>
                  <a:schemeClr val="accent1">
                    <a:lumMod val="50000"/>
                  </a:schemeClr>
                </a:solidFill>
                <a:latin typeface="Arvo" panose="020B0604020202020204" charset="0"/>
              </a:rPr>
              <a:t>Strategija </a:t>
            </a:r>
            <a:r>
              <a:rPr lang="en-US" sz="1000" b="1" dirty="0" err="1">
                <a:solidFill>
                  <a:schemeClr val="accent1">
                    <a:lumMod val="50000"/>
                  </a:schemeClr>
                </a:solidFill>
                <a:latin typeface="Arvo" panose="020B0604020202020204" charset="0"/>
              </a:rPr>
              <a:t>Pravnog</a:t>
            </a:r>
            <a:r>
              <a:rPr lang="en-US" sz="1000" b="1" dirty="0">
                <a:solidFill>
                  <a:schemeClr val="accent1">
                    <a:lumMod val="50000"/>
                  </a:schemeClr>
                </a:solidFill>
                <a:latin typeface="Arvo" panose="020B0604020202020204" charset="0"/>
              </a:rPr>
              <a:t> </a:t>
            </a:r>
            <a:r>
              <a:rPr lang="en-US" sz="1000" b="1" dirty="0" err="1">
                <a:solidFill>
                  <a:schemeClr val="accent1">
                    <a:lumMod val="50000"/>
                  </a:schemeClr>
                </a:solidFill>
                <a:latin typeface="Arvo" panose="020B0604020202020204" charset="0"/>
              </a:rPr>
              <a:t>fakulteta</a:t>
            </a:r>
            <a:r>
              <a:rPr lang="en-US" sz="1000" b="1" dirty="0">
                <a:solidFill>
                  <a:schemeClr val="accent1">
                    <a:lumMod val="50000"/>
                  </a:schemeClr>
                </a:solidFill>
                <a:latin typeface="Arvo" panose="020B0604020202020204" charset="0"/>
              </a:rPr>
              <a:t> u </a:t>
            </a:r>
            <a:r>
              <a:rPr lang="en-US" sz="1000" b="1" dirty="0" err="1">
                <a:solidFill>
                  <a:schemeClr val="accent1">
                    <a:lumMod val="50000"/>
                  </a:schemeClr>
                </a:solidFill>
                <a:latin typeface="Arvo" panose="020B0604020202020204" charset="0"/>
              </a:rPr>
              <a:t>Rijeci</a:t>
            </a:r>
            <a:r>
              <a:rPr lang="en-US" sz="1000" b="1" dirty="0">
                <a:solidFill>
                  <a:schemeClr val="accent1">
                    <a:lumMod val="50000"/>
                  </a:schemeClr>
                </a:solidFill>
                <a:latin typeface="Arvo" panose="020B0604020202020204" charset="0"/>
              </a:rPr>
              <a:t>: 2021. – 2025.: </a:t>
            </a:r>
            <a:r>
              <a:rPr lang="en-US" sz="1000" b="1" dirty="0" err="1">
                <a:solidFill>
                  <a:schemeClr val="accent1">
                    <a:lumMod val="50000"/>
                  </a:schemeClr>
                </a:solidFill>
                <a:latin typeface="Arvo" panose="020B0604020202020204" charset="0"/>
              </a:rPr>
              <a:t>poudarjanje</a:t>
            </a:r>
            <a:r>
              <a:rPr lang="en-US" sz="1000" b="1" dirty="0">
                <a:solidFill>
                  <a:schemeClr val="accent1">
                    <a:lumMod val="50000"/>
                  </a:schemeClr>
                </a:solidFill>
                <a:latin typeface="Arvo" panose="020B0604020202020204" charset="0"/>
              </a:rPr>
              <a:t> </a:t>
            </a:r>
            <a:r>
              <a:rPr lang="en-US" sz="1000" b="1" dirty="0" err="1">
                <a:solidFill>
                  <a:schemeClr val="accent1">
                    <a:lumMod val="50000"/>
                  </a:schemeClr>
                </a:solidFill>
                <a:latin typeface="Arvo" panose="020B0604020202020204" charset="0"/>
              </a:rPr>
              <a:t>izobraživalne</a:t>
            </a:r>
            <a:r>
              <a:rPr lang="en-US" sz="1000" b="1" dirty="0">
                <a:solidFill>
                  <a:schemeClr val="accent1">
                    <a:lumMod val="50000"/>
                  </a:schemeClr>
                </a:solidFill>
                <a:latin typeface="Arvo" panose="020B0604020202020204" charset="0"/>
              </a:rPr>
              <a:t> </a:t>
            </a:r>
            <a:r>
              <a:rPr lang="en-US" sz="1000" b="1" dirty="0" err="1">
                <a:solidFill>
                  <a:schemeClr val="accent1">
                    <a:lumMod val="50000"/>
                  </a:schemeClr>
                </a:solidFill>
                <a:latin typeface="Arvo" panose="020B0604020202020204" charset="0"/>
              </a:rPr>
              <a:t>naloge</a:t>
            </a:r>
            <a:r>
              <a:rPr lang="en-US" sz="1000" b="1" dirty="0">
                <a:solidFill>
                  <a:schemeClr val="accent1">
                    <a:lumMod val="50000"/>
                  </a:schemeClr>
                </a:solidFill>
                <a:latin typeface="Arvo" panose="020B0604020202020204" charset="0"/>
              </a:rPr>
              <a:t> knjižnice </a:t>
            </a:r>
            <a:r>
              <a:rPr lang="en-US" sz="1000" b="1" dirty="0" err="1">
                <a:solidFill>
                  <a:schemeClr val="accent1">
                    <a:lumMod val="50000"/>
                  </a:schemeClr>
                </a:solidFill>
                <a:latin typeface="Arvo" panose="020B0604020202020204" charset="0"/>
              </a:rPr>
              <a:t>PravRi</a:t>
            </a:r>
            <a:endParaRPr lang="hr-HR" sz="1000" b="1" dirty="0">
              <a:solidFill>
                <a:schemeClr val="accent1">
                  <a:lumMod val="50000"/>
                </a:schemeClr>
              </a:solidFill>
              <a:latin typeface="Arvo" panose="020B0604020202020204" charset="0"/>
            </a:endParaRPr>
          </a:p>
          <a:p>
            <a:pPr marL="0" lvl="0" indent="0" algn="l" rtl="0">
              <a:spcBef>
                <a:spcPts val="600"/>
              </a:spcBef>
              <a:spcAft>
                <a:spcPts val="0"/>
              </a:spcAft>
              <a:buNone/>
            </a:pPr>
            <a:endParaRPr sz="1200" dirty="0">
              <a:solidFill>
                <a:schemeClr val="accent1">
                  <a:lumMod val="50000"/>
                </a:schemeClr>
              </a:solidFill>
              <a:latin typeface="Arvo" panose="020B0604020202020204" charset="0"/>
            </a:endParaRPr>
          </a:p>
        </p:txBody>
      </p:sp>
      <p:sp>
        <p:nvSpPr>
          <p:cNvPr id="320" name="Google Shape;320;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5" name="Picture 5">
            <a:extLst>
              <a:ext uri="{FF2B5EF4-FFF2-40B4-BE49-F238E27FC236}">
                <a16:creationId xmlns:a16="http://schemas.microsoft.com/office/drawing/2014/main" id="{A2F59953-6505-4744-9DA3-765E5180B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653" y="4674899"/>
            <a:ext cx="8133348" cy="46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3"/>
          <p:cNvSpPr txBox="1">
            <a:spLocks noGrp="1"/>
          </p:cNvSpPr>
          <p:nvPr>
            <p:ph type="title"/>
          </p:nvPr>
        </p:nvSpPr>
        <p:spPr>
          <a:xfrm>
            <a:off x="1842474" y="1197075"/>
            <a:ext cx="5003493" cy="62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sz="1700" b="1" dirty="0" err="1">
                <a:solidFill>
                  <a:schemeClr val="accent1">
                    <a:lumMod val="50000"/>
                  </a:schemeClr>
                </a:solidFill>
              </a:rPr>
              <a:t>Stališče</a:t>
            </a:r>
            <a:r>
              <a:rPr lang="hr-HR" sz="1700" b="1" dirty="0">
                <a:solidFill>
                  <a:schemeClr val="accent1">
                    <a:lumMod val="50000"/>
                  </a:schemeClr>
                </a:solidFill>
              </a:rPr>
              <a:t> vodstva </a:t>
            </a:r>
            <a:r>
              <a:rPr lang="hr-HR" sz="1700" b="1" dirty="0" err="1">
                <a:solidFill>
                  <a:schemeClr val="accent1">
                    <a:lumMod val="50000"/>
                  </a:schemeClr>
                </a:solidFill>
              </a:rPr>
              <a:t>inštitucija</a:t>
            </a:r>
            <a:r>
              <a:rPr lang="hr-HR" sz="1700" b="1" dirty="0">
                <a:solidFill>
                  <a:schemeClr val="accent1">
                    <a:lumMod val="50000"/>
                  </a:schemeClr>
                </a:solidFill>
              </a:rPr>
              <a:t> o IP na </a:t>
            </a:r>
            <a:r>
              <a:rPr lang="hr-HR" sz="1700" b="1" dirty="0" err="1">
                <a:solidFill>
                  <a:schemeClr val="accent1">
                    <a:lumMod val="50000"/>
                  </a:schemeClr>
                </a:solidFill>
              </a:rPr>
              <a:t>PravRi</a:t>
            </a:r>
            <a:endParaRPr sz="1700" b="1" dirty="0">
              <a:solidFill>
                <a:schemeClr val="accent1">
                  <a:lumMod val="50000"/>
                </a:schemeClr>
              </a:solidFill>
            </a:endParaRPr>
          </a:p>
        </p:txBody>
      </p:sp>
      <p:sp>
        <p:nvSpPr>
          <p:cNvPr id="362" name="Google Shape;362;p2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b="1" dirty="0">
                <a:solidFill>
                  <a:srgbClr val="B0D85B"/>
                </a:solidFill>
                <a:latin typeface="Arvo" panose="020B0604020202020204" charset="0"/>
              </a:rPr>
              <a:t>Prepoznavanje </a:t>
            </a:r>
            <a:r>
              <a:rPr lang="hr-HR" b="1" dirty="0" err="1">
                <a:solidFill>
                  <a:srgbClr val="B0D85B"/>
                </a:solidFill>
                <a:latin typeface="Arvo" panose="020B0604020202020204" charset="0"/>
              </a:rPr>
              <a:t>pomembnosti</a:t>
            </a:r>
            <a:r>
              <a:rPr lang="hr-HR" b="1" dirty="0">
                <a:solidFill>
                  <a:srgbClr val="B0D85B"/>
                </a:solidFill>
                <a:latin typeface="Arvo" panose="020B0604020202020204" charset="0"/>
              </a:rPr>
              <a:t> IP</a:t>
            </a:r>
            <a:endParaRPr b="1" dirty="0">
              <a:solidFill>
                <a:srgbClr val="B0D85B"/>
              </a:solidFill>
              <a:latin typeface="Arvo" panose="020B0604020202020204" charset="0"/>
            </a:endParaRPr>
          </a:p>
          <a:p>
            <a:pPr marL="0" lvl="0" indent="0">
              <a:buNone/>
            </a:pPr>
            <a:r>
              <a:rPr lang="hr-HR" dirty="0">
                <a:latin typeface="Arvo" panose="020B0604020202020204" charset="0"/>
              </a:rPr>
              <a:t>IP </a:t>
            </a:r>
            <a:r>
              <a:rPr lang="hr-HR" altLang="sr-Latn-RS" dirty="0">
                <a:latin typeface="Arvo" panose="020B0604020202020204" charset="0"/>
                <a:ea typeface="宋体" panose="02010600030101010101" pitchFamily="2" charset="-122"/>
              </a:rPr>
              <a:t>je </a:t>
            </a:r>
            <a:r>
              <a:rPr lang="hr-HR" altLang="sr-Latn-RS" dirty="0" err="1">
                <a:latin typeface="Arvo" panose="020B0604020202020204" charset="0"/>
                <a:ea typeface="宋体" panose="02010600030101010101" pitchFamily="2" charset="-122"/>
              </a:rPr>
              <a:t>pomemben</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dejavnik</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ki</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vpliva</a:t>
            </a:r>
            <a:r>
              <a:rPr lang="hr-HR" altLang="sr-Latn-RS" dirty="0">
                <a:latin typeface="Arvo" panose="020B0604020202020204" charset="0"/>
                <a:ea typeface="宋体" panose="02010600030101010101" pitchFamily="2" charset="-122"/>
              </a:rPr>
              <a:t> na </a:t>
            </a:r>
            <a:r>
              <a:rPr lang="hr-HR" altLang="sr-Latn-RS" dirty="0" err="1">
                <a:latin typeface="Arvo" panose="020B0604020202020204" charset="0"/>
                <a:ea typeface="宋体" panose="02010600030101010101" pitchFamily="2" charset="-122"/>
              </a:rPr>
              <a:t>izhode</a:t>
            </a:r>
            <a:r>
              <a:rPr lang="hr-HR" altLang="sr-Latn-RS" dirty="0">
                <a:latin typeface="Arvo" panose="020B0604020202020204" charset="0"/>
                <a:ea typeface="宋体" panose="02010600030101010101" pitchFamily="2" charset="-122"/>
              </a:rPr>
              <a:t> učenja</a:t>
            </a:r>
            <a:r>
              <a:rPr lang="en-US" altLang="sr-Latn-RS" dirty="0">
                <a:latin typeface="Arvo" panose="020B0604020202020204" charset="0"/>
                <a:ea typeface="宋体" panose="02010600030101010101" pitchFamily="2" charset="-122"/>
              </a:rPr>
              <a:t> </a:t>
            </a:r>
            <a:r>
              <a:rPr lang="en-US" altLang="sr-Latn-RS" dirty="0" err="1">
                <a:latin typeface="Arvo" panose="020B0604020202020204" charset="0"/>
                <a:ea typeface="宋体" panose="02010600030101010101" pitchFamily="2" charset="-122"/>
              </a:rPr>
              <a:t>i</a:t>
            </a:r>
            <a:r>
              <a:rPr lang="sl-SI" altLang="sr-Latn-RS" dirty="0">
                <a:latin typeface="Arvo" panose="020B0604020202020204" charset="0"/>
                <a:ea typeface="宋体" panose="02010600030101010101" pitchFamily="2" charset="-122"/>
              </a:rPr>
              <a:t>n</a:t>
            </a:r>
            <a:r>
              <a:rPr lang="en-US" altLang="sr-Latn-RS" dirty="0">
                <a:latin typeface="Arvo" panose="020B0604020202020204" charset="0"/>
                <a:ea typeface="宋体" panose="02010600030101010101" pitchFamily="2" charset="-122"/>
              </a:rPr>
              <a:t> </a:t>
            </a:r>
            <a:r>
              <a:rPr lang="en-US" altLang="sr-Latn-RS" dirty="0" err="1">
                <a:latin typeface="Arvo" panose="020B0604020202020204" charset="0"/>
                <a:ea typeface="宋体" panose="02010600030101010101" pitchFamily="2" charset="-122"/>
              </a:rPr>
              <a:t>razvoj</a:t>
            </a:r>
            <a:r>
              <a:rPr lang="en-US" altLang="sr-Latn-RS" dirty="0">
                <a:latin typeface="Arvo" panose="020B0604020202020204" charset="0"/>
                <a:ea typeface="宋体" panose="02010600030101010101" pitchFamily="2" charset="-122"/>
              </a:rPr>
              <a:t> </a:t>
            </a:r>
            <a:r>
              <a:rPr lang="en-US" altLang="sr-Latn-RS" dirty="0" err="1">
                <a:latin typeface="Arvo" panose="020B0604020202020204" charset="0"/>
                <a:ea typeface="宋体" panose="02010600030101010101" pitchFamily="2" charset="-122"/>
              </a:rPr>
              <a:t>informacijskih</a:t>
            </a:r>
            <a:r>
              <a:rPr lang="en-US" altLang="sr-Latn-RS" dirty="0">
                <a:latin typeface="Arvo" panose="020B0604020202020204" charset="0"/>
                <a:ea typeface="宋体" panose="02010600030101010101" pitchFamily="2" charset="-122"/>
              </a:rPr>
              <a:t> </a:t>
            </a:r>
            <a:r>
              <a:rPr lang="sl-SI" altLang="sr-Latn-RS" dirty="0">
                <a:latin typeface="Arvo" panose="020B0604020202020204" charset="0"/>
                <a:ea typeface="宋体" panose="02010600030101010101" pitchFamily="2" charset="-122"/>
              </a:rPr>
              <a:t>spretnosti</a:t>
            </a:r>
            <a:endParaRPr dirty="0">
              <a:latin typeface="Arvo" panose="020B0604020202020204" charset="0"/>
            </a:endParaRPr>
          </a:p>
        </p:txBody>
      </p:sp>
      <p:sp>
        <p:nvSpPr>
          <p:cNvPr id="363" name="Google Shape;363;p23"/>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b="1" dirty="0" err="1">
                <a:solidFill>
                  <a:srgbClr val="B0D85B"/>
                </a:solidFill>
                <a:latin typeface="Arvo" panose="020B0604020202020204" charset="0"/>
              </a:rPr>
              <a:t>Odprta</a:t>
            </a:r>
            <a:r>
              <a:rPr lang="hr-HR" b="1" dirty="0">
                <a:solidFill>
                  <a:srgbClr val="B0D85B"/>
                </a:solidFill>
                <a:latin typeface="Arvo" panose="020B0604020202020204" charset="0"/>
              </a:rPr>
              <a:t> </a:t>
            </a:r>
            <a:r>
              <a:rPr lang="hr-HR" b="1" dirty="0" err="1">
                <a:solidFill>
                  <a:srgbClr val="B0D85B"/>
                </a:solidFill>
                <a:latin typeface="Arvo" panose="020B0604020202020204" charset="0"/>
              </a:rPr>
              <a:t>pot</a:t>
            </a:r>
            <a:r>
              <a:rPr lang="hr-HR" b="1" dirty="0">
                <a:solidFill>
                  <a:srgbClr val="B0D85B"/>
                </a:solidFill>
                <a:latin typeface="Arvo" panose="020B0604020202020204" charset="0"/>
              </a:rPr>
              <a:t>  za kreiranje </a:t>
            </a:r>
            <a:r>
              <a:rPr lang="hr-HR" b="1" dirty="0" err="1">
                <a:solidFill>
                  <a:srgbClr val="B0D85B"/>
                </a:solidFill>
                <a:latin typeface="Arvo" panose="020B0604020202020204" charset="0"/>
              </a:rPr>
              <a:t>in</a:t>
            </a:r>
            <a:r>
              <a:rPr lang="hr-HR" b="1" dirty="0">
                <a:solidFill>
                  <a:srgbClr val="B0D85B"/>
                </a:solidFill>
                <a:latin typeface="Arvo" panose="020B0604020202020204" charset="0"/>
              </a:rPr>
              <a:t> </a:t>
            </a:r>
            <a:r>
              <a:rPr lang="hr-HR" b="1" dirty="0" err="1">
                <a:solidFill>
                  <a:srgbClr val="B0D85B"/>
                </a:solidFill>
                <a:latin typeface="Arvo" panose="020B0604020202020204" charset="0"/>
              </a:rPr>
              <a:t>izvajanje</a:t>
            </a:r>
            <a:r>
              <a:rPr lang="hr-HR" b="1" dirty="0">
                <a:solidFill>
                  <a:srgbClr val="B0D85B"/>
                </a:solidFill>
                <a:latin typeface="Arvo" panose="020B0604020202020204" charset="0"/>
              </a:rPr>
              <a:t> IP</a:t>
            </a:r>
            <a:endParaRPr b="1" dirty="0">
              <a:solidFill>
                <a:srgbClr val="B0D85B"/>
              </a:solidFill>
              <a:latin typeface="Arvo" panose="020B0604020202020204" charset="0"/>
            </a:endParaRPr>
          </a:p>
          <a:p>
            <a:pPr marL="0" lvl="0" indent="0">
              <a:buNone/>
            </a:pPr>
            <a:r>
              <a:rPr lang="hr-HR" altLang="sr-Latn-RS" dirty="0" err="1">
                <a:latin typeface="Arvo" panose="020B0604020202020204" charset="0"/>
                <a:ea typeface="宋体" panose="02010600030101010101" pitchFamily="2" charset="-122"/>
              </a:rPr>
              <a:t>Pomembnost</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kontinuiranega</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izvajanja</a:t>
            </a:r>
            <a:r>
              <a:rPr lang="hr-HR" altLang="sr-Latn-RS" dirty="0">
                <a:latin typeface="Arvo" panose="020B0604020202020204" charset="0"/>
                <a:ea typeface="宋体" panose="02010600030101010101" pitchFamily="2" charset="-122"/>
              </a:rPr>
              <a:t> programa IP v  </a:t>
            </a:r>
            <a:r>
              <a:rPr lang="hr-HR" altLang="sr-Latn-RS" dirty="0" err="1">
                <a:latin typeface="Arvo" panose="020B0604020202020204" charset="0"/>
                <a:ea typeface="宋体" panose="02010600030101010101" pitchFamily="2" charset="-122"/>
              </a:rPr>
              <a:t>vseh</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letnikih</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študija</a:t>
            </a:r>
            <a:endParaRPr dirty="0">
              <a:latin typeface="Arvo" panose="020B0604020202020204" charset="0"/>
            </a:endParaRPr>
          </a:p>
        </p:txBody>
      </p:sp>
      <p:sp>
        <p:nvSpPr>
          <p:cNvPr id="364" name="Google Shape;364;p23"/>
          <p:cNvSpPr txBox="1">
            <a:spLocks noGrp="1"/>
          </p:cNvSpPr>
          <p:nvPr>
            <p:ph type="body" idx="3"/>
          </p:nvPr>
        </p:nvSpPr>
        <p:spPr>
          <a:xfrm>
            <a:off x="4852473" y="1818975"/>
            <a:ext cx="1752863" cy="3107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b="1" dirty="0" err="1">
                <a:solidFill>
                  <a:srgbClr val="B0D85B"/>
                </a:solidFill>
                <a:latin typeface="Arvo" panose="020B0604020202020204" charset="0"/>
              </a:rPr>
              <a:t>Zavedanje</a:t>
            </a:r>
            <a:r>
              <a:rPr lang="hr-HR" b="1" dirty="0">
                <a:solidFill>
                  <a:srgbClr val="B0D85B"/>
                </a:solidFill>
                <a:latin typeface="Arvo" panose="020B0604020202020204" charset="0"/>
              </a:rPr>
              <a:t> </a:t>
            </a:r>
            <a:r>
              <a:rPr lang="hr-HR" b="1" dirty="0" err="1">
                <a:solidFill>
                  <a:srgbClr val="B0D85B"/>
                </a:solidFill>
                <a:latin typeface="Arvo" panose="020B0604020202020204" charset="0"/>
              </a:rPr>
              <a:t>pomena</a:t>
            </a:r>
            <a:r>
              <a:rPr lang="hr-HR" b="1" dirty="0">
                <a:solidFill>
                  <a:srgbClr val="B0D85B"/>
                </a:solidFill>
                <a:latin typeface="Arvo" panose="020B0604020202020204" charset="0"/>
              </a:rPr>
              <a:t> razvoja spretnosti IP </a:t>
            </a:r>
            <a:r>
              <a:rPr lang="hr-HR" b="1" dirty="0" err="1">
                <a:solidFill>
                  <a:srgbClr val="B0D85B"/>
                </a:solidFill>
                <a:latin typeface="Arvo" panose="020B0604020202020204" charset="0"/>
              </a:rPr>
              <a:t>študentov</a:t>
            </a:r>
            <a:r>
              <a:rPr lang="hr-HR" b="1" dirty="0">
                <a:solidFill>
                  <a:srgbClr val="B0D85B"/>
                </a:solidFill>
                <a:latin typeface="Arvo" panose="020B0604020202020204" charset="0"/>
              </a:rPr>
              <a:t> prava</a:t>
            </a:r>
            <a:endParaRPr b="1" dirty="0">
              <a:solidFill>
                <a:srgbClr val="B0D85B"/>
              </a:solidFill>
              <a:latin typeface="Arvo" panose="020B0604020202020204" charset="0"/>
            </a:endParaRPr>
          </a:p>
          <a:p>
            <a:pPr marL="0" lvl="0" indent="0">
              <a:buNone/>
            </a:pPr>
            <a:r>
              <a:rPr lang="hr-HR" dirty="0" err="1">
                <a:latin typeface="Arvo" panose="020B0604020202020204" charset="0"/>
              </a:rPr>
              <a:t>Študenti</a:t>
            </a:r>
            <a:r>
              <a:rPr lang="en-GB" dirty="0">
                <a:latin typeface="Arvo" panose="020B0604020202020204" charset="0"/>
              </a:rPr>
              <a:t>je </a:t>
            </a:r>
            <a:r>
              <a:rPr lang="hr-HR" altLang="sr-Latn-RS" dirty="0" err="1">
                <a:latin typeface="Arvo" panose="020B0604020202020204" charset="0"/>
                <a:ea typeface="宋体" panose="02010600030101010101" pitchFamily="2" charset="-122"/>
              </a:rPr>
              <a:t>niso</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zadosti</a:t>
            </a:r>
            <a:r>
              <a:rPr lang="hr-HR" altLang="sr-Latn-RS" dirty="0">
                <a:latin typeface="Arvo" panose="020B0604020202020204" charset="0"/>
                <a:ea typeface="宋体" panose="02010600030101010101" pitchFamily="2" charset="-122"/>
              </a:rPr>
              <a:t> samostojni </a:t>
            </a:r>
            <a:r>
              <a:rPr lang="sl-SI" altLang="sr-Latn-RS" dirty="0">
                <a:latin typeface="Arvo" panose="020B0604020202020204" charset="0"/>
                <a:ea typeface="宋体" panose="02010600030101010101" pitchFamily="2" charset="-122"/>
              </a:rPr>
              <a:t>in nimajo</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dovolj</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znanj</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in</a:t>
            </a:r>
            <a:r>
              <a:rPr lang="hr-HR" altLang="sr-Latn-RS" dirty="0">
                <a:latin typeface="Arvo" panose="020B0604020202020204" charset="0"/>
                <a:ea typeface="宋体" panose="02010600030101010101" pitchFamily="2" charset="-122"/>
              </a:rPr>
              <a:t> </a:t>
            </a:r>
            <a:r>
              <a:rPr lang="en-GB" altLang="sr-Latn-RS" dirty="0" err="1">
                <a:latin typeface="Arvo" panose="020B0604020202020204" charset="0"/>
                <a:ea typeface="宋体" panose="02010600030101010101" pitchFamily="2" charset="-122"/>
              </a:rPr>
              <a:t>veščin</a:t>
            </a:r>
            <a:r>
              <a:rPr lang="hr-HR" altLang="sr-Latn-RS" dirty="0">
                <a:latin typeface="Arvo" panose="020B0604020202020204" charset="0"/>
                <a:ea typeface="宋体" panose="02010600030101010101" pitchFamily="2" charset="-122"/>
              </a:rPr>
              <a:t> o IP</a:t>
            </a:r>
            <a:endParaRPr dirty="0">
              <a:latin typeface="Arvo" panose="020B0604020202020204" charset="0"/>
            </a:endParaRPr>
          </a:p>
          <a:p>
            <a:pPr marL="0" lvl="0" indent="0" algn="l" rtl="0">
              <a:spcBef>
                <a:spcPts val="600"/>
              </a:spcBef>
              <a:spcAft>
                <a:spcPts val="0"/>
              </a:spcAft>
              <a:buNone/>
            </a:pPr>
            <a:endParaRPr dirty="0"/>
          </a:p>
        </p:txBody>
      </p:sp>
      <p:sp>
        <p:nvSpPr>
          <p:cNvPr id="365" name="Google Shape;365;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7" name="Picture 5">
            <a:extLst>
              <a:ext uri="{FF2B5EF4-FFF2-40B4-BE49-F238E27FC236}">
                <a16:creationId xmlns:a16="http://schemas.microsoft.com/office/drawing/2014/main" id="{49BAF0E7-D321-417F-9956-192A218DE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01" y="4624801"/>
            <a:ext cx="8646423" cy="51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10 Types of Student Works Where Plagiarism is Hard to Identify |  CollegeBasics">
            <a:extLst>
              <a:ext uri="{FF2B5EF4-FFF2-40B4-BE49-F238E27FC236}">
                <a16:creationId xmlns:a16="http://schemas.microsoft.com/office/drawing/2014/main" id="{CA4484D5-61B1-45A5-B75C-122447CB53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547" y="2069432"/>
            <a:ext cx="1058779" cy="104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3"/>
          <p:cNvSpPr txBox="1">
            <a:spLocks noGrp="1"/>
          </p:cNvSpPr>
          <p:nvPr>
            <p:ph type="title"/>
          </p:nvPr>
        </p:nvSpPr>
        <p:spPr>
          <a:xfrm>
            <a:off x="822764" y="1248095"/>
            <a:ext cx="4441800" cy="62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sz="1700" b="1" dirty="0" err="1">
                <a:solidFill>
                  <a:schemeClr val="accent1">
                    <a:lumMod val="50000"/>
                  </a:schemeClr>
                </a:solidFill>
              </a:rPr>
              <a:t>Stališče</a:t>
            </a:r>
            <a:r>
              <a:rPr lang="hr-HR" sz="1700" b="1" dirty="0">
                <a:solidFill>
                  <a:schemeClr val="accent1">
                    <a:lumMod val="50000"/>
                  </a:schemeClr>
                </a:solidFill>
              </a:rPr>
              <a:t> </a:t>
            </a:r>
            <a:r>
              <a:rPr lang="en-US" sz="1700" b="1" dirty="0" err="1">
                <a:solidFill>
                  <a:schemeClr val="accent1">
                    <a:lumMod val="50000"/>
                  </a:schemeClr>
                </a:solidFill>
              </a:rPr>
              <a:t>akademskega</a:t>
            </a:r>
            <a:r>
              <a:rPr lang="hr-HR" sz="1700" b="1" dirty="0">
                <a:solidFill>
                  <a:schemeClr val="accent1">
                    <a:lumMod val="50000"/>
                  </a:schemeClr>
                </a:solidFill>
              </a:rPr>
              <a:t> </a:t>
            </a:r>
            <a:r>
              <a:rPr lang="hr-HR" sz="1700" b="1" dirty="0" err="1">
                <a:solidFill>
                  <a:schemeClr val="accent1">
                    <a:lumMod val="50000"/>
                  </a:schemeClr>
                </a:solidFill>
              </a:rPr>
              <a:t>osebja</a:t>
            </a:r>
            <a:r>
              <a:rPr lang="hr-HR" sz="1700" b="1" dirty="0">
                <a:solidFill>
                  <a:schemeClr val="accent1">
                    <a:lumMod val="50000"/>
                  </a:schemeClr>
                </a:solidFill>
              </a:rPr>
              <a:t> o IP na </a:t>
            </a:r>
            <a:r>
              <a:rPr lang="hr-HR" sz="1700" b="1" dirty="0" err="1">
                <a:solidFill>
                  <a:schemeClr val="accent1">
                    <a:lumMod val="50000"/>
                  </a:schemeClr>
                </a:solidFill>
              </a:rPr>
              <a:t>PravRi</a:t>
            </a:r>
            <a:endParaRPr sz="1700" b="1" dirty="0">
              <a:solidFill>
                <a:schemeClr val="accent1">
                  <a:lumMod val="50000"/>
                </a:schemeClr>
              </a:solidFill>
            </a:endParaRPr>
          </a:p>
        </p:txBody>
      </p:sp>
      <p:sp>
        <p:nvSpPr>
          <p:cNvPr id="362" name="Google Shape;362;p23"/>
          <p:cNvSpPr txBox="1">
            <a:spLocks noGrp="1"/>
          </p:cNvSpPr>
          <p:nvPr>
            <p:ph type="body" idx="1"/>
          </p:nvPr>
        </p:nvSpPr>
        <p:spPr>
          <a:xfrm>
            <a:off x="822764" y="1861429"/>
            <a:ext cx="1431300" cy="170011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b="1" dirty="0">
                <a:solidFill>
                  <a:srgbClr val="B0D85B"/>
                </a:solidFill>
                <a:latin typeface="Arvo" panose="020B0604020202020204" charset="0"/>
              </a:rPr>
              <a:t>Prepoznavanje </a:t>
            </a:r>
            <a:r>
              <a:rPr lang="hr-HR" b="1" dirty="0" err="1">
                <a:solidFill>
                  <a:srgbClr val="B0D85B"/>
                </a:solidFill>
                <a:latin typeface="Arvo" panose="020B0604020202020204" charset="0"/>
              </a:rPr>
              <a:t>pomembnosti</a:t>
            </a:r>
            <a:r>
              <a:rPr lang="hr-HR" b="1" dirty="0">
                <a:solidFill>
                  <a:srgbClr val="B0D85B"/>
                </a:solidFill>
                <a:latin typeface="Arvo" panose="020B0604020202020204" charset="0"/>
              </a:rPr>
              <a:t> IP</a:t>
            </a:r>
            <a:endParaRPr b="1" dirty="0">
              <a:solidFill>
                <a:srgbClr val="B0D85B"/>
              </a:solidFill>
              <a:latin typeface="Arvo" panose="020B0604020202020204" charset="0"/>
            </a:endParaRPr>
          </a:p>
          <a:p>
            <a:pPr marL="0" lvl="0" indent="0">
              <a:buNone/>
            </a:pPr>
            <a:r>
              <a:rPr lang="hr-HR" dirty="0">
                <a:latin typeface="Arvo" panose="020B0604020202020204" charset="0"/>
              </a:rPr>
              <a:t>IP </a:t>
            </a:r>
            <a:r>
              <a:rPr lang="hr-HR" altLang="sr-Latn-RS" dirty="0">
                <a:latin typeface="Arvo" panose="020B0604020202020204" charset="0"/>
                <a:ea typeface="宋体" panose="02010600030101010101" pitchFamily="2" charset="-122"/>
              </a:rPr>
              <a:t>je </a:t>
            </a:r>
            <a:r>
              <a:rPr lang="hr-HR" altLang="sr-Latn-RS" dirty="0" err="1">
                <a:latin typeface="Arvo" panose="020B0604020202020204" charset="0"/>
                <a:ea typeface="宋体" panose="02010600030101010101" pitchFamily="2" charset="-122"/>
              </a:rPr>
              <a:t>pomemben</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dejavnik</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ki</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vpliva</a:t>
            </a:r>
            <a:r>
              <a:rPr lang="hr-HR" altLang="sr-Latn-RS" dirty="0">
                <a:latin typeface="Arvo" panose="020B0604020202020204" charset="0"/>
                <a:ea typeface="宋体" panose="02010600030101010101" pitchFamily="2" charset="-122"/>
              </a:rPr>
              <a:t> na rezultate učenja</a:t>
            </a:r>
            <a:endParaRPr dirty="0">
              <a:latin typeface="Arvo" panose="020B0604020202020204" charset="0"/>
            </a:endParaRPr>
          </a:p>
        </p:txBody>
      </p:sp>
      <p:sp>
        <p:nvSpPr>
          <p:cNvPr id="363" name="Google Shape;363;p23"/>
          <p:cNvSpPr txBox="1">
            <a:spLocks noGrp="1"/>
          </p:cNvSpPr>
          <p:nvPr>
            <p:ph type="body" idx="2"/>
          </p:nvPr>
        </p:nvSpPr>
        <p:spPr>
          <a:xfrm>
            <a:off x="2231153" y="1869995"/>
            <a:ext cx="1275680" cy="170011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b="1" dirty="0">
                <a:solidFill>
                  <a:srgbClr val="B0D85B"/>
                </a:solidFill>
                <a:latin typeface="Arvo" panose="020B0604020202020204" charset="0"/>
              </a:rPr>
              <a:t>Programi IP v </a:t>
            </a:r>
            <a:r>
              <a:rPr lang="hr-HR" b="1" dirty="0" err="1">
                <a:solidFill>
                  <a:srgbClr val="B0D85B"/>
                </a:solidFill>
                <a:latin typeface="Arvo" panose="020B0604020202020204" charset="0"/>
              </a:rPr>
              <a:t>vseh</a:t>
            </a:r>
            <a:r>
              <a:rPr lang="hr-HR" b="1" dirty="0">
                <a:solidFill>
                  <a:srgbClr val="B0D85B"/>
                </a:solidFill>
                <a:latin typeface="Arvo" panose="020B0604020202020204" charset="0"/>
              </a:rPr>
              <a:t> </a:t>
            </a:r>
            <a:r>
              <a:rPr lang="hr-HR" b="1" dirty="0" err="1">
                <a:solidFill>
                  <a:srgbClr val="B0D85B"/>
                </a:solidFill>
                <a:latin typeface="Arvo" panose="020B0604020202020204" charset="0"/>
              </a:rPr>
              <a:t>letnikih</a:t>
            </a:r>
            <a:r>
              <a:rPr lang="hr-HR" b="1" dirty="0">
                <a:solidFill>
                  <a:srgbClr val="B0D85B"/>
                </a:solidFill>
                <a:latin typeface="Arvo" panose="020B0604020202020204" charset="0"/>
              </a:rPr>
              <a:t> </a:t>
            </a:r>
            <a:r>
              <a:rPr lang="hr-HR" b="1" dirty="0" err="1">
                <a:solidFill>
                  <a:srgbClr val="B0D85B"/>
                </a:solidFill>
                <a:latin typeface="Arvo" panose="020B0604020202020204" charset="0"/>
              </a:rPr>
              <a:t>študija</a:t>
            </a:r>
            <a:r>
              <a:rPr lang="hr-HR" b="1" dirty="0">
                <a:solidFill>
                  <a:srgbClr val="B0D85B"/>
                </a:solidFill>
                <a:latin typeface="Arvo" panose="020B0604020202020204" charset="0"/>
              </a:rPr>
              <a:t> </a:t>
            </a:r>
            <a:endParaRPr b="1" dirty="0">
              <a:solidFill>
                <a:srgbClr val="B0D85B"/>
              </a:solidFill>
              <a:latin typeface="Arvo" panose="020B0604020202020204" charset="0"/>
            </a:endParaRPr>
          </a:p>
          <a:p>
            <a:pPr marL="0" lvl="0" indent="0">
              <a:buNone/>
            </a:pPr>
            <a:r>
              <a:rPr lang="hr-HR" altLang="sr-Latn-RS" dirty="0">
                <a:latin typeface="Arvo" panose="020B0604020202020204" charset="0"/>
                <a:ea typeface="宋体" panose="02010600030101010101" pitchFamily="2" charset="-122"/>
              </a:rPr>
              <a:t>Kreiranje </a:t>
            </a:r>
            <a:r>
              <a:rPr lang="hr-HR" altLang="sr-Latn-RS" dirty="0" err="1">
                <a:latin typeface="Arvo" panose="020B0604020202020204" charset="0"/>
                <a:ea typeface="宋体" panose="02010600030101010101" pitchFamily="2" charset="-122"/>
              </a:rPr>
              <a:t>in</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izvajanje</a:t>
            </a:r>
            <a:r>
              <a:rPr lang="hr-HR" altLang="sr-Latn-RS" dirty="0">
                <a:latin typeface="Arvo" panose="020B0604020202020204" charset="0"/>
                <a:ea typeface="宋体" panose="02010600030101010101" pitchFamily="2" charset="-122"/>
              </a:rPr>
              <a:t> programa IP</a:t>
            </a:r>
            <a:endParaRPr dirty="0">
              <a:latin typeface="Arvo" panose="020B0604020202020204" charset="0"/>
            </a:endParaRPr>
          </a:p>
        </p:txBody>
      </p:sp>
      <p:sp>
        <p:nvSpPr>
          <p:cNvPr id="364" name="Google Shape;364;p23"/>
          <p:cNvSpPr txBox="1">
            <a:spLocks noGrp="1"/>
          </p:cNvSpPr>
          <p:nvPr>
            <p:ph type="body" idx="3"/>
          </p:nvPr>
        </p:nvSpPr>
        <p:spPr>
          <a:xfrm>
            <a:off x="5158500" y="1834934"/>
            <a:ext cx="1605517" cy="185991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b="1" dirty="0" err="1">
                <a:solidFill>
                  <a:srgbClr val="B0D85B"/>
                </a:solidFill>
                <a:latin typeface="Arvo" panose="020B0604020202020204" charset="0"/>
              </a:rPr>
              <a:t>Zavedajo</a:t>
            </a:r>
            <a:r>
              <a:rPr lang="hr-HR" b="1" dirty="0">
                <a:solidFill>
                  <a:srgbClr val="B0D85B"/>
                </a:solidFill>
                <a:latin typeface="Arvo" panose="020B0604020202020204" charset="0"/>
              </a:rPr>
              <a:t> se </a:t>
            </a:r>
            <a:r>
              <a:rPr lang="hr-HR" b="1" dirty="0" err="1">
                <a:solidFill>
                  <a:srgbClr val="B0D85B"/>
                </a:solidFill>
                <a:latin typeface="Arvo" panose="020B0604020202020204" charset="0"/>
              </a:rPr>
              <a:t>pomembnosti</a:t>
            </a:r>
            <a:r>
              <a:rPr lang="hr-HR" b="1" dirty="0">
                <a:solidFill>
                  <a:srgbClr val="B0D85B"/>
                </a:solidFill>
                <a:latin typeface="Arvo" panose="020B0604020202020204" charset="0"/>
              </a:rPr>
              <a:t> razvijanja spretnosti IP </a:t>
            </a:r>
            <a:r>
              <a:rPr lang="hr-HR" b="1" dirty="0" err="1">
                <a:solidFill>
                  <a:srgbClr val="B0D85B"/>
                </a:solidFill>
                <a:latin typeface="Arvo" panose="020B0604020202020204" charset="0"/>
              </a:rPr>
              <a:t>študentov</a:t>
            </a:r>
            <a:r>
              <a:rPr lang="hr-HR" b="1" dirty="0">
                <a:solidFill>
                  <a:srgbClr val="B0D85B"/>
                </a:solidFill>
                <a:latin typeface="Arvo" panose="020B0604020202020204" charset="0"/>
              </a:rPr>
              <a:t> prava</a:t>
            </a:r>
            <a:endParaRPr b="1" dirty="0">
              <a:solidFill>
                <a:srgbClr val="B0D85B"/>
              </a:solidFill>
              <a:latin typeface="Arvo" panose="020B0604020202020204" charset="0"/>
            </a:endParaRPr>
          </a:p>
          <a:p>
            <a:pPr marL="0" lvl="0" indent="0">
              <a:buNone/>
            </a:pPr>
            <a:r>
              <a:rPr lang="hr-HR" dirty="0" err="1">
                <a:latin typeface="Arvo" panose="020B0604020202020204" charset="0"/>
              </a:rPr>
              <a:t>Študenti</a:t>
            </a:r>
            <a:r>
              <a:rPr lang="hr-HR" dirty="0">
                <a:latin typeface="Arvo" panose="020B0604020202020204" charset="0"/>
              </a:rPr>
              <a:t> </a:t>
            </a:r>
            <a:r>
              <a:rPr lang="hr-HR" altLang="sr-Latn-RS" dirty="0" err="1">
                <a:latin typeface="Arvo" panose="020B0604020202020204" charset="0"/>
                <a:ea typeface="宋体" panose="02010600030101010101" pitchFamily="2" charset="-122"/>
              </a:rPr>
              <a:t>niso</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dovolj</a:t>
            </a:r>
            <a:r>
              <a:rPr lang="hr-HR" altLang="sr-Latn-RS" dirty="0">
                <a:latin typeface="Arvo" panose="020B0604020202020204" charset="0"/>
                <a:ea typeface="宋体" panose="02010600030101010101" pitchFamily="2" charset="-122"/>
              </a:rPr>
              <a:t>  samostojni </a:t>
            </a:r>
            <a:r>
              <a:rPr lang="hr-HR" altLang="sr-Latn-RS" dirty="0" err="1">
                <a:latin typeface="Arvo" panose="020B0604020202020204" charset="0"/>
                <a:ea typeface="宋体" panose="02010600030101010101" pitchFamily="2" charset="-122"/>
              </a:rPr>
              <a:t>ter</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nimajo</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dovolj</a:t>
            </a:r>
            <a:r>
              <a:rPr lang="hr-HR" altLang="sr-Latn-RS" dirty="0">
                <a:latin typeface="Arvo" panose="020B0604020202020204" charset="0"/>
                <a:ea typeface="宋体" panose="02010600030101010101" pitchFamily="2" charset="-122"/>
              </a:rPr>
              <a:t> znanja </a:t>
            </a:r>
            <a:r>
              <a:rPr lang="hr-HR" altLang="sr-Latn-RS" dirty="0" err="1">
                <a:latin typeface="Arvo" panose="020B0604020202020204" charset="0"/>
                <a:ea typeface="宋体" panose="02010600030101010101" pitchFamily="2" charset="-122"/>
              </a:rPr>
              <a:t>in</a:t>
            </a:r>
            <a:r>
              <a:rPr lang="hr-HR" altLang="sr-Latn-RS" dirty="0">
                <a:latin typeface="Arvo" panose="020B0604020202020204" charset="0"/>
                <a:ea typeface="宋体" panose="02010600030101010101" pitchFamily="2" charset="-122"/>
              </a:rPr>
              <a:t> spretnosti o IP</a:t>
            </a:r>
            <a:endParaRPr dirty="0">
              <a:latin typeface="Arvo" panose="020B0604020202020204" charset="0"/>
            </a:endParaRPr>
          </a:p>
          <a:p>
            <a:pPr marL="0" lvl="0" indent="0" algn="l" rtl="0">
              <a:spcBef>
                <a:spcPts val="600"/>
              </a:spcBef>
              <a:spcAft>
                <a:spcPts val="0"/>
              </a:spcAft>
              <a:buNone/>
            </a:pPr>
            <a:endParaRPr dirty="0">
              <a:latin typeface="Arvo" panose="020B0604020202020204" charset="0"/>
            </a:endParaRPr>
          </a:p>
        </p:txBody>
      </p:sp>
      <p:sp>
        <p:nvSpPr>
          <p:cNvPr id="365" name="Google Shape;365;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7" name="Google Shape;364;p23">
            <a:extLst>
              <a:ext uri="{FF2B5EF4-FFF2-40B4-BE49-F238E27FC236}">
                <a16:creationId xmlns:a16="http://schemas.microsoft.com/office/drawing/2014/main" id="{D17DB4E9-FA14-49BF-B17D-2A7206FD58FC}"/>
              </a:ext>
            </a:extLst>
          </p:cNvPr>
          <p:cNvSpPr txBox="1">
            <a:spLocks/>
          </p:cNvSpPr>
          <p:nvPr/>
        </p:nvSpPr>
        <p:spPr>
          <a:xfrm>
            <a:off x="3522216" y="1861429"/>
            <a:ext cx="1605517" cy="21671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chemeClr val="accent5"/>
              </a:buClr>
              <a:buSzPts val="1200"/>
              <a:buFont typeface="Muli"/>
              <a:buChar char="■"/>
              <a:defRPr sz="1200" b="0" i="0" u="none" strike="noStrike" cap="none">
                <a:solidFill>
                  <a:schemeClr val="dk1"/>
                </a:solidFill>
                <a:latin typeface="Muli"/>
                <a:ea typeface="Muli"/>
                <a:cs typeface="Muli"/>
                <a:sym typeface="Muli"/>
              </a:defRPr>
            </a:lvl1pPr>
            <a:lvl2pPr marL="914400" marR="0" lvl="1" indent="-304800" algn="l" rtl="0">
              <a:lnSpc>
                <a:spcPct val="100000"/>
              </a:lnSpc>
              <a:spcBef>
                <a:spcPts val="0"/>
              </a:spcBef>
              <a:spcAft>
                <a:spcPts val="0"/>
              </a:spcAft>
              <a:buClr>
                <a:schemeClr val="accent5"/>
              </a:buClr>
              <a:buSzPts val="1200"/>
              <a:buFont typeface="Muli"/>
              <a:buChar char="□"/>
              <a:defRPr sz="1200" b="0" i="0" u="none" strike="noStrike" cap="none">
                <a:solidFill>
                  <a:schemeClr val="dk1"/>
                </a:solidFill>
                <a:latin typeface="Muli"/>
                <a:ea typeface="Muli"/>
                <a:cs typeface="Muli"/>
                <a:sym typeface="Muli"/>
              </a:defRPr>
            </a:lvl2pPr>
            <a:lvl3pPr marL="1371600" marR="0" lvl="2" indent="-304800" algn="l" rtl="0">
              <a:lnSpc>
                <a:spcPct val="100000"/>
              </a:lnSpc>
              <a:spcBef>
                <a:spcPts val="0"/>
              </a:spcBef>
              <a:spcAft>
                <a:spcPts val="0"/>
              </a:spcAft>
              <a:buClr>
                <a:schemeClr val="accent5"/>
              </a:buClr>
              <a:buSzPts val="1200"/>
              <a:buFont typeface="Muli"/>
              <a:buChar char="▫"/>
              <a:defRPr sz="1200" b="0" i="0" u="none" strike="noStrike" cap="none">
                <a:solidFill>
                  <a:schemeClr val="dk1"/>
                </a:solidFill>
                <a:latin typeface="Muli"/>
                <a:ea typeface="Muli"/>
                <a:cs typeface="Muli"/>
                <a:sym typeface="Muli"/>
              </a:defRPr>
            </a:lvl3pPr>
            <a:lvl4pPr marL="1828800" marR="0" lvl="3" indent="-304800" algn="l" rtl="0">
              <a:lnSpc>
                <a:spcPct val="100000"/>
              </a:lnSpc>
              <a:spcBef>
                <a:spcPts val="0"/>
              </a:spcBef>
              <a:spcAft>
                <a:spcPts val="0"/>
              </a:spcAft>
              <a:buClr>
                <a:schemeClr val="dk1"/>
              </a:buClr>
              <a:buSzPts val="1200"/>
              <a:buFont typeface="Muli"/>
              <a:buChar char="▫"/>
              <a:defRPr sz="1200" b="0" i="0" u="none" strike="noStrike" cap="none">
                <a:solidFill>
                  <a:schemeClr val="dk1"/>
                </a:solidFill>
                <a:latin typeface="Muli"/>
                <a:ea typeface="Muli"/>
                <a:cs typeface="Muli"/>
                <a:sym typeface="Muli"/>
              </a:defRPr>
            </a:lvl4pPr>
            <a:lvl5pPr marL="2286000" marR="0" lvl="4" indent="-304800" algn="l" rtl="0">
              <a:lnSpc>
                <a:spcPct val="100000"/>
              </a:lnSpc>
              <a:spcBef>
                <a:spcPts val="0"/>
              </a:spcBef>
              <a:spcAft>
                <a:spcPts val="0"/>
              </a:spcAft>
              <a:buClr>
                <a:schemeClr val="dk1"/>
              </a:buClr>
              <a:buSzPts val="1200"/>
              <a:buFont typeface="Muli"/>
              <a:buChar char="○"/>
              <a:defRPr sz="1200" b="0" i="0" u="none" strike="noStrike" cap="none">
                <a:solidFill>
                  <a:schemeClr val="dk1"/>
                </a:solidFill>
                <a:latin typeface="Muli"/>
                <a:ea typeface="Muli"/>
                <a:cs typeface="Muli"/>
                <a:sym typeface="Muli"/>
              </a:defRPr>
            </a:lvl5pPr>
            <a:lvl6pPr marL="2743200" marR="0" lvl="5" indent="-304800" algn="l" rtl="0">
              <a:lnSpc>
                <a:spcPct val="100000"/>
              </a:lnSpc>
              <a:spcBef>
                <a:spcPts val="0"/>
              </a:spcBef>
              <a:spcAft>
                <a:spcPts val="0"/>
              </a:spcAft>
              <a:buClr>
                <a:schemeClr val="dk1"/>
              </a:buClr>
              <a:buSzPts val="1200"/>
              <a:buFont typeface="Muli"/>
              <a:buChar char="■"/>
              <a:defRPr sz="1200" b="0" i="0" u="none" strike="noStrike" cap="none">
                <a:solidFill>
                  <a:schemeClr val="dk1"/>
                </a:solidFill>
                <a:latin typeface="Muli"/>
                <a:ea typeface="Muli"/>
                <a:cs typeface="Muli"/>
                <a:sym typeface="Muli"/>
              </a:defRPr>
            </a:lvl6pPr>
            <a:lvl7pPr marL="3200400" marR="0" lvl="6" indent="-304800" algn="l" rtl="0">
              <a:lnSpc>
                <a:spcPct val="100000"/>
              </a:lnSpc>
              <a:spcBef>
                <a:spcPts val="0"/>
              </a:spcBef>
              <a:spcAft>
                <a:spcPts val="0"/>
              </a:spcAft>
              <a:buClr>
                <a:schemeClr val="dk1"/>
              </a:buClr>
              <a:buSzPts val="1200"/>
              <a:buFont typeface="Muli"/>
              <a:buChar char="●"/>
              <a:defRPr sz="1200" b="0" i="0" u="none" strike="noStrike" cap="none">
                <a:solidFill>
                  <a:schemeClr val="dk1"/>
                </a:solidFill>
                <a:latin typeface="Muli"/>
                <a:ea typeface="Muli"/>
                <a:cs typeface="Muli"/>
                <a:sym typeface="Muli"/>
              </a:defRPr>
            </a:lvl7pPr>
            <a:lvl8pPr marL="3657600" marR="0" lvl="7" indent="-304800" algn="l" rtl="0">
              <a:lnSpc>
                <a:spcPct val="100000"/>
              </a:lnSpc>
              <a:spcBef>
                <a:spcPts val="0"/>
              </a:spcBef>
              <a:spcAft>
                <a:spcPts val="0"/>
              </a:spcAft>
              <a:buClr>
                <a:schemeClr val="dk1"/>
              </a:buClr>
              <a:buSzPts val="1200"/>
              <a:buFont typeface="Muli"/>
              <a:buChar char="○"/>
              <a:defRPr sz="1200" b="0" i="0" u="none" strike="noStrike" cap="none">
                <a:solidFill>
                  <a:schemeClr val="dk1"/>
                </a:solidFill>
                <a:latin typeface="Muli"/>
                <a:ea typeface="Muli"/>
                <a:cs typeface="Muli"/>
                <a:sym typeface="Muli"/>
              </a:defRPr>
            </a:lvl8pPr>
            <a:lvl9pPr marL="4114800" marR="0" lvl="8" indent="-304800" algn="l" rtl="0">
              <a:lnSpc>
                <a:spcPct val="100000"/>
              </a:lnSpc>
              <a:spcBef>
                <a:spcPts val="0"/>
              </a:spcBef>
              <a:spcAft>
                <a:spcPts val="0"/>
              </a:spcAft>
              <a:buClr>
                <a:schemeClr val="dk1"/>
              </a:buClr>
              <a:buSzPts val="1200"/>
              <a:buFont typeface="Muli"/>
              <a:buChar char="■"/>
              <a:defRPr sz="1200" b="0" i="0" u="none" strike="noStrike" cap="none">
                <a:solidFill>
                  <a:schemeClr val="dk1"/>
                </a:solidFill>
                <a:latin typeface="Muli"/>
                <a:ea typeface="Muli"/>
                <a:cs typeface="Muli"/>
                <a:sym typeface="Muli"/>
              </a:defRPr>
            </a:lvl9pPr>
          </a:lstStyle>
          <a:p>
            <a:pPr marL="0" indent="0">
              <a:buFont typeface="Muli"/>
              <a:buNone/>
            </a:pPr>
            <a:r>
              <a:rPr lang="hr-HR" b="1" dirty="0" err="1">
                <a:solidFill>
                  <a:srgbClr val="B0D85B"/>
                </a:solidFill>
                <a:latin typeface="Arvo" panose="020B0604020202020204" charset="0"/>
              </a:rPr>
              <a:t>Sodelovanje</a:t>
            </a:r>
            <a:r>
              <a:rPr lang="hr-HR" b="1" dirty="0">
                <a:solidFill>
                  <a:srgbClr val="B0D85B"/>
                </a:solidFill>
                <a:latin typeface="Arvo" panose="020B0604020202020204" charset="0"/>
              </a:rPr>
              <a:t> </a:t>
            </a:r>
            <a:r>
              <a:rPr lang="en-US" b="1" dirty="0" err="1">
                <a:solidFill>
                  <a:srgbClr val="B0D85B"/>
                </a:solidFill>
                <a:latin typeface="Arvo" panose="020B0604020202020204" charset="0"/>
              </a:rPr>
              <a:t>akademskoga</a:t>
            </a:r>
            <a:r>
              <a:rPr lang="en-US" b="1" dirty="0">
                <a:solidFill>
                  <a:srgbClr val="B0D85B"/>
                </a:solidFill>
                <a:latin typeface="Arvo" panose="020B0604020202020204" charset="0"/>
              </a:rPr>
              <a:t> </a:t>
            </a:r>
            <a:r>
              <a:rPr lang="hr-HR" b="1" dirty="0" err="1">
                <a:solidFill>
                  <a:srgbClr val="B0D85B"/>
                </a:solidFill>
                <a:latin typeface="Arvo" panose="020B0604020202020204" charset="0"/>
              </a:rPr>
              <a:t>osebja</a:t>
            </a:r>
            <a:r>
              <a:rPr lang="hr-HR" b="1" dirty="0">
                <a:solidFill>
                  <a:srgbClr val="B0D85B"/>
                </a:solidFill>
                <a:latin typeface="Arvo" panose="020B0604020202020204" charset="0"/>
              </a:rPr>
              <a:t> </a:t>
            </a:r>
            <a:r>
              <a:rPr lang="hr-HR" b="1" dirty="0" err="1">
                <a:solidFill>
                  <a:srgbClr val="B0D85B"/>
                </a:solidFill>
                <a:latin typeface="Arvo" panose="020B0604020202020204" charset="0"/>
              </a:rPr>
              <a:t>in</a:t>
            </a:r>
            <a:r>
              <a:rPr lang="hr-HR" b="1" dirty="0">
                <a:solidFill>
                  <a:srgbClr val="B0D85B"/>
                </a:solidFill>
                <a:latin typeface="Arvo" panose="020B0604020202020204" charset="0"/>
              </a:rPr>
              <a:t> </a:t>
            </a:r>
            <a:r>
              <a:rPr lang="hr-HR" b="1" dirty="0" err="1">
                <a:solidFill>
                  <a:srgbClr val="B0D85B"/>
                </a:solidFill>
                <a:latin typeface="Arvo" panose="020B0604020202020204" charset="0"/>
              </a:rPr>
              <a:t>knjižničarja</a:t>
            </a:r>
            <a:endParaRPr lang="hr-HR" b="1" dirty="0">
              <a:solidFill>
                <a:srgbClr val="B0D85B"/>
              </a:solidFill>
              <a:latin typeface="Arvo" panose="020B0604020202020204" charset="0"/>
            </a:endParaRPr>
          </a:p>
          <a:p>
            <a:pPr marL="0" indent="0">
              <a:buNone/>
            </a:pPr>
            <a:r>
              <a:rPr lang="en-US" altLang="sr-Latn-RS" dirty="0" err="1">
                <a:latin typeface="Arvo" panose="020B0604020202020204" charset="0"/>
                <a:ea typeface="宋体" panose="02010600030101010101" pitchFamily="2" charset="-122"/>
              </a:rPr>
              <a:t>Akademsko</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osebje</a:t>
            </a:r>
            <a:r>
              <a:rPr lang="hr-HR" altLang="sr-Latn-RS" dirty="0">
                <a:latin typeface="Arvo" panose="020B0604020202020204" charset="0"/>
                <a:ea typeface="宋体" panose="02010600030101010101" pitchFamily="2" charset="-122"/>
              </a:rPr>
              <a:t> znanja o specifičnosti prava – </a:t>
            </a:r>
            <a:r>
              <a:rPr lang="hr-HR" altLang="sr-Latn-RS" dirty="0" err="1">
                <a:latin typeface="Arvo" panose="020B0604020202020204" charset="0"/>
                <a:ea typeface="宋体" panose="02010600030101010101" pitchFamily="2" charset="-122"/>
              </a:rPr>
              <a:t>knjižničarji</a:t>
            </a:r>
            <a:r>
              <a:rPr lang="hr-HR" altLang="sr-Latn-RS" dirty="0">
                <a:latin typeface="Arvo" panose="020B0604020202020204" charset="0"/>
                <a:ea typeface="宋体" panose="02010600030101010101" pitchFamily="2" charset="-122"/>
              </a:rPr>
              <a:t> – znanje o </a:t>
            </a:r>
            <a:r>
              <a:rPr lang="hr-HR" altLang="sr-Latn-RS" dirty="0" err="1">
                <a:latin typeface="Arvo" panose="020B0604020202020204" charset="0"/>
                <a:ea typeface="宋体" panose="02010600030101010101" pitchFamily="2" charset="-122"/>
              </a:rPr>
              <a:t>orodjih</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in</a:t>
            </a:r>
            <a:r>
              <a:rPr lang="hr-HR" altLang="sr-Latn-RS" dirty="0">
                <a:latin typeface="Arvo" panose="020B0604020202020204" charset="0"/>
                <a:ea typeface="宋体" panose="02010600030101010101" pitchFamily="2" charset="-122"/>
              </a:rPr>
              <a:t> </a:t>
            </a:r>
            <a:r>
              <a:rPr lang="hr-HR" altLang="sr-Latn-RS" dirty="0" err="1">
                <a:latin typeface="Arvo" panose="020B0604020202020204" charset="0"/>
                <a:ea typeface="宋体" panose="02010600030101010101" pitchFamily="2" charset="-122"/>
              </a:rPr>
              <a:t>virih</a:t>
            </a:r>
            <a:endParaRPr lang="hr-HR" dirty="0">
              <a:latin typeface="Arvo" panose="020B0604020202020204" charset="0"/>
            </a:endParaRPr>
          </a:p>
        </p:txBody>
      </p:sp>
      <p:pic>
        <p:nvPicPr>
          <p:cNvPr id="8" name="Picture 5">
            <a:extLst>
              <a:ext uri="{FF2B5EF4-FFF2-40B4-BE49-F238E27FC236}">
                <a16:creationId xmlns:a16="http://schemas.microsoft.com/office/drawing/2014/main" id="{62308939-10C8-4010-80E5-6C93B78C8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01" y="4624801"/>
            <a:ext cx="8625300" cy="51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10 Types of Student Works Where Plagiarism is Hard to Identify |  CollegeBasics">
            <a:extLst>
              <a:ext uri="{FF2B5EF4-FFF2-40B4-BE49-F238E27FC236}">
                <a16:creationId xmlns:a16="http://schemas.microsoft.com/office/drawing/2014/main" id="{D8AF28C6-D1B8-4C9A-A471-97A1924ED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547" y="2069432"/>
            <a:ext cx="1058779" cy="104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360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4AF0953-20D3-4979-86BF-747BA14038DF}"/>
              </a:ext>
            </a:extLst>
          </p:cNvPr>
          <p:cNvGraphicFramePr>
            <a:graphicFrameLocks noGrp="1"/>
          </p:cNvGraphicFramePr>
          <p:nvPr>
            <p:ph idx="1"/>
            <p:extLst>
              <p:ext uri="{D42A27DB-BD31-4B8C-83A1-F6EECF244321}">
                <p14:modId xmlns:p14="http://schemas.microsoft.com/office/powerpoint/2010/main" val="3667652596"/>
              </p:ext>
            </p:extLst>
          </p:nvPr>
        </p:nvGraphicFramePr>
        <p:xfrm>
          <a:off x="1368449" y="1703295"/>
          <a:ext cx="7004586" cy="269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Google Shape;361;p23">
            <a:extLst>
              <a:ext uri="{FF2B5EF4-FFF2-40B4-BE49-F238E27FC236}">
                <a16:creationId xmlns:a16="http://schemas.microsoft.com/office/drawing/2014/main" id="{0864B636-7075-4FC3-8060-AEDFABCFE345}"/>
              </a:ext>
            </a:extLst>
          </p:cNvPr>
          <p:cNvSpPr txBox="1">
            <a:spLocks noGrp="1"/>
          </p:cNvSpPr>
          <p:nvPr>
            <p:ph type="title"/>
          </p:nvPr>
        </p:nvSpPr>
        <p:spPr>
          <a:xfrm>
            <a:off x="767815" y="603186"/>
            <a:ext cx="4441800" cy="62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sz="1700" b="1" dirty="0" err="1">
                <a:solidFill>
                  <a:schemeClr val="accent1">
                    <a:lumMod val="50000"/>
                  </a:schemeClr>
                </a:solidFill>
              </a:rPr>
              <a:t>Stališče</a:t>
            </a:r>
            <a:r>
              <a:rPr lang="hr-HR" sz="1700" b="1" dirty="0">
                <a:solidFill>
                  <a:schemeClr val="accent1">
                    <a:lumMod val="50000"/>
                  </a:schemeClr>
                </a:solidFill>
              </a:rPr>
              <a:t> </a:t>
            </a:r>
            <a:r>
              <a:rPr lang="hr-HR" sz="1700" b="1" dirty="0" err="1">
                <a:solidFill>
                  <a:schemeClr val="accent1">
                    <a:lumMod val="50000"/>
                  </a:schemeClr>
                </a:solidFill>
              </a:rPr>
              <a:t>knjižničarja</a:t>
            </a:r>
            <a:r>
              <a:rPr lang="hr-HR" sz="1700" b="1" dirty="0">
                <a:solidFill>
                  <a:schemeClr val="accent1">
                    <a:lumMod val="50000"/>
                  </a:schemeClr>
                </a:solidFill>
              </a:rPr>
              <a:t> o IP na pravnih </a:t>
            </a:r>
            <a:r>
              <a:rPr lang="hr-HR" sz="1700" b="1" dirty="0" err="1">
                <a:solidFill>
                  <a:schemeClr val="accent1">
                    <a:lumMod val="50000"/>
                  </a:schemeClr>
                </a:solidFill>
              </a:rPr>
              <a:t>fakultetah</a:t>
            </a:r>
            <a:r>
              <a:rPr lang="hr-HR" sz="1700" b="1" dirty="0">
                <a:solidFill>
                  <a:schemeClr val="accent1">
                    <a:lumMod val="50000"/>
                  </a:schemeClr>
                </a:solidFill>
              </a:rPr>
              <a:t> v RH</a:t>
            </a:r>
            <a:endParaRPr sz="1700" b="1" dirty="0">
              <a:solidFill>
                <a:schemeClr val="accent1">
                  <a:lumMod val="50000"/>
                </a:schemeClr>
              </a:solidFill>
            </a:endParaRPr>
          </a:p>
        </p:txBody>
      </p:sp>
      <p:pic>
        <p:nvPicPr>
          <p:cNvPr id="11" name="Picture 5">
            <a:extLst>
              <a:ext uri="{FF2B5EF4-FFF2-40B4-BE49-F238E27FC236}">
                <a16:creationId xmlns:a16="http://schemas.microsoft.com/office/drawing/2014/main" id="{16ED2D2E-350B-4CB8-9D4E-F33008B9ED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624801"/>
            <a:ext cx="9144001" cy="51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60"/>
        <p:cNvGrpSpPr/>
        <p:nvPr/>
      </p:nvGrpSpPr>
      <p:grpSpPr>
        <a:xfrm>
          <a:off x="0" y="0"/>
          <a:ext cx="0" cy="0"/>
          <a:chOff x="0" y="0"/>
          <a:chExt cx="0" cy="0"/>
        </a:xfrm>
      </p:grpSpPr>
      <p:sp>
        <p:nvSpPr>
          <p:cNvPr id="361" name="Google Shape;361;p23"/>
          <p:cNvSpPr txBox="1">
            <a:spLocks noGrp="1"/>
          </p:cNvSpPr>
          <p:nvPr>
            <p:ph type="title"/>
          </p:nvPr>
        </p:nvSpPr>
        <p:spPr>
          <a:xfrm>
            <a:off x="-1" y="6696"/>
            <a:ext cx="1564105" cy="1420642"/>
          </a:xfrm>
          <a:prstGeom prst="rect">
            <a:avLst/>
          </a:prstGeom>
          <a:solidFill>
            <a:schemeClr val="bg2">
              <a:lumMod val="20000"/>
              <a:lumOff val="80000"/>
            </a:schemeClr>
          </a:solidFill>
        </p:spPr>
        <p:txBody>
          <a:bodyPr spcFirstLastPara="1" wrap="square" lIns="91425" tIns="91425" rIns="91425" bIns="91425" anchor="b" anchorCtr="0">
            <a:noAutofit/>
          </a:bodyPr>
          <a:lstStyle/>
          <a:p>
            <a:pPr marL="0" lvl="0" indent="0" algn="l" rtl="0">
              <a:spcBef>
                <a:spcPts val="0"/>
              </a:spcBef>
              <a:spcAft>
                <a:spcPts val="0"/>
              </a:spcAft>
              <a:buNone/>
            </a:pPr>
            <a:r>
              <a:rPr lang="hr-HR" sz="1700" b="1" dirty="0" err="1">
                <a:solidFill>
                  <a:schemeClr val="accent1">
                    <a:lumMod val="50000"/>
                  </a:schemeClr>
                </a:solidFill>
              </a:rPr>
              <a:t>Stališče</a:t>
            </a:r>
            <a:r>
              <a:rPr lang="hr-HR" sz="1700" b="1" dirty="0">
                <a:solidFill>
                  <a:schemeClr val="accent1">
                    <a:lumMod val="50000"/>
                  </a:schemeClr>
                </a:solidFill>
              </a:rPr>
              <a:t> </a:t>
            </a:r>
            <a:r>
              <a:rPr lang="hr-HR" sz="1700" b="1" dirty="0" err="1">
                <a:solidFill>
                  <a:schemeClr val="accent1">
                    <a:lumMod val="50000"/>
                  </a:schemeClr>
                </a:solidFill>
              </a:rPr>
              <a:t>študentov</a:t>
            </a:r>
            <a:r>
              <a:rPr lang="hr-HR" sz="1700" b="1" dirty="0">
                <a:solidFill>
                  <a:schemeClr val="accent1">
                    <a:lumMod val="50000"/>
                  </a:schemeClr>
                </a:solidFill>
              </a:rPr>
              <a:t> o IP na </a:t>
            </a:r>
            <a:r>
              <a:rPr lang="hr-HR" sz="1700" b="1" dirty="0" err="1">
                <a:solidFill>
                  <a:schemeClr val="accent1">
                    <a:lumMod val="50000"/>
                  </a:schemeClr>
                </a:solidFill>
              </a:rPr>
              <a:t>PravRi</a:t>
            </a:r>
            <a:endParaRPr sz="1700" b="1" dirty="0">
              <a:solidFill>
                <a:schemeClr val="accent1">
                  <a:lumMod val="50000"/>
                </a:schemeClr>
              </a:solidFill>
            </a:endParaRPr>
          </a:p>
        </p:txBody>
      </p:sp>
      <p:sp>
        <p:nvSpPr>
          <p:cNvPr id="362" name="Google Shape;362;p23"/>
          <p:cNvSpPr txBox="1">
            <a:spLocks noGrp="1"/>
          </p:cNvSpPr>
          <p:nvPr>
            <p:ph type="body" idx="1"/>
          </p:nvPr>
        </p:nvSpPr>
        <p:spPr>
          <a:xfrm>
            <a:off x="1649642" y="508573"/>
            <a:ext cx="1872172" cy="142064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sz="1100" b="1" dirty="0">
                <a:solidFill>
                  <a:srgbClr val="B0D85B"/>
                </a:solidFill>
                <a:latin typeface="Arvo" panose="020B0604020202020204" charset="0"/>
              </a:rPr>
              <a:t>Google generacija</a:t>
            </a:r>
          </a:p>
          <a:p>
            <a:pPr marL="0" lvl="0" indent="0" algn="l" rtl="0">
              <a:spcBef>
                <a:spcPts val="600"/>
              </a:spcBef>
              <a:spcAft>
                <a:spcPts val="0"/>
              </a:spcAft>
              <a:buNone/>
            </a:pPr>
            <a:r>
              <a:rPr lang="hr-HR" altLang="sr-Latn-RS" sz="1100" dirty="0">
                <a:latin typeface="Arvo" panose="020B0604020202020204" charset="0"/>
                <a:ea typeface="宋体" panose="02010600030101010101" pitchFamily="2" charset="-122"/>
              </a:rPr>
              <a:t>Površnost pri </a:t>
            </a:r>
            <a:r>
              <a:rPr lang="hr-HR" altLang="sr-Latn-RS" sz="1100" dirty="0" err="1">
                <a:latin typeface="Arvo" panose="020B0604020202020204" charset="0"/>
                <a:ea typeface="宋体" panose="02010600030101010101" pitchFamily="2" charset="-122"/>
              </a:rPr>
              <a:t>raziskovanju</a:t>
            </a:r>
            <a:r>
              <a:rPr lang="hr-HR" altLang="sr-Latn-RS" sz="1100" dirty="0">
                <a:latin typeface="Arvo" panose="020B0604020202020204" charset="0"/>
                <a:ea typeface="宋体" panose="02010600030101010101" pitchFamily="2" charset="-122"/>
              </a:rPr>
              <a:t>, instant informacija..</a:t>
            </a:r>
            <a:endParaRPr lang="hr-HR" sz="1100" dirty="0">
              <a:latin typeface="Arvo" panose="020B0604020202020204" charset="0"/>
            </a:endParaRPr>
          </a:p>
        </p:txBody>
      </p:sp>
      <p:sp>
        <p:nvSpPr>
          <p:cNvPr id="363" name="Google Shape;363;p23"/>
          <p:cNvSpPr txBox="1">
            <a:spLocks noGrp="1"/>
          </p:cNvSpPr>
          <p:nvPr>
            <p:ph type="body" idx="2"/>
          </p:nvPr>
        </p:nvSpPr>
        <p:spPr>
          <a:xfrm>
            <a:off x="1649642" y="1346587"/>
            <a:ext cx="1787629" cy="131591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sz="1100" b="1" dirty="0">
                <a:solidFill>
                  <a:srgbClr val="B0D85B"/>
                </a:solidFill>
                <a:latin typeface="Arvo" panose="020B0604020202020204" charset="0"/>
              </a:rPr>
              <a:t>Različite ravni  IP </a:t>
            </a:r>
            <a:r>
              <a:rPr lang="sl-SI" sz="1100" b="1" dirty="0">
                <a:solidFill>
                  <a:srgbClr val="B0D85B"/>
                </a:solidFill>
                <a:latin typeface="Arvo" panose="020B0604020202020204" charset="0"/>
              </a:rPr>
              <a:t>spretnosti</a:t>
            </a:r>
            <a:endParaRPr sz="1100" b="1" dirty="0">
              <a:solidFill>
                <a:srgbClr val="B0D85B"/>
              </a:solidFill>
              <a:latin typeface="Arvo" panose="020B0604020202020204" charset="0"/>
            </a:endParaRPr>
          </a:p>
          <a:p>
            <a:pPr marL="0" lvl="0" indent="0">
              <a:buNone/>
            </a:pPr>
            <a:r>
              <a:rPr lang="hr-HR" altLang="sr-Latn-RS" sz="1100" dirty="0">
                <a:latin typeface="Arvo" panose="020B0604020202020204" charset="0"/>
                <a:ea typeface="宋体" panose="02010600030101010101" pitchFamily="2" charset="-122"/>
              </a:rPr>
              <a:t>Odvisno od </a:t>
            </a:r>
            <a:r>
              <a:rPr lang="hr-HR" altLang="sr-Latn-RS" sz="1100" dirty="0" err="1">
                <a:latin typeface="Arvo" panose="020B0604020202020204" charset="0"/>
                <a:ea typeface="宋体" panose="02010600030101010101" pitchFamily="2" charset="-122"/>
              </a:rPr>
              <a:t>obiskovanja</a:t>
            </a:r>
            <a:r>
              <a:rPr lang="hr-HR" altLang="sr-Latn-RS" sz="1100" dirty="0">
                <a:latin typeface="Arvo" panose="020B0604020202020204" charset="0"/>
                <a:ea typeface="宋体" panose="02010600030101010101" pitchFamily="2" charset="-122"/>
              </a:rPr>
              <a:t> programa IP</a:t>
            </a:r>
            <a:endParaRPr sz="1100" dirty="0">
              <a:latin typeface="Arvo" panose="020B0604020202020204" charset="0"/>
            </a:endParaRPr>
          </a:p>
        </p:txBody>
      </p:sp>
      <p:sp>
        <p:nvSpPr>
          <p:cNvPr id="364" name="Google Shape;364;p23"/>
          <p:cNvSpPr txBox="1">
            <a:spLocks noGrp="1"/>
          </p:cNvSpPr>
          <p:nvPr>
            <p:ph type="body" idx="3"/>
          </p:nvPr>
        </p:nvSpPr>
        <p:spPr>
          <a:xfrm>
            <a:off x="1649642" y="2360637"/>
            <a:ext cx="1872172" cy="142064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sz="1100" b="1" dirty="0" err="1">
                <a:solidFill>
                  <a:srgbClr val="B0D85B"/>
                </a:solidFill>
                <a:latin typeface="Arvo" panose="020B0604020202020204" charset="0"/>
              </a:rPr>
              <a:t>Zavedajo</a:t>
            </a:r>
            <a:r>
              <a:rPr lang="hr-HR" sz="1100" b="1" dirty="0">
                <a:solidFill>
                  <a:srgbClr val="B0D85B"/>
                </a:solidFill>
                <a:latin typeface="Arvo" panose="020B0604020202020204" charset="0"/>
              </a:rPr>
              <a:t> se </a:t>
            </a:r>
            <a:r>
              <a:rPr lang="hr-HR" sz="1100" b="1" dirty="0" err="1">
                <a:solidFill>
                  <a:srgbClr val="B0D85B"/>
                </a:solidFill>
                <a:latin typeface="Arvo" panose="020B0604020202020204" charset="0"/>
              </a:rPr>
              <a:t>pomembnosti</a:t>
            </a:r>
            <a:r>
              <a:rPr lang="hr-HR" sz="1100" b="1" dirty="0">
                <a:solidFill>
                  <a:srgbClr val="B0D85B"/>
                </a:solidFill>
                <a:latin typeface="Arvo" panose="020B0604020202020204" charset="0"/>
              </a:rPr>
              <a:t> razvijanja spretnosti IP v </a:t>
            </a:r>
            <a:r>
              <a:rPr lang="hr-HR" sz="1100" b="1" dirty="0" err="1">
                <a:solidFill>
                  <a:srgbClr val="B0D85B"/>
                </a:solidFill>
                <a:latin typeface="Arvo" panose="020B0604020202020204" charset="0"/>
              </a:rPr>
              <a:t>področju</a:t>
            </a:r>
            <a:r>
              <a:rPr lang="hr-HR" sz="1100" b="1" dirty="0">
                <a:solidFill>
                  <a:srgbClr val="B0D85B"/>
                </a:solidFill>
                <a:latin typeface="Arvo" panose="020B0604020202020204" charset="0"/>
              </a:rPr>
              <a:t> prava</a:t>
            </a:r>
            <a:endParaRPr sz="1100" b="1" dirty="0">
              <a:solidFill>
                <a:srgbClr val="B0D85B"/>
              </a:solidFill>
              <a:latin typeface="Arvo" panose="020B0604020202020204" charset="0"/>
            </a:endParaRPr>
          </a:p>
          <a:p>
            <a:pPr marL="0" lvl="0" indent="0">
              <a:buNone/>
            </a:pPr>
            <a:r>
              <a:rPr lang="hr-HR" sz="1100" dirty="0" err="1">
                <a:latin typeface="Arvo" panose="020B0604020202020204" charset="0"/>
              </a:rPr>
              <a:t>Izpostavljajo</a:t>
            </a:r>
            <a:r>
              <a:rPr lang="hr-HR" sz="1100" dirty="0">
                <a:latin typeface="Arvo" panose="020B0604020202020204" charset="0"/>
              </a:rPr>
              <a:t> prednosti </a:t>
            </a:r>
            <a:r>
              <a:rPr lang="hr-HR" sz="1100" dirty="0" err="1">
                <a:latin typeface="Arvo" panose="020B0604020202020204" charset="0"/>
              </a:rPr>
              <a:t>in</a:t>
            </a:r>
            <a:r>
              <a:rPr lang="hr-HR" sz="1100" dirty="0">
                <a:latin typeface="Arvo" panose="020B0604020202020204" charset="0"/>
              </a:rPr>
              <a:t> </a:t>
            </a:r>
            <a:r>
              <a:rPr lang="hr-HR" sz="1100" dirty="0" err="1">
                <a:latin typeface="Arvo" panose="020B0604020202020204" charset="0"/>
              </a:rPr>
              <a:t>spodbujajo</a:t>
            </a:r>
            <a:r>
              <a:rPr lang="hr-HR" sz="1100" dirty="0">
                <a:latin typeface="Arvo" panose="020B0604020202020204" charset="0"/>
              </a:rPr>
              <a:t> programe IP</a:t>
            </a:r>
            <a:endParaRPr sz="1100" dirty="0">
              <a:latin typeface="Arvo" panose="020B0604020202020204" charset="0"/>
            </a:endParaRPr>
          </a:p>
          <a:p>
            <a:pPr marL="0" lvl="0" indent="0" algn="l" rtl="0">
              <a:spcBef>
                <a:spcPts val="600"/>
              </a:spcBef>
              <a:spcAft>
                <a:spcPts val="0"/>
              </a:spcAft>
              <a:buNone/>
            </a:pPr>
            <a:endParaRPr dirty="0">
              <a:latin typeface="Arvo" panose="020B0604020202020204" charset="0"/>
            </a:endParaRPr>
          </a:p>
        </p:txBody>
      </p:sp>
      <p:sp>
        <p:nvSpPr>
          <p:cNvPr id="365" name="Google Shape;365;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8" name="Picture 5">
            <a:extLst>
              <a:ext uri="{FF2B5EF4-FFF2-40B4-BE49-F238E27FC236}">
                <a16:creationId xmlns:a16="http://schemas.microsoft.com/office/drawing/2014/main" id="{62308939-10C8-4010-80E5-6C93B78C8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7127"/>
            <a:ext cx="9144001" cy="44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hart 8">
            <a:extLst>
              <a:ext uri="{FF2B5EF4-FFF2-40B4-BE49-F238E27FC236}">
                <a16:creationId xmlns:a16="http://schemas.microsoft.com/office/drawing/2014/main" id="{90640D12-739E-4822-BC56-CD825211D8B8}"/>
              </a:ext>
            </a:extLst>
          </p:cNvPr>
          <p:cNvGraphicFramePr/>
          <p:nvPr>
            <p:extLst>
              <p:ext uri="{D42A27DB-BD31-4B8C-83A1-F6EECF244321}">
                <p14:modId xmlns:p14="http://schemas.microsoft.com/office/powerpoint/2010/main" val="214964333"/>
              </p:ext>
            </p:extLst>
          </p:nvPr>
        </p:nvGraphicFramePr>
        <p:xfrm>
          <a:off x="3607352" y="356093"/>
          <a:ext cx="5218253" cy="343329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7D247498-7A25-48AA-B2D3-14D687D37D80}"/>
              </a:ext>
            </a:extLst>
          </p:cNvPr>
          <p:cNvSpPr/>
          <p:nvPr/>
        </p:nvSpPr>
        <p:spPr>
          <a:xfrm>
            <a:off x="1564104" y="3987188"/>
            <a:ext cx="7342390" cy="815608"/>
          </a:xfrm>
          <a:prstGeom prst="rect">
            <a:avLst/>
          </a:prstGeom>
        </p:spPr>
        <p:txBody>
          <a:bodyPr wrap="square">
            <a:spAutoFit/>
          </a:bodyPr>
          <a:lstStyle/>
          <a:p>
            <a:pPr algn="ctr" eaLnBrk="1" hangingPunct="1">
              <a:spcBef>
                <a:spcPct val="0"/>
              </a:spcBef>
            </a:pPr>
            <a:r>
              <a:rPr lang="en-US" sz="900" b="1" dirty="0">
                <a:solidFill>
                  <a:schemeClr val="tx1"/>
                </a:solidFill>
                <a:latin typeface="Arvo" panose="020B0604020202020204" charset="0"/>
              </a:rPr>
              <a:t>Program IP - Pilot </a:t>
            </a:r>
            <a:r>
              <a:rPr lang="en-US" sz="900" b="1" dirty="0" err="1">
                <a:solidFill>
                  <a:schemeClr val="tx1"/>
                </a:solidFill>
                <a:latin typeface="Arvo" panose="020B0604020202020204" charset="0"/>
              </a:rPr>
              <a:t>projekt</a:t>
            </a:r>
            <a:r>
              <a:rPr lang="en-US" sz="900" b="1" dirty="0">
                <a:solidFill>
                  <a:schemeClr val="tx1"/>
                </a:solidFill>
                <a:latin typeface="Arvo" panose="020B0604020202020204" charset="0"/>
              </a:rPr>
              <a:t>  </a:t>
            </a:r>
            <a:r>
              <a:rPr lang="en-US" sz="900" b="1" dirty="0" err="1">
                <a:solidFill>
                  <a:schemeClr val="tx1"/>
                </a:solidFill>
                <a:latin typeface="Arvo" panose="020B0604020202020204" charset="0"/>
              </a:rPr>
              <a:t>započeo</a:t>
            </a:r>
            <a:r>
              <a:rPr lang="en-US" sz="900" b="1" dirty="0">
                <a:solidFill>
                  <a:schemeClr val="tx1"/>
                </a:solidFill>
                <a:latin typeface="Arvo" panose="020B0604020202020204" charset="0"/>
              </a:rPr>
              <a:t> 2017. / 2018. </a:t>
            </a:r>
          </a:p>
          <a:p>
            <a:pPr algn="ctr" eaLnBrk="1" hangingPunct="1">
              <a:spcBef>
                <a:spcPct val="0"/>
              </a:spcBef>
            </a:pPr>
            <a:r>
              <a:rPr lang="en-US" sz="1000" b="1" dirty="0" err="1">
                <a:solidFill>
                  <a:schemeClr val="tx1"/>
                </a:solidFill>
                <a:latin typeface="Arvo" panose="020B0604020202020204" charset="0"/>
              </a:rPr>
              <a:t>Temelji</a:t>
            </a:r>
            <a:r>
              <a:rPr lang="en-US" sz="1000" b="1" dirty="0">
                <a:solidFill>
                  <a:schemeClr val="tx1"/>
                </a:solidFill>
                <a:latin typeface="Arvo" panose="020B0604020202020204" charset="0"/>
              </a:rPr>
              <a:t>  se </a:t>
            </a:r>
            <a:r>
              <a:rPr lang="en-US" sz="1000" b="1" dirty="0" err="1">
                <a:solidFill>
                  <a:schemeClr val="tx1"/>
                </a:solidFill>
                <a:latin typeface="Arvo" panose="020B0604020202020204" charset="0"/>
              </a:rPr>
              <a:t>na</a:t>
            </a:r>
            <a:r>
              <a:rPr lang="en-US" sz="1000" b="1" dirty="0">
                <a:solidFill>
                  <a:schemeClr val="tx1"/>
                </a:solidFill>
                <a:latin typeface="Arvo" panose="020B0604020202020204" charset="0"/>
              </a:rPr>
              <a:t> </a:t>
            </a:r>
            <a:r>
              <a:rPr lang="hr-HR" sz="1000" b="1" dirty="0" err="1">
                <a:solidFill>
                  <a:schemeClr val="tx1"/>
                </a:solidFill>
                <a:latin typeface="Arvo" panose="020B0604020202020204" charset="0"/>
              </a:rPr>
              <a:t>podl</a:t>
            </a:r>
            <a:r>
              <a:rPr lang="en-GB" sz="1000" b="1" dirty="0">
                <a:solidFill>
                  <a:schemeClr val="tx1"/>
                </a:solidFill>
                <a:latin typeface="Arvo" panose="020B0604020202020204" charset="0"/>
              </a:rPr>
              <a:t>ag</a:t>
            </a:r>
            <a:r>
              <a:rPr lang="hr-HR" sz="1000" b="1" dirty="0">
                <a:solidFill>
                  <a:schemeClr val="tx1"/>
                </a:solidFill>
                <a:latin typeface="Arvo" panose="020B0604020202020204" charset="0"/>
              </a:rPr>
              <a:t>i </a:t>
            </a:r>
            <a:r>
              <a:rPr lang="hr-HR" sz="1000" b="1" i="1" dirty="0">
                <a:solidFill>
                  <a:schemeClr val="tx1"/>
                </a:solidFill>
                <a:latin typeface="Arvo" panose="020B0604020202020204" charset="0"/>
              </a:rPr>
              <a:t>Modela </a:t>
            </a:r>
            <a:r>
              <a:rPr lang="hr-HR" sz="1000" b="1" i="1" dirty="0" err="1">
                <a:solidFill>
                  <a:schemeClr val="tx1"/>
                </a:solidFill>
                <a:latin typeface="Arvo" panose="020B0604020202020204" charset="0"/>
              </a:rPr>
              <a:t>intrakurikularnog</a:t>
            </a:r>
            <a:r>
              <a:rPr lang="hr-HR" sz="1000" b="1" i="1" dirty="0">
                <a:solidFill>
                  <a:schemeClr val="tx1"/>
                </a:solidFill>
                <a:latin typeface="Arvo" panose="020B0604020202020204" charset="0"/>
              </a:rPr>
              <a:t> </a:t>
            </a:r>
            <a:r>
              <a:rPr lang="hr-HR" sz="1000" b="1" i="1" dirty="0" err="1">
                <a:solidFill>
                  <a:schemeClr val="tx1"/>
                </a:solidFill>
                <a:latin typeface="Arvo" panose="020B0604020202020204" charset="0"/>
              </a:rPr>
              <a:t>prist</a:t>
            </a:r>
            <a:r>
              <a:rPr lang="en-GB" sz="1000" b="1" i="1" dirty="0">
                <a:solidFill>
                  <a:schemeClr val="tx1"/>
                </a:solidFill>
                <a:latin typeface="Arvo" panose="020B0604020202020204" charset="0"/>
              </a:rPr>
              <a:t>o</a:t>
            </a:r>
            <a:r>
              <a:rPr lang="hr-HR" sz="1000" b="1" i="1" dirty="0">
                <a:solidFill>
                  <a:schemeClr val="tx1"/>
                </a:solidFill>
                <a:latin typeface="Arvo" panose="020B0604020202020204" charset="0"/>
              </a:rPr>
              <a:t>pa </a:t>
            </a:r>
            <a:r>
              <a:rPr lang="en-US" sz="1000" b="1" i="1" dirty="0">
                <a:solidFill>
                  <a:schemeClr val="tx1"/>
                </a:solidFill>
                <a:latin typeface="Arvo" panose="020B0604020202020204" charset="0"/>
              </a:rPr>
              <a:t>IP </a:t>
            </a:r>
            <a:r>
              <a:rPr lang="hr-HR" sz="1000" b="1" i="1" dirty="0">
                <a:solidFill>
                  <a:schemeClr val="tx1"/>
                </a:solidFill>
                <a:latin typeface="Arvo" panose="020B0604020202020204" charset="0"/>
              </a:rPr>
              <a:t>na </a:t>
            </a:r>
            <a:r>
              <a:rPr lang="hr-HR" sz="1000" b="1" i="1" dirty="0" err="1">
                <a:solidFill>
                  <a:schemeClr val="tx1"/>
                </a:solidFill>
                <a:latin typeface="Arvo" panose="020B0604020202020204" charset="0"/>
              </a:rPr>
              <a:t>visokoškolsk</a:t>
            </a:r>
            <a:r>
              <a:rPr lang="en-GB" sz="1000" b="1" i="1" dirty="0" err="1">
                <a:solidFill>
                  <a:schemeClr val="tx1"/>
                </a:solidFill>
                <a:latin typeface="Arvo" panose="020B0604020202020204" charset="0"/>
              </a:rPr>
              <a:t>em</a:t>
            </a:r>
            <a:r>
              <a:rPr lang="hr-HR" sz="1000" b="1" i="1" dirty="0">
                <a:solidFill>
                  <a:schemeClr val="tx1"/>
                </a:solidFill>
                <a:latin typeface="Arvo" panose="020B0604020202020204" charset="0"/>
              </a:rPr>
              <a:t> </a:t>
            </a:r>
            <a:r>
              <a:rPr lang="en-GB" sz="1000" b="1" i="1" dirty="0" err="1">
                <a:solidFill>
                  <a:schemeClr val="tx1"/>
                </a:solidFill>
                <a:latin typeface="Arvo" panose="020B0604020202020204" charset="0"/>
              </a:rPr>
              <a:t>nivoju</a:t>
            </a:r>
            <a:r>
              <a:rPr lang="hr-HR" sz="1000" b="1" i="1" dirty="0">
                <a:solidFill>
                  <a:schemeClr val="tx1"/>
                </a:solidFill>
                <a:latin typeface="Arvo" panose="020B0604020202020204" charset="0"/>
              </a:rPr>
              <a:t> </a:t>
            </a:r>
            <a:r>
              <a:rPr lang="en-GB" sz="1000" b="1" i="1" dirty="0">
                <a:solidFill>
                  <a:schemeClr val="tx1"/>
                </a:solidFill>
                <a:latin typeface="Arvo" panose="020B0604020202020204" charset="0"/>
              </a:rPr>
              <a:t>v</a:t>
            </a:r>
            <a:r>
              <a:rPr lang="hr-HR" sz="1000" b="1" i="1" dirty="0">
                <a:solidFill>
                  <a:schemeClr val="tx1"/>
                </a:solidFill>
                <a:latin typeface="Arvo" panose="020B0604020202020204" charset="0"/>
              </a:rPr>
              <a:t> </a:t>
            </a:r>
            <a:r>
              <a:rPr lang="hr-HR" sz="1000" b="1" i="1" dirty="0" err="1">
                <a:solidFill>
                  <a:schemeClr val="tx1"/>
                </a:solidFill>
                <a:latin typeface="Arvo" panose="020B0604020202020204" charset="0"/>
              </a:rPr>
              <a:t>podr</a:t>
            </a:r>
            <a:r>
              <a:rPr lang="en-GB" sz="1000" b="1" i="1" dirty="0">
                <a:solidFill>
                  <a:schemeClr val="tx1"/>
                </a:solidFill>
                <a:latin typeface="Arvo" panose="020B0604020202020204" charset="0"/>
              </a:rPr>
              <a:t>o</a:t>
            </a:r>
            <a:r>
              <a:rPr lang="hr-HR" sz="1000" b="1" i="1" dirty="0" err="1">
                <a:solidFill>
                  <a:schemeClr val="tx1"/>
                </a:solidFill>
                <a:latin typeface="Arvo" panose="020B0604020202020204" charset="0"/>
              </a:rPr>
              <a:t>čju</a:t>
            </a:r>
            <a:r>
              <a:rPr lang="hr-HR" sz="1000" b="1" i="1" dirty="0">
                <a:solidFill>
                  <a:schemeClr val="tx1"/>
                </a:solidFill>
                <a:latin typeface="Arvo" panose="020B0604020202020204" charset="0"/>
              </a:rPr>
              <a:t> prava</a:t>
            </a:r>
            <a:r>
              <a:rPr lang="en-US" sz="1000" b="1" i="1" dirty="0">
                <a:solidFill>
                  <a:schemeClr val="tx1"/>
                </a:solidFill>
                <a:latin typeface="Arvo" panose="020B0604020202020204" charset="0"/>
              </a:rPr>
              <a:t> </a:t>
            </a:r>
            <a:r>
              <a:rPr lang="en-US" sz="1000" b="1" dirty="0">
                <a:solidFill>
                  <a:schemeClr val="tx1"/>
                </a:solidFill>
                <a:latin typeface="Arvo" panose="020B0604020202020204" charset="0"/>
              </a:rPr>
              <a:t>(Golenko, 2016)</a:t>
            </a:r>
            <a:r>
              <a:rPr lang="hr-HR" sz="1000" b="1" dirty="0">
                <a:solidFill>
                  <a:schemeClr val="tx1"/>
                </a:solidFill>
                <a:latin typeface="Arvo" panose="020B0604020202020204" charset="0"/>
              </a:rPr>
              <a:t>, </a:t>
            </a:r>
            <a:r>
              <a:rPr lang="en-GB" sz="1000" b="1" dirty="0" err="1">
                <a:solidFill>
                  <a:schemeClr val="tx1"/>
                </a:solidFill>
                <a:latin typeface="Arvo" panose="020B0604020202020204" charset="0"/>
              </a:rPr>
              <a:t>znotraj</a:t>
            </a:r>
            <a:r>
              <a:rPr lang="hr-HR" sz="1000" b="1" dirty="0">
                <a:solidFill>
                  <a:schemeClr val="tx1"/>
                </a:solidFill>
                <a:latin typeface="Arvo" panose="020B0604020202020204" charset="0"/>
              </a:rPr>
              <a:t> k</a:t>
            </a:r>
            <a:r>
              <a:rPr lang="en-GB" sz="1000" b="1" dirty="0" err="1">
                <a:solidFill>
                  <a:schemeClr val="tx1"/>
                </a:solidFill>
                <a:latin typeface="Arvo" panose="020B0604020202020204" charset="0"/>
              </a:rPr>
              <a:t>aterega</a:t>
            </a:r>
            <a:r>
              <a:rPr lang="hr-HR" sz="1000" b="1" dirty="0">
                <a:solidFill>
                  <a:schemeClr val="tx1"/>
                </a:solidFill>
                <a:latin typeface="Arvo" panose="020B0604020202020204" charset="0"/>
              </a:rPr>
              <a:t> je </a:t>
            </a:r>
            <a:r>
              <a:rPr lang="en-GB" sz="1000" b="1" dirty="0" err="1">
                <a:solidFill>
                  <a:schemeClr val="tx1"/>
                </a:solidFill>
                <a:latin typeface="Arvo" panose="020B0604020202020204" charset="0"/>
              </a:rPr>
              <a:t>vsebina</a:t>
            </a:r>
            <a:r>
              <a:rPr lang="hr-HR" sz="1000" b="1" dirty="0">
                <a:solidFill>
                  <a:schemeClr val="tx1"/>
                </a:solidFill>
                <a:latin typeface="Arvo" panose="020B0604020202020204" charset="0"/>
              </a:rPr>
              <a:t> </a:t>
            </a:r>
            <a:r>
              <a:rPr lang="en-US" sz="1000" b="1" dirty="0">
                <a:solidFill>
                  <a:schemeClr val="tx1"/>
                </a:solidFill>
                <a:latin typeface="Arvo" panose="020B0604020202020204" charset="0"/>
              </a:rPr>
              <a:t>IP </a:t>
            </a:r>
            <a:r>
              <a:rPr lang="en-GB" sz="1000" b="1" dirty="0">
                <a:solidFill>
                  <a:schemeClr val="tx1"/>
                </a:solidFill>
                <a:latin typeface="Arvo" panose="020B0604020202020204" charset="0"/>
              </a:rPr>
              <a:t>v</a:t>
            </a:r>
            <a:r>
              <a:rPr lang="hr-HR" sz="1000" b="1" dirty="0" err="1">
                <a:solidFill>
                  <a:schemeClr val="tx1"/>
                </a:solidFill>
                <a:latin typeface="Arvo" panose="020B0604020202020204" charset="0"/>
              </a:rPr>
              <a:t>ključen</a:t>
            </a:r>
            <a:r>
              <a:rPr lang="en-GB" sz="1000" b="1" dirty="0">
                <a:solidFill>
                  <a:schemeClr val="tx1"/>
                </a:solidFill>
                <a:latin typeface="Arvo" panose="020B0604020202020204" charset="0"/>
              </a:rPr>
              <a:t>a</a:t>
            </a:r>
            <a:r>
              <a:rPr lang="hr-HR" sz="1000" b="1" dirty="0">
                <a:solidFill>
                  <a:schemeClr val="tx1"/>
                </a:solidFill>
                <a:latin typeface="Arvo" panose="020B0604020202020204" charset="0"/>
              </a:rPr>
              <a:t> </a:t>
            </a:r>
            <a:r>
              <a:rPr lang="en-GB" sz="1000" b="1" dirty="0">
                <a:solidFill>
                  <a:schemeClr val="tx1"/>
                </a:solidFill>
                <a:latin typeface="Arvo" panose="020B0604020202020204" charset="0"/>
              </a:rPr>
              <a:t>v</a:t>
            </a:r>
            <a:r>
              <a:rPr lang="hr-HR" sz="1000" b="1" i="1" dirty="0">
                <a:solidFill>
                  <a:schemeClr val="tx1"/>
                </a:solidFill>
                <a:latin typeface="Arvo" panose="020B0604020202020204" charset="0"/>
              </a:rPr>
              <a:t> </a:t>
            </a:r>
            <a:r>
              <a:rPr lang="hr-HR" sz="1000" b="1" dirty="0" err="1">
                <a:solidFill>
                  <a:schemeClr val="tx1"/>
                </a:solidFill>
                <a:latin typeface="Arvo" panose="020B0604020202020204" charset="0"/>
              </a:rPr>
              <a:t>cilje</a:t>
            </a:r>
            <a:r>
              <a:rPr lang="hr-HR" sz="1000" b="1" dirty="0">
                <a:solidFill>
                  <a:schemeClr val="tx1"/>
                </a:solidFill>
                <a:latin typeface="Arvo" panose="020B0604020202020204" charset="0"/>
              </a:rPr>
              <a:t> i</a:t>
            </a:r>
            <a:r>
              <a:rPr lang="en-GB" sz="1000" b="1" dirty="0">
                <a:solidFill>
                  <a:schemeClr val="tx1"/>
                </a:solidFill>
                <a:latin typeface="Arvo" panose="020B0604020202020204" charset="0"/>
              </a:rPr>
              <a:t>n</a:t>
            </a:r>
            <a:r>
              <a:rPr lang="hr-HR" sz="1000" b="1" dirty="0">
                <a:solidFill>
                  <a:schemeClr val="tx1"/>
                </a:solidFill>
                <a:latin typeface="Arvo" panose="020B0604020202020204" charset="0"/>
              </a:rPr>
              <a:t> i</a:t>
            </a:r>
            <a:r>
              <a:rPr lang="en-GB" sz="1000" b="1" dirty="0">
                <a:solidFill>
                  <a:schemeClr val="tx1"/>
                </a:solidFill>
                <a:latin typeface="Arvo" panose="020B0604020202020204" charset="0"/>
              </a:rPr>
              <a:t>zi</a:t>
            </a:r>
            <a:r>
              <a:rPr lang="hr-HR" sz="1000" b="1" dirty="0">
                <a:solidFill>
                  <a:schemeClr val="tx1"/>
                </a:solidFill>
                <a:latin typeface="Arvo" panose="020B0604020202020204" charset="0"/>
              </a:rPr>
              <a:t>de </a:t>
            </a:r>
            <a:r>
              <a:rPr lang="en-GB" sz="1000" b="1" dirty="0">
                <a:solidFill>
                  <a:schemeClr val="tx1"/>
                </a:solidFill>
                <a:latin typeface="Arvo" panose="020B0604020202020204" charset="0"/>
              </a:rPr>
              <a:t>in</a:t>
            </a:r>
            <a:r>
              <a:rPr lang="hr-HR" sz="1000" b="1" dirty="0">
                <a:solidFill>
                  <a:schemeClr val="tx1"/>
                </a:solidFill>
                <a:latin typeface="Arvo" panose="020B0604020202020204" charset="0"/>
              </a:rPr>
              <a:t> aktivnost učenja kolegija </a:t>
            </a:r>
            <a:endParaRPr lang="en-US" sz="1000" b="1" dirty="0">
              <a:solidFill>
                <a:schemeClr val="tx1"/>
              </a:solidFill>
              <a:latin typeface="Arvo" panose="020B0604020202020204" charset="0"/>
            </a:endParaRPr>
          </a:p>
          <a:p>
            <a:pPr algn="ctr" eaLnBrk="1" hangingPunct="1">
              <a:spcBef>
                <a:spcPct val="0"/>
              </a:spcBef>
            </a:pPr>
            <a:r>
              <a:rPr lang="hr-HR" sz="1000" b="1" i="1" dirty="0">
                <a:solidFill>
                  <a:schemeClr val="tx1"/>
                </a:solidFill>
                <a:latin typeface="Arvo" panose="020B0604020202020204" charset="0"/>
              </a:rPr>
              <a:t>Kazneno pravo – istraživački seminar</a:t>
            </a:r>
            <a:endParaRPr lang="en-US" altLang="sr-Latn-RS" sz="1000" b="1" dirty="0">
              <a:solidFill>
                <a:schemeClr val="tx1"/>
              </a:solidFill>
              <a:latin typeface="Arvo" panose="020B0604020202020204" charset="0"/>
              <a:ea typeface="宋体" panose="02010600030101010101" pitchFamily="2" charset="-122"/>
            </a:endParaRPr>
          </a:p>
          <a:p>
            <a:pPr eaLnBrk="1" hangingPunct="1">
              <a:spcBef>
                <a:spcPct val="0"/>
              </a:spcBef>
            </a:pPr>
            <a:endParaRPr lang="en-US" altLang="sr-Latn-RS" sz="800" b="1" dirty="0">
              <a:solidFill>
                <a:schemeClr val="tx1"/>
              </a:solidFill>
              <a:latin typeface="Arvo" panose="020B0604020202020204" charset="0"/>
              <a:ea typeface="宋体" panose="02010600030101010101" pitchFamily="2" charset="-122"/>
            </a:endParaRPr>
          </a:p>
        </p:txBody>
      </p:sp>
    </p:spTree>
    <p:extLst>
      <p:ext uri="{BB962C8B-B14F-4D97-AF65-F5344CB8AC3E}">
        <p14:creationId xmlns:p14="http://schemas.microsoft.com/office/powerpoint/2010/main" val="352016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60"/>
        <p:cNvGrpSpPr/>
        <p:nvPr/>
      </p:nvGrpSpPr>
      <p:grpSpPr>
        <a:xfrm>
          <a:off x="0" y="0"/>
          <a:ext cx="0" cy="0"/>
          <a:chOff x="0" y="0"/>
          <a:chExt cx="0" cy="0"/>
        </a:xfrm>
      </p:grpSpPr>
      <p:pic>
        <p:nvPicPr>
          <p:cNvPr id="15" name="Picture 7" descr="Studiosity Blog | plagiarism prevention">
            <a:extLst>
              <a:ext uri="{FF2B5EF4-FFF2-40B4-BE49-F238E27FC236}">
                <a16:creationId xmlns:a16="http://schemas.microsoft.com/office/drawing/2014/main" id="{D188B58A-8FF8-4147-AF79-91422237C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106" t="5673"/>
          <a:stretch>
            <a:fillRect/>
          </a:stretch>
        </p:blipFill>
        <p:spPr bwMode="auto">
          <a:xfrm>
            <a:off x="0" y="2737475"/>
            <a:ext cx="25669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5" name="Google Shape;365;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pic>
        <p:nvPicPr>
          <p:cNvPr id="8" name="Picture 5">
            <a:extLst>
              <a:ext uri="{FF2B5EF4-FFF2-40B4-BE49-F238E27FC236}">
                <a16:creationId xmlns:a16="http://schemas.microsoft.com/office/drawing/2014/main" id="{62308939-10C8-4010-80E5-6C93B78C8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11842"/>
            <a:ext cx="9144001" cy="63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hart 9">
            <a:extLst>
              <a:ext uri="{FF2B5EF4-FFF2-40B4-BE49-F238E27FC236}">
                <a16:creationId xmlns:a16="http://schemas.microsoft.com/office/drawing/2014/main" id="{1FAFAF29-CD3A-4C0F-B1A9-E6067C683DAD}"/>
              </a:ext>
            </a:extLst>
          </p:cNvPr>
          <p:cNvGraphicFramePr/>
          <p:nvPr>
            <p:extLst>
              <p:ext uri="{D42A27DB-BD31-4B8C-83A1-F6EECF244321}">
                <p14:modId xmlns:p14="http://schemas.microsoft.com/office/powerpoint/2010/main" val="1832433013"/>
              </p:ext>
            </p:extLst>
          </p:nvPr>
        </p:nvGraphicFramePr>
        <p:xfrm>
          <a:off x="3024184" y="964856"/>
          <a:ext cx="3942101" cy="1593005"/>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5B19E0FF-44C3-4EBA-A564-C82651B1E186}"/>
              </a:ext>
            </a:extLst>
          </p:cNvPr>
          <p:cNvSpPr/>
          <p:nvPr/>
        </p:nvSpPr>
        <p:spPr>
          <a:xfrm>
            <a:off x="1644629" y="3238579"/>
            <a:ext cx="6843927" cy="938719"/>
          </a:xfrm>
          <a:prstGeom prst="rect">
            <a:avLst/>
          </a:prstGeom>
        </p:spPr>
        <p:txBody>
          <a:bodyPr wrap="square">
            <a:spAutoFit/>
          </a:bodyPr>
          <a:lstStyle/>
          <a:p>
            <a:pPr marL="449580" algn="ctr"/>
            <a:r>
              <a:rPr lang="hr-HR" sz="1100" i="1" dirty="0">
                <a:solidFill>
                  <a:schemeClr val="tx1"/>
                </a:solidFill>
                <a:latin typeface="Arvo" panose="020B0604020202020204" charset="0"/>
                <a:ea typeface="Times New Roman" panose="02020603050405020304" pitchFamily="18" charset="0"/>
              </a:rPr>
              <a:t>Mislim, da  je potrebno čim </a:t>
            </a:r>
            <a:r>
              <a:rPr lang="hr-HR" sz="1100" i="1" dirty="0" err="1">
                <a:solidFill>
                  <a:schemeClr val="tx1"/>
                </a:solidFill>
                <a:latin typeface="Arvo" panose="020B0604020202020204" charset="0"/>
                <a:ea typeface="Times New Roman" panose="02020603050405020304" pitchFamily="18" charset="0"/>
              </a:rPr>
              <a:t>več</a:t>
            </a:r>
            <a:r>
              <a:rPr lang="hr-HR" sz="1100" i="1" dirty="0">
                <a:solidFill>
                  <a:schemeClr val="tx1"/>
                </a:solidFill>
                <a:latin typeface="Arvo" panose="020B0604020202020204" charset="0"/>
                <a:ea typeface="Times New Roman" panose="02020603050405020304" pitchFamily="18" charset="0"/>
              </a:rPr>
              <a:t> prakticirati </a:t>
            </a:r>
            <a:r>
              <a:rPr lang="hr-HR" sz="1100" i="1" dirty="0" err="1">
                <a:solidFill>
                  <a:schemeClr val="tx1"/>
                </a:solidFill>
                <a:latin typeface="Arvo" panose="020B0604020202020204" charset="0"/>
                <a:ea typeface="Times New Roman" panose="02020603050405020304" pitchFamily="18" charset="0"/>
              </a:rPr>
              <a:t>takšno</a:t>
            </a:r>
            <a:r>
              <a:rPr lang="hr-HR" sz="1100" i="1" dirty="0">
                <a:solidFill>
                  <a:schemeClr val="tx1"/>
                </a:solidFill>
                <a:latin typeface="Arvo" panose="020B0604020202020204" charset="0"/>
                <a:ea typeface="Times New Roman" panose="02020603050405020304" pitchFamily="18" charset="0"/>
              </a:rPr>
              <a:t> </a:t>
            </a:r>
            <a:r>
              <a:rPr lang="hr-HR" sz="1100" i="1" dirty="0" err="1">
                <a:solidFill>
                  <a:schemeClr val="tx1"/>
                </a:solidFill>
                <a:latin typeface="Arvo" panose="020B0604020202020204" charset="0"/>
                <a:ea typeface="Times New Roman" panose="02020603050405020304" pitchFamily="18" charset="0"/>
              </a:rPr>
              <a:t>sodelovanj</a:t>
            </a:r>
            <a:r>
              <a:rPr lang="en-GB" sz="1100" i="1" dirty="0">
                <a:solidFill>
                  <a:schemeClr val="tx1"/>
                </a:solidFill>
                <a:latin typeface="Arvo" panose="020B0604020202020204" charset="0"/>
                <a:ea typeface="Times New Roman" panose="02020603050405020304" pitchFamily="18" charset="0"/>
              </a:rPr>
              <a:t>e</a:t>
            </a:r>
            <a:r>
              <a:rPr lang="hr-HR" sz="1100" i="1" dirty="0">
                <a:solidFill>
                  <a:schemeClr val="tx1"/>
                </a:solidFill>
                <a:latin typeface="Arvo" panose="020B0604020202020204" charset="0"/>
                <a:ea typeface="Times New Roman" panose="02020603050405020304" pitchFamily="18" charset="0"/>
              </a:rPr>
              <a:t>, v </a:t>
            </a:r>
            <a:r>
              <a:rPr lang="hr-HR" sz="1100" i="1" dirty="0" err="1">
                <a:solidFill>
                  <a:schemeClr val="tx1"/>
                </a:solidFill>
                <a:latin typeface="Arvo" panose="020B0604020202020204" charset="0"/>
                <a:ea typeface="Times New Roman" panose="02020603050405020304" pitchFamily="18" charset="0"/>
              </a:rPr>
              <a:t>vseh</a:t>
            </a:r>
            <a:r>
              <a:rPr lang="hr-HR" sz="1100" i="1" dirty="0">
                <a:solidFill>
                  <a:schemeClr val="tx1"/>
                </a:solidFill>
                <a:latin typeface="Arvo" panose="020B0604020202020204" charset="0"/>
                <a:ea typeface="Times New Roman" panose="02020603050405020304" pitchFamily="18" charset="0"/>
              </a:rPr>
              <a:t> </a:t>
            </a:r>
            <a:r>
              <a:rPr lang="hr-HR" sz="1100" i="1" dirty="0" err="1">
                <a:solidFill>
                  <a:schemeClr val="tx1"/>
                </a:solidFill>
                <a:latin typeface="Arvo" panose="020B0604020202020204" charset="0"/>
                <a:ea typeface="Times New Roman" panose="02020603050405020304" pitchFamily="18" charset="0"/>
              </a:rPr>
              <a:t>oblikah</a:t>
            </a:r>
            <a:r>
              <a:rPr lang="hr-HR" sz="1100" i="1" dirty="0">
                <a:solidFill>
                  <a:schemeClr val="tx1"/>
                </a:solidFill>
                <a:latin typeface="Arvo" panose="020B0604020202020204" charset="0"/>
                <a:ea typeface="Times New Roman" panose="02020603050405020304" pitchFamily="18" charset="0"/>
              </a:rPr>
              <a:t> </a:t>
            </a:r>
            <a:r>
              <a:rPr lang="hr-HR" sz="1100" i="1" dirty="0" err="1">
                <a:solidFill>
                  <a:schemeClr val="tx1"/>
                </a:solidFill>
                <a:latin typeface="Arvo" panose="020B0604020202020204" charset="0"/>
                <a:ea typeface="Times New Roman" panose="02020603050405020304" pitchFamily="18" charset="0"/>
              </a:rPr>
              <a:t>seminarskega</a:t>
            </a:r>
            <a:r>
              <a:rPr lang="hr-HR" sz="1100" i="1" dirty="0">
                <a:solidFill>
                  <a:schemeClr val="tx1"/>
                </a:solidFill>
                <a:latin typeface="Arvo" panose="020B0604020202020204" charset="0"/>
                <a:ea typeface="Times New Roman" panose="02020603050405020304" pitchFamily="18" charset="0"/>
              </a:rPr>
              <a:t> </a:t>
            </a:r>
            <a:r>
              <a:rPr lang="hr-HR" sz="1100" i="1" dirty="0" err="1">
                <a:solidFill>
                  <a:schemeClr val="tx1"/>
                </a:solidFill>
                <a:latin typeface="Arvo" panose="020B0604020202020204" charset="0"/>
                <a:ea typeface="Times New Roman" panose="02020603050405020304" pitchFamily="18" charset="0"/>
              </a:rPr>
              <a:t>poučevanja</a:t>
            </a:r>
            <a:r>
              <a:rPr lang="hr-HR" sz="1100" i="1" dirty="0">
                <a:solidFill>
                  <a:schemeClr val="tx1"/>
                </a:solidFill>
                <a:latin typeface="Arvo" panose="020B0604020202020204" charset="0"/>
                <a:ea typeface="Times New Roman" panose="02020603050405020304" pitchFamily="18" charset="0"/>
              </a:rPr>
              <a:t>.</a:t>
            </a:r>
            <a:endParaRPr lang="hr-HR" sz="1100" dirty="0">
              <a:solidFill>
                <a:schemeClr val="tx1"/>
              </a:solidFill>
              <a:latin typeface="Arvo" panose="020B0604020202020204" charset="0"/>
              <a:ea typeface="Times New Roman" panose="02020603050405020304" pitchFamily="18" charset="0"/>
            </a:endParaRPr>
          </a:p>
          <a:p>
            <a:pPr marL="449580" algn="ctr"/>
            <a:r>
              <a:rPr lang="hr-HR" sz="1100" dirty="0">
                <a:solidFill>
                  <a:schemeClr val="tx1"/>
                </a:solidFill>
                <a:latin typeface="Arvo" panose="020B0604020202020204" charset="0"/>
                <a:ea typeface="Times New Roman" panose="02020603050405020304" pitchFamily="18" charset="0"/>
              </a:rPr>
              <a:t>[S2]</a:t>
            </a:r>
          </a:p>
          <a:p>
            <a:pPr marL="449580" algn="ctr"/>
            <a:endParaRPr lang="en-US" sz="1100" i="1" dirty="0">
              <a:solidFill>
                <a:schemeClr val="tx1"/>
              </a:solidFill>
              <a:latin typeface="Arvo" panose="020B0604020202020204" charset="0"/>
              <a:ea typeface="Times New Roman" panose="02020603050405020304" pitchFamily="18" charset="0"/>
            </a:endParaRPr>
          </a:p>
          <a:p>
            <a:pPr marL="449580" algn="ctr"/>
            <a:r>
              <a:rPr lang="hr-HR" sz="1100" i="1" dirty="0" err="1">
                <a:solidFill>
                  <a:schemeClr val="tx1"/>
                </a:solidFill>
                <a:latin typeface="Arvo" panose="020B0604020202020204" charset="0"/>
                <a:ea typeface="Times New Roman" panose="02020603050405020304" pitchFamily="18" charset="0"/>
              </a:rPr>
              <a:t>Všeč</a:t>
            </a:r>
            <a:r>
              <a:rPr lang="hr-HR" sz="1100" i="1" dirty="0">
                <a:solidFill>
                  <a:schemeClr val="tx1"/>
                </a:solidFill>
                <a:latin typeface="Arvo" panose="020B0604020202020204" charset="0"/>
                <a:ea typeface="Times New Roman" panose="02020603050405020304" pitchFamily="18" charset="0"/>
              </a:rPr>
              <a:t> bi mi bilo, da imamo </a:t>
            </a:r>
            <a:r>
              <a:rPr lang="hr-HR" sz="1100" i="1" dirty="0" err="1">
                <a:solidFill>
                  <a:schemeClr val="tx1"/>
                </a:solidFill>
                <a:latin typeface="Arvo" panose="020B0604020202020204" charset="0"/>
                <a:ea typeface="Times New Roman" panose="02020603050405020304" pitchFamily="18" charset="0"/>
              </a:rPr>
              <a:t>bolj</a:t>
            </a:r>
            <a:r>
              <a:rPr lang="hr-HR" sz="1100" i="1" dirty="0">
                <a:solidFill>
                  <a:schemeClr val="tx1"/>
                </a:solidFill>
                <a:latin typeface="Arvo" panose="020B0604020202020204" charset="0"/>
                <a:ea typeface="Times New Roman" panose="02020603050405020304" pitchFamily="18" charset="0"/>
              </a:rPr>
              <a:t> </a:t>
            </a:r>
            <a:r>
              <a:rPr lang="hr-HR" sz="1100" i="1" dirty="0" err="1">
                <a:solidFill>
                  <a:schemeClr val="tx1"/>
                </a:solidFill>
                <a:latin typeface="Arvo" panose="020B0604020202020204" charset="0"/>
                <a:ea typeface="Times New Roman" panose="02020603050405020304" pitchFamily="18" charset="0"/>
              </a:rPr>
              <a:t>pogosto</a:t>
            </a:r>
            <a:r>
              <a:rPr lang="hr-HR" sz="1100" i="1" dirty="0">
                <a:solidFill>
                  <a:schemeClr val="tx1"/>
                </a:solidFill>
                <a:latin typeface="Arvo" panose="020B0604020202020204" charset="0"/>
                <a:ea typeface="Times New Roman" panose="02020603050405020304" pitchFamily="18" charset="0"/>
              </a:rPr>
              <a:t> </a:t>
            </a:r>
            <a:r>
              <a:rPr lang="hr-HR" sz="1100" i="1" dirty="0" err="1">
                <a:solidFill>
                  <a:schemeClr val="tx1"/>
                </a:solidFill>
                <a:latin typeface="Arvo" panose="020B0604020202020204" charset="0"/>
                <a:ea typeface="Times New Roman" panose="02020603050405020304" pitchFamily="18" charset="0"/>
              </a:rPr>
              <a:t>takšno</a:t>
            </a:r>
            <a:r>
              <a:rPr lang="hr-HR" sz="1100" i="1" dirty="0">
                <a:solidFill>
                  <a:schemeClr val="tx1"/>
                </a:solidFill>
                <a:latin typeface="Arvo" panose="020B0604020202020204" charset="0"/>
                <a:ea typeface="Times New Roman" panose="02020603050405020304" pitchFamily="18" charset="0"/>
              </a:rPr>
              <a:t> </a:t>
            </a:r>
            <a:r>
              <a:rPr lang="hr-HR" sz="1100" i="1" dirty="0" err="1">
                <a:solidFill>
                  <a:schemeClr val="tx1"/>
                </a:solidFill>
                <a:latin typeface="Arvo" panose="020B0604020202020204" charset="0"/>
                <a:ea typeface="Times New Roman" panose="02020603050405020304" pitchFamily="18" charset="0"/>
              </a:rPr>
              <a:t>obliko</a:t>
            </a:r>
            <a:r>
              <a:rPr lang="hr-HR" sz="1100" i="1" dirty="0">
                <a:solidFill>
                  <a:schemeClr val="tx1"/>
                </a:solidFill>
                <a:latin typeface="Arvo" panose="020B0604020202020204" charset="0"/>
                <a:ea typeface="Times New Roman" panose="02020603050405020304" pitchFamily="18" charset="0"/>
              </a:rPr>
              <a:t> </a:t>
            </a:r>
            <a:r>
              <a:rPr lang="hr-HR" sz="1100" i="1" dirty="0" err="1">
                <a:solidFill>
                  <a:schemeClr val="tx1"/>
                </a:solidFill>
                <a:latin typeface="Arvo" panose="020B0604020202020204" charset="0"/>
                <a:ea typeface="Times New Roman" panose="02020603050405020304" pitchFamily="18" charset="0"/>
              </a:rPr>
              <a:t>poučevanja</a:t>
            </a:r>
            <a:r>
              <a:rPr lang="hr-HR" sz="1100" dirty="0">
                <a:solidFill>
                  <a:schemeClr val="tx1"/>
                </a:solidFill>
                <a:latin typeface="Arvo" panose="020B0604020202020204" charset="0"/>
                <a:ea typeface="Times New Roman" panose="02020603050405020304" pitchFamily="18" charset="0"/>
              </a:rPr>
              <a:t>. [S3]</a:t>
            </a:r>
          </a:p>
        </p:txBody>
      </p:sp>
      <p:sp>
        <p:nvSpPr>
          <p:cNvPr id="12" name="Rectangle 11">
            <a:extLst>
              <a:ext uri="{FF2B5EF4-FFF2-40B4-BE49-F238E27FC236}">
                <a16:creationId xmlns:a16="http://schemas.microsoft.com/office/drawing/2014/main" id="{4E3812D7-C265-409D-9CCA-5667073FFDEF}"/>
              </a:ext>
            </a:extLst>
          </p:cNvPr>
          <p:cNvSpPr/>
          <p:nvPr/>
        </p:nvSpPr>
        <p:spPr>
          <a:xfrm>
            <a:off x="2566986" y="2653382"/>
            <a:ext cx="4999211" cy="600164"/>
          </a:xfrm>
          <a:prstGeom prst="rect">
            <a:avLst/>
          </a:prstGeom>
        </p:spPr>
        <p:txBody>
          <a:bodyPr wrap="square">
            <a:spAutoFit/>
          </a:bodyPr>
          <a:lstStyle/>
          <a:p>
            <a:pPr algn="ctr"/>
            <a:r>
              <a:rPr lang="hr-HR" sz="1100" dirty="0">
                <a:solidFill>
                  <a:schemeClr val="tx1"/>
                </a:solidFill>
                <a:latin typeface="Arvo" panose="020B0604020202020204" charset="0"/>
                <a:ea typeface="Calibri" panose="020F0502020204030204" pitchFamily="34" charset="0"/>
              </a:rPr>
              <a:t>Moje </a:t>
            </a:r>
            <a:r>
              <a:rPr lang="hr-HR" sz="1100" dirty="0" err="1">
                <a:solidFill>
                  <a:schemeClr val="tx1"/>
                </a:solidFill>
                <a:latin typeface="Arvo" panose="020B0604020202020204" charset="0"/>
                <a:ea typeface="Calibri" panose="020F0502020204030204" pitchFamily="34" charset="0"/>
              </a:rPr>
              <a:t>mnenje</a:t>
            </a:r>
            <a:r>
              <a:rPr lang="hr-HR" sz="1100" dirty="0">
                <a:solidFill>
                  <a:schemeClr val="tx1"/>
                </a:solidFill>
                <a:latin typeface="Arvo" panose="020B0604020202020204" charset="0"/>
                <a:ea typeface="Calibri" panose="020F0502020204030204" pitchFamily="34" charset="0"/>
              </a:rPr>
              <a:t> je pozitivno </a:t>
            </a:r>
            <a:r>
              <a:rPr lang="hr-HR" sz="1100" dirty="0" err="1">
                <a:solidFill>
                  <a:schemeClr val="tx1"/>
                </a:solidFill>
                <a:latin typeface="Arvo" panose="020B0604020202020204" charset="0"/>
                <a:ea typeface="Calibri" panose="020F0502020204030204" pitchFamily="34" charset="0"/>
              </a:rPr>
              <a:t>ter</a:t>
            </a:r>
            <a:r>
              <a:rPr lang="hr-HR" sz="1100" dirty="0">
                <a:solidFill>
                  <a:schemeClr val="tx1"/>
                </a:solidFill>
                <a:latin typeface="Arvo" panose="020B0604020202020204" charset="0"/>
                <a:ea typeface="Calibri" panose="020F0502020204030204" pitchFamily="34" charset="0"/>
              </a:rPr>
              <a:t> mislim kako </a:t>
            </a:r>
            <a:r>
              <a:rPr lang="hr-HR" sz="1100" dirty="0" err="1">
                <a:solidFill>
                  <a:schemeClr val="tx1"/>
                </a:solidFill>
                <a:latin typeface="Arvo" panose="020B0604020202020204" charset="0"/>
                <a:ea typeface="Calibri" panose="020F0502020204030204" pitchFamily="34" charset="0"/>
              </a:rPr>
              <a:t>večja</a:t>
            </a:r>
            <a:r>
              <a:rPr lang="hr-HR" sz="1100" dirty="0">
                <a:solidFill>
                  <a:schemeClr val="tx1"/>
                </a:solidFill>
                <a:latin typeface="Arvo" panose="020B0604020202020204" charset="0"/>
                <a:ea typeface="Calibri" panose="020F0502020204030204" pitchFamily="34" charset="0"/>
              </a:rPr>
              <a:t> interakcija studentov </a:t>
            </a:r>
            <a:r>
              <a:rPr lang="hr-HR" sz="1100" dirty="0" err="1">
                <a:solidFill>
                  <a:schemeClr val="tx1"/>
                </a:solidFill>
                <a:latin typeface="Arvo" panose="020B0604020202020204" charset="0"/>
                <a:ea typeface="Calibri" panose="020F0502020204030204" pitchFamily="34" charset="0"/>
              </a:rPr>
              <a:t>in</a:t>
            </a:r>
            <a:r>
              <a:rPr lang="hr-HR" sz="1100" dirty="0">
                <a:solidFill>
                  <a:schemeClr val="tx1"/>
                </a:solidFill>
                <a:latin typeface="Arvo" panose="020B0604020202020204" charset="0"/>
                <a:ea typeface="Calibri" panose="020F0502020204030204" pitchFamily="34" charset="0"/>
              </a:rPr>
              <a:t> </a:t>
            </a:r>
            <a:r>
              <a:rPr lang="hr-HR" sz="1100" dirty="0" err="1">
                <a:solidFill>
                  <a:schemeClr val="tx1"/>
                </a:solidFill>
                <a:latin typeface="Arvo" panose="020B0604020202020204" charset="0"/>
                <a:ea typeface="Calibri" panose="020F0502020204030204" pitchFamily="34" charset="0"/>
              </a:rPr>
              <a:t>pedagoškega</a:t>
            </a:r>
            <a:r>
              <a:rPr lang="hr-HR" sz="1100" dirty="0">
                <a:solidFill>
                  <a:schemeClr val="tx1"/>
                </a:solidFill>
                <a:latin typeface="Arvo" panose="020B0604020202020204" charset="0"/>
                <a:ea typeface="Calibri" panose="020F0502020204030204" pitchFamily="34" charset="0"/>
              </a:rPr>
              <a:t> </a:t>
            </a:r>
            <a:r>
              <a:rPr lang="hr-HR" sz="1100" dirty="0" err="1">
                <a:solidFill>
                  <a:schemeClr val="tx1"/>
                </a:solidFill>
                <a:latin typeface="Arvo" panose="020B0604020202020204" charset="0"/>
                <a:ea typeface="Calibri" panose="020F0502020204030204" pitchFamily="34" charset="0"/>
              </a:rPr>
              <a:t>osebja</a:t>
            </a:r>
            <a:r>
              <a:rPr lang="hr-HR" sz="1100" dirty="0">
                <a:solidFill>
                  <a:schemeClr val="tx1"/>
                </a:solidFill>
                <a:latin typeface="Arvo" panose="020B0604020202020204" charset="0"/>
                <a:ea typeface="Calibri" panose="020F0502020204030204" pitchFamily="34" charset="0"/>
              </a:rPr>
              <a:t> v </a:t>
            </a:r>
            <a:r>
              <a:rPr lang="hr-HR" sz="1100" dirty="0" err="1">
                <a:solidFill>
                  <a:schemeClr val="tx1"/>
                </a:solidFill>
                <a:latin typeface="Arvo" panose="020B0604020202020204" charset="0"/>
                <a:ea typeface="Calibri" panose="020F0502020204030204" pitchFamily="34" charset="0"/>
              </a:rPr>
              <a:t>večji</a:t>
            </a:r>
            <a:r>
              <a:rPr lang="hr-HR" sz="1100" dirty="0">
                <a:solidFill>
                  <a:schemeClr val="tx1"/>
                </a:solidFill>
                <a:latin typeface="Arvo" panose="020B0604020202020204" charset="0"/>
                <a:ea typeface="Calibri" panose="020F0502020204030204" pitchFamily="34" charset="0"/>
              </a:rPr>
              <a:t> </a:t>
            </a:r>
            <a:r>
              <a:rPr lang="hr-HR" sz="1100" dirty="0" err="1">
                <a:solidFill>
                  <a:schemeClr val="tx1"/>
                </a:solidFill>
                <a:latin typeface="Arvo" panose="020B0604020202020204" charset="0"/>
                <a:ea typeface="Calibri" panose="020F0502020204030204" pitchFamily="34" charset="0"/>
              </a:rPr>
              <a:t>meri</a:t>
            </a:r>
            <a:r>
              <a:rPr lang="hr-HR" sz="1100" dirty="0">
                <a:solidFill>
                  <a:schemeClr val="tx1"/>
                </a:solidFill>
                <a:latin typeface="Arvo" panose="020B0604020202020204" charset="0"/>
                <a:ea typeface="Calibri" panose="020F0502020204030204" pitchFamily="34" charset="0"/>
              </a:rPr>
              <a:t> </a:t>
            </a:r>
            <a:r>
              <a:rPr lang="hr-HR" sz="1100" dirty="0" err="1">
                <a:solidFill>
                  <a:schemeClr val="tx1"/>
                </a:solidFill>
                <a:latin typeface="Arvo" panose="020B0604020202020204" charset="0"/>
                <a:ea typeface="Calibri" panose="020F0502020204030204" pitchFamily="34" charset="0"/>
              </a:rPr>
              <a:t>prispeva</a:t>
            </a:r>
            <a:r>
              <a:rPr lang="hr-HR" sz="1100" dirty="0">
                <a:solidFill>
                  <a:schemeClr val="tx1"/>
                </a:solidFill>
                <a:latin typeface="Arvo" panose="020B0604020202020204" charset="0"/>
                <a:ea typeface="Calibri" panose="020F0502020204030204" pitchFamily="34" charset="0"/>
              </a:rPr>
              <a:t> zanimanju za </a:t>
            </a:r>
            <a:r>
              <a:rPr lang="hr-HR" sz="1100" dirty="0" err="1">
                <a:solidFill>
                  <a:schemeClr val="tx1"/>
                </a:solidFill>
                <a:latin typeface="Arvo" panose="020B0604020202020204" charset="0"/>
                <a:ea typeface="Calibri" panose="020F0502020204030204" pitchFamily="34" charset="0"/>
              </a:rPr>
              <a:t>določeni</a:t>
            </a:r>
            <a:r>
              <a:rPr lang="hr-HR" sz="1100" dirty="0">
                <a:solidFill>
                  <a:schemeClr val="tx1"/>
                </a:solidFill>
                <a:latin typeface="Arvo" panose="020B0604020202020204" charset="0"/>
                <a:ea typeface="Calibri" panose="020F0502020204030204" pitchFamily="34" charset="0"/>
              </a:rPr>
              <a:t> predmet</a:t>
            </a:r>
            <a:r>
              <a:rPr lang="en-US" sz="1100" dirty="0">
                <a:solidFill>
                  <a:schemeClr val="tx1"/>
                </a:solidFill>
                <a:latin typeface="Arvo" panose="020B0604020202020204" charset="0"/>
                <a:ea typeface="Calibri" panose="020F0502020204030204" pitchFamily="34" charset="0"/>
              </a:rPr>
              <a:t> </a:t>
            </a:r>
            <a:r>
              <a:rPr lang="hr-HR" sz="1100" dirty="0">
                <a:solidFill>
                  <a:schemeClr val="tx1"/>
                </a:solidFill>
                <a:latin typeface="Arvo" panose="020B0604020202020204" charset="0"/>
                <a:ea typeface="Times New Roman" panose="02020603050405020304" pitchFamily="18" charset="0"/>
              </a:rPr>
              <a:t>[S</a:t>
            </a:r>
            <a:r>
              <a:rPr lang="en-US" sz="1100" dirty="0">
                <a:solidFill>
                  <a:schemeClr val="tx1"/>
                </a:solidFill>
                <a:latin typeface="Arvo" panose="020B0604020202020204" charset="0"/>
                <a:ea typeface="Times New Roman" panose="02020603050405020304" pitchFamily="18" charset="0"/>
              </a:rPr>
              <a:t>5]</a:t>
            </a:r>
            <a:endParaRPr lang="hr-HR" sz="1100" dirty="0">
              <a:solidFill>
                <a:schemeClr val="tx1"/>
              </a:solidFill>
              <a:latin typeface="Arvo" panose="020B0604020202020204" charset="0"/>
              <a:ea typeface="Times New Roman" panose="02020603050405020304" pitchFamily="18" charset="0"/>
            </a:endParaRPr>
          </a:p>
        </p:txBody>
      </p:sp>
      <p:sp>
        <p:nvSpPr>
          <p:cNvPr id="13" name="Google Shape;361;p23">
            <a:extLst>
              <a:ext uri="{FF2B5EF4-FFF2-40B4-BE49-F238E27FC236}">
                <a16:creationId xmlns:a16="http://schemas.microsoft.com/office/drawing/2014/main" id="{9DB0AB76-C782-4C88-BA97-33B1575F4DF2}"/>
              </a:ext>
            </a:extLst>
          </p:cNvPr>
          <p:cNvSpPr txBox="1">
            <a:spLocks/>
          </p:cNvSpPr>
          <p:nvPr/>
        </p:nvSpPr>
        <p:spPr>
          <a:xfrm>
            <a:off x="-1" y="6696"/>
            <a:ext cx="1564105" cy="1420642"/>
          </a:xfrm>
          <a:prstGeom prst="rect">
            <a:avLst/>
          </a:prstGeom>
          <a:solidFill>
            <a:schemeClr val="bg2">
              <a:lumMod val="20000"/>
              <a:lumOff val="80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1pPr>
            <a:lvl2pPr marR="0" lvl="1"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2pPr>
            <a:lvl3pPr marR="0" lvl="2"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3pPr>
            <a:lvl4pPr marR="0" lvl="3"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4pPr>
            <a:lvl5pPr marR="0" lvl="4"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5pPr>
            <a:lvl6pPr marR="0" lvl="5"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6pPr>
            <a:lvl7pPr marR="0" lvl="6"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7pPr>
            <a:lvl8pPr marR="0" lvl="7"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8pPr>
            <a:lvl9pPr marR="0" lvl="8"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9pPr>
          </a:lstStyle>
          <a:p>
            <a:r>
              <a:rPr lang="pl-PL" sz="1700" b="1" dirty="0">
                <a:solidFill>
                  <a:schemeClr val="accent1">
                    <a:lumMod val="50000"/>
                  </a:schemeClr>
                </a:solidFill>
              </a:rPr>
              <a:t>Stališče študentov o IP na PravRi</a:t>
            </a:r>
          </a:p>
        </p:txBody>
      </p:sp>
    </p:spTree>
    <p:extLst>
      <p:ext uri="{BB962C8B-B14F-4D97-AF65-F5344CB8AC3E}">
        <p14:creationId xmlns:p14="http://schemas.microsoft.com/office/powerpoint/2010/main" val="46292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3"/>
          <p:cNvSpPr txBox="1">
            <a:spLocks noGrp="1"/>
          </p:cNvSpPr>
          <p:nvPr>
            <p:ph type="title"/>
          </p:nvPr>
        </p:nvSpPr>
        <p:spPr>
          <a:xfrm>
            <a:off x="1432363" y="924784"/>
            <a:ext cx="5040153" cy="62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sz="2000" b="1" dirty="0" err="1">
                <a:solidFill>
                  <a:schemeClr val="accent1">
                    <a:lumMod val="50000"/>
                  </a:schemeClr>
                </a:solidFill>
              </a:rPr>
              <a:t>Stališče</a:t>
            </a:r>
            <a:r>
              <a:rPr lang="hr-HR" sz="2000" b="1" dirty="0">
                <a:solidFill>
                  <a:schemeClr val="accent1">
                    <a:lumMod val="50000"/>
                  </a:schemeClr>
                </a:solidFill>
              </a:rPr>
              <a:t> pravnih </a:t>
            </a:r>
            <a:r>
              <a:rPr lang="hr-HR" sz="2000" b="1" dirty="0" err="1">
                <a:solidFill>
                  <a:schemeClr val="accent1">
                    <a:lumMod val="50000"/>
                  </a:schemeClr>
                </a:solidFill>
              </a:rPr>
              <a:t>praktikov</a:t>
            </a:r>
            <a:r>
              <a:rPr lang="hr-HR" sz="2000" b="1" dirty="0">
                <a:solidFill>
                  <a:schemeClr val="accent1">
                    <a:lumMod val="50000"/>
                  </a:schemeClr>
                </a:solidFill>
              </a:rPr>
              <a:t> o IP</a:t>
            </a:r>
            <a:endParaRPr sz="2000" b="1" dirty="0">
              <a:solidFill>
                <a:schemeClr val="accent1">
                  <a:lumMod val="50000"/>
                </a:schemeClr>
              </a:solidFill>
            </a:endParaRPr>
          </a:p>
        </p:txBody>
      </p:sp>
      <p:sp>
        <p:nvSpPr>
          <p:cNvPr id="362" name="Google Shape;362;p23"/>
          <p:cNvSpPr txBox="1">
            <a:spLocks noGrp="1"/>
          </p:cNvSpPr>
          <p:nvPr>
            <p:ph type="body" idx="1"/>
          </p:nvPr>
        </p:nvSpPr>
        <p:spPr>
          <a:xfrm>
            <a:off x="840213" y="1654710"/>
            <a:ext cx="6224451" cy="2142022"/>
          </a:xfrm>
          <a:prstGeom prst="rect">
            <a:avLst/>
          </a:prstGeom>
        </p:spPr>
        <p:txBody>
          <a:bodyPr spcFirstLastPara="1" wrap="square" lIns="91425" tIns="91425" rIns="91425" bIns="91425" anchor="t" anchorCtr="0">
            <a:noAutofit/>
          </a:bodyPr>
          <a:lstStyle/>
          <a:p>
            <a:pPr marL="0" lvl="0" indent="0">
              <a:buNone/>
            </a:pPr>
            <a:r>
              <a:rPr lang="hr-HR" altLang="sr-Latn-RS" sz="1700" dirty="0" err="1">
                <a:solidFill>
                  <a:srgbClr val="92D050"/>
                </a:solidFill>
                <a:latin typeface="Arvo" panose="020B0604020202020204" charset="0"/>
                <a:ea typeface="宋体" panose="02010600030101010101" pitchFamily="2" charset="-122"/>
              </a:rPr>
              <a:t>Delodajalci</a:t>
            </a:r>
            <a:r>
              <a:rPr lang="hr-HR" altLang="sr-Latn-RS" sz="1700" dirty="0">
                <a:solidFill>
                  <a:srgbClr val="92D050"/>
                </a:solidFill>
                <a:latin typeface="Arvo" panose="020B0604020202020204" charset="0"/>
                <a:ea typeface="宋体" panose="02010600030101010101" pitchFamily="2" charset="-122"/>
              </a:rPr>
              <a:t> bi morali </a:t>
            </a:r>
            <a:r>
              <a:rPr lang="hr-HR" altLang="sr-Latn-RS" sz="1700" dirty="0" err="1">
                <a:solidFill>
                  <a:srgbClr val="92D050"/>
                </a:solidFill>
                <a:latin typeface="Arvo" panose="020B0604020202020204" charset="0"/>
                <a:ea typeface="宋体" panose="02010600030101010101" pitchFamily="2" charset="-122"/>
              </a:rPr>
              <a:t>spodbujati</a:t>
            </a:r>
            <a:r>
              <a:rPr lang="hr-HR" altLang="sr-Latn-RS" sz="1700" dirty="0">
                <a:solidFill>
                  <a:srgbClr val="92D050"/>
                </a:solidFill>
                <a:latin typeface="Arvo" panose="020B0604020202020204" charset="0"/>
                <a:ea typeface="宋体" panose="02010600030101010101" pitchFamily="2" charset="-122"/>
              </a:rPr>
              <a:t> spretnosti IP </a:t>
            </a:r>
            <a:r>
              <a:rPr lang="hr-HR" altLang="sr-Latn-RS" sz="1700" dirty="0" err="1">
                <a:solidFill>
                  <a:srgbClr val="92D050"/>
                </a:solidFill>
                <a:latin typeface="Arvo" panose="020B0604020202020204" charset="0"/>
                <a:ea typeface="宋体" panose="02010600030101010101" pitchFamily="2" charset="-122"/>
              </a:rPr>
              <a:t>ob</a:t>
            </a:r>
            <a:r>
              <a:rPr lang="hr-HR" altLang="sr-Latn-RS" sz="1700" dirty="0">
                <a:solidFill>
                  <a:srgbClr val="92D050"/>
                </a:solidFill>
                <a:latin typeface="Arvo" panose="020B0604020202020204" charset="0"/>
                <a:ea typeface="宋体" panose="02010600030101010101" pitchFamily="2" charset="-122"/>
              </a:rPr>
              <a:t> </a:t>
            </a:r>
            <a:r>
              <a:rPr lang="en-US" altLang="sr-Latn-RS" sz="1700" dirty="0" err="1">
                <a:solidFill>
                  <a:srgbClr val="92D050"/>
                </a:solidFill>
                <a:latin typeface="Arvo" panose="020B0604020202020204" charset="0"/>
                <a:ea typeface="宋体" panose="02010600030101010101" pitchFamily="2" charset="-122"/>
              </a:rPr>
              <a:t>pravn</a:t>
            </a:r>
            <a:r>
              <a:rPr lang="hr-HR" altLang="sr-Latn-RS" sz="1700" dirty="0">
                <a:solidFill>
                  <a:srgbClr val="92D050"/>
                </a:solidFill>
                <a:latin typeface="Arvo" panose="020B0604020202020204" charset="0"/>
                <a:ea typeface="宋体" panose="02010600030101010101" pitchFamily="2" charset="-122"/>
              </a:rPr>
              <a:t>ih</a:t>
            </a:r>
            <a:r>
              <a:rPr lang="en-US" altLang="sr-Latn-RS" sz="1700" dirty="0">
                <a:solidFill>
                  <a:srgbClr val="92D050"/>
                </a:solidFill>
                <a:latin typeface="Arvo" panose="020B0604020202020204" charset="0"/>
                <a:ea typeface="宋体" panose="02010600030101010101" pitchFamily="2" charset="-122"/>
              </a:rPr>
              <a:t> </a:t>
            </a:r>
            <a:r>
              <a:rPr lang="sl-SI" altLang="sr-Latn-RS" sz="1700" dirty="0">
                <a:solidFill>
                  <a:srgbClr val="92D050"/>
                </a:solidFill>
                <a:latin typeface="Arvo" panose="020B0604020202020204" charset="0"/>
                <a:ea typeface="宋体" panose="02010600030101010101" pitchFamily="2" charset="-122"/>
              </a:rPr>
              <a:t>spretnosti</a:t>
            </a:r>
            <a:endParaRPr lang="hr-HR" altLang="sr-Latn-RS" sz="1700" dirty="0">
              <a:solidFill>
                <a:srgbClr val="92D050"/>
              </a:solidFill>
              <a:latin typeface="Arvo" panose="020B0604020202020204" charset="0"/>
              <a:ea typeface="宋体" panose="02010600030101010101" pitchFamily="2" charset="-122"/>
            </a:endParaRPr>
          </a:p>
          <a:p>
            <a:pPr marL="0" lvl="0" indent="0">
              <a:buNone/>
            </a:pPr>
            <a:endParaRPr lang="hr-HR" altLang="sr-Latn-RS" sz="1500" dirty="0">
              <a:solidFill>
                <a:srgbClr val="92D050"/>
              </a:solidFill>
              <a:latin typeface="Arvo" panose="020B0604020202020204" charset="0"/>
              <a:ea typeface="宋体" panose="02010600030101010101" pitchFamily="2" charset="-122"/>
            </a:endParaRPr>
          </a:p>
          <a:p>
            <a:pPr marL="0" lvl="0" indent="0" algn="ctr">
              <a:buNone/>
            </a:pPr>
            <a:r>
              <a:rPr lang="sl-SI" sz="1000" dirty="0">
                <a:solidFill>
                  <a:schemeClr val="tx2">
                    <a:lumMod val="50000"/>
                  </a:schemeClr>
                </a:solidFill>
                <a:latin typeface="Arvo" panose="020B0604020202020204" charset="0"/>
                <a:cs typeface="Times New Roman" pitchFamily="18" charset="0"/>
              </a:rPr>
              <a:t>V času našega študija niso nas učili  skoraj nič, ne </a:t>
            </a:r>
            <a:r>
              <a:rPr lang="en-US" sz="1000" dirty="0" err="1">
                <a:solidFill>
                  <a:schemeClr val="tx2">
                    <a:lumMod val="50000"/>
                  </a:schemeClr>
                </a:solidFill>
                <a:latin typeface="Arvo" panose="020B0604020202020204" charset="0"/>
                <a:cs typeface="Times New Roman" pitchFamily="18" charset="0"/>
              </a:rPr>
              <a:t>kako</a:t>
            </a:r>
            <a:r>
              <a:rPr lang="en-US" sz="1000" dirty="0">
                <a:solidFill>
                  <a:schemeClr val="tx2">
                    <a:lumMod val="50000"/>
                  </a:schemeClr>
                </a:solidFill>
                <a:latin typeface="Arvo" panose="020B0604020202020204" charset="0"/>
                <a:cs typeface="Times New Roman" pitchFamily="18" charset="0"/>
              </a:rPr>
              <a:t> se </a:t>
            </a:r>
            <a:r>
              <a:rPr lang="en-US" sz="1000" dirty="0" err="1">
                <a:solidFill>
                  <a:schemeClr val="tx2">
                    <a:lumMod val="50000"/>
                  </a:schemeClr>
                </a:solidFill>
                <a:latin typeface="Arvo" panose="020B0604020202020204" charset="0"/>
                <a:cs typeface="Times New Roman" pitchFamily="18" charset="0"/>
              </a:rPr>
              <a:t>piš</a:t>
            </a:r>
            <a:r>
              <a:rPr lang="sl-SI" sz="1000" dirty="0" err="1">
                <a:solidFill>
                  <a:schemeClr val="tx2">
                    <a:lumMod val="50000"/>
                  </a:schemeClr>
                </a:solidFill>
                <a:latin typeface="Arvo" panose="020B0604020202020204" charset="0"/>
                <a:cs typeface="Times New Roman" pitchFamily="18" charset="0"/>
              </a:rPr>
              <a:t>ejo</a:t>
            </a:r>
            <a:r>
              <a:rPr lang="en-US" sz="1000" dirty="0">
                <a:solidFill>
                  <a:schemeClr val="tx2">
                    <a:lumMod val="50000"/>
                  </a:schemeClr>
                </a:solidFill>
                <a:latin typeface="Arvo" panose="020B0604020202020204" charset="0"/>
                <a:cs typeface="Times New Roman" pitchFamily="18" charset="0"/>
              </a:rPr>
              <a:t> </a:t>
            </a:r>
            <a:r>
              <a:rPr lang="sl-SI" sz="1000" dirty="0">
                <a:solidFill>
                  <a:schemeClr val="tx2">
                    <a:lumMod val="50000"/>
                  </a:schemeClr>
                </a:solidFill>
                <a:latin typeface="Arvo" panose="020B0604020202020204" charset="0"/>
                <a:cs typeface="Times New Roman" pitchFamily="18" charset="0"/>
              </a:rPr>
              <a:t>obsodbe,</a:t>
            </a:r>
            <a:r>
              <a:rPr lang="en-GB" sz="1000" dirty="0">
                <a:solidFill>
                  <a:schemeClr val="tx2">
                    <a:lumMod val="50000"/>
                  </a:schemeClr>
                </a:solidFill>
                <a:latin typeface="Arvo" panose="020B0604020202020204" charset="0"/>
                <a:cs typeface="Times New Roman" pitchFamily="18" charset="0"/>
              </a:rPr>
              <a:t> </a:t>
            </a:r>
            <a:r>
              <a:rPr lang="sl-SI" sz="1000" dirty="0">
                <a:solidFill>
                  <a:schemeClr val="tx2">
                    <a:lumMod val="50000"/>
                  </a:schemeClr>
                </a:solidFill>
                <a:latin typeface="Arvo" panose="020B0604020202020204" charset="0"/>
                <a:cs typeface="Times New Roman" pitchFamily="18" charset="0"/>
              </a:rPr>
              <a:t>ali kaj takega, </a:t>
            </a:r>
            <a:r>
              <a:rPr lang="en-US" sz="1000" dirty="0">
                <a:solidFill>
                  <a:schemeClr val="tx2">
                    <a:lumMod val="50000"/>
                  </a:schemeClr>
                </a:solidFill>
                <a:latin typeface="Arvo" panose="020B0604020202020204" charset="0"/>
                <a:cs typeface="Times New Roman" pitchFamily="18" charset="0"/>
              </a:rPr>
              <a:t> </a:t>
            </a:r>
            <a:r>
              <a:rPr lang="en-US" sz="1000" dirty="0" err="1">
                <a:solidFill>
                  <a:schemeClr val="tx2">
                    <a:lumMod val="50000"/>
                  </a:schemeClr>
                </a:solidFill>
                <a:latin typeface="Arvo" panose="020B0604020202020204" charset="0"/>
                <a:cs typeface="Times New Roman" pitchFamily="18" charset="0"/>
              </a:rPr>
              <a:t>učili</a:t>
            </a:r>
            <a:r>
              <a:rPr lang="en-US" sz="1000" dirty="0">
                <a:solidFill>
                  <a:schemeClr val="tx2">
                    <a:lumMod val="50000"/>
                  </a:schemeClr>
                </a:solidFill>
                <a:latin typeface="Arvo" panose="020B0604020202020204" charset="0"/>
                <a:cs typeface="Times New Roman" pitchFamily="18" charset="0"/>
              </a:rPr>
              <a:t> </a:t>
            </a:r>
            <a:r>
              <a:rPr lang="en-US" sz="1000" dirty="0" err="1">
                <a:solidFill>
                  <a:schemeClr val="tx2">
                    <a:lumMod val="50000"/>
                  </a:schemeClr>
                </a:solidFill>
                <a:latin typeface="Arvo" panose="020B0604020202020204" charset="0"/>
                <a:cs typeface="Times New Roman" pitchFamily="18" charset="0"/>
              </a:rPr>
              <a:t>smo</a:t>
            </a:r>
            <a:r>
              <a:rPr lang="en-US" sz="1000" dirty="0">
                <a:solidFill>
                  <a:schemeClr val="tx2">
                    <a:lumMod val="50000"/>
                  </a:schemeClr>
                </a:solidFill>
                <a:latin typeface="Arvo" panose="020B0604020202020204" charset="0"/>
                <a:cs typeface="Times New Roman" pitchFamily="18" charset="0"/>
              </a:rPr>
              <a:t> </a:t>
            </a:r>
            <a:r>
              <a:rPr lang="sl-SI" sz="1000" dirty="0">
                <a:solidFill>
                  <a:schemeClr val="tx2">
                    <a:lumMod val="50000"/>
                  </a:schemeClr>
                </a:solidFill>
                <a:latin typeface="Arvo" panose="020B0604020202020204" charset="0"/>
                <a:cs typeface="Times New Roman" pitchFamily="18" charset="0"/>
              </a:rPr>
              <a:t>se na pamet, </a:t>
            </a:r>
            <a:r>
              <a:rPr lang="en-US" sz="1000" dirty="0" err="1">
                <a:solidFill>
                  <a:schemeClr val="tx2">
                    <a:lumMod val="50000"/>
                  </a:schemeClr>
                </a:solidFill>
                <a:latin typeface="Arvo" panose="020B0604020202020204" charset="0"/>
                <a:cs typeface="Times New Roman" pitchFamily="18" charset="0"/>
              </a:rPr>
              <a:t>samo</a:t>
            </a:r>
            <a:r>
              <a:rPr lang="en-US" sz="1000" dirty="0">
                <a:solidFill>
                  <a:schemeClr val="tx2">
                    <a:lumMod val="50000"/>
                  </a:schemeClr>
                </a:solidFill>
                <a:latin typeface="Arvo" panose="020B0604020202020204" charset="0"/>
                <a:cs typeface="Times New Roman" pitchFamily="18" charset="0"/>
              </a:rPr>
              <a:t> </a:t>
            </a:r>
            <a:r>
              <a:rPr lang="en-US" sz="1000" dirty="0" err="1">
                <a:solidFill>
                  <a:schemeClr val="tx2">
                    <a:lumMod val="50000"/>
                  </a:schemeClr>
                </a:solidFill>
                <a:latin typeface="Arvo" panose="020B0604020202020204" charset="0"/>
                <a:cs typeface="Times New Roman" pitchFamily="18" charset="0"/>
              </a:rPr>
              <a:t>teorij</a:t>
            </a:r>
            <a:r>
              <a:rPr lang="sl-SI" sz="1000" dirty="0">
                <a:solidFill>
                  <a:schemeClr val="tx2">
                    <a:lumMod val="50000"/>
                  </a:schemeClr>
                </a:solidFill>
                <a:latin typeface="Arvo" panose="020B0604020202020204" charset="0"/>
                <a:cs typeface="Times New Roman" pitchFamily="18" charset="0"/>
              </a:rPr>
              <a:t>o</a:t>
            </a:r>
            <a:r>
              <a:rPr lang="en-US" sz="1000" dirty="0">
                <a:solidFill>
                  <a:schemeClr val="tx2">
                    <a:lumMod val="50000"/>
                  </a:schemeClr>
                </a:solidFill>
                <a:latin typeface="Arvo" panose="020B0604020202020204" charset="0"/>
                <a:cs typeface="Times New Roman" pitchFamily="18" charset="0"/>
              </a:rPr>
              <a:t>, </a:t>
            </a:r>
            <a:r>
              <a:rPr lang="en-US" sz="1000" dirty="0" err="1">
                <a:solidFill>
                  <a:schemeClr val="tx2">
                    <a:lumMod val="50000"/>
                  </a:schemeClr>
                </a:solidFill>
                <a:latin typeface="Arvo" panose="020B0604020202020204" charset="0"/>
                <a:cs typeface="Times New Roman" pitchFamily="18" charset="0"/>
              </a:rPr>
              <a:t>dan</a:t>
            </a:r>
            <a:r>
              <a:rPr lang="sl-SI" sz="1000" dirty="0">
                <a:solidFill>
                  <a:schemeClr val="tx2">
                    <a:lumMod val="50000"/>
                  </a:schemeClr>
                </a:solidFill>
                <a:latin typeface="Arvo" panose="020B0604020202020204" charset="0"/>
                <a:cs typeface="Times New Roman" pitchFamily="18" charset="0"/>
              </a:rPr>
              <a:t>e</a:t>
            </a:r>
            <a:r>
              <a:rPr lang="en-US" sz="1000" dirty="0">
                <a:solidFill>
                  <a:schemeClr val="tx2">
                    <a:lumMod val="50000"/>
                  </a:schemeClr>
                </a:solidFill>
                <a:latin typeface="Arvo" panose="020B0604020202020204" charset="0"/>
                <a:cs typeface="Times New Roman" pitchFamily="18" charset="0"/>
              </a:rPr>
              <a:t>s </a:t>
            </a:r>
            <a:r>
              <a:rPr lang="sl-SI" sz="1000" dirty="0">
                <a:solidFill>
                  <a:schemeClr val="tx2">
                    <a:lumMod val="50000"/>
                  </a:schemeClr>
                </a:solidFill>
                <a:latin typeface="Arvo" panose="020B0604020202020204" charset="0"/>
                <a:cs typeface="Times New Roman" pitchFamily="18" charset="0"/>
              </a:rPr>
              <a:t>je </a:t>
            </a:r>
            <a:r>
              <a:rPr lang="en-US" sz="1000" dirty="0" err="1">
                <a:solidFill>
                  <a:schemeClr val="tx2">
                    <a:lumMod val="50000"/>
                  </a:schemeClr>
                </a:solidFill>
                <a:latin typeface="Arvo" panose="020B0604020202020204" charset="0"/>
                <a:cs typeface="Times New Roman" pitchFamily="18" charset="0"/>
              </a:rPr>
              <a:t>dru</a:t>
            </a:r>
            <a:r>
              <a:rPr lang="sl-SI" sz="1000" dirty="0">
                <a:solidFill>
                  <a:schemeClr val="tx2">
                    <a:lumMod val="50000"/>
                  </a:schemeClr>
                </a:solidFill>
                <a:latin typeface="Arvo" panose="020B0604020202020204" charset="0"/>
                <a:cs typeface="Times New Roman" pitchFamily="18" charset="0"/>
              </a:rPr>
              <a:t>gače</a:t>
            </a:r>
            <a:r>
              <a:rPr lang="en-US" sz="1000" dirty="0">
                <a:solidFill>
                  <a:schemeClr val="tx2">
                    <a:lumMod val="50000"/>
                  </a:schemeClr>
                </a:solidFill>
                <a:latin typeface="Arvo" panose="020B0604020202020204" charset="0"/>
                <a:cs typeface="Times New Roman" pitchFamily="18" charset="0"/>
              </a:rPr>
              <a:t> - </a:t>
            </a:r>
            <a:r>
              <a:rPr lang="en-US" sz="1000" dirty="0" err="1">
                <a:solidFill>
                  <a:schemeClr val="tx2">
                    <a:lumMod val="50000"/>
                  </a:schemeClr>
                </a:solidFill>
                <a:latin typeface="Arvo" panose="020B0604020202020204" charset="0"/>
                <a:cs typeface="Times New Roman" pitchFamily="18" charset="0"/>
              </a:rPr>
              <a:t>dan</a:t>
            </a:r>
            <a:r>
              <a:rPr lang="sl-SI" sz="1000" dirty="0">
                <a:solidFill>
                  <a:schemeClr val="tx2">
                    <a:lumMod val="50000"/>
                  </a:schemeClr>
                </a:solidFill>
                <a:latin typeface="Arvo" panose="020B0604020202020204" charset="0"/>
                <a:cs typeface="Times New Roman" pitchFamily="18" charset="0"/>
              </a:rPr>
              <a:t>e</a:t>
            </a:r>
            <a:r>
              <a:rPr lang="en-US" sz="1000" dirty="0">
                <a:solidFill>
                  <a:schemeClr val="tx2">
                    <a:lumMod val="50000"/>
                  </a:schemeClr>
                </a:solidFill>
                <a:latin typeface="Arvo" panose="020B0604020202020204" charset="0"/>
                <a:cs typeface="Times New Roman" pitchFamily="18" charset="0"/>
              </a:rPr>
              <a:t>s se </a:t>
            </a:r>
            <a:r>
              <a:rPr lang="sl-SI" sz="1000" dirty="0">
                <a:solidFill>
                  <a:schemeClr val="tx2">
                    <a:lumMod val="50000"/>
                  </a:schemeClr>
                </a:solidFill>
                <a:latin typeface="Arvo" panose="020B0604020202020204" charset="0"/>
                <a:cs typeface="Times New Roman" pitchFamily="18" charset="0"/>
              </a:rPr>
              <a:t>izvajajo delavnice </a:t>
            </a:r>
            <a:r>
              <a:rPr lang="en-US" sz="1000" dirty="0" err="1">
                <a:solidFill>
                  <a:schemeClr val="tx2">
                    <a:lumMod val="50000"/>
                  </a:schemeClr>
                </a:solidFill>
                <a:latin typeface="Arvo" panose="020B0604020202020204" charset="0"/>
                <a:cs typeface="Times New Roman" pitchFamily="18" charset="0"/>
              </a:rPr>
              <a:t>na</a:t>
            </a:r>
            <a:r>
              <a:rPr lang="en-US" sz="1000" dirty="0">
                <a:solidFill>
                  <a:schemeClr val="tx2">
                    <a:lumMod val="50000"/>
                  </a:schemeClr>
                </a:solidFill>
                <a:latin typeface="Arvo" panose="020B0604020202020204" charset="0"/>
                <a:cs typeface="Times New Roman" pitchFamily="18" charset="0"/>
              </a:rPr>
              <a:t> </a:t>
            </a:r>
            <a:r>
              <a:rPr lang="en-US" sz="1000" dirty="0" err="1">
                <a:solidFill>
                  <a:schemeClr val="tx2">
                    <a:lumMod val="50000"/>
                  </a:schemeClr>
                </a:solidFill>
                <a:latin typeface="Arvo" panose="020B0604020202020204" charset="0"/>
                <a:cs typeface="Times New Roman" pitchFamily="18" charset="0"/>
              </a:rPr>
              <a:t>fakultet</a:t>
            </a:r>
            <a:r>
              <a:rPr lang="sl-SI" sz="1000" dirty="0">
                <a:solidFill>
                  <a:schemeClr val="tx2">
                    <a:lumMod val="50000"/>
                  </a:schemeClr>
                </a:solidFill>
                <a:latin typeface="Arvo" panose="020B0604020202020204" charset="0"/>
                <a:cs typeface="Times New Roman" pitchFamily="18" charset="0"/>
              </a:rPr>
              <a:t>i,</a:t>
            </a:r>
            <a:r>
              <a:rPr lang="en-US" sz="1000" dirty="0">
                <a:solidFill>
                  <a:schemeClr val="tx2">
                    <a:lumMod val="50000"/>
                  </a:schemeClr>
                </a:solidFill>
                <a:latin typeface="Arvo" panose="020B0604020202020204" charset="0"/>
                <a:cs typeface="Times New Roman" pitchFamily="18" charset="0"/>
              </a:rPr>
              <a:t> </a:t>
            </a:r>
            <a:r>
              <a:rPr lang="sl-SI" sz="1000" dirty="0">
                <a:solidFill>
                  <a:schemeClr val="tx2">
                    <a:lumMod val="50000"/>
                  </a:schemeClr>
                </a:solidFill>
                <a:latin typeface="Arvo" panose="020B0604020202020204" charset="0"/>
                <a:cs typeface="Times New Roman" pitchFamily="18" charset="0"/>
              </a:rPr>
              <a:t> tako da </a:t>
            </a:r>
            <a:r>
              <a:rPr lang="en-US" sz="1000" dirty="0">
                <a:solidFill>
                  <a:schemeClr val="tx2">
                    <a:lumMod val="50000"/>
                  </a:schemeClr>
                </a:solidFill>
                <a:latin typeface="Arvo" panose="020B0604020202020204" charset="0"/>
                <a:cs typeface="Times New Roman" pitchFamily="18" charset="0"/>
              </a:rPr>
              <a:t> </a:t>
            </a:r>
            <a:r>
              <a:rPr lang="sl-SI" sz="1000" dirty="0">
                <a:solidFill>
                  <a:schemeClr val="tx2">
                    <a:lumMod val="50000"/>
                  </a:schemeClr>
                </a:solidFill>
                <a:latin typeface="Arvo" panose="020B0604020202020204" charset="0"/>
                <a:cs typeface="Times New Roman" pitchFamily="18" charset="0"/>
              </a:rPr>
              <a:t>mlajši </a:t>
            </a:r>
            <a:r>
              <a:rPr lang="en-GB" sz="1000" dirty="0" err="1">
                <a:solidFill>
                  <a:schemeClr val="tx2">
                    <a:lumMod val="50000"/>
                  </a:schemeClr>
                </a:solidFill>
                <a:latin typeface="Arvo" panose="020B0604020202020204" charset="0"/>
                <a:cs typeface="Times New Roman" pitchFamily="18" charset="0"/>
              </a:rPr>
              <a:t>znajo</a:t>
            </a:r>
            <a:r>
              <a:rPr lang="en-GB" sz="1000" dirty="0">
                <a:solidFill>
                  <a:schemeClr val="tx2">
                    <a:lumMod val="50000"/>
                  </a:schemeClr>
                </a:solidFill>
                <a:latin typeface="Arvo" panose="020B0604020202020204" charset="0"/>
                <a:cs typeface="Times New Roman" pitchFamily="18" charset="0"/>
              </a:rPr>
              <a:t> </a:t>
            </a:r>
            <a:r>
              <a:rPr lang="sl-SI" sz="1000" dirty="0">
                <a:solidFill>
                  <a:schemeClr val="tx2">
                    <a:lumMod val="50000"/>
                  </a:schemeClr>
                </a:solidFill>
                <a:latin typeface="Arvo" panose="020B0604020202020204" charset="0"/>
                <a:cs typeface="Times New Roman" pitchFamily="18" charset="0"/>
              </a:rPr>
              <a:t>več o </a:t>
            </a:r>
            <a:r>
              <a:rPr lang="en-US" sz="1000" dirty="0">
                <a:solidFill>
                  <a:schemeClr val="tx2">
                    <a:lumMod val="50000"/>
                  </a:schemeClr>
                </a:solidFill>
                <a:latin typeface="Arvo" panose="020B0604020202020204" charset="0"/>
                <a:cs typeface="Times New Roman" pitchFamily="18" charset="0"/>
              </a:rPr>
              <a:t> </a:t>
            </a:r>
            <a:r>
              <a:rPr lang="en-US" sz="1000" dirty="0" err="1">
                <a:solidFill>
                  <a:schemeClr val="tx2">
                    <a:lumMod val="50000"/>
                  </a:schemeClr>
                </a:solidFill>
                <a:latin typeface="Arvo" panose="020B0604020202020204" charset="0"/>
                <a:cs typeface="Times New Roman" pitchFamily="18" charset="0"/>
              </a:rPr>
              <a:t>baza</a:t>
            </a:r>
            <a:r>
              <a:rPr lang="sl-SI" sz="1000" dirty="0">
                <a:solidFill>
                  <a:schemeClr val="tx2">
                    <a:lumMod val="50000"/>
                  </a:schemeClr>
                </a:solidFill>
                <a:latin typeface="Arvo" panose="020B0604020202020204" charset="0"/>
                <a:cs typeface="Times New Roman" pitchFamily="18" charset="0"/>
              </a:rPr>
              <a:t>h</a:t>
            </a:r>
            <a:r>
              <a:rPr lang="en-US" sz="1000" dirty="0">
                <a:solidFill>
                  <a:schemeClr val="tx2">
                    <a:lumMod val="50000"/>
                  </a:schemeClr>
                </a:solidFill>
                <a:latin typeface="Arvo" panose="020B0604020202020204" charset="0"/>
                <a:cs typeface="Times New Roman" pitchFamily="18" charset="0"/>
              </a:rPr>
              <a:t> </a:t>
            </a:r>
            <a:r>
              <a:rPr lang="en-US" sz="1000" dirty="0" err="1">
                <a:solidFill>
                  <a:schemeClr val="tx2">
                    <a:lumMod val="50000"/>
                  </a:schemeClr>
                </a:solidFill>
                <a:latin typeface="Arvo" panose="020B0604020202020204" charset="0"/>
                <a:cs typeface="Times New Roman" pitchFamily="18" charset="0"/>
              </a:rPr>
              <a:t>i</a:t>
            </a:r>
            <a:r>
              <a:rPr lang="sl-SI" sz="1000" dirty="0">
                <a:solidFill>
                  <a:schemeClr val="tx2">
                    <a:lumMod val="50000"/>
                  </a:schemeClr>
                </a:solidFill>
                <a:latin typeface="Arvo" panose="020B0604020202020204" charset="0"/>
                <a:cs typeface="Times New Roman" pitchFamily="18" charset="0"/>
              </a:rPr>
              <a:t>n</a:t>
            </a:r>
            <a:r>
              <a:rPr lang="en-US" sz="1000" dirty="0">
                <a:solidFill>
                  <a:schemeClr val="tx2">
                    <a:lumMod val="50000"/>
                  </a:schemeClr>
                </a:solidFill>
                <a:latin typeface="Arvo" panose="020B0604020202020204" charset="0"/>
                <a:cs typeface="Times New Roman" pitchFamily="18" charset="0"/>
              </a:rPr>
              <a:t> </a:t>
            </a:r>
            <a:r>
              <a:rPr lang="sl-SI" sz="1000" dirty="0">
                <a:solidFill>
                  <a:schemeClr val="tx2">
                    <a:lumMod val="50000"/>
                  </a:schemeClr>
                </a:solidFill>
                <a:latin typeface="Arvo" panose="020B0604020202020204" charset="0"/>
                <a:cs typeface="Times New Roman" pitchFamily="18" charset="0"/>
              </a:rPr>
              <a:t>virih</a:t>
            </a:r>
            <a:r>
              <a:rPr lang="en-US" sz="1000" dirty="0">
                <a:solidFill>
                  <a:schemeClr val="tx2">
                    <a:lumMod val="50000"/>
                  </a:schemeClr>
                </a:solidFill>
                <a:latin typeface="Arvo" panose="020B0604020202020204" charset="0"/>
                <a:cs typeface="Times New Roman" pitchFamily="18" charset="0"/>
              </a:rPr>
              <a:t>. [N2</a:t>
            </a:r>
            <a:r>
              <a:rPr lang="hr-HR" sz="1000" dirty="0">
                <a:solidFill>
                  <a:schemeClr val="tx2">
                    <a:lumMod val="50000"/>
                  </a:schemeClr>
                </a:solidFill>
                <a:latin typeface="Arvo" panose="020B0604020202020204" charset="0"/>
                <a:cs typeface="Times New Roman" pitchFamily="18" charset="0"/>
              </a:rPr>
              <a:t>] </a:t>
            </a:r>
            <a:br>
              <a:rPr lang="hr-HR" sz="1000" dirty="0">
                <a:solidFill>
                  <a:schemeClr val="tx2">
                    <a:lumMod val="50000"/>
                  </a:schemeClr>
                </a:solidFill>
                <a:latin typeface="Arvo" panose="020B0604020202020204" charset="0"/>
                <a:cs typeface="Times New Roman" pitchFamily="18" charset="0"/>
              </a:rPr>
            </a:br>
            <a:br>
              <a:rPr lang="hr-HR" sz="1000" dirty="0">
                <a:solidFill>
                  <a:schemeClr val="tx2">
                    <a:lumMod val="50000"/>
                  </a:schemeClr>
                </a:solidFill>
                <a:latin typeface="Arvo" panose="020B0604020202020204" charset="0"/>
                <a:cs typeface="Times New Roman" pitchFamily="18" charset="0"/>
              </a:rPr>
            </a:br>
            <a:r>
              <a:rPr lang="sl-SI" sz="1000" dirty="0">
                <a:solidFill>
                  <a:schemeClr val="accent1">
                    <a:lumMod val="50000"/>
                  </a:schemeClr>
                </a:solidFill>
                <a:latin typeface="Arvo" panose="020B0604020202020204" charset="0"/>
                <a:cs typeface="Times New Roman" pitchFamily="18" charset="0"/>
              </a:rPr>
              <a:t>N</a:t>
            </a:r>
            <a:r>
              <a:rPr lang="en-US" sz="1000" dirty="0">
                <a:solidFill>
                  <a:schemeClr val="accent1">
                    <a:lumMod val="50000"/>
                  </a:schemeClr>
                </a:solidFill>
                <a:latin typeface="Arvo" panose="020B0604020202020204" charset="0"/>
                <a:cs typeface="Times New Roman" pitchFamily="18" charset="0"/>
              </a:rPr>
              <a:t>a </a:t>
            </a:r>
            <a:r>
              <a:rPr lang="en-US" sz="1000" dirty="0" err="1">
                <a:solidFill>
                  <a:schemeClr val="accent1">
                    <a:lumMod val="50000"/>
                  </a:schemeClr>
                </a:solidFill>
                <a:latin typeface="Arvo" panose="020B0604020202020204" charset="0"/>
                <a:cs typeface="Times New Roman" pitchFamily="18" charset="0"/>
              </a:rPr>
              <a:t>pravni</a:t>
            </a:r>
            <a:r>
              <a:rPr lang="sl-SI" sz="1000" dirty="0">
                <a:solidFill>
                  <a:schemeClr val="accent1">
                    <a:lumMod val="50000"/>
                  </a:schemeClr>
                </a:solidFill>
                <a:latin typeface="Arvo" panose="020B0604020202020204" charset="0"/>
                <a:cs typeface="Times New Roman" pitchFamily="18" charset="0"/>
              </a:rPr>
              <a:t>h</a:t>
            </a:r>
            <a:r>
              <a:rPr lang="en-US" sz="1000" dirty="0">
                <a:solidFill>
                  <a:schemeClr val="accent1">
                    <a:lumMod val="50000"/>
                  </a:schemeClr>
                </a:solidFill>
                <a:latin typeface="Arvo" panose="020B0604020202020204" charset="0"/>
                <a:cs typeface="Times New Roman" pitchFamily="18" charset="0"/>
              </a:rPr>
              <a:t> </a:t>
            </a:r>
            <a:r>
              <a:rPr lang="en-US" sz="1000" dirty="0" err="1">
                <a:solidFill>
                  <a:schemeClr val="accent1">
                    <a:lumMod val="50000"/>
                  </a:schemeClr>
                </a:solidFill>
                <a:latin typeface="Arvo" panose="020B0604020202020204" charset="0"/>
                <a:cs typeface="Times New Roman" pitchFamily="18" charset="0"/>
              </a:rPr>
              <a:t>fakultet</a:t>
            </a:r>
            <a:r>
              <a:rPr lang="sl-SI" sz="1000" dirty="0">
                <a:solidFill>
                  <a:schemeClr val="accent1">
                    <a:lumMod val="50000"/>
                  </a:schemeClr>
                </a:solidFill>
                <a:latin typeface="Arvo" panose="020B0604020202020204" charset="0"/>
                <a:cs typeface="Times New Roman" pitchFamily="18" charset="0"/>
              </a:rPr>
              <a:t>ah so delavnice definitivno nujne in takšna </a:t>
            </a:r>
            <a:r>
              <a:rPr lang="en-US" sz="1000" dirty="0">
                <a:solidFill>
                  <a:schemeClr val="accent1">
                    <a:lumMod val="50000"/>
                  </a:schemeClr>
                </a:solidFill>
                <a:latin typeface="Arvo" panose="020B0604020202020204" charset="0"/>
                <a:cs typeface="Times New Roman" pitchFamily="18" charset="0"/>
              </a:rPr>
              <a:t> </a:t>
            </a:r>
            <a:r>
              <a:rPr lang="en-US" sz="1000" dirty="0" err="1">
                <a:solidFill>
                  <a:schemeClr val="accent1">
                    <a:lumMod val="50000"/>
                  </a:schemeClr>
                </a:solidFill>
                <a:latin typeface="Arvo" panose="020B0604020202020204" charset="0"/>
                <a:cs typeface="Times New Roman" pitchFamily="18" charset="0"/>
              </a:rPr>
              <a:t>oblik</a:t>
            </a:r>
            <a:r>
              <a:rPr lang="sl-SI" sz="1000" dirty="0">
                <a:solidFill>
                  <a:schemeClr val="accent1">
                    <a:lumMod val="50000"/>
                  </a:schemeClr>
                </a:solidFill>
                <a:latin typeface="Arvo" panose="020B0604020202020204" charset="0"/>
                <a:cs typeface="Times New Roman" pitchFamily="18" charset="0"/>
              </a:rPr>
              <a:t>a </a:t>
            </a:r>
            <a:r>
              <a:rPr lang="hr-HR" sz="1000" dirty="0">
                <a:solidFill>
                  <a:schemeClr val="accent1">
                    <a:lumMod val="50000"/>
                  </a:schemeClr>
                </a:solidFill>
                <a:latin typeface="Arvo" panose="020B0604020202020204" charset="0"/>
                <a:cs typeface="Times New Roman" pitchFamily="18" charset="0"/>
              </a:rPr>
              <a:t>edukacije</a:t>
            </a:r>
            <a:r>
              <a:rPr lang="en-US" sz="1000" dirty="0">
                <a:solidFill>
                  <a:schemeClr val="accent1">
                    <a:lumMod val="50000"/>
                  </a:schemeClr>
                </a:solidFill>
                <a:latin typeface="Arvo" panose="020B0604020202020204" charset="0"/>
                <a:cs typeface="Times New Roman" pitchFamily="18" charset="0"/>
              </a:rPr>
              <a:t> </a:t>
            </a:r>
            <a:r>
              <a:rPr lang="sl-SI" sz="1000" dirty="0">
                <a:solidFill>
                  <a:schemeClr val="accent1">
                    <a:lumMod val="50000"/>
                  </a:schemeClr>
                </a:solidFill>
                <a:latin typeface="Arvo" panose="020B0604020202020204" charset="0"/>
                <a:cs typeface="Times New Roman" pitchFamily="18" charset="0"/>
              </a:rPr>
              <a:t>je pomembna</a:t>
            </a:r>
            <a:r>
              <a:rPr lang="en-US" sz="1000" dirty="0">
                <a:solidFill>
                  <a:schemeClr val="accent1">
                    <a:lumMod val="50000"/>
                  </a:schemeClr>
                </a:solidFill>
                <a:latin typeface="Arvo" panose="020B0604020202020204" charset="0"/>
                <a:cs typeface="Times New Roman" pitchFamily="18" charset="0"/>
              </a:rPr>
              <a:t> – </a:t>
            </a:r>
            <a:r>
              <a:rPr lang="sl-SI" sz="1000" dirty="0">
                <a:solidFill>
                  <a:schemeClr val="accent1">
                    <a:lumMod val="50000"/>
                  </a:schemeClr>
                </a:solidFill>
                <a:latin typeface="Arvo" panose="020B0604020202020204" charset="0"/>
                <a:cs typeface="Times New Roman" pitchFamily="18" charset="0"/>
              </a:rPr>
              <a:t>ključnega pomena </a:t>
            </a:r>
            <a:r>
              <a:rPr lang="en-US" sz="1000" dirty="0">
                <a:solidFill>
                  <a:schemeClr val="accent1">
                    <a:lumMod val="50000"/>
                  </a:schemeClr>
                </a:solidFill>
                <a:latin typeface="Arvo" panose="020B0604020202020204" charset="0"/>
                <a:cs typeface="Times New Roman" pitchFamily="18" charset="0"/>
              </a:rPr>
              <a:t> je </a:t>
            </a:r>
            <a:r>
              <a:rPr lang="en-GB" sz="1000" dirty="0">
                <a:solidFill>
                  <a:schemeClr val="accent1">
                    <a:lumMod val="50000"/>
                  </a:schemeClr>
                </a:solidFill>
                <a:latin typeface="Arvo" panose="020B0604020202020204" charset="0"/>
                <a:cs typeface="Times New Roman" pitchFamily="18" charset="0"/>
              </a:rPr>
              <a:t>v</a:t>
            </a:r>
            <a:r>
              <a:rPr lang="sl-SI" sz="1000" dirty="0">
                <a:solidFill>
                  <a:schemeClr val="accent1">
                    <a:lumMod val="50000"/>
                  </a:schemeClr>
                </a:solidFill>
                <a:latin typeface="Arvo" panose="020B0604020202020204" charset="0"/>
                <a:cs typeface="Times New Roman" pitchFamily="18" charset="0"/>
              </a:rPr>
              <a:t>peljati </a:t>
            </a:r>
            <a:r>
              <a:rPr lang="en-US" sz="1000" dirty="0">
                <a:solidFill>
                  <a:schemeClr val="accent1">
                    <a:lumMod val="50000"/>
                  </a:schemeClr>
                </a:solidFill>
                <a:latin typeface="Arvo" panose="020B0604020202020204" charset="0"/>
                <a:cs typeface="Times New Roman" pitchFamily="18" charset="0"/>
              </a:rPr>
              <a:t> </a:t>
            </a:r>
            <a:r>
              <a:rPr lang="en-US" sz="1000" dirty="0" err="1">
                <a:solidFill>
                  <a:schemeClr val="accent1">
                    <a:lumMod val="50000"/>
                  </a:schemeClr>
                </a:solidFill>
                <a:latin typeface="Arvo" panose="020B0604020202020204" charset="0"/>
                <a:cs typeface="Times New Roman" pitchFamily="18" charset="0"/>
              </a:rPr>
              <a:t>formalne</a:t>
            </a:r>
            <a:r>
              <a:rPr lang="en-US" sz="1000" dirty="0">
                <a:solidFill>
                  <a:schemeClr val="accent1">
                    <a:lumMod val="50000"/>
                  </a:schemeClr>
                </a:solidFill>
                <a:latin typeface="Arvo" panose="020B0604020202020204" charset="0"/>
                <a:cs typeface="Times New Roman" pitchFamily="18" charset="0"/>
              </a:rPr>
              <a:t> </a:t>
            </a:r>
            <a:r>
              <a:rPr lang="en-US" sz="1000" dirty="0" err="1">
                <a:solidFill>
                  <a:schemeClr val="accent1">
                    <a:lumMod val="50000"/>
                  </a:schemeClr>
                </a:solidFill>
                <a:latin typeface="Arvo" panose="020B0604020202020204" charset="0"/>
                <a:cs typeface="Times New Roman" pitchFamily="18" charset="0"/>
              </a:rPr>
              <a:t>programe</a:t>
            </a:r>
            <a:r>
              <a:rPr lang="en-US" sz="1000" dirty="0">
                <a:solidFill>
                  <a:schemeClr val="accent1">
                    <a:lumMod val="50000"/>
                  </a:schemeClr>
                </a:solidFill>
                <a:latin typeface="Arvo" panose="020B0604020202020204" charset="0"/>
                <a:cs typeface="Times New Roman" pitchFamily="18" charset="0"/>
              </a:rPr>
              <a:t> IP </a:t>
            </a:r>
            <a:r>
              <a:rPr lang="en-US" sz="1000" dirty="0" err="1">
                <a:solidFill>
                  <a:schemeClr val="accent1">
                    <a:lumMod val="50000"/>
                  </a:schemeClr>
                </a:solidFill>
                <a:latin typeface="Arvo" panose="020B0604020202020204" charset="0"/>
                <a:cs typeface="Times New Roman" pitchFamily="18" charset="0"/>
              </a:rPr>
              <a:t>na</a:t>
            </a:r>
            <a:r>
              <a:rPr lang="en-US" sz="1000" dirty="0">
                <a:solidFill>
                  <a:schemeClr val="accent1">
                    <a:lumMod val="50000"/>
                  </a:schemeClr>
                </a:solidFill>
                <a:latin typeface="Arvo" panose="020B0604020202020204" charset="0"/>
                <a:cs typeface="Times New Roman" pitchFamily="18" charset="0"/>
              </a:rPr>
              <a:t> </a:t>
            </a:r>
            <a:r>
              <a:rPr lang="en-US" sz="1000" dirty="0" err="1">
                <a:solidFill>
                  <a:schemeClr val="accent1">
                    <a:lumMod val="50000"/>
                  </a:schemeClr>
                </a:solidFill>
                <a:latin typeface="Arvo" panose="020B0604020202020204" charset="0"/>
                <a:cs typeface="Times New Roman" pitchFamily="18" charset="0"/>
              </a:rPr>
              <a:t>pravne</a:t>
            </a:r>
            <a:r>
              <a:rPr lang="en-US" sz="1000" dirty="0">
                <a:solidFill>
                  <a:schemeClr val="accent1">
                    <a:lumMod val="50000"/>
                  </a:schemeClr>
                </a:solidFill>
                <a:latin typeface="Arvo" panose="020B0604020202020204" charset="0"/>
                <a:cs typeface="Times New Roman" pitchFamily="18" charset="0"/>
              </a:rPr>
              <a:t> </a:t>
            </a:r>
            <a:r>
              <a:rPr lang="en-US" sz="1000" dirty="0" err="1">
                <a:solidFill>
                  <a:schemeClr val="accent1">
                    <a:lumMod val="50000"/>
                  </a:schemeClr>
                </a:solidFill>
                <a:latin typeface="Arvo" panose="020B0604020202020204" charset="0"/>
                <a:cs typeface="Times New Roman" pitchFamily="18" charset="0"/>
              </a:rPr>
              <a:t>fakultete</a:t>
            </a:r>
            <a:r>
              <a:rPr lang="en-US" sz="1000" dirty="0">
                <a:solidFill>
                  <a:schemeClr val="accent1">
                    <a:lumMod val="50000"/>
                  </a:schemeClr>
                </a:solidFill>
                <a:latin typeface="Arvo" panose="020B0604020202020204" charset="0"/>
                <a:cs typeface="Times New Roman" pitchFamily="18" charset="0"/>
              </a:rPr>
              <a:t>.</a:t>
            </a:r>
            <a:r>
              <a:rPr lang="hr-HR" sz="1000" dirty="0">
                <a:solidFill>
                  <a:schemeClr val="accent1">
                    <a:lumMod val="50000"/>
                  </a:schemeClr>
                </a:solidFill>
                <a:latin typeface="Arvo" panose="020B0604020202020204" charset="0"/>
                <a:cs typeface="Times New Roman" pitchFamily="18" charset="0"/>
              </a:rPr>
              <a:t> [N10]</a:t>
            </a:r>
          </a:p>
          <a:p>
            <a:pPr marL="152400" lvl="0" indent="0" algn="just">
              <a:buNone/>
            </a:pPr>
            <a:endParaRPr lang="hr-HR" dirty="0">
              <a:solidFill>
                <a:schemeClr val="tx2">
                  <a:lumMod val="50000"/>
                </a:schemeClr>
              </a:solidFill>
              <a:latin typeface="Arvo" panose="020B0604020202020204" charset="0"/>
              <a:cs typeface="Times New Roman" pitchFamily="18" charset="0"/>
            </a:endParaRPr>
          </a:p>
        </p:txBody>
      </p:sp>
      <p:sp>
        <p:nvSpPr>
          <p:cNvPr id="365" name="Google Shape;365;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pic>
        <p:nvPicPr>
          <p:cNvPr id="8" name="Picture 5">
            <a:extLst>
              <a:ext uri="{FF2B5EF4-FFF2-40B4-BE49-F238E27FC236}">
                <a16:creationId xmlns:a16="http://schemas.microsoft.com/office/drawing/2014/main" id="{62308939-10C8-4010-80E5-6C93B78C8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01" y="4624800"/>
            <a:ext cx="8625300" cy="51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0 Types of Student Works Where Plagiarism is Hard to Identify |  CollegeBasics">
            <a:extLst>
              <a:ext uri="{FF2B5EF4-FFF2-40B4-BE49-F238E27FC236}">
                <a16:creationId xmlns:a16="http://schemas.microsoft.com/office/drawing/2014/main" id="{B4816EA9-59DE-40AD-B961-561FFC5E0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547" y="2069432"/>
            <a:ext cx="1058779" cy="104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872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5"/>
          <p:cNvSpPr/>
          <p:nvPr/>
        </p:nvSpPr>
        <p:spPr>
          <a:xfrm>
            <a:off x="5425928" y="1887560"/>
            <a:ext cx="1859700" cy="1859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solidFill>
                  <a:srgbClr val="FFFFFF"/>
                </a:solidFill>
                <a:latin typeface="Arvo"/>
                <a:ea typeface="Arvo"/>
                <a:cs typeface="Arvo"/>
                <a:sym typeface="Arvo"/>
              </a:rPr>
              <a:t>Want big impact?</a:t>
            </a:r>
            <a:endParaRPr dirty="0">
              <a:solidFill>
                <a:srgbClr val="FFFFFF"/>
              </a:solidFill>
              <a:latin typeface="Arvo"/>
              <a:ea typeface="Arvo"/>
              <a:cs typeface="Arvo"/>
              <a:sym typeface="Arvo"/>
            </a:endParaRPr>
          </a:p>
          <a:p>
            <a:pPr marL="0" lvl="0" indent="0" algn="ctr" rtl="0">
              <a:spcBef>
                <a:spcPts val="0"/>
              </a:spcBef>
              <a:spcAft>
                <a:spcPts val="0"/>
              </a:spcAft>
              <a:buClr>
                <a:schemeClr val="dk1"/>
              </a:buClr>
              <a:buSzPts val="1100"/>
              <a:buFont typeface="Arial"/>
              <a:buNone/>
            </a:pPr>
            <a:r>
              <a:rPr lang="en" dirty="0">
                <a:solidFill>
                  <a:srgbClr val="FFFFFF"/>
                </a:solidFill>
                <a:latin typeface="Arvo"/>
                <a:ea typeface="Arvo"/>
                <a:cs typeface="Arvo"/>
                <a:sym typeface="Arvo"/>
              </a:rPr>
              <a:t>Use big image.</a:t>
            </a:r>
            <a:endParaRPr dirty="0">
              <a:solidFill>
                <a:srgbClr val="FFFFFF"/>
              </a:solidFill>
            </a:endParaRPr>
          </a:p>
        </p:txBody>
      </p:sp>
      <p:sp>
        <p:nvSpPr>
          <p:cNvPr id="379" name="Google Shape;379;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2" name="Picture 1">
            <a:extLst>
              <a:ext uri="{FF2B5EF4-FFF2-40B4-BE49-F238E27FC236}">
                <a16:creationId xmlns:a16="http://schemas.microsoft.com/office/drawing/2014/main" id="{088BCB86-FB2E-41A2-8994-23CA323A764A}"/>
              </a:ext>
            </a:extLst>
          </p:cNvPr>
          <p:cNvPicPr>
            <a:picLocks noChangeAspect="1"/>
          </p:cNvPicPr>
          <p:nvPr/>
        </p:nvPicPr>
        <p:blipFill>
          <a:blip r:embed="rId3"/>
          <a:stretch>
            <a:fillRect/>
          </a:stretch>
        </p:blipFill>
        <p:spPr>
          <a:xfrm>
            <a:off x="0" y="0"/>
            <a:ext cx="9144000" cy="5143500"/>
          </a:xfrm>
          <a:prstGeom prst="rect">
            <a:avLst/>
          </a:prstGeom>
        </p:spPr>
      </p:pic>
      <p:sp>
        <p:nvSpPr>
          <p:cNvPr id="3" name="Pravokutnik 2">
            <a:extLst>
              <a:ext uri="{FF2B5EF4-FFF2-40B4-BE49-F238E27FC236}">
                <a16:creationId xmlns:a16="http://schemas.microsoft.com/office/drawing/2014/main" id="{79990D0C-8E57-465F-8C88-B62183FC6531}"/>
              </a:ext>
            </a:extLst>
          </p:cNvPr>
          <p:cNvSpPr/>
          <p:nvPr/>
        </p:nvSpPr>
        <p:spPr>
          <a:xfrm>
            <a:off x="4412474" y="3798609"/>
            <a:ext cx="2003464" cy="1015663"/>
          </a:xfrm>
          <a:prstGeom prst="rect">
            <a:avLst/>
          </a:prstGeom>
        </p:spPr>
        <p:txBody>
          <a:bodyPr wrap="square">
            <a:spAutoFit/>
          </a:bodyPr>
          <a:lstStyle/>
          <a:p>
            <a:pPr algn="ctr"/>
            <a:r>
              <a:rPr lang="en-GB" sz="1500" b="1" dirty="0" err="1">
                <a:solidFill>
                  <a:schemeClr val="accent5">
                    <a:lumMod val="10000"/>
                  </a:schemeClr>
                </a:solidFill>
                <a:latin typeface="Consolas" panose="020B0609020204030204" pitchFamily="49" charset="0"/>
              </a:rPr>
              <a:t>Spretnosti</a:t>
            </a:r>
            <a:r>
              <a:rPr lang="en-GB" sz="1500" b="1" dirty="0">
                <a:solidFill>
                  <a:schemeClr val="accent5">
                    <a:lumMod val="10000"/>
                  </a:schemeClr>
                </a:solidFill>
                <a:latin typeface="Consolas" panose="020B0609020204030204" pitchFamily="49" charset="0"/>
              </a:rPr>
              <a:t> </a:t>
            </a:r>
            <a:r>
              <a:rPr lang="pl-PL" sz="1500" b="1" dirty="0">
                <a:solidFill>
                  <a:schemeClr val="accent5">
                    <a:lumMod val="10000"/>
                  </a:schemeClr>
                </a:solidFill>
                <a:latin typeface="Consolas" panose="020B0609020204030204" pitchFamily="49" charset="0"/>
              </a:rPr>
              <a:t>IP </a:t>
            </a:r>
            <a:r>
              <a:rPr lang="en-GB" sz="1500" b="1" dirty="0" err="1">
                <a:solidFill>
                  <a:schemeClr val="accent5">
                    <a:lumMod val="10000"/>
                  </a:schemeClr>
                </a:solidFill>
                <a:latin typeface="Consolas" panose="020B0609020204030204" pitchFamily="49" charset="0"/>
              </a:rPr>
              <a:t>udeležencev</a:t>
            </a:r>
            <a:r>
              <a:rPr lang="pl-PL" sz="1500" b="1" dirty="0">
                <a:solidFill>
                  <a:schemeClr val="accent5">
                    <a:lumMod val="10000"/>
                  </a:schemeClr>
                </a:solidFill>
                <a:latin typeface="Consolas" panose="020B0609020204030204" pitchFamily="49" charset="0"/>
              </a:rPr>
              <a:t> programa IP na PravRi</a:t>
            </a:r>
          </a:p>
        </p:txBody>
      </p:sp>
    </p:spTree>
    <p:extLst>
      <p:ext uri="{BB962C8B-B14F-4D97-AF65-F5344CB8AC3E}">
        <p14:creationId xmlns:p14="http://schemas.microsoft.com/office/powerpoint/2010/main" val="3389738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019"/>
        <p:cNvGrpSpPr/>
        <p:nvPr/>
      </p:nvGrpSpPr>
      <p:grpSpPr>
        <a:xfrm>
          <a:off x="0" y="0"/>
          <a:ext cx="0" cy="0"/>
          <a:chOff x="0" y="0"/>
          <a:chExt cx="0" cy="0"/>
        </a:xfrm>
      </p:grpSpPr>
      <p:sp>
        <p:nvSpPr>
          <p:cNvPr id="1021" name="Google Shape;1021;p2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1022" name="Google Shape;1022;p23"/>
          <p:cNvGrpSpPr/>
          <p:nvPr/>
        </p:nvGrpSpPr>
        <p:grpSpPr>
          <a:xfrm>
            <a:off x="3433466" y="1693246"/>
            <a:ext cx="2200509" cy="2275782"/>
            <a:chOff x="3071457" y="1975412"/>
            <a:chExt cx="1944600" cy="2011121"/>
          </a:xfrm>
        </p:grpSpPr>
        <p:sp>
          <p:nvSpPr>
            <p:cNvPr id="1023" name="Google Shape;1023;p23"/>
            <p:cNvSpPr/>
            <p:nvPr/>
          </p:nvSpPr>
          <p:spPr>
            <a:xfrm rot="10800000" flipH="1">
              <a:off x="3071457" y="2013875"/>
              <a:ext cx="1944600" cy="1569600"/>
            </a:xfrm>
            <a:prstGeom prst="round2DiagRect">
              <a:avLst>
                <a:gd name="adj1" fmla="val 0"/>
                <a:gd name="adj2" fmla="val 177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3"/>
            <p:cNvSpPr txBox="1"/>
            <p:nvPr/>
          </p:nvSpPr>
          <p:spPr>
            <a:xfrm>
              <a:off x="3165968" y="1975412"/>
              <a:ext cx="1687321" cy="1687886"/>
            </a:xfrm>
            <a:prstGeom prst="rect">
              <a:avLst/>
            </a:prstGeom>
            <a:noFill/>
            <a:ln>
              <a:noFill/>
            </a:ln>
          </p:spPr>
          <p:txBody>
            <a:bodyPr spcFirstLastPara="1" wrap="square" lIns="91425" tIns="91425" rIns="91425" bIns="91425" anchor="t" anchorCtr="0">
              <a:noAutofit/>
            </a:bodyPr>
            <a:lstStyle/>
            <a:p>
              <a:pPr lvl="0"/>
              <a:r>
                <a:rPr lang="hr-HR" sz="1100" b="1" dirty="0">
                  <a:solidFill>
                    <a:schemeClr val="accent5">
                      <a:lumMod val="50000"/>
                    </a:schemeClr>
                  </a:solidFill>
                  <a:latin typeface="Arvo" panose="020B0604020202020204" charset="0"/>
                  <a:cs typeface="Times New Roman" panose="02020603050405020304" pitchFamily="18" charset="0"/>
                </a:rPr>
                <a:t>Kontekstualne (</a:t>
              </a:r>
              <a:r>
                <a:rPr lang="hr-HR" sz="1100" b="1" dirty="0" err="1">
                  <a:solidFill>
                    <a:schemeClr val="accent5">
                      <a:lumMod val="50000"/>
                    </a:schemeClr>
                  </a:solidFill>
                  <a:latin typeface="Arvo" panose="020B0604020202020204" charset="0"/>
                  <a:cs typeface="Times New Roman" panose="02020603050405020304" pitchFamily="18" charset="0"/>
                </a:rPr>
                <a:t>strokovne</a:t>
              </a:r>
              <a:r>
                <a:rPr lang="hr-HR" sz="1100" b="1" dirty="0">
                  <a:solidFill>
                    <a:schemeClr val="accent5">
                      <a:lumMod val="50000"/>
                    </a:schemeClr>
                  </a:solidFill>
                  <a:latin typeface="Arvo" panose="020B0604020202020204" charset="0"/>
                  <a:cs typeface="Times New Roman" panose="02020603050405020304" pitchFamily="18" charset="0"/>
                </a:rPr>
                <a:t>) informacijske spretnosti relevantne za pravnike</a:t>
              </a:r>
            </a:p>
          </p:txBody>
        </p:sp>
        <p:sp>
          <p:nvSpPr>
            <p:cNvPr id="1025" name="Google Shape;1025;p23"/>
            <p:cNvSpPr txBox="1"/>
            <p:nvPr/>
          </p:nvSpPr>
          <p:spPr>
            <a:xfrm>
              <a:off x="3159196" y="2734400"/>
              <a:ext cx="1808380" cy="1252133"/>
            </a:xfrm>
            <a:prstGeom prst="rect">
              <a:avLst/>
            </a:prstGeom>
            <a:noFill/>
            <a:ln>
              <a:noFill/>
            </a:ln>
          </p:spPr>
          <p:txBody>
            <a:bodyPr spcFirstLastPara="1" wrap="square" lIns="91425" tIns="91425" rIns="91425" bIns="91425" anchor="t" anchorCtr="0">
              <a:noAutofit/>
            </a:bodyPr>
            <a:lstStyle/>
            <a:p>
              <a:pPr lvl="0"/>
              <a:r>
                <a:rPr lang="hr-HR" sz="900" dirty="0">
                  <a:solidFill>
                    <a:schemeClr val="bg1"/>
                  </a:solidFill>
                  <a:latin typeface="Arvo" panose="020B0604020202020204" charset="0"/>
                  <a:cs typeface="Times New Roman" panose="02020603050405020304" pitchFamily="18" charset="0"/>
                </a:rPr>
                <a:t>Iskanje  </a:t>
              </a:r>
              <a:r>
                <a:rPr lang="hr-HR" sz="900" dirty="0" err="1">
                  <a:solidFill>
                    <a:schemeClr val="bg1"/>
                  </a:solidFill>
                  <a:latin typeface="Arvo" panose="020B0604020202020204" charset="0"/>
                  <a:cs typeface="Times New Roman" panose="02020603050405020304" pitchFamily="18" charset="0"/>
                </a:rPr>
                <a:t>in</a:t>
              </a:r>
              <a:r>
                <a:rPr lang="hr-HR" sz="900" dirty="0">
                  <a:solidFill>
                    <a:schemeClr val="bg1"/>
                  </a:solidFill>
                  <a:latin typeface="Arvo" panose="020B0604020202020204" charset="0"/>
                  <a:cs typeface="Times New Roman" panose="02020603050405020304" pitchFamily="18" charset="0"/>
                </a:rPr>
                <a:t> </a:t>
              </a:r>
              <a:r>
                <a:rPr lang="hr-HR" sz="900" dirty="0" err="1">
                  <a:solidFill>
                    <a:schemeClr val="bg1"/>
                  </a:solidFill>
                  <a:latin typeface="Arvo" panose="020B0604020202020204" charset="0"/>
                  <a:cs typeface="Times New Roman" panose="02020603050405020304" pitchFamily="18" charset="0"/>
                </a:rPr>
                <a:t>vrednotenje</a:t>
              </a:r>
              <a:r>
                <a:rPr lang="hr-HR" sz="900" dirty="0">
                  <a:solidFill>
                    <a:schemeClr val="bg1"/>
                  </a:solidFill>
                  <a:latin typeface="Arvo" panose="020B0604020202020204" charset="0"/>
                  <a:cs typeface="Times New Roman" panose="02020603050405020304" pitchFamily="18" charset="0"/>
                </a:rPr>
                <a:t> pravnih </a:t>
              </a:r>
              <a:r>
                <a:rPr lang="hr-HR" sz="900" dirty="0" err="1">
                  <a:solidFill>
                    <a:schemeClr val="bg1"/>
                  </a:solidFill>
                  <a:latin typeface="Arvo" panose="020B0604020202020204" charset="0"/>
                  <a:cs typeface="Times New Roman" panose="02020603050405020304" pitchFamily="18" charset="0"/>
                </a:rPr>
                <a:t>informacij</a:t>
              </a:r>
              <a:r>
                <a:rPr lang="hr-HR" sz="900" dirty="0">
                  <a:solidFill>
                    <a:schemeClr val="bg1"/>
                  </a:solidFill>
                  <a:latin typeface="Arvo" panose="020B0604020202020204" charset="0"/>
                  <a:cs typeface="Times New Roman" panose="02020603050405020304" pitchFamily="18" charset="0"/>
                </a:rPr>
                <a:t> </a:t>
              </a:r>
              <a:r>
                <a:rPr lang="hr-HR" sz="900" dirty="0" err="1">
                  <a:solidFill>
                    <a:schemeClr val="bg1"/>
                  </a:solidFill>
                  <a:latin typeface="Arvo" panose="020B0604020202020204" charset="0"/>
                  <a:cs typeface="Times New Roman" panose="02020603050405020304" pitchFamily="18" charset="0"/>
                </a:rPr>
                <a:t>in</a:t>
              </a:r>
              <a:r>
                <a:rPr lang="hr-HR" sz="900" dirty="0">
                  <a:solidFill>
                    <a:schemeClr val="bg1"/>
                  </a:solidFill>
                  <a:latin typeface="Arvo" panose="020B0604020202020204" charset="0"/>
                  <a:cs typeface="Times New Roman" panose="02020603050405020304" pitchFamily="18" charset="0"/>
                </a:rPr>
                <a:t> </a:t>
              </a:r>
              <a:r>
                <a:rPr lang="hr-HR" sz="900" dirty="0" err="1">
                  <a:solidFill>
                    <a:schemeClr val="bg1"/>
                  </a:solidFill>
                  <a:latin typeface="Arvo" panose="020B0604020202020204" charset="0"/>
                  <a:cs typeface="Times New Roman" panose="02020603050405020304" pitchFamily="18" charset="0"/>
                </a:rPr>
                <a:t>pravnih</a:t>
              </a:r>
              <a:r>
                <a:rPr lang="hr-HR" sz="900" dirty="0">
                  <a:solidFill>
                    <a:schemeClr val="bg1"/>
                  </a:solidFill>
                  <a:latin typeface="Arvo" panose="020B0604020202020204" charset="0"/>
                  <a:cs typeface="Times New Roman" panose="02020603050405020304" pitchFamily="18" charset="0"/>
                </a:rPr>
                <a:t> </a:t>
              </a:r>
              <a:r>
                <a:rPr lang="hr-HR" sz="900" dirty="0" err="1">
                  <a:solidFill>
                    <a:schemeClr val="bg1"/>
                  </a:solidFill>
                  <a:latin typeface="Arvo" panose="020B0604020202020204" charset="0"/>
                  <a:cs typeface="Times New Roman" panose="02020603050405020304" pitchFamily="18" charset="0"/>
                </a:rPr>
                <a:t>baz</a:t>
              </a:r>
              <a:r>
                <a:rPr lang="hr-HR" sz="900" dirty="0">
                  <a:solidFill>
                    <a:schemeClr val="bg1"/>
                  </a:solidFill>
                  <a:latin typeface="Arvo" panose="020B0604020202020204" charset="0"/>
                  <a:cs typeface="Times New Roman" panose="02020603050405020304" pitchFamily="18" charset="0"/>
                </a:rPr>
                <a:t> </a:t>
              </a:r>
              <a:r>
                <a:rPr lang="hr-HR" sz="900" dirty="0" err="1">
                  <a:solidFill>
                    <a:schemeClr val="bg1"/>
                  </a:solidFill>
                  <a:latin typeface="Arvo" panose="020B0604020202020204" charset="0"/>
                  <a:cs typeface="Times New Roman" panose="02020603050405020304" pitchFamily="18" charset="0"/>
                </a:rPr>
                <a:t>podatkov</a:t>
              </a:r>
              <a:r>
                <a:rPr lang="hr-HR" sz="900" dirty="0">
                  <a:solidFill>
                    <a:schemeClr val="bg1"/>
                  </a:solidFill>
                  <a:latin typeface="Arvo" panose="020B0604020202020204" charset="0"/>
                  <a:cs typeface="Times New Roman" panose="02020603050405020304" pitchFamily="18" charset="0"/>
                </a:rPr>
                <a:t>,</a:t>
              </a:r>
            </a:p>
            <a:p>
              <a:pPr lvl="0"/>
              <a:r>
                <a:rPr lang="hr-HR" sz="900" dirty="0">
                  <a:solidFill>
                    <a:schemeClr val="bg1"/>
                  </a:solidFill>
                  <a:latin typeface="Arvo" panose="020B0604020202020204" charset="0"/>
                  <a:cs typeface="Times New Roman" panose="02020603050405020304" pitchFamily="18" charset="0"/>
                </a:rPr>
                <a:t>citiranje pravnih </a:t>
              </a:r>
              <a:r>
                <a:rPr lang="hr-HR" sz="900" dirty="0" err="1">
                  <a:solidFill>
                    <a:schemeClr val="bg1"/>
                  </a:solidFill>
                  <a:latin typeface="Arvo" panose="020B0604020202020204" charset="0"/>
                  <a:cs typeface="Times New Roman" panose="02020603050405020304" pitchFamily="18" charset="0"/>
                </a:rPr>
                <a:t>virov</a:t>
              </a:r>
              <a:r>
                <a:rPr lang="hr-HR" sz="900" dirty="0">
                  <a:solidFill>
                    <a:schemeClr val="bg1"/>
                  </a:solidFill>
                  <a:latin typeface="Arvo" panose="020B0604020202020204" charset="0"/>
                  <a:cs typeface="Times New Roman" panose="02020603050405020304" pitchFamily="18" charset="0"/>
                </a:rPr>
                <a:t>,</a:t>
              </a:r>
            </a:p>
            <a:p>
              <a:pPr lvl="0"/>
              <a:r>
                <a:rPr lang="hr-HR" sz="900" dirty="0" err="1">
                  <a:solidFill>
                    <a:schemeClr val="bg1"/>
                  </a:solidFill>
                  <a:latin typeface="Arvo" panose="020B0604020202020204" charset="0"/>
                  <a:cs typeface="Times New Roman" panose="02020603050405020304" pitchFamily="18" charset="0"/>
                </a:rPr>
                <a:t>ocena</a:t>
              </a:r>
              <a:r>
                <a:rPr lang="hr-HR" sz="900" dirty="0">
                  <a:solidFill>
                    <a:schemeClr val="bg1"/>
                  </a:solidFill>
                  <a:latin typeface="Arvo" panose="020B0604020202020204" charset="0"/>
                  <a:cs typeface="Times New Roman" panose="02020603050405020304" pitchFamily="18" charset="0"/>
                </a:rPr>
                <a:t> znanstvene informacije v </a:t>
              </a:r>
              <a:r>
                <a:rPr lang="hr-HR" sz="900" dirty="0" err="1">
                  <a:solidFill>
                    <a:schemeClr val="bg1"/>
                  </a:solidFill>
                  <a:latin typeface="Arvo" panose="020B0604020202020204" charset="0"/>
                  <a:cs typeface="Times New Roman" panose="02020603050405020304" pitchFamily="18" charset="0"/>
                </a:rPr>
                <a:t>področju</a:t>
              </a:r>
              <a:r>
                <a:rPr lang="hr-HR" sz="900" dirty="0">
                  <a:solidFill>
                    <a:schemeClr val="bg1"/>
                  </a:solidFill>
                  <a:latin typeface="Arvo" panose="020B0604020202020204" charset="0"/>
                  <a:cs typeface="Times New Roman" panose="02020603050405020304" pitchFamily="18" charset="0"/>
                </a:rPr>
                <a:t> prava, </a:t>
              </a:r>
              <a:r>
                <a:rPr lang="hr-HR" sz="900" dirty="0" err="1">
                  <a:solidFill>
                    <a:schemeClr val="bg1"/>
                  </a:solidFill>
                  <a:latin typeface="Arvo" panose="020B0604020202020204" charset="0"/>
                  <a:cs typeface="Times New Roman" panose="02020603050405020304" pitchFamily="18" charset="0"/>
                </a:rPr>
                <a:t>ipd.</a:t>
              </a:r>
              <a:r>
                <a:rPr lang="hr-HR" sz="900" dirty="0">
                  <a:solidFill>
                    <a:schemeClr val="bg1"/>
                  </a:solidFill>
                  <a:latin typeface="Arvo" panose="020B0604020202020204" charset="0"/>
                  <a:cs typeface="Times New Roman" panose="02020603050405020304" pitchFamily="18" charset="0"/>
                </a:rPr>
                <a:t>.</a:t>
              </a:r>
            </a:p>
          </p:txBody>
        </p:sp>
      </p:grpSp>
      <p:grpSp>
        <p:nvGrpSpPr>
          <p:cNvPr id="1026" name="Google Shape;1026;p23"/>
          <p:cNvGrpSpPr/>
          <p:nvPr/>
        </p:nvGrpSpPr>
        <p:grpSpPr>
          <a:xfrm>
            <a:off x="1244527" y="1736769"/>
            <a:ext cx="2200509" cy="2265887"/>
            <a:chOff x="1105174" y="2030664"/>
            <a:chExt cx="1944600" cy="2002376"/>
          </a:xfrm>
        </p:grpSpPr>
        <p:sp>
          <p:nvSpPr>
            <p:cNvPr id="1027" name="Google Shape;1027;p23"/>
            <p:cNvSpPr/>
            <p:nvPr/>
          </p:nvSpPr>
          <p:spPr>
            <a:xfrm>
              <a:off x="1105174" y="2030666"/>
              <a:ext cx="1944600" cy="1569600"/>
            </a:xfrm>
            <a:prstGeom prst="round2DiagRect">
              <a:avLst>
                <a:gd name="adj1" fmla="val 0"/>
                <a:gd name="adj2" fmla="val 1776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3"/>
            <p:cNvSpPr txBox="1"/>
            <p:nvPr/>
          </p:nvSpPr>
          <p:spPr>
            <a:xfrm>
              <a:off x="1186054" y="2030664"/>
              <a:ext cx="1565878" cy="1569605"/>
            </a:xfrm>
            <a:prstGeom prst="rect">
              <a:avLst/>
            </a:prstGeom>
            <a:noFill/>
            <a:ln>
              <a:noFill/>
            </a:ln>
          </p:spPr>
          <p:txBody>
            <a:bodyPr spcFirstLastPara="1" wrap="square" lIns="91425" tIns="91425" rIns="91425" bIns="91425" anchor="t" anchorCtr="0">
              <a:noAutofit/>
            </a:bodyPr>
            <a:lstStyle/>
            <a:p>
              <a:pPr lvl="0"/>
              <a:r>
                <a:rPr lang="hr-HR" sz="1100" b="1" dirty="0" err="1">
                  <a:solidFill>
                    <a:schemeClr val="accent5">
                      <a:lumMod val="50000"/>
                    </a:schemeClr>
                  </a:solidFill>
                  <a:latin typeface="Arvo" panose="020B0604020202020204" charset="0"/>
                  <a:cs typeface="Times New Roman" panose="02020603050405020304" pitchFamily="18" charset="0"/>
                </a:rPr>
                <a:t>Generične</a:t>
              </a:r>
              <a:r>
                <a:rPr lang="hr-HR" sz="1100" b="1" dirty="0">
                  <a:solidFill>
                    <a:schemeClr val="accent5">
                      <a:lumMod val="50000"/>
                    </a:schemeClr>
                  </a:solidFill>
                  <a:latin typeface="Arvo" panose="020B0604020202020204" charset="0"/>
                  <a:cs typeface="Times New Roman" panose="02020603050405020304" pitchFamily="18" charset="0"/>
                </a:rPr>
                <a:t> (</a:t>
              </a:r>
              <a:r>
                <a:rPr lang="hr-HR" sz="1100" b="1" dirty="0" err="1">
                  <a:solidFill>
                    <a:schemeClr val="accent5">
                      <a:lumMod val="50000"/>
                    </a:schemeClr>
                  </a:solidFill>
                  <a:latin typeface="Arvo" panose="020B0604020202020204" charset="0"/>
                  <a:cs typeface="Times New Roman" panose="02020603050405020304" pitchFamily="18" charset="0"/>
                </a:rPr>
                <a:t>splošne</a:t>
              </a:r>
              <a:r>
                <a:rPr lang="hr-HR" sz="1100" b="1" dirty="0">
                  <a:solidFill>
                    <a:schemeClr val="accent5">
                      <a:lumMod val="50000"/>
                    </a:schemeClr>
                  </a:solidFill>
                  <a:latin typeface="Arvo" panose="020B0604020202020204" charset="0"/>
                  <a:cs typeface="Times New Roman" panose="02020603050405020304" pitchFamily="18" charset="0"/>
                </a:rPr>
                <a:t>) informacijske spretnosti ne glede na disciplino</a:t>
              </a:r>
            </a:p>
          </p:txBody>
        </p:sp>
        <p:sp>
          <p:nvSpPr>
            <p:cNvPr id="1029" name="Google Shape;1029;p23"/>
            <p:cNvSpPr txBox="1"/>
            <p:nvPr/>
          </p:nvSpPr>
          <p:spPr>
            <a:xfrm>
              <a:off x="1186054" y="2689146"/>
              <a:ext cx="1860354" cy="1343894"/>
            </a:xfrm>
            <a:prstGeom prst="rect">
              <a:avLst/>
            </a:prstGeom>
            <a:noFill/>
            <a:ln>
              <a:noFill/>
            </a:ln>
          </p:spPr>
          <p:txBody>
            <a:bodyPr spcFirstLastPara="1" wrap="square" lIns="91425" tIns="91425" rIns="91425" bIns="91425" anchor="t" anchorCtr="0">
              <a:noAutofit/>
            </a:bodyPr>
            <a:lstStyle/>
            <a:p>
              <a:pPr lvl="0"/>
              <a:r>
                <a:rPr lang="hr-HR" sz="900" dirty="0">
                  <a:solidFill>
                    <a:schemeClr val="bg1"/>
                  </a:solidFill>
                  <a:latin typeface="Arvo" panose="020B0604020202020204" charset="0"/>
                  <a:cs typeface="Times New Roman" panose="02020603050405020304" pitchFamily="18" charset="0"/>
                </a:rPr>
                <a:t>Digitalna pismenost,</a:t>
              </a:r>
              <a:r>
                <a:rPr lang="en-US" sz="900" dirty="0">
                  <a:solidFill>
                    <a:schemeClr val="bg1"/>
                  </a:solidFill>
                  <a:latin typeface="Arvo" panose="020B0604020202020204" charset="0"/>
                  <a:cs typeface="Times New Roman" panose="02020603050405020304" pitchFamily="18" charset="0"/>
                </a:rPr>
                <a:t> </a:t>
              </a:r>
              <a:r>
                <a:rPr lang="sl-SI" sz="900" dirty="0">
                  <a:solidFill>
                    <a:schemeClr val="bg1"/>
                  </a:solidFill>
                  <a:latin typeface="Arvo" panose="020B0604020202020204" charset="0"/>
                  <a:cs typeface="Times New Roman" panose="02020603050405020304" pitchFamily="18" charset="0"/>
                </a:rPr>
                <a:t>računalniška</a:t>
              </a:r>
              <a:r>
                <a:rPr lang="hr-HR" sz="900" dirty="0">
                  <a:solidFill>
                    <a:schemeClr val="bg1"/>
                  </a:solidFill>
                  <a:latin typeface="Arvo" panose="020B0604020202020204" charset="0"/>
                  <a:cs typeface="Times New Roman" panose="02020603050405020304" pitchFamily="18" charset="0"/>
                </a:rPr>
                <a:t> pismenost, iskanje, </a:t>
              </a:r>
              <a:r>
                <a:rPr lang="hr-HR" sz="900" dirty="0" err="1">
                  <a:solidFill>
                    <a:schemeClr val="bg1"/>
                  </a:solidFill>
                  <a:latin typeface="Arvo" panose="020B0604020202020204" charset="0"/>
                  <a:cs typeface="Times New Roman" panose="02020603050405020304" pitchFamily="18" charset="0"/>
                </a:rPr>
                <a:t>najti</a:t>
              </a:r>
              <a:r>
                <a:rPr lang="hr-HR" sz="900" dirty="0">
                  <a:solidFill>
                    <a:schemeClr val="bg1"/>
                  </a:solidFill>
                  <a:latin typeface="Arvo" panose="020B0604020202020204" charset="0"/>
                  <a:cs typeface="Times New Roman" panose="02020603050405020304" pitchFamily="18" charset="0"/>
                </a:rPr>
                <a:t> pravo informacijo, </a:t>
              </a:r>
              <a:r>
                <a:rPr lang="hr-HR" sz="900" dirty="0" err="1">
                  <a:solidFill>
                    <a:schemeClr val="bg1"/>
                  </a:solidFill>
                  <a:latin typeface="Arvo" panose="020B0604020202020204" charset="0"/>
                  <a:cs typeface="Times New Roman" panose="02020603050405020304" pitchFamily="18" charset="0"/>
                </a:rPr>
                <a:t>vrednotenje</a:t>
              </a:r>
              <a:r>
                <a:rPr lang="hr-HR" sz="900" dirty="0">
                  <a:solidFill>
                    <a:schemeClr val="bg1"/>
                  </a:solidFill>
                  <a:latin typeface="Arvo" panose="020B0604020202020204" charset="0"/>
                  <a:cs typeface="Times New Roman" panose="02020603050405020304" pitchFamily="18" charset="0"/>
                </a:rPr>
                <a:t> relevantnih </a:t>
              </a:r>
              <a:r>
                <a:rPr lang="hr-HR" sz="900" dirty="0" err="1">
                  <a:solidFill>
                    <a:schemeClr val="bg1"/>
                  </a:solidFill>
                  <a:latin typeface="Arvo" panose="020B0604020202020204" charset="0"/>
                  <a:cs typeface="Times New Roman" panose="02020603050405020304" pitchFamily="18" charset="0"/>
                </a:rPr>
                <a:t>virov</a:t>
              </a:r>
              <a:r>
                <a:rPr lang="hr-HR" sz="900" dirty="0">
                  <a:solidFill>
                    <a:schemeClr val="bg1"/>
                  </a:solidFill>
                  <a:latin typeface="Arvo" panose="020B0604020202020204" charset="0"/>
                  <a:cs typeface="Times New Roman" panose="02020603050405020304" pitchFamily="18" charset="0"/>
                </a:rPr>
                <a:t> na internetu, </a:t>
              </a:r>
              <a:r>
                <a:rPr lang="hr-HR" sz="900" dirty="0" err="1">
                  <a:solidFill>
                    <a:schemeClr val="bg1"/>
                  </a:solidFill>
                  <a:latin typeface="Arvo" panose="020B0604020202020204" charset="0"/>
                  <a:cs typeface="Times New Roman" panose="02020603050405020304" pitchFamily="18" charset="0"/>
                </a:rPr>
                <a:t>avtorske</a:t>
              </a:r>
              <a:r>
                <a:rPr lang="hr-HR" sz="900" dirty="0">
                  <a:solidFill>
                    <a:schemeClr val="bg1"/>
                  </a:solidFill>
                  <a:latin typeface="Arvo" panose="020B0604020202020204" charset="0"/>
                  <a:cs typeface="Times New Roman" panose="02020603050405020304" pitchFamily="18" charset="0"/>
                </a:rPr>
                <a:t> pravice, </a:t>
              </a:r>
              <a:r>
                <a:rPr lang="hr-HR" sz="900" dirty="0" err="1">
                  <a:solidFill>
                    <a:schemeClr val="bg1"/>
                  </a:solidFill>
                  <a:latin typeface="Arvo" panose="020B0604020202020204" charset="0"/>
                  <a:cs typeface="Times New Roman" panose="02020603050405020304" pitchFamily="18" charset="0"/>
                </a:rPr>
                <a:t>plagijatorstvo</a:t>
              </a:r>
              <a:r>
                <a:rPr lang="hr-HR" sz="900" dirty="0">
                  <a:solidFill>
                    <a:schemeClr val="bg1"/>
                  </a:solidFill>
                  <a:latin typeface="Arvo" panose="020B0604020202020204" charset="0"/>
                  <a:cs typeface="Times New Roman" panose="02020603050405020304" pitchFamily="18" charset="0"/>
                </a:rPr>
                <a:t>, </a:t>
              </a:r>
              <a:r>
                <a:rPr lang="hr-HR" sz="900" dirty="0" err="1">
                  <a:solidFill>
                    <a:schemeClr val="bg1"/>
                  </a:solidFill>
                  <a:latin typeface="Arvo" panose="020B0604020202020204" charset="0"/>
                  <a:cs typeface="Times New Roman" panose="02020603050405020304" pitchFamily="18" charset="0"/>
                </a:rPr>
                <a:t>samoarhiviranje</a:t>
              </a:r>
              <a:r>
                <a:rPr lang="hr-HR" sz="900" dirty="0">
                  <a:solidFill>
                    <a:schemeClr val="bg1"/>
                  </a:solidFill>
                  <a:latin typeface="Arvo" panose="020B0604020202020204" charset="0"/>
                  <a:cs typeface="Times New Roman" panose="02020603050405020304" pitchFamily="18" charset="0"/>
                </a:rPr>
                <a:t> </a:t>
              </a:r>
              <a:r>
                <a:rPr lang="hr-HR" sz="900" dirty="0" err="1">
                  <a:solidFill>
                    <a:schemeClr val="bg1"/>
                  </a:solidFill>
                  <a:latin typeface="Arvo" panose="020B0604020202020204" charset="0"/>
                  <a:cs typeface="Times New Roman" panose="02020603050405020304" pitchFamily="18" charset="0"/>
                </a:rPr>
                <a:t>ipd</a:t>
              </a:r>
              <a:endParaRPr lang="hr-HR" sz="900" dirty="0">
                <a:solidFill>
                  <a:schemeClr val="bg1"/>
                </a:solidFill>
                <a:latin typeface="Arvo" panose="020B0604020202020204" charset="0"/>
              </a:endParaRPr>
            </a:p>
          </p:txBody>
        </p:sp>
      </p:grpSp>
      <p:grpSp>
        <p:nvGrpSpPr>
          <p:cNvPr id="1030" name="Google Shape;1030;p23"/>
          <p:cNvGrpSpPr/>
          <p:nvPr/>
        </p:nvGrpSpPr>
        <p:grpSpPr>
          <a:xfrm>
            <a:off x="5637784" y="1736773"/>
            <a:ext cx="2285311" cy="2265882"/>
            <a:chOff x="5015938" y="2013875"/>
            <a:chExt cx="3001200" cy="2002371"/>
          </a:xfrm>
        </p:grpSpPr>
        <p:sp>
          <p:nvSpPr>
            <p:cNvPr id="1031" name="Google Shape;1031;p23"/>
            <p:cNvSpPr/>
            <p:nvPr/>
          </p:nvSpPr>
          <p:spPr>
            <a:xfrm>
              <a:off x="5015938" y="2013875"/>
              <a:ext cx="3001200" cy="1569600"/>
            </a:xfrm>
            <a:prstGeom prst="round2DiagRect">
              <a:avLst>
                <a:gd name="adj1" fmla="val 0"/>
                <a:gd name="adj2" fmla="val 1776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32" name="Google Shape;1032;p23"/>
            <p:cNvSpPr txBox="1"/>
            <p:nvPr/>
          </p:nvSpPr>
          <p:spPr>
            <a:xfrm>
              <a:off x="5348280" y="2142051"/>
              <a:ext cx="2417100" cy="1691238"/>
            </a:xfrm>
            <a:prstGeom prst="rect">
              <a:avLst/>
            </a:prstGeom>
            <a:noFill/>
            <a:ln>
              <a:noFill/>
            </a:ln>
          </p:spPr>
          <p:txBody>
            <a:bodyPr spcFirstLastPara="1" wrap="square" lIns="91425" tIns="91425" rIns="91425" bIns="91425" anchor="t" anchorCtr="0">
              <a:noAutofit/>
            </a:bodyPr>
            <a:lstStyle/>
            <a:p>
              <a:pPr lvl="0"/>
              <a:r>
                <a:rPr lang="hr-HR" sz="1100" b="1" dirty="0">
                  <a:solidFill>
                    <a:schemeClr val="tx2"/>
                  </a:solidFill>
                  <a:latin typeface="Arvo" panose="020B0604020202020204" charset="0"/>
                  <a:cs typeface="Times New Roman" panose="02020603050405020304" pitchFamily="18" charset="0"/>
                </a:rPr>
                <a:t>Pravne   spretnosti</a:t>
              </a:r>
            </a:p>
          </p:txBody>
        </p:sp>
        <p:sp>
          <p:nvSpPr>
            <p:cNvPr id="1033" name="Google Shape;1033;p23"/>
            <p:cNvSpPr txBox="1"/>
            <p:nvPr/>
          </p:nvSpPr>
          <p:spPr>
            <a:xfrm>
              <a:off x="5376546" y="2432589"/>
              <a:ext cx="2417100" cy="1583657"/>
            </a:xfrm>
            <a:prstGeom prst="rect">
              <a:avLst/>
            </a:prstGeom>
            <a:noFill/>
            <a:ln>
              <a:noFill/>
            </a:ln>
          </p:spPr>
          <p:txBody>
            <a:bodyPr spcFirstLastPara="1" wrap="square" lIns="91425" tIns="91425" rIns="91425" bIns="91425" anchor="t" anchorCtr="0">
              <a:noAutofit/>
            </a:bodyPr>
            <a:lstStyle/>
            <a:p>
              <a:pPr lvl="0"/>
              <a:r>
                <a:rPr lang="hr-HR" sz="900" dirty="0" err="1">
                  <a:solidFill>
                    <a:schemeClr val="bg1"/>
                  </a:solidFill>
                  <a:latin typeface="Arvo" panose="020B0604020202020204" charset="0"/>
                  <a:cs typeface="Times New Roman" panose="02020603050405020304" pitchFamily="18" charset="0"/>
                </a:rPr>
                <a:t>Juridični</a:t>
              </a:r>
              <a:r>
                <a:rPr lang="hr-HR" sz="900" dirty="0">
                  <a:solidFill>
                    <a:schemeClr val="bg1"/>
                  </a:solidFill>
                  <a:latin typeface="Arvo" panose="020B0604020202020204" charset="0"/>
                  <a:cs typeface="Times New Roman" panose="02020603050405020304" pitchFamily="18" charset="0"/>
                </a:rPr>
                <a:t> </a:t>
              </a:r>
              <a:r>
                <a:rPr lang="hr-HR" sz="900" dirty="0" err="1">
                  <a:solidFill>
                    <a:schemeClr val="bg1"/>
                  </a:solidFill>
                  <a:latin typeface="Arvo" panose="020B0604020202020204" charset="0"/>
                  <a:cs typeface="Times New Roman" panose="02020603050405020304" pitchFamily="18" charset="0"/>
                </a:rPr>
                <a:t>silogiz</a:t>
              </a:r>
              <a:r>
                <a:rPr lang="en-GB" sz="900" dirty="0">
                  <a:solidFill>
                    <a:schemeClr val="bg1"/>
                  </a:solidFill>
                  <a:latin typeface="Arvo" panose="020B0604020202020204" charset="0"/>
                  <a:cs typeface="Times New Roman" panose="02020603050405020304" pitchFamily="18" charset="0"/>
                </a:rPr>
                <a:t>e</a:t>
              </a:r>
              <a:r>
                <a:rPr lang="hr-HR" sz="900" dirty="0">
                  <a:solidFill>
                    <a:schemeClr val="bg1"/>
                  </a:solidFill>
                  <a:latin typeface="Arvo" panose="020B0604020202020204" charset="0"/>
                  <a:cs typeface="Times New Roman" panose="02020603050405020304" pitchFamily="18" charset="0"/>
                </a:rPr>
                <a:t>m, </a:t>
              </a:r>
            </a:p>
            <a:p>
              <a:pPr lvl="0"/>
              <a:r>
                <a:rPr lang="hr-HR" sz="900" dirty="0" err="1">
                  <a:solidFill>
                    <a:schemeClr val="bg1"/>
                  </a:solidFill>
                  <a:latin typeface="Arvo" panose="020B0604020202020204" charset="0"/>
                  <a:cs typeface="Times New Roman" panose="02020603050405020304" pitchFamily="18" charset="0"/>
                </a:rPr>
                <a:t>razumevanje</a:t>
              </a:r>
              <a:r>
                <a:rPr lang="hr-HR" sz="900" dirty="0">
                  <a:solidFill>
                    <a:schemeClr val="bg1"/>
                  </a:solidFill>
                  <a:latin typeface="Arvo" panose="020B0604020202020204" charset="0"/>
                  <a:cs typeface="Times New Roman" panose="02020603050405020304" pitchFamily="18" charset="0"/>
                </a:rPr>
                <a:t> </a:t>
              </a:r>
              <a:r>
                <a:rPr lang="hr-HR" sz="900" dirty="0" err="1">
                  <a:solidFill>
                    <a:schemeClr val="bg1"/>
                  </a:solidFill>
                  <a:latin typeface="Arvo" panose="020B0604020202020204" charset="0"/>
                  <a:cs typeface="Times New Roman" panose="02020603050405020304" pitchFamily="18" charset="0"/>
                </a:rPr>
                <a:t>pravnega</a:t>
              </a:r>
              <a:r>
                <a:rPr lang="hr-HR" sz="900" dirty="0">
                  <a:solidFill>
                    <a:schemeClr val="bg1"/>
                  </a:solidFill>
                  <a:latin typeface="Arvo" panose="020B0604020202020204" charset="0"/>
                  <a:cs typeface="Times New Roman" panose="02020603050405020304" pitchFamily="18" charset="0"/>
                </a:rPr>
                <a:t> teksta, </a:t>
              </a:r>
            </a:p>
            <a:p>
              <a:pPr lvl="0"/>
              <a:r>
                <a:rPr lang="hr-HR" sz="900" dirty="0">
                  <a:solidFill>
                    <a:schemeClr val="bg1"/>
                  </a:solidFill>
                  <a:latin typeface="Arvo" panose="020B0604020202020204" charset="0"/>
                  <a:cs typeface="Times New Roman" panose="02020603050405020304" pitchFamily="18" charset="0"/>
                </a:rPr>
                <a:t>pisanje </a:t>
              </a:r>
              <a:r>
                <a:rPr lang="hr-HR" sz="900" dirty="0" err="1">
                  <a:solidFill>
                    <a:schemeClr val="bg1"/>
                  </a:solidFill>
                  <a:latin typeface="Arvo" panose="020B0604020202020204" charset="0"/>
                  <a:cs typeface="Times New Roman" panose="02020603050405020304" pitchFamily="18" charset="0"/>
                </a:rPr>
                <a:t>in</a:t>
              </a:r>
              <a:r>
                <a:rPr lang="hr-HR" sz="900" dirty="0">
                  <a:solidFill>
                    <a:schemeClr val="bg1"/>
                  </a:solidFill>
                  <a:latin typeface="Arvo" panose="020B0604020202020204" charset="0"/>
                  <a:cs typeface="Times New Roman" panose="02020603050405020304" pitchFamily="18" charset="0"/>
                </a:rPr>
                <a:t> </a:t>
              </a:r>
              <a:r>
                <a:rPr lang="hr-HR" sz="900" dirty="0" err="1">
                  <a:solidFill>
                    <a:schemeClr val="bg1"/>
                  </a:solidFill>
                  <a:latin typeface="Arvo" panose="020B0604020202020204" charset="0"/>
                  <a:cs typeface="Times New Roman" panose="02020603050405020304" pitchFamily="18" charset="0"/>
                </a:rPr>
                <a:t>sestavljanje</a:t>
              </a:r>
              <a:r>
                <a:rPr lang="hr-HR" sz="900" dirty="0">
                  <a:solidFill>
                    <a:schemeClr val="bg1"/>
                  </a:solidFill>
                  <a:latin typeface="Arvo" panose="020B0604020202020204" charset="0"/>
                  <a:cs typeface="Times New Roman" panose="02020603050405020304" pitchFamily="18" charset="0"/>
                </a:rPr>
                <a:t> pravnih </a:t>
              </a:r>
              <a:r>
                <a:rPr lang="hr-HR" sz="900" dirty="0" err="1">
                  <a:solidFill>
                    <a:schemeClr val="bg1"/>
                  </a:solidFill>
                  <a:latin typeface="Arvo" panose="020B0604020202020204" charset="0"/>
                  <a:cs typeface="Times New Roman" panose="02020603050405020304" pitchFamily="18" charset="0"/>
                </a:rPr>
                <a:t>aktov</a:t>
              </a:r>
              <a:r>
                <a:rPr lang="hr-HR" sz="900" dirty="0">
                  <a:solidFill>
                    <a:schemeClr val="bg1"/>
                  </a:solidFill>
                  <a:latin typeface="Arvo" panose="020B0604020202020204" charset="0"/>
                  <a:cs typeface="Times New Roman" panose="02020603050405020304" pitchFamily="18" charset="0"/>
                </a:rPr>
                <a:t> </a:t>
              </a:r>
              <a:r>
                <a:rPr lang="hr-HR" sz="900" dirty="0" err="1">
                  <a:solidFill>
                    <a:schemeClr val="bg1"/>
                  </a:solidFill>
                  <a:latin typeface="Arvo" panose="020B0604020202020204" charset="0"/>
                  <a:cs typeface="Times New Roman" panose="02020603050405020304" pitchFamily="18" charset="0"/>
                </a:rPr>
                <a:t>in</a:t>
              </a:r>
              <a:r>
                <a:rPr lang="hr-HR" sz="900" dirty="0">
                  <a:solidFill>
                    <a:schemeClr val="bg1"/>
                  </a:solidFill>
                  <a:latin typeface="Arvo" panose="020B0604020202020204" charset="0"/>
                  <a:cs typeface="Times New Roman" panose="02020603050405020304" pitchFamily="18" charset="0"/>
                </a:rPr>
                <a:t> </a:t>
              </a:r>
              <a:r>
                <a:rPr lang="hr-HR" sz="900" dirty="0" err="1">
                  <a:solidFill>
                    <a:schemeClr val="bg1"/>
                  </a:solidFill>
                  <a:latin typeface="Arvo" panose="020B0604020202020204" charset="0"/>
                  <a:cs typeface="Times New Roman" panose="02020603050405020304" pitchFamily="18" charset="0"/>
                </a:rPr>
                <a:t>dopisov</a:t>
              </a:r>
              <a:r>
                <a:rPr lang="hr-HR" sz="900" dirty="0">
                  <a:solidFill>
                    <a:schemeClr val="bg1"/>
                  </a:solidFill>
                  <a:latin typeface="Arvo" panose="020B0604020202020204" charset="0"/>
                  <a:cs typeface="Times New Roman" panose="02020603050405020304" pitchFamily="18" charset="0"/>
                </a:rPr>
                <a:t>,  </a:t>
              </a:r>
            </a:p>
            <a:p>
              <a:pPr lvl="0"/>
              <a:r>
                <a:rPr lang="hr-HR" sz="900" dirty="0">
                  <a:solidFill>
                    <a:schemeClr val="bg1"/>
                  </a:solidFill>
                  <a:latin typeface="Arvo" panose="020B0604020202020204" charset="0"/>
                  <a:cs typeface="Times New Roman" panose="02020603050405020304" pitchFamily="18" charset="0"/>
                </a:rPr>
                <a:t>slovnica pravnih </a:t>
              </a:r>
              <a:r>
                <a:rPr lang="hr-HR" sz="900" dirty="0" err="1">
                  <a:solidFill>
                    <a:schemeClr val="bg1"/>
                  </a:solidFill>
                  <a:latin typeface="Arvo" panose="020B0604020202020204" charset="0"/>
                  <a:cs typeface="Times New Roman" panose="02020603050405020304" pitchFamily="18" charset="0"/>
                </a:rPr>
                <a:t>predpisov</a:t>
              </a:r>
              <a:r>
                <a:rPr lang="hr-HR" sz="900" dirty="0">
                  <a:solidFill>
                    <a:schemeClr val="bg1"/>
                  </a:solidFill>
                  <a:latin typeface="Arvo" panose="020B0604020202020204" charset="0"/>
                  <a:cs typeface="Times New Roman" panose="02020603050405020304" pitchFamily="18" charset="0"/>
                </a:rPr>
                <a:t>,</a:t>
              </a:r>
            </a:p>
            <a:p>
              <a:pPr lvl="0"/>
              <a:r>
                <a:rPr lang="hr-HR" sz="900" dirty="0">
                  <a:solidFill>
                    <a:schemeClr val="bg1"/>
                  </a:solidFill>
                  <a:latin typeface="Arvo" panose="020B0604020202020204" charset="0"/>
                  <a:cs typeface="Times New Roman" panose="02020603050405020304" pitchFamily="18" charset="0"/>
                </a:rPr>
                <a:t>pravna argumentacija </a:t>
              </a:r>
              <a:r>
                <a:rPr lang="hr-HR" sz="900" dirty="0" err="1">
                  <a:solidFill>
                    <a:schemeClr val="bg1"/>
                  </a:solidFill>
                  <a:latin typeface="Arvo" panose="020B0604020202020204" charset="0"/>
                  <a:cs typeface="Times New Roman" panose="02020603050405020304" pitchFamily="18" charset="0"/>
                </a:rPr>
                <a:t>ipd.</a:t>
              </a:r>
              <a:r>
                <a:rPr lang="hr-HR" sz="900" dirty="0">
                  <a:solidFill>
                    <a:schemeClr val="bg1"/>
                  </a:solidFill>
                  <a:latin typeface="Arvo" panose="020B0604020202020204" charset="0"/>
                  <a:cs typeface="Times New Roman" panose="02020603050405020304" pitchFamily="18" charset="0"/>
                </a:rPr>
                <a:t>.</a:t>
              </a:r>
            </a:p>
          </p:txBody>
        </p:sp>
      </p:grpSp>
      <p:grpSp>
        <p:nvGrpSpPr>
          <p:cNvPr id="1034" name="Google Shape;1034;p23"/>
          <p:cNvGrpSpPr/>
          <p:nvPr/>
        </p:nvGrpSpPr>
        <p:grpSpPr>
          <a:xfrm>
            <a:off x="5484765" y="3089438"/>
            <a:ext cx="295999" cy="294651"/>
            <a:chOff x="4858109" y="2631368"/>
            <a:chExt cx="316442" cy="315000"/>
          </a:xfrm>
        </p:grpSpPr>
        <p:sp>
          <p:nvSpPr>
            <p:cNvPr id="1035" name="Google Shape;1035;p23"/>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4858109" y="2739300"/>
              <a:ext cx="239100" cy="99000"/>
            </a:xfrm>
            <a:prstGeom prst="rightArrow">
              <a:avLst>
                <a:gd name="adj1" fmla="val 32020"/>
                <a:gd name="adj2" fmla="val 6697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
              </a:br>
              <a:endParaRPr/>
            </a:p>
          </p:txBody>
        </p:sp>
      </p:grpSp>
      <p:grpSp>
        <p:nvGrpSpPr>
          <p:cNvPr id="1037" name="Google Shape;1037;p23"/>
          <p:cNvGrpSpPr/>
          <p:nvPr/>
        </p:nvGrpSpPr>
        <p:grpSpPr>
          <a:xfrm>
            <a:off x="3284256" y="3131161"/>
            <a:ext cx="294612" cy="294612"/>
            <a:chOff x="3157188" y="909150"/>
            <a:chExt cx="470400" cy="470400"/>
          </a:xfrm>
        </p:grpSpPr>
        <p:sp>
          <p:nvSpPr>
            <p:cNvPr id="1038" name="Google Shape;1038;p23"/>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3243138" y="995100"/>
              <a:ext cx="298500" cy="298500"/>
            </a:xfrm>
            <a:prstGeom prst="mathPlus">
              <a:avLst>
                <a:gd name="adj1" fmla="val 99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418;p27">
            <a:extLst>
              <a:ext uri="{FF2B5EF4-FFF2-40B4-BE49-F238E27FC236}">
                <a16:creationId xmlns:a16="http://schemas.microsoft.com/office/drawing/2014/main" id="{84A70E4E-4892-43F8-BE7B-6967ED0158E9}"/>
              </a:ext>
            </a:extLst>
          </p:cNvPr>
          <p:cNvSpPr txBox="1">
            <a:spLocks/>
          </p:cNvSpPr>
          <p:nvPr/>
        </p:nvSpPr>
        <p:spPr>
          <a:xfrm>
            <a:off x="911215" y="458514"/>
            <a:ext cx="5258400"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1pPr>
            <a:lvl2pPr marR="0" lvl="1"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2pPr>
            <a:lvl3pPr marR="0" lvl="2"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3pPr>
            <a:lvl4pPr marR="0" lvl="3"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4pPr>
            <a:lvl5pPr marR="0" lvl="4"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5pPr>
            <a:lvl6pPr marR="0" lvl="5"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6pPr>
            <a:lvl7pPr marR="0" lvl="6"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7pPr>
            <a:lvl8pPr marR="0" lvl="7"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8pPr>
            <a:lvl9pPr marR="0" lvl="8"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9pPr>
          </a:lstStyle>
          <a:p>
            <a:r>
              <a:rPr lang="hr-HR" sz="2000" b="1" dirty="0">
                <a:solidFill>
                  <a:schemeClr val="accent1">
                    <a:lumMod val="50000"/>
                  </a:schemeClr>
                </a:solidFill>
              </a:rPr>
              <a:t>SPRETNOSTI</a:t>
            </a:r>
            <a:r>
              <a:rPr lang="en-US" sz="2000" b="1" dirty="0">
                <a:solidFill>
                  <a:schemeClr val="accent1">
                    <a:lumMod val="50000"/>
                  </a:schemeClr>
                </a:solidFill>
              </a:rPr>
              <a:t> IP</a:t>
            </a:r>
            <a:r>
              <a:rPr lang="hr-HR" sz="2000" b="1" dirty="0">
                <a:solidFill>
                  <a:schemeClr val="accent1">
                    <a:lumMod val="50000"/>
                  </a:schemeClr>
                </a:solidFill>
              </a:rPr>
              <a:t> </a:t>
            </a:r>
            <a:r>
              <a:rPr lang="sl-SI" sz="2000" b="1" dirty="0">
                <a:solidFill>
                  <a:schemeClr val="accent1">
                    <a:lumMod val="50000"/>
                  </a:schemeClr>
                </a:solidFill>
              </a:rPr>
              <a:t>Š</a:t>
            </a:r>
            <a:r>
              <a:rPr lang="en-US" sz="2000" b="1" dirty="0">
                <a:solidFill>
                  <a:schemeClr val="accent1">
                    <a:lumMod val="50000"/>
                  </a:schemeClr>
                </a:solidFill>
              </a:rPr>
              <a:t>TUDEN</a:t>
            </a:r>
            <a:r>
              <a:rPr lang="sl-SI" sz="2000" b="1" dirty="0">
                <a:solidFill>
                  <a:schemeClr val="accent1">
                    <a:lumMod val="50000"/>
                  </a:schemeClr>
                </a:solidFill>
              </a:rPr>
              <a:t>OV</a:t>
            </a:r>
            <a:endParaRPr lang="hr-HR" sz="2000" b="1" dirty="0">
              <a:solidFill>
                <a:schemeClr val="accent1">
                  <a:lumMod val="50000"/>
                </a:schemeClr>
              </a:solidFill>
            </a:endParaRPr>
          </a:p>
        </p:txBody>
      </p:sp>
      <p:grpSp>
        <p:nvGrpSpPr>
          <p:cNvPr id="25" name="Google Shape;325;p22">
            <a:extLst>
              <a:ext uri="{FF2B5EF4-FFF2-40B4-BE49-F238E27FC236}">
                <a16:creationId xmlns:a16="http://schemas.microsoft.com/office/drawing/2014/main" id="{32B9D3C3-6939-4791-B876-745C0BA136D9}"/>
              </a:ext>
            </a:extLst>
          </p:cNvPr>
          <p:cNvGrpSpPr/>
          <p:nvPr/>
        </p:nvGrpSpPr>
        <p:grpSpPr>
          <a:xfrm>
            <a:off x="263101" y="580106"/>
            <a:ext cx="407743" cy="391135"/>
            <a:chOff x="5233525" y="4954450"/>
            <a:chExt cx="538275" cy="516350"/>
          </a:xfrm>
        </p:grpSpPr>
        <p:sp>
          <p:nvSpPr>
            <p:cNvPr id="26" name="Google Shape;326;p22">
              <a:extLst>
                <a:ext uri="{FF2B5EF4-FFF2-40B4-BE49-F238E27FC236}">
                  <a16:creationId xmlns:a16="http://schemas.microsoft.com/office/drawing/2014/main" id="{8EF2A883-BFC5-40B7-A2FA-9D77430873B8}"/>
                </a:ext>
              </a:extLst>
            </p:cNvPr>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7;p22">
              <a:extLst>
                <a:ext uri="{FF2B5EF4-FFF2-40B4-BE49-F238E27FC236}">
                  <a16:creationId xmlns:a16="http://schemas.microsoft.com/office/drawing/2014/main" id="{C61DA716-F86F-4E15-87E6-6CCC1A827E27}"/>
                </a:ext>
              </a:extLst>
            </p:cNvPr>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8;p22">
              <a:extLst>
                <a:ext uri="{FF2B5EF4-FFF2-40B4-BE49-F238E27FC236}">
                  <a16:creationId xmlns:a16="http://schemas.microsoft.com/office/drawing/2014/main" id="{18FDF64B-54BD-4A0C-8703-9C226C4FDE98}"/>
                </a:ext>
              </a:extLst>
            </p:cNvPr>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9;p22">
              <a:extLst>
                <a:ext uri="{FF2B5EF4-FFF2-40B4-BE49-F238E27FC236}">
                  <a16:creationId xmlns:a16="http://schemas.microsoft.com/office/drawing/2014/main" id="{2B6404DA-FD4D-4997-AE07-70506C14D818}"/>
                </a:ext>
              </a:extLst>
            </p:cNvPr>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0;p22">
              <a:extLst>
                <a:ext uri="{FF2B5EF4-FFF2-40B4-BE49-F238E27FC236}">
                  <a16:creationId xmlns:a16="http://schemas.microsoft.com/office/drawing/2014/main" id="{973A75C9-95C8-44F5-9B06-7ADCE0DAFB08}"/>
                </a:ext>
              </a:extLst>
            </p:cNvPr>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1;p22">
              <a:extLst>
                <a:ext uri="{FF2B5EF4-FFF2-40B4-BE49-F238E27FC236}">
                  <a16:creationId xmlns:a16="http://schemas.microsoft.com/office/drawing/2014/main" id="{C49AC748-C097-4D13-BC7C-9436D7A40D29}"/>
                </a:ext>
              </a:extLst>
            </p:cNvPr>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2;p22">
              <a:extLst>
                <a:ext uri="{FF2B5EF4-FFF2-40B4-BE49-F238E27FC236}">
                  <a16:creationId xmlns:a16="http://schemas.microsoft.com/office/drawing/2014/main" id="{DC1825C3-33C3-44D6-BD40-8223B88B14F2}"/>
                </a:ext>
              </a:extLst>
            </p:cNvPr>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3;p22">
              <a:extLst>
                <a:ext uri="{FF2B5EF4-FFF2-40B4-BE49-F238E27FC236}">
                  <a16:creationId xmlns:a16="http://schemas.microsoft.com/office/drawing/2014/main" id="{4C6419B6-268D-444C-B56F-3E072CFE6A33}"/>
                </a:ext>
              </a:extLst>
            </p:cNvPr>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4;p22">
              <a:extLst>
                <a:ext uri="{FF2B5EF4-FFF2-40B4-BE49-F238E27FC236}">
                  <a16:creationId xmlns:a16="http://schemas.microsoft.com/office/drawing/2014/main" id="{A940F769-1C55-4F67-B370-2804E2EB5E22}"/>
                </a:ext>
              </a:extLst>
            </p:cNvPr>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5;p22">
              <a:extLst>
                <a:ext uri="{FF2B5EF4-FFF2-40B4-BE49-F238E27FC236}">
                  <a16:creationId xmlns:a16="http://schemas.microsoft.com/office/drawing/2014/main" id="{E6F3678A-4456-488C-9FED-832AACD18080}"/>
                </a:ext>
              </a:extLst>
            </p:cNvPr>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6;p22">
              <a:extLst>
                <a:ext uri="{FF2B5EF4-FFF2-40B4-BE49-F238E27FC236}">
                  <a16:creationId xmlns:a16="http://schemas.microsoft.com/office/drawing/2014/main" id="{944EC8B1-A980-49AB-A3CB-5C8F4022254A}"/>
                </a:ext>
              </a:extLst>
            </p:cNvPr>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5">
            <a:extLst>
              <a:ext uri="{FF2B5EF4-FFF2-40B4-BE49-F238E27FC236}">
                <a16:creationId xmlns:a16="http://schemas.microsoft.com/office/drawing/2014/main" id="{F3CB28E4-911F-4C68-81C9-A7C12131E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24801"/>
            <a:ext cx="9144000" cy="51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05"/>
        <p:cNvGrpSpPr/>
        <p:nvPr/>
      </p:nvGrpSpPr>
      <p:grpSpPr>
        <a:xfrm>
          <a:off x="0" y="0"/>
          <a:ext cx="0" cy="0"/>
          <a:chOff x="0" y="0"/>
          <a:chExt cx="0" cy="0"/>
        </a:xfrm>
      </p:grpSpPr>
      <p:sp>
        <p:nvSpPr>
          <p:cNvPr id="1006" name="Google Shape;1006;p21"/>
          <p:cNvSpPr txBox="1">
            <a:spLocks noGrp="1"/>
          </p:cNvSpPr>
          <p:nvPr>
            <p:ph type="title"/>
          </p:nvPr>
        </p:nvSpPr>
        <p:spPr>
          <a:xfrm>
            <a:off x="534803" y="808976"/>
            <a:ext cx="3667200" cy="64290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l-SI" sz="3600" b="1" dirty="0">
                <a:solidFill>
                  <a:schemeClr val="accent6">
                    <a:lumMod val="75000"/>
                  </a:schemeClr>
                </a:solidFill>
              </a:rPr>
              <a:t>Vsebina</a:t>
            </a:r>
            <a:endParaRPr sz="3600" b="1" dirty="0">
              <a:solidFill>
                <a:schemeClr val="accent6">
                  <a:lumMod val="75000"/>
                </a:schemeClr>
              </a:solidFill>
            </a:endParaRPr>
          </a:p>
        </p:txBody>
      </p:sp>
      <p:sp>
        <p:nvSpPr>
          <p:cNvPr id="1009" name="Google Shape;1009;p2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
        <p:nvSpPr>
          <p:cNvPr id="8" name="Google Shape;290;p16">
            <a:extLst>
              <a:ext uri="{FF2B5EF4-FFF2-40B4-BE49-F238E27FC236}">
                <a16:creationId xmlns:a16="http://schemas.microsoft.com/office/drawing/2014/main" id="{99470725-CC53-4162-B92E-99A1A15A590D}"/>
              </a:ext>
            </a:extLst>
          </p:cNvPr>
          <p:cNvSpPr txBox="1">
            <a:spLocks/>
          </p:cNvSpPr>
          <p:nvPr/>
        </p:nvSpPr>
        <p:spPr>
          <a:xfrm>
            <a:off x="828339" y="1523486"/>
            <a:ext cx="3576918" cy="23152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accent5"/>
              </a:buClr>
              <a:buSzPts val="1600"/>
              <a:buFont typeface="Muli"/>
              <a:buChar char="■"/>
              <a:defRPr sz="1600" b="0" i="0" u="none" strike="noStrike" cap="none">
                <a:solidFill>
                  <a:schemeClr val="dk1"/>
                </a:solidFill>
                <a:latin typeface="Muli"/>
                <a:ea typeface="Muli"/>
                <a:cs typeface="Muli"/>
                <a:sym typeface="Muli"/>
              </a:defRPr>
            </a:lvl1pPr>
            <a:lvl2pPr marL="914400" marR="0" lvl="1" indent="-330200" algn="l" rtl="0">
              <a:lnSpc>
                <a:spcPct val="100000"/>
              </a:lnSpc>
              <a:spcBef>
                <a:spcPts val="0"/>
              </a:spcBef>
              <a:spcAft>
                <a:spcPts val="0"/>
              </a:spcAft>
              <a:buClr>
                <a:schemeClr val="accent5"/>
              </a:buClr>
              <a:buSzPts val="1600"/>
              <a:buFont typeface="Muli"/>
              <a:buChar char="□"/>
              <a:defRPr sz="1600" b="0" i="0" u="none" strike="noStrike" cap="none">
                <a:solidFill>
                  <a:schemeClr val="dk1"/>
                </a:solidFill>
                <a:latin typeface="Muli"/>
                <a:ea typeface="Muli"/>
                <a:cs typeface="Muli"/>
                <a:sym typeface="Muli"/>
              </a:defRPr>
            </a:lvl2pPr>
            <a:lvl3pPr marL="1371600" marR="0" lvl="2" indent="-330200" algn="l" rtl="0">
              <a:lnSpc>
                <a:spcPct val="100000"/>
              </a:lnSpc>
              <a:spcBef>
                <a:spcPts val="0"/>
              </a:spcBef>
              <a:spcAft>
                <a:spcPts val="0"/>
              </a:spcAft>
              <a:buClr>
                <a:schemeClr val="accent5"/>
              </a:buClr>
              <a:buSzPts val="1600"/>
              <a:buFont typeface="Muli"/>
              <a:buChar char="▫"/>
              <a:defRPr sz="1600" b="0" i="0" u="none" strike="noStrike" cap="none">
                <a:solidFill>
                  <a:schemeClr val="dk1"/>
                </a:solidFill>
                <a:latin typeface="Muli"/>
                <a:ea typeface="Muli"/>
                <a:cs typeface="Muli"/>
                <a:sym typeface="Muli"/>
              </a:defRPr>
            </a:lvl3pPr>
            <a:lvl4pPr marL="1828800" marR="0" lvl="3"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4pPr>
            <a:lvl5pPr marL="2286000" marR="0" lvl="4"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5pPr>
            <a:lvl6pPr marL="2743200" marR="0" lvl="5"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6pPr>
            <a:lvl7pPr marL="3200400" marR="0" lvl="6"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7pPr>
            <a:lvl8pPr marL="3657600" marR="0" lvl="7"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8pPr>
            <a:lvl9pPr marL="4114800" marR="0" lvl="8"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9pPr>
          </a:lstStyle>
          <a:p>
            <a:pPr marL="228600" indent="-228600">
              <a:buFont typeface="+mj-lt"/>
              <a:buAutoNum type="arabicPeriod"/>
            </a:pPr>
            <a:r>
              <a:rPr lang="hr-HR" sz="1200" dirty="0">
                <a:latin typeface="Arvo" panose="020B0604020202020204" charset="0"/>
              </a:rPr>
              <a:t>IP </a:t>
            </a:r>
            <a:r>
              <a:rPr lang="en-US" sz="1200" dirty="0" err="1">
                <a:latin typeface="Arvo" panose="020B0604020202020204" charset="0"/>
              </a:rPr>
              <a:t>na</a:t>
            </a:r>
            <a:r>
              <a:rPr lang="en-US" sz="1200" dirty="0">
                <a:latin typeface="Arvo" panose="020B0604020202020204" charset="0"/>
              </a:rPr>
              <a:t> </a:t>
            </a:r>
            <a:r>
              <a:rPr lang="en-US" sz="1200" dirty="0" err="1">
                <a:latin typeface="Arvo" panose="020B0604020202020204" charset="0"/>
              </a:rPr>
              <a:t>visokoš</a:t>
            </a:r>
            <a:r>
              <a:rPr lang="sl-SI" sz="1200" dirty="0" err="1">
                <a:latin typeface="Arvo" panose="020B0604020202020204" charset="0"/>
              </a:rPr>
              <a:t>olski</a:t>
            </a:r>
            <a:r>
              <a:rPr lang="en-US" sz="1200" dirty="0">
                <a:latin typeface="Arvo" panose="020B0604020202020204" charset="0"/>
              </a:rPr>
              <a:t> </a:t>
            </a:r>
            <a:r>
              <a:rPr lang="sl-SI" sz="1200" dirty="0">
                <a:latin typeface="Arvo" panose="020B0604020202020204" charset="0"/>
              </a:rPr>
              <a:t>stopnji</a:t>
            </a:r>
            <a:endParaRPr lang="en-US" sz="1200" dirty="0">
              <a:latin typeface="Arvo" panose="020B0604020202020204" charset="0"/>
            </a:endParaRPr>
          </a:p>
          <a:p>
            <a:pPr marL="228600" indent="-228600">
              <a:buFont typeface="+mj-lt"/>
              <a:buAutoNum type="arabicPeriod"/>
            </a:pPr>
            <a:r>
              <a:rPr lang="en-US" sz="1200" dirty="0" err="1">
                <a:latin typeface="Arvo" panose="020B0604020202020204" charset="0"/>
              </a:rPr>
              <a:t>Modeli</a:t>
            </a:r>
            <a:r>
              <a:rPr lang="en-US" sz="1200" dirty="0">
                <a:latin typeface="Arvo" panose="020B0604020202020204" charset="0"/>
              </a:rPr>
              <a:t> </a:t>
            </a:r>
            <a:r>
              <a:rPr lang="en-US" sz="1200" dirty="0" err="1">
                <a:latin typeface="Arvo" panose="020B0604020202020204" charset="0"/>
              </a:rPr>
              <a:t>i</a:t>
            </a:r>
            <a:r>
              <a:rPr lang="sl-SI" sz="1200" dirty="0">
                <a:latin typeface="Arvo" panose="020B0604020202020204" charset="0"/>
              </a:rPr>
              <a:t>n</a:t>
            </a:r>
            <a:r>
              <a:rPr lang="en-US" sz="1200" dirty="0">
                <a:latin typeface="Arvo" panose="020B0604020202020204" charset="0"/>
              </a:rPr>
              <a:t> </a:t>
            </a:r>
            <a:r>
              <a:rPr lang="en-US" sz="1200" dirty="0" err="1">
                <a:latin typeface="Arvo" panose="020B0604020202020204" charset="0"/>
              </a:rPr>
              <a:t>standardi</a:t>
            </a:r>
            <a:r>
              <a:rPr lang="hr-HR" sz="1200" dirty="0">
                <a:latin typeface="Arvo" panose="020B0604020202020204" charset="0"/>
              </a:rPr>
              <a:t> IP </a:t>
            </a:r>
            <a:r>
              <a:rPr lang="en-US" sz="1200" dirty="0" err="1">
                <a:latin typeface="Arvo" panose="020B0604020202020204" charset="0"/>
              </a:rPr>
              <a:t>na</a:t>
            </a:r>
            <a:r>
              <a:rPr lang="en-US" sz="1200" dirty="0">
                <a:latin typeface="Arvo" panose="020B0604020202020204" charset="0"/>
              </a:rPr>
              <a:t> </a:t>
            </a:r>
            <a:r>
              <a:rPr lang="sl-SI" sz="1200" dirty="0">
                <a:latin typeface="Arvo" panose="020B0604020202020204" charset="0"/>
              </a:rPr>
              <a:t>visokošolski stopnji</a:t>
            </a:r>
            <a:endParaRPr lang="en-US" sz="1200" dirty="0">
              <a:latin typeface="Arvo" panose="020B0604020202020204" charset="0"/>
            </a:endParaRPr>
          </a:p>
          <a:p>
            <a:pPr marL="228600" indent="-228600">
              <a:buFont typeface="+mj-lt"/>
              <a:buAutoNum type="arabicPeriod"/>
            </a:pPr>
            <a:r>
              <a:rPr lang="en-US" sz="1200" dirty="0" err="1">
                <a:latin typeface="Arvo" panose="020B0604020202020204" charset="0"/>
              </a:rPr>
              <a:t>Razvoj</a:t>
            </a:r>
            <a:r>
              <a:rPr lang="en-US" sz="1200" dirty="0">
                <a:latin typeface="Arvo" panose="020B0604020202020204" charset="0"/>
              </a:rPr>
              <a:t> </a:t>
            </a:r>
            <a:r>
              <a:rPr lang="hr-HR" sz="1200" dirty="0">
                <a:latin typeface="Arvo" panose="020B0604020202020204" charset="0"/>
              </a:rPr>
              <a:t>IP </a:t>
            </a:r>
            <a:r>
              <a:rPr lang="sl-SI" sz="1200" dirty="0">
                <a:latin typeface="Arvo" panose="020B0604020202020204" charset="0"/>
              </a:rPr>
              <a:t>v</a:t>
            </a:r>
            <a:r>
              <a:rPr lang="en-US" sz="1200" dirty="0">
                <a:latin typeface="Arvo" panose="020B0604020202020204" charset="0"/>
              </a:rPr>
              <a:t> </a:t>
            </a:r>
            <a:r>
              <a:rPr lang="en-US" sz="1200" dirty="0" err="1">
                <a:latin typeface="Arvo" panose="020B0604020202020204" charset="0"/>
              </a:rPr>
              <a:t>podr</a:t>
            </a:r>
            <a:r>
              <a:rPr lang="sl-SI" sz="1200" dirty="0">
                <a:latin typeface="Arvo" panose="020B0604020202020204" charset="0"/>
              </a:rPr>
              <a:t>o</a:t>
            </a:r>
            <a:r>
              <a:rPr lang="en-US" sz="1200" dirty="0" err="1">
                <a:latin typeface="Arvo" panose="020B0604020202020204" charset="0"/>
              </a:rPr>
              <a:t>čju</a:t>
            </a:r>
            <a:r>
              <a:rPr lang="en-US" sz="1200" dirty="0">
                <a:latin typeface="Arvo" panose="020B0604020202020204" charset="0"/>
              </a:rPr>
              <a:t> </a:t>
            </a:r>
            <a:r>
              <a:rPr lang="en-US" sz="1200" dirty="0" err="1">
                <a:latin typeface="Arvo" panose="020B0604020202020204" charset="0"/>
              </a:rPr>
              <a:t>prava</a:t>
            </a:r>
            <a:r>
              <a:rPr lang="en-US" sz="1200" dirty="0">
                <a:latin typeface="Arvo" panose="020B0604020202020204" charset="0"/>
              </a:rPr>
              <a:t> </a:t>
            </a:r>
            <a:r>
              <a:rPr lang="en-US" sz="1200" dirty="0" err="1">
                <a:latin typeface="Arvo" panose="020B0604020202020204" charset="0"/>
              </a:rPr>
              <a:t>i</a:t>
            </a:r>
            <a:r>
              <a:rPr lang="sl-SI" sz="1200" dirty="0">
                <a:latin typeface="Arvo" panose="020B0604020202020204" charset="0"/>
              </a:rPr>
              <a:t>n</a:t>
            </a:r>
            <a:r>
              <a:rPr lang="en-US" sz="1200" dirty="0">
                <a:latin typeface="Arvo" panose="020B0604020202020204" charset="0"/>
              </a:rPr>
              <a:t> </a:t>
            </a:r>
            <a:r>
              <a:rPr lang="en-US" sz="1200" dirty="0" err="1">
                <a:latin typeface="Arvo" panose="020B0604020202020204" charset="0"/>
              </a:rPr>
              <a:t>posebnosti</a:t>
            </a:r>
            <a:r>
              <a:rPr lang="en-US" sz="1200" dirty="0">
                <a:latin typeface="Arvo" panose="020B0604020202020204" charset="0"/>
              </a:rPr>
              <a:t> </a:t>
            </a:r>
            <a:r>
              <a:rPr lang="en-US" sz="1200" dirty="0" err="1">
                <a:latin typeface="Arvo" panose="020B0604020202020204" charset="0"/>
              </a:rPr>
              <a:t>pravne</a:t>
            </a:r>
            <a:r>
              <a:rPr lang="en-US" sz="1200" dirty="0">
                <a:latin typeface="Arvo" panose="020B0604020202020204" charset="0"/>
              </a:rPr>
              <a:t> </a:t>
            </a:r>
            <a:r>
              <a:rPr lang="en-US" sz="1200" dirty="0" err="1">
                <a:latin typeface="Arvo" panose="020B0604020202020204" charset="0"/>
              </a:rPr>
              <a:t>znanosti</a:t>
            </a:r>
            <a:endParaRPr lang="en-US" sz="1200" dirty="0">
              <a:latin typeface="Arvo" panose="020B0604020202020204" charset="0"/>
            </a:endParaRPr>
          </a:p>
          <a:p>
            <a:pPr marL="228600" indent="-228600">
              <a:buFont typeface="+mj-lt"/>
              <a:buAutoNum type="arabicPeriod"/>
            </a:pPr>
            <a:r>
              <a:rPr lang="sl-SI" sz="1200" dirty="0" err="1">
                <a:latin typeface="Arvo" panose="020B0604020202020204" charset="0"/>
              </a:rPr>
              <a:t>Š</a:t>
            </a:r>
            <a:r>
              <a:rPr lang="en-US" sz="1200" dirty="0" err="1">
                <a:latin typeface="Arvo" panose="020B0604020202020204" charset="0"/>
              </a:rPr>
              <a:t>tudija</a:t>
            </a:r>
            <a:r>
              <a:rPr lang="en-US" sz="1200" dirty="0">
                <a:latin typeface="Arvo" panose="020B0604020202020204" charset="0"/>
              </a:rPr>
              <a:t> </a:t>
            </a:r>
            <a:r>
              <a:rPr lang="sl-SI" sz="1200" dirty="0">
                <a:latin typeface="Arvo" panose="020B0604020202020204" charset="0"/>
              </a:rPr>
              <a:t>primera</a:t>
            </a:r>
            <a:r>
              <a:rPr lang="en-US" sz="1200" dirty="0">
                <a:latin typeface="Arvo" panose="020B0604020202020204" charset="0"/>
              </a:rPr>
              <a:t> </a:t>
            </a:r>
            <a:r>
              <a:rPr lang="en-US" sz="1200" dirty="0" err="1">
                <a:latin typeface="Arvo" panose="020B0604020202020204" charset="0"/>
              </a:rPr>
              <a:t>na</a:t>
            </a:r>
            <a:r>
              <a:rPr lang="en-US" sz="1200" dirty="0">
                <a:latin typeface="Arvo" panose="020B0604020202020204" charset="0"/>
              </a:rPr>
              <a:t> </a:t>
            </a:r>
            <a:r>
              <a:rPr lang="en-US" sz="1200" dirty="0" err="1">
                <a:latin typeface="Arvo" panose="020B0604020202020204" charset="0"/>
              </a:rPr>
              <a:t>PravRi</a:t>
            </a:r>
            <a:endParaRPr lang="en-US" sz="1200" dirty="0">
              <a:latin typeface="Arvo" panose="020B0604020202020204" charset="0"/>
            </a:endParaRPr>
          </a:p>
          <a:p>
            <a:pPr marL="228600" indent="-228600">
              <a:buFont typeface="+mj-lt"/>
              <a:buAutoNum type="arabicPeriod"/>
            </a:pPr>
            <a:r>
              <a:rPr lang="en-US" sz="1200" dirty="0" err="1">
                <a:latin typeface="Arvo" panose="020B0604020202020204" charset="0"/>
              </a:rPr>
              <a:t>Zaključ</a:t>
            </a:r>
            <a:r>
              <a:rPr lang="sl-SI" sz="1200" dirty="0">
                <a:latin typeface="Arvo" panose="020B0604020202020204" charset="0"/>
              </a:rPr>
              <a:t>e</a:t>
            </a:r>
            <a:r>
              <a:rPr lang="en-US" sz="1200" dirty="0">
                <a:latin typeface="Arvo" panose="020B0604020202020204" charset="0"/>
              </a:rPr>
              <a:t>k</a:t>
            </a:r>
          </a:p>
          <a:p>
            <a:pPr marL="228600" indent="-228600">
              <a:buFont typeface="+mj-lt"/>
              <a:buAutoNum type="arabicPeriod"/>
            </a:pPr>
            <a:r>
              <a:rPr lang="en-US" sz="1200" dirty="0" err="1">
                <a:latin typeface="Arvo" panose="020B0604020202020204" charset="0"/>
              </a:rPr>
              <a:t>Literatura</a:t>
            </a:r>
            <a:endParaRPr lang="en-US" sz="1200" dirty="0">
              <a:latin typeface="Arvo" panose="020B0604020202020204" charset="0"/>
            </a:endParaRPr>
          </a:p>
        </p:txBody>
      </p:sp>
      <p:pic>
        <p:nvPicPr>
          <p:cNvPr id="9" name="Picture 5">
            <a:extLst>
              <a:ext uri="{FF2B5EF4-FFF2-40B4-BE49-F238E27FC236}">
                <a16:creationId xmlns:a16="http://schemas.microsoft.com/office/drawing/2014/main" id="{63A7A7D7-8505-40DC-8F11-7708A5E8F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24801"/>
            <a:ext cx="9144000" cy="51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9D75CA05-0B64-4BC6-8666-0D6901CFCD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539" y="0"/>
            <a:ext cx="4648461" cy="46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sp>
        <p:nvSpPr>
          <p:cNvPr id="321" name="Google Shape;321;p2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322" name="Google Shape;322;p22"/>
          <p:cNvSpPr/>
          <p:nvPr/>
        </p:nvSpPr>
        <p:spPr>
          <a:xfrm>
            <a:off x="2171766" y="1298204"/>
            <a:ext cx="2133918" cy="2138015"/>
          </a:xfrm>
          <a:prstGeom prst="diamond">
            <a:avLst/>
          </a:prstGeom>
          <a:solidFill>
            <a:srgbClr val="C7D3E6"/>
          </a:solidFill>
          <a:ln w="38100" cap="flat" cmpd="sng">
            <a:solidFill>
              <a:srgbClr val="92A8C8"/>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err="1">
                <a:solidFill>
                  <a:srgbClr val="263248"/>
                </a:solidFill>
                <a:latin typeface="Arvo" panose="020B0604020202020204" charset="0"/>
                <a:ea typeface="Roboto Condensed"/>
                <a:cs typeface="Roboto Condensed"/>
                <a:sym typeface="Roboto Condensed"/>
              </a:rPr>
              <a:t>Znanstvena</a:t>
            </a:r>
            <a:r>
              <a:rPr lang="en-US" sz="1200" dirty="0">
                <a:solidFill>
                  <a:srgbClr val="263248"/>
                </a:solidFill>
                <a:latin typeface="Arvo" panose="020B0604020202020204" charset="0"/>
                <a:ea typeface="Roboto Condensed"/>
                <a:cs typeface="Roboto Condensed"/>
                <a:sym typeface="Roboto Condensed"/>
              </a:rPr>
              <a:t> </a:t>
            </a:r>
            <a:r>
              <a:rPr lang="en-US" sz="1200" dirty="0" err="1">
                <a:solidFill>
                  <a:srgbClr val="263248"/>
                </a:solidFill>
                <a:latin typeface="Arvo" panose="020B0604020202020204" charset="0"/>
                <a:ea typeface="Roboto Condensed"/>
                <a:cs typeface="Roboto Condensed"/>
                <a:sym typeface="Roboto Condensed"/>
              </a:rPr>
              <a:t>pismenost</a:t>
            </a:r>
            <a:endParaRPr lang="en-US" sz="1200" dirty="0">
              <a:solidFill>
                <a:srgbClr val="263248"/>
              </a:solidFill>
              <a:latin typeface="Arvo" panose="020B0604020202020204" charset="0"/>
              <a:ea typeface="Roboto Condensed"/>
              <a:cs typeface="Roboto Condensed"/>
              <a:sym typeface="Roboto Condensed"/>
            </a:endParaRPr>
          </a:p>
          <a:p>
            <a:pPr marL="0" lvl="0" indent="0" algn="ctr" rtl="0">
              <a:spcBef>
                <a:spcPts val="0"/>
              </a:spcBef>
              <a:spcAft>
                <a:spcPts val="0"/>
              </a:spcAft>
              <a:buNone/>
            </a:pPr>
            <a:endParaRPr lang="en-US" sz="800" dirty="0">
              <a:solidFill>
                <a:srgbClr val="263248"/>
              </a:solidFill>
              <a:latin typeface="Arvo" panose="020B0604020202020204" charset="0"/>
              <a:ea typeface="Roboto Condensed"/>
              <a:cs typeface="Roboto Condensed"/>
              <a:sym typeface="Roboto Condensed"/>
            </a:endParaRPr>
          </a:p>
          <a:p>
            <a:pPr marL="0" lvl="0" indent="0" algn="ctr" rtl="0">
              <a:spcBef>
                <a:spcPts val="0"/>
              </a:spcBef>
              <a:spcAft>
                <a:spcPts val="0"/>
              </a:spcAft>
              <a:buNone/>
            </a:pPr>
            <a:r>
              <a:rPr lang="en-US" sz="800" dirty="0">
                <a:solidFill>
                  <a:srgbClr val="263248"/>
                </a:solidFill>
                <a:latin typeface="Arvo" panose="020B0604020202020204" charset="0"/>
                <a:ea typeface="Roboto Condensed"/>
                <a:cs typeface="Roboto Condensed"/>
                <a:sym typeface="Roboto Condensed"/>
              </a:rPr>
              <a:t>(</a:t>
            </a:r>
            <a:r>
              <a:rPr lang="en-US" sz="800" dirty="0" err="1">
                <a:solidFill>
                  <a:srgbClr val="263248"/>
                </a:solidFill>
                <a:latin typeface="Arvo" panose="020B0604020202020204" charset="0"/>
                <a:ea typeface="Roboto Condensed"/>
                <a:cs typeface="Roboto Condensed"/>
                <a:sym typeface="Roboto Condensed"/>
              </a:rPr>
              <a:t>Linlin</a:t>
            </a:r>
            <a:r>
              <a:rPr lang="en-US" sz="800" dirty="0">
                <a:solidFill>
                  <a:srgbClr val="263248"/>
                </a:solidFill>
                <a:latin typeface="Arvo" panose="020B0604020202020204" charset="0"/>
                <a:ea typeface="Roboto Condensed"/>
                <a:cs typeface="Roboto Condensed"/>
                <a:sym typeface="Roboto Condensed"/>
              </a:rPr>
              <a:t> Zhao, 2014)</a:t>
            </a:r>
            <a:endParaRPr sz="800" dirty="0">
              <a:solidFill>
                <a:srgbClr val="263248"/>
              </a:solidFill>
              <a:latin typeface="Arvo" panose="020B0604020202020204" charset="0"/>
              <a:ea typeface="Roboto Condensed"/>
              <a:cs typeface="Roboto Condensed"/>
              <a:sym typeface="Roboto Condensed"/>
            </a:endParaRPr>
          </a:p>
        </p:txBody>
      </p:sp>
      <p:sp>
        <p:nvSpPr>
          <p:cNvPr id="323" name="Google Shape;323;p22"/>
          <p:cNvSpPr/>
          <p:nvPr/>
        </p:nvSpPr>
        <p:spPr>
          <a:xfrm>
            <a:off x="225748" y="1248649"/>
            <a:ext cx="2386800" cy="2369717"/>
          </a:xfrm>
          <a:prstGeom prst="diamond">
            <a:avLst/>
          </a:prstGeom>
          <a:noFill/>
          <a:ln w="76200" cap="flat" cmpd="sng">
            <a:solidFill>
              <a:srgbClr val="FF98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D26F00"/>
              </a:solidFill>
              <a:latin typeface="Roboto Condensed"/>
              <a:ea typeface="Roboto Condensed"/>
              <a:cs typeface="Roboto Condensed"/>
              <a:sym typeface="Roboto Condensed"/>
            </a:endParaRPr>
          </a:p>
        </p:txBody>
      </p:sp>
      <p:sp>
        <p:nvSpPr>
          <p:cNvPr id="324" name="Google Shape;324;p22"/>
          <p:cNvSpPr/>
          <p:nvPr/>
        </p:nvSpPr>
        <p:spPr>
          <a:xfrm>
            <a:off x="3940534" y="1184582"/>
            <a:ext cx="2190869" cy="2332675"/>
          </a:xfrm>
          <a:prstGeom prst="diamond">
            <a:avLst/>
          </a:prstGeom>
          <a:noFill/>
          <a:ln w="76200" cap="flat" cmpd="sng">
            <a:solidFill>
              <a:srgbClr val="FF98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D26F00"/>
              </a:solidFill>
              <a:latin typeface="Roboto Condensed"/>
              <a:ea typeface="Roboto Condensed"/>
              <a:cs typeface="Roboto Condensed"/>
              <a:sym typeface="Roboto Condensed"/>
            </a:endParaRPr>
          </a:p>
        </p:txBody>
      </p:sp>
      <p:grpSp>
        <p:nvGrpSpPr>
          <p:cNvPr id="325" name="Google Shape;325;p22"/>
          <p:cNvGrpSpPr/>
          <p:nvPr/>
        </p:nvGrpSpPr>
        <p:grpSpPr>
          <a:xfrm>
            <a:off x="263101" y="580106"/>
            <a:ext cx="407743" cy="391135"/>
            <a:chOff x="5233525" y="4954450"/>
            <a:chExt cx="538275" cy="516350"/>
          </a:xfrm>
        </p:grpSpPr>
        <p:sp>
          <p:nvSpPr>
            <p:cNvPr id="326" name="Google Shape;326;p22"/>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2"/>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418;p27">
            <a:extLst>
              <a:ext uri="{FF2B5EF4-FFF2-40B4-BE49-F238E27FC236}">
                <a16:creationId xmlns:a16="http://schemas.microsoft.com/office/drawing/2014/main" id="{2262A74C-9ABF-492A-8A34-A878B7CEBD24}"/>
              </a:ext>
            </a:extLst>
          </p:cNvPr>
          <p:cNvSpPr txBox="1">
            <a:spLocks/>
          </p:cNvSpPr>
          <p:nvPr/>
        </p:nvSpPr>
        <p:spPr>
          <a:xfrm>
            <a:off x="808273" y="396138"/>
            <a:ext cx="5258400" cy="7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1pPr>
            <a:lvl2pPr marR="0" lvl="1"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2pPr>
            <a:lvl3pPr marR="0" lvl="2"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3pPr>
            <a:lvl4pPr marR="0" lvl="3"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4pPr>
            <a:lvl5pPr marR="0" lvl="4"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5pPr>
            <a:lvl6pPr marR="0" lvl="5"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6pPr>
            <a:lvl7pPr marR="0" lvl="6"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7pPr>
            <a:lvl8pPr marR="0" lvl="7"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8pPr>
            <a:lvl9pPr marR="0" lvl="8"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9pPr>
          </a:lstStyle>
          <a:p>
            <a:r>
              <a:rPr lang="hr-HR" sz="2000" b="1" dirty="0">
                <a:solidFill>
                  <a:schemeClr val="accent1">
                    <a:lumMod val="50000"/>
                  </a:schemeClr>
                </a:solidFill>
              </a:rPr>
              <a:t>SPRETNOSTI</a:t>
            </a:r>
            <a:r>
              <a:rPr lang="en-US" sz="2000" b="1" dirty="0">
                <a:solidFill>
                  <a:schemeClr val="accent1">
                    <a:lumMod val="50000"/>
                  </a:schemeClr>
                </a:solidFill>
              </a:rPr>
              <a:t> IP</a:t>
            </a:r>
            <a:r>
              <a:rPr lang="hr-HR" sz="2000" b="1" dirty="0">
                <a:solidFill>
                  <a:schemeClr val="accent1">
                    <a:lumMod val="50000"/>
                  </a:schemeClr>
                </a:solidFill>
              </a:rPr>
              <a:t> </a:t>
            </a:r>
            <a:r>
              <a:rPr lang="en-US" sz="2000" b="1" dirty="0">
                <a:solidFill>
                  <a:schemeClr val="accent1">
                    <a:lumMod val="50000"/>
                  </a:schemeClr>
                </a:solidFill>
              </a:rPr>
              <a:t>ZNANSTVENIKA</a:t>
            </a:r>
            <a:endParaRPr lang="hr-HR" sz="2000" b="1" dirty="0">
              <a:solidFill>
                <a:schemeClr val="accent1">
                  <a:lumMod val="50000"/>
                </a:schemeClr>
              </a:solidFill>
            </a:endParaRPr>
          </a:p>
        </p:txBody>
      </p:sp>
      <p:sp>
        <p:nvSpPr>
          <p:cNvPr id="6" name="Pravokutnik 5">
            <a:extLst>
              <a:ext uri="{FF2B5EF4-FFF2-40B4-BE49-F238E27FC236}">
                <a16:creationId xmlns:a16="http://schemas.microsoft.com/office/drawing/2014/main" id="{BD0BDE38-932E-4285-A832-B3F873FA7812}"/>
              </a:ext>
            </a:extLst>
          </p:cNvPr>
          <p:cNvSpPr/>
          <p:nvPr/>
        </p:nvSpPr>
        <p:spPr>
          <a:xfrm>
            <a:off x="4417090" y="1873865"/>
            <a:ext cx="1579219" cy="954107"/>
          </a:xfrm>
          <a:prstGeom prst="rect">
            <a:avLst/>
          </a:prstGeom>
        </p:spPr>
        <p:txBody>
          <a:bodyPr wrap="square">
            <a:spAutoFit/>
          </a:bodyPr>
          <a:lstStyle/>
          <a:p>
            <a:r>
              <a:rPr lang="hr-HR" sz="800" dirty="0" err="1">
                <a:latin typeface="Arvo" panose="020B0604020202020204" charset="0"/>
              </a:rPr>
              <a:t>Možnosti</a:t>
            </a:r>
            <a:r>
              <a:rPr lang="hr-HR" sz="800" dirty="0">
                <a:latin typeface="Arvo" panose="020B0604020202020204" charset="0"/>
              </a:rPr>
              <a:t> </a:t>
            </a:r>
            <a:r>
              <a:rPr lang="hr-HR" sz="800" dirty="0" err="1">
                <a:latin typeface="Arvo" panose="020B0604020202020204" charset="0"/>
              </a:rPr>
              <a:t>raziskovanja</a:t>
            </a:r>
            <a:r>
              <a:rPr lang="hr-HR" sz="800" dirty="0">
                <a:latin typeface="Arvo" panose="020B0604020202020204" charset="0"/>
              </a:rPr>
              <a:t> </a:t>
            </a:r>
          </a:p>
          <a:p>
            <a:r>
              <a:rPr lang="en-US" sz="800" dirty="0">
                <a:latin typeface="Arvo" panose="020B0604020202020204" charset="0"/>
              </a:rPr>
              <a:t>i</a:t>
            </a:r>
            <a:r>
              <a:rPr lang="hr-HR" sz="800" dirty="0">
                <a:latin typeface="Arvo" panose="020B0604020202020204" charset="0"/>
              </a:rPr>
              <a:t>n </a:t>
            </a:r>
            <a:r>
              <a:rPr lang="hr-HR" sz="800" dirty="0" err="1">
                <a:latin typeface="Arvo" panose="020B0604020202020204" charset="0"/>
              </a:rPr>
              <a:t>objavljanja</a:t>
            </a:r>
            <a:r>
              <a:rPr lang="hr-HR" sz="800" dirty="0">
                <a:latin typeface="Arvo" panose="020B0604020202020204" charset="0"/>
              </a:rPr>
              <a:t> v </a:t>
            </a:r>
            <a:r>
              <a:rPr lang="hr-HR" sz="800" dirty="0" err="1">
                <a:latin typeface="Arvo" panose="020B0604020202020204" charset="0"/>
              </a:rPr>
              <a:t>okolju</a:t>
            </a:r>
            <a:r>
              <a:rPr lang="hr-HR" sz="800" dirty="0">
                <a:latin typeface="Arvo" panose="020B0604020202020204" charset="0"/>
              </a:rPr>
              <a:t> </a:t>
            </a:r>
            <a:r>
              <a:rPr lang="hr-HR" sz="800" dirty="0" err="1">
                <a:latin typeface="Arvo" panose="020B0604020202020204" charset="0"/>
              </a:rPr>
              <a:t>odprte</a:t>
            </a:r>
            <a:r>
              <a:rPr lang="hr-HR" sz="800" dirty="0">
                <a:latin typeface="Arvo" panose="020B0604020202020204" charset="0"/>
              </a:rPr>
              <a:t> znanosti (politike OA, CC licence; </a:t>
            </a:r>
            <a:r>
              <a:rPr lang="hr-HR" sz="800" dirty="0" err="1">
                <a:latin typeface="Arvo" panose="020B0604020202020204" charset="0"/>
              </a:rPr>
              <a:t>avtorske</a:t>
            </a:r>
            <a:r>
              <a:rPr lang="hr-HR" sz="800" dirty="0">
                <a:latin typeface="Arvo" panose="020B0604020202020204" charset="0"/>
              </a:rPr>
              <a:t> pravice, uredni</a:t>
            </a:r>
            <a:r>
              <a:rPr lang="en-GB" sz="800" dirty="0">
                <a:latin typeface="Arvo" panose="020B0604020202020204" charset="0"/>
              </a:rPr>
              <a:t>š</a:t>
            </a:r>
            <a:r>
              <a:rPr lang="hr-HR" sz="800" dirty="0" err="1">
                <a:latin typeface="Arvo" panose="020B0604020202020204" charset="0"/>
              </a:rPr>
              <a:t>ke</a:t>
            </a:r>
            <a:r>
              <a:rPr lang="hr-HR" sz="800" dirty="0">
                <a:latin typeface="Arvo" panose="020B0604020202020204" charset="0"/>
              </a:rPr>
              <a:t> politike </a:t>
            </a:r>
            <a:r>
              <a:rPr lang="hr-HR" sz="800" dirty="0" err="1">
                <a:latin typeface="Arvo" panose="020B0604020202020204" charset="0"/>
              </a:rPr>
              <a:t>časopisja</a:t>
            </a:r>
            <a:r>
              <a:rPr lang="hr-HR" sz="800" dirty="0">
                <a:latin typeface="Arvo" panose="020B0604020202020204" charset="0"/>
              </a:rPr>
              <a:t>, </a:t>
            </a:r>
            <a:r>
              <a:rPr lang="hr-HR" sz="800" dirty="0" err="1">
                <a:latin typeface="Arvo" panose="020B0604020202020204" charset="0"/>
              </a:rPr>
              <a:t>vloga</a:t>
            </a:r>
            <a:r>
              <a:rPr lang="hr-HR" sz="800" dirty="0">
                <a:latin typeface="Arvo" panose="020B0604020202020204" charset="0"/>
              </a:rPr>
              <a:t> repozitorija…)</a:t>
            </a:r>
          </a:p>
        </p:txBody>
      </p:sp>
      <p:sp>
        <p:nvSpPr>
          <p:cNvPr id="24" name="Pravokutnik 23">
            <a:extLst>
              <a:ext uri="{FF2B5EF4-FFF2-40B4-BE49-F238E27FC236}">
                <a16:creationId xmlns:a16="http://schemas.microsoft.com/office/drawing/2014/main" id="{B8046188-8497-45A7-9A98-EC56E9294252}"/>
              </a:ext>
            </a:extLst>
          </p:cNvPr>
          <p:cNvSpPr/>
          <p:nvPr/>
        </p:nvSpPr>
        <p:spPr>
          <a:xfrm>
            <a:off x="540762" y="1980409"/>
            <a:ext cx="1693575" cy="1400383"/>
          </a:xfrm>
          <a:prstGeom prst="rect">
            <a:avLst/>
          </a:prstGeom>
        </p:spPr>
        <p:txBody>
          <a:bodyPr wrap="square">
            <a:spAutoFit/>
          </a:bodyPr>
          <a:lstStyle/>
          <a:p>
            <a:pPr algn="ctr"/>
            <a:r>
              <a:rPr lang="hr-HR" sz="750" dirty="0" err="1">
                <a:latin typeface="Arvo" panose="020B0604020202020204" charset="0"/>
              </a:rPr>
              <a:t>Razumevanje</a:t>
            </a:r>
            <a:r>
              <a:rPr lang="hr-HR" sz="750" dirty="0">
                <a:latin typeface="Arvo" panose="020B0604020202020204" charset="0"/>
              </a:rPr>
              <a:t> kompleksne znanstveno </a:t>
            </a:r>
            <a:r>
              <a:rPr lang="hr-HR" sz="750" dirty="0" err="1">
                <a:latin typeface="Arvo" panose="020B0604020202020204" charset="0"/>
              </a:rPr>
              <a:t>izdavaške</a:t>
            </a:r>
            <a:r>
              <a:rPr lang="hr-HR" sz="750" dirty="0">
                <a:latin typeface="Arvo" panose="020B0604020202020204" charset="0"/>
              </a:rPr>
              <a:t> pokrajine</a:t>
            </a:r>
          </a:p>
          <a:p>
            <a:pPr algn="ctr"/>
            <a:r>
              <a:rPr lang="hr-HR" sz="750" dirty="0" err="1">
                <a:latin typeface="Arvo" panose="020B0604020202020204" charset="0"/>
              </a:rPr>
              <a:t>in</a:t>
            </a:r>
            <a:r>
              <a:rPr lang="hr-HR" sz="750" dirty="0">
                <a:latin typeface="Arvo" panose="020B0604020202020204" charset="0"/>
              </a:rPr>
              <a:t> </a:t>
            </a:r>
            <a:r>
              <a:rPr lang="hr-HR" sz="750" dirty="0" err="1">
                <a:latin typeface="Arvo" panose="020B0604020202020204" charset="0"/>
              </a:rPr>
              <a:t>založniške</a:t>
            </a:r>
            <a:r>
              <a:rPr lang="hr-HR" sz="750" dirty="0">
                <a:latin typeface="Arvo" panose="020B0604020202020204" charset="0"/>
              </a:rPr>
              <a:t> </a:t>
            </a:r>
            <a:r>
              <a:rPr lang="hr-HR" sz="750" dirty="0" err="1">
                <a:latin typeface="Arvo" panose="020B0604020202020204" charset="0"/>
              </a:rPr>
              <a:t>možnosti</a:t>
            </a:r>
            <a:r>
              <a:rPr lang="hr-HR" sz="750" dirty="0">
                <a:latin typeface="Arvo" panose="020B0604020202020204" charset="0"/>
              </a:rPr>
              <a:t> </a:t>
            </a:r>
            <a:r>
              <a:rPr lang="hr-HR" sz="750" dirty="0" err="1">
                <a:latin typeface="Arvo" panose="020B0604020202020204" charset="0"/>
              </a:rPr>
              <a:t>ter</a:t>
            </a:r>
            <a:r>
              <a:rPr lang="hr-HR" sz="750" dirty="0">
                <a:latin typeface="Arvo" panose="020B0604020202020204" charset="0"/>
              </a:rPr>
              <a:t> </a:t>
            </a:r>
            <a:r>
              <a:rPr lang="hr-HR" sz="750" dirty="0" err="1">
                <a:latin typeface="Arvo" panose="020B0604020202020204" charset="0"/>
              </a:rPr>
              <a:t>večja</a:t>
            </a:r>
            <a:r>
              <a:rPr lang="hr-HR" sz="750" dirty="0">
                <a:latin typeface="Arvo" panose="020B0604020202020204" charset="0"/>
              </a:rPr>
              <a:t> </a:t>
            </a:r>
            <a:r>
              <a:rPr lang="hr-HR" sz="750" dirty="0" err="1">
                <a:latin typeface="Arvo" panose="020B0604020202020204" charset="0"/>
              </a:rPr>
              <a:t>prepoznavnost</a:t>
            </a:r>
            <a:r>
              <a:rPr lang="hr-HR" sz="750" dirty="0">
                <a:latin typeface="Arvo" panose="020B0604020202020204" charset="0"/>
              </a:rPr>
              <a:t> </a:t>
            </a:r>
            <a:r>
              <a:rPr lang="hr-HR" sz="750" dirty="0" err="1">
                <a:latin typeface="Arvo" panose="020B0604020202020204" charset="0"/>
              </a:rPr>
              <a:t>dela</a:t>
            </a:r>
            <a:r>
              <a:rPr lang="hr-HR" sz="750" dirty="0">
                <a:latin typeface="Arvo" panose="020B0604020202020204" charset="0"/>
              </a:rPr>
              <a:t>, </a:t>
            </a:r>
            <a:r>
              <a:rPr lang="hr-HR" sz="750" dirty="0" err="1">
                <a:latin typeface="Arvo" panose="020B0604020202020204" charset="0"/>
              </a:rPr>
              <a:t>bibliometrija</a:t>
            </a:r>
            <a:r>
              <a:rPr lang="hr-HR" sz="750" dirty="0">
                <a:latin typeface="Arvo" panose="020B0604020202020204" charset="0"/>
              </a:rPr>
              <a:t>, profili; uporaba digitalnih </a:t>
            </a:r>
            <a:r>
              <a:rPr lang="hr-HR" sz="750" dirty="0" err="1">
                <a:latin typeface="Arvo" panose="020B0604020202020204" charset="0"/>
              </a:rPr>
              <a:t>medijev</a:t>
            </a:r>
            <a:r>
              <a:rPr lang="hr-HR" sz="750" dirty="0">
                <a:latin typeface="Arvo" panose="020B0604020202020204" charset="0"/>
              </a:rPr>
              <a:t>  za </a:t>
            </a:r>
            <a:r>
              <a:rPr lang="hr-HR" sz="750" dirty="0" err="1">
                <a:latin typeface="Arvo" panose="020B0604020202020204" charset="0"/>
              </a:rPr>
              <a:t>ustvarjanje</a:t>
            </a:r>
            <a:r>
              <a:rPr lang="hr-HR" sz="750" dirty="0">
                <a:latin typeface="Arvo" panose="020B0604020202020204" charset="0"/>
              </a:rPr>
              <a:t> </a:t>
            </a:r>
            <a:r>
              <a:rPr lang="hr-HR" sz="750" dirty="0" err="1">
                <a:latin typeface="Arvo" panose="020B0604020202020204" charset="0"/>
              </a:rPr>
              <a:t>in</a:t>
            </a:r>
            <a:r>
              <a:rPr lang="hr-HR" sz="750" dirty="0">
                <a:latin typeface="Arvo" panose="020B0604020202020204" charset="0"/>
              </a:rPr>
              <a:t> komuniciranje </a:t>
            </a:r>
            <a:r>
              <a:rPr lang="hr-HR" sz="750" dirty="0" err="1">
                <a:latin typeface="Arvo" panose="020B0604020202020204" charset="0"/>
              </a:rPr>
              <a:t>raziskovanja</a:t>
            </a:r>
            <a:r>
              <a:rPr lang="hr-HR" sz="750" dirty="0">
                <a:latin typeface="Arvo" panose="020B0604020202020204" charset="0"/>
              </a:rPr>
              <a:t>  v </a:t>
            </a:r>
            <a:endParaRPr lang="en-US" sz="750" dirty="0">
              <a:latin typeface="Arvo" panose="020B0604020202020204" charset="0"/>
            </a:endParaRPr>
          </a:p>
          <a:p>
            <a:pPr algn="ctr"/>
            <a:r>
              <a:rPr lang="hr-HR" sz="750" dirty="0" err="1">
                <a:latin typeface="Arvo" panose="020B0604020202020204" charset="0"/>
              </a:rPr>
              <a:t>digitalnem</a:t>
            </a:r>
            <a:r>
              <a:rPr lang="hr-HR" sz="750" dirty="0">
                <a:latin typeface="Arvo" panose="020B0604020202020204" charset="0"/>
              </a:rPr>
              <a:t> </a:t>
            </a:r>
            <a:r>
              <a:rPr lang="hr-HR" sz="750" dirty="0" err="1">
                <a:latin typeface="Arvo" panose="020B0604020202020204" charset="0"/>
              </a:rPr>
              <a:t>okolju</a:t>
            </a:r>
            <a:endParaRPr lang="en-US" sz="750" dirty="0">
              <a:latin typeface="Arvo" panose="020B0604020202020204" charset="0"/>
            </a:endParaRPr>
          </a:p>
          <a:p>
            <a:pPr algn="ctr"/>
            <a:r>
              <a:rPr lang="en-US" sz="750" dirty="0">
                <a:latin typeface="Arvo" panose="020B0604020202020204" charset="0"/>
              </a:rPr>
              <a:t>DP, IP…)</a:t>
            </a:r>
            <a:endParaRPr lang="hr-HR" sz="750" dirty="0">
              <a:latin typeface="Arvo" panose="020B0604020202020204" charset="0"/>
            </a:endParaRPr>
          </a:p>
          <a:p>
            <a:pPr algn="ctr"/>
            <a:endParaRPr lang="hr-HR" sz="1000" dirty="0">
              <a:latin typeface="Arvo" panose="020B0604020202020204" charset="0"/>
            </a:endParaRPr>
          </a:p>
        </p:txBody>
      </p:sp>
      <p:pic>
        <p:nvPicPr>
          <p:cNvPr id="25" name="Picture 5">
            <a:extLst>
              <a:ext uri="{FF2B5EF4-FFF2-40B4-BE49-F238E27FC236}">
                <a16:creationId xmlns:a16="http://schemas.microsoft.com/office/drawing/2014/main" id="{D80DD49A-A281-41C2-935B-6A507301D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24801"/>
            <a:ext cx="9144000" cy="51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a:extLst>
              <a:ext uri="{FF2B5EF4-FFF2-40B4-BE49-F238E27FC236}">
                <a16:creationId xmlns:a16="http://schemas.microsoft.com/office/drawing/2014/main" id="{C4AA945F-CFA1-429A-A5DE-C594CD904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910" y="757683"/>
            <a:ext cx="2313318" cy="33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417"/>
        <p:cNvGrpSpPr/>
        <p:nvPr/>
      </p:nvGrpSpPr>
      <p:grpSpPr>
        <a:xfrm>
          <a:off x="0" y="0"/>
          <a:ext cx="0" cy="0"/>
          <a:chOff x="0" y="0"/>
          <a:chExt cx="0" cy="0"/>
        </a:xfrm>
      </p:grpSpPr>
      <p:sp>
        <p:nvSpPr>
          <p:cNvPr id="418" name="Google Shape;418;p27"/>
          <p:cNvSpPr txBox="1">
            <a:spLocks noGrp="1"/>
          </p:cNvSpPr>
          <p:nvPr>
            <p:ph type="title"/>
          </p:nvPr>
        </p:nvSpPr>
        <p:spPr>
          <a:xfrm>
            <a:off x="739083" y="246822"/>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l-SI" sz="2000" b="1" dirty="0">
                <a:solidFill>
                  <a:schemeClr val="accent1">
                    <a:lumMod val="50000"/>
                  </a:schemeClr>
                </a:solidFill>
              </a:rPr>
              <a:t>S</a:t>
            </a:r>
            <a:r>
              <a:rPr lang="en-GB" sz="2000" b="1" dirty="0">
                <a:solidFill>
                  <a:schemeClr val="accent1">
                    <a:lumMod val="50000"/>
                  </a:schemeClr>
                </a:solidFill>
              </a:rPr>
              <a:t>P</a:t>
            </a:r>
            <a:r>
              <a:rPr lang="sl-SI" sz="2000" b="1" dirty="0">
                <a:solidFill>
                  <a:schemeClr val="accent1">
                    <a:lumMod val="50000"/>
                  </a:schemeClr>
                </a:solidFill>
              </a:rPr>
              <a:t>RETNOSTI </a:t>
            </a:r>
            <a:r>
              <a:rPr lang="en-US" sz="2000" b="1" dirty="0">
                <a:solidFill>
                  <a:schemeClr val="accent1">
                    <a:lumMod val="50000"/>
                  </a:schemeClr>
                </a:solidFill>
              </a:rPr>
              <a:t>KNJIŽNIČAR</a:t>
            </a:r>
            <a:r>
              <a:rPr lang="sl-SI" sz="2000" b="1" dirty="0">
                <a:solidFill>
                  <a:schemeClr val="accent1">
                    <a:lumMod val="50000"/>
                  </a:schemeClr>
                </a:solidFill>
              </a:rPr>
              <a:t>J</a:t>
            </a:r>
            <a:r>
              <a:rPr lang="en-US" sz="2000" b="1" dirty="0">
                <a:solidFill>
                  <a:schemeClr val="accent1">
                    <a:lumMod val="50000"/>
                  </a:schemeClr>
                </a:solidFill>
              </a:rPr>
              <a:t>A</a:t>
            </a:r>
            <a:endParaRPr sz="2000" b="1" dirty="0">
              <a:solidFill>
                <a:schemeClr val="accent1">
                  <a:lumMod val="50000"/>
                </a:schemeClr>
              </a:solidFill>
            </a:endParaRPr>
          </a:p>
        </p:txBody>
      </p:sp>
      <p:sp>
        <p:nvSpPr>
          <p:cNvPr id="419" name="Google Shape;419;p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grpSp>
        <p:nvGrpSpPr>
          <p:cNvPr id="435" name="Google Shape;435;p27"/>
          <p:cNvGrpSpPr/>
          <p:nvPr/>
        </p:nvGrpSpPr>
        <p:grpSpPr>
          <a:xfrm>
            <a:off x="347020" y="338417"/>
            <a:ext cx="392063" cy="291505"/>
            <a:chOff x="5247525" y="3007275"/>
            <a:chExt cx="517575" cy="384825"/>
          </a:xfrm>
        </p:grpSpPr>
        <p:sp>
          <p:nvSpPr>
            <p:cNvPr id="436" name="Google Shape;436;p27"/>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5">
            <a:extLst>
              <a:ext uri="{FF2B5EF4-FFF2-40B4-BE49-F238E27FC236}">
                <a16:creationId xmlns:a16="http://schemas.microsoft.com/office/drawing/2014/main" id="{FEB0E3B8-5595-4FDF-98F3-98C2C8749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36500"/>
            <a:ext cx="9144000" cy="50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Diagram 23">
            <a:extLst>
              <a:ext uri="{FF2B5EF4-FFF2-40B4-BE49-F238E27FC236}">
                <a16:creationId xmlns:a16="http://schemas.microsoft.com/office/drawing/2014/main" id="{E74E92D1-FA0A-478E-8C69-5E95BE95EB8F}"/>
              </a:ext>
            </a:extLst>
          </p:cNvPr>
          <p:cNvGraphicFramePr/>
          <p:nvPr>
            <p:extLst>
              <p:ext uri="{D42A27DB-BD31-4B8C-83A1-F6EECF244321}">
                <p14:modId xmlns:p14="http://schemas.microsoft.com/office/powerpoint/2010/main" val="2868596720"/>
              </p:ext>
            </p:extLst>
          </p:nvPr>
        </p:nvGraphicFramePr>
        <p:xfrm>
          <a:off x="1174283" y="875899"/>
          <a:ext cx="7305574" cy="3557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8073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77"/>
        <p:cNvGrpSpPr/>
        <p:nvPr/>
      </p:nvGrpSpPr>
      <p:grpSpPr>
        <a:xfrm>
          <a:off x="0" y="0"/>
          <a:ext cx="0" cy="0"/>
          <a:chOff x="0" y="0"/>
          <a:chExt cx="0" cy="0"/>
        </a:xfrm>
      </p:grpSpPr>
      <p:sp>
        <p:nvSpPr>
          <p:cNvPr id="378" name="Google Shape;378;p25"/>
          <p:cNvSpPr/>
          <p:nvPr/>
        </p:nvSpPr>
        <p:spPr>
          <a:xfrm>
            <a:off x="5425928" y="1887560"/>
            <a:ext cx="1859700" cy="1859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hr-HR" sz="2200" b="1" dirty="0" err="1">
                <a:solidFill>
                  <a:srgbClr val="FFFFFF"/>
                </a:solidFill>
                <a:latin typeface="Arvo"/>
                <a:ea typeface="Arvo"/>
                <a:cs typeface="Arvo"/>
                <a:sym typeface="Arvo"/>
              </a:rPr>
              <a:t>Zaključek</a:t>
            </a:r>
            <a:r>
              <a:rPr lang="hr-HR" sz="2200" b="1" dirty="0">
                <a:solidFill>
                  <a:srgbClr val="FFFFFF"/>
                </a:solidFill>
                <a:latin typeface="Arvo"/>
                <a:ea typeface="Arvo"/>
                <a:cs typeface="Arvo"/>
                <a:sym typeface="Arvo"/>
              </a:rPr>
              <a:t>?</a:t>
            </a:r>
            <a:endParaRPr sz="2200" b="1" dirty="0">
              <a:solidFill>
                <a:srgbClr val="FFFFFF"/>
              </a:solidFill>
            </a:endParaRPr>
          </a:p>
        </p:txBody>
      </p:sp>
      <p:sp>
        <p:nvSpPr>
          <p:cNvPr id="379" name="Google Shape;379;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7" name="Google Shape;587;p4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588" name="Google Shape;588;p42"/>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42"/>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590" name="Google Shape;590;p42"/>
          <p:cNvGrpSpPr/>
          <p:nvPr/>
        </p:nvGrpSpPr>
        <p:grpSpPr>
          <a:xfrm>
            <a:off x="518701" y="2635025"/>
            <a:ext cx="473400" cy="473400"/>
            <a:chOff x="1786339" y="1703401"/>
            <a:chExt cx="473400" cy="473400"/>
          </a:xfrm>
        </p:grpSpPr>
        <p:sp>
          <p:nvSpPr>
            <p:cNvPr id="591" name="Google Shape;591;p42"/>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592" name="Google Shape;592;p42"/>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1</a:t>
              </a:r>
              <a:endParaRPr sz="600">
                <a:solidFill>
                  <a:schemeClr val="dk2"/>
                </a:solidFill>
                <a:latin typeface="Muli"/>
                <a:ea typeface="Muli"/>
                <a:cs typeface="Muli"/>
                <a:sym typeface="Muli"/>
              </a:endParaRPr>
            </a:p>
          </p:txBody>
        </p:sp>
      </p:grpSp>
      <p:grpSp>
        <p:nvGrpSpPr>
          <p:cNvPr id="593" name="Google Shape;593;p42"/>
          <p:cNvGrpSpPr/>
          <p:nvPr/>
        </p:nvGrpSpPr>
        <p:grpSpPr>
          <a:xfrm>
            <a:off x="2799804" y="2561423"/>
            <a:ext cx="473400" cy="473400"/>
            <a:chOff x="3814414" y="1703401"/>
            <a:chExt cx="473400" cy="473400"/>
          </a:xfrm>
        </p:grpSpPr>
        <p:sp>
          <p:nvSpPr>
            <p:cNvPr id="594" name="Google Shape;594;p42"/>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595" name="Google Shape;595;p42"/>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3</a:t>
              </a:r>
              <a:endParaRPr sz="600">
                <a:solidFill>
                  <a:schemeClr val="dk2"/>
                </a:solidFill>
                <a:latin typeface="Muli"/>
                <a:ea typeface="Muli"/>
                <a:cs typeface="Muli"/>
                <a:sym typeface="Muli"/>
              </a:endParaRPr>
            </a:p>
          </p:txBody>
        </p:sp>
      </p:grpSp>
      <p:grpSp>
        <p:nvGrpSpPr>
          <p:cNvPr id="596" name="Google Shape;596;p42"/>
          <p:cNvGrpSpPr/>
          <p:nvPr/>
        </p:nvGrpSpPr>
        <p:grpSpPr>
          <a:xfrm>
            <a:off x="4808943" y="2487821"/>
            <a:ext cx="473400" cy="473400"/>
            <a:chOff x="5842489" y="1703401"/>
            <a:chExt cx="473400" cy="473400"/>
          </a:xfrm>
        </p:grpSpPr>
        <p:sp>
          <p:nvSpPr>
            <p:cNvPr id="597" name="Google Shape;597;p42"/>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598" name="Google Shape;598;p42"/>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5</a:t>
              </a:r>
              <a:endParaRPr sz="600">
                <a:solidFill>
                  <a:schemeClr val="dk2"/>
                </a:solidFill>
                <a:latin typeface="Muli"/>
                <a:ea typeface="Muli"/>
                <a:cs typeface="Muli"/>
                <a:sym typeface="Muli"/>
              </a:endParaRPr>
            </a:p>
          </p:txBody>
        </p:sp>
      </p:grpSp>
      <p:grpSp>
        <p:nvGrpSpPr>
          <p:cNvPr id="599" name="Google Shape;599;p42"/>
          <p:cNvGrpSpPr/>
          <p:nvPr/>
        </p:nvGrpSpPr>
        <p:grpSpPr>
          <a:xfrm>
            <a:off x="5861300" y="2650919"/>
            <a:ext cx="473400" cy="473400"/>
            <a:chOff x="6880814" y="3576300"/>
            <a:chExt cx="473400" cy="473400"/>
          </a:xfrm>
        </p:grpSpPr>
        <p:sp>
          <p:nvSpPr>
            <p:cNvPr id="600" name="Google Shape;600;p42"/>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601" name="Google Shape;601;p42"/>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hr-HR" sz="600" dirty="0">
                  <a:solidFill>
                    <a:schemeClr val="dk2"/>
                  </a:solidFill>
                  <a:latin typeface="Muli"/>
                  <a:ea typeface="Muli"/>
                  <a:cs typeface="Muli"/>
                  <a:sym typeface="Muli"/>
                </a:rPr>
                <a:t>6.</a:t>
              </a:r>
              <a:endParaRPr sz="600" dirty="0">
                <a:solidFill>
                  <a:schemeClr val="dk2"/>
                </a:solidFill>
                <a:latin typeface="Muli"/>
                <a:ea typeface="Muli"/>
                <a:cs typeface="Muli"/>
                <a:sym typeface="Muli"/>
              </a:endParaRPr>
            </a:p>
          </p:txBody>
        </p:sp>
      </p:grpSp>
      <p:grpSp>
        <p:nvGrpSpPr>
          <p:cNvPr id="602" name="Google Shape;602;p42"/>
          <p:cNvGrpSpPr/>
          <p:nvPr/>
        </p:nvGrpSpPr>
        <p:grpSpPr>
          <a:xfrm>
            <a:off x="3844178" y="2735709"/>
            <a:ext cx="473400" cy="473400"/>
            <a:chOff x="4852739" y="3576300"/>
            <a:chExt cx="473400" cy="473400"/>
          </a:xfrm>
        </p:grpSpPr>
        <p:sp>
          <p:nvSpPr>
            <p:cNvPr id="603" name="Google Shape;603;p42"/>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604" name="Google Shape;604;p42"/>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4</a:t>
              </a:r>
              <a:endParaRPr sz="600">
                <a:solidFill>
                  <a:schemeClr val="dk2"/>
                </a:solidFill>
                <a:latin typeface="Muli"/>
                <a:ea typeface="Muli"/>
                <a:cs typeface="Muli"/>
                <a:sym typeface="Muli"/>
              </a:endParaRPr>
            </a:p>
          </p:txBody>
        </p:sp>
      </p:grpSp>
      <p:grpSp>
        <p:nvGrpSpPr>
          <p:cNvPr id="605" name="Google Shape;605;p42"/>
          <p:cNvGrpSpPr/>
          <p:nvPr/>
        </p:nvGrpSpPr>
        <p:grpSpPr>
          <a:xfrm>
            <a:off x="1837071" y="2664083"/>
            <a:ext cx="473400" cy="473400"/>
            <a:chOff x="2824664" y="3576300"/>
            <a:chExt cx="473400" cy="473400"/>
          </a:xfrm>
        </p:grpSpPr>
        <p:sp>
          <p:nvSpPr>
            <p:cNvPr id="606" name="Google Shape;606;p42"/>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607" name="Google Shape;607;p42"/>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2</a:t>
              </a:r>
              <a:endParaRPr sz="600">
                <a:solidFill>
                  <a:schemeClr val="dk2"/>
                </a:solidFill>
                <a:latin typeface="Muli"/>
                <a:ea typeface="Muli"/>
                <a:cs typeface="Muli"/>
                <a:sym typeface="Muli"/>
              </a:endParaRPr>
            </a:p>
          </p:txBody>
        </p:sp>
      </p:grpSp>
      <p:sp>
        <p:nvSpPr>
          <p:cNvPr id="608" name="Google Shape;608;p42"/>
          <p:cNvSpPr txBox="1"/>
          <p:nvPr/>
        </p:nvSpPr>
        <p:spPr>
          <a:xfrm>
            <a:off x="34997" y="1975076"/>
            <a:ext cx="1444814"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200" b="1" dirty="0">
                <a:solidFill>
                  <a:schemeClr val="accent1">
                    <a:lumMod val="50000"/>
                  </a:schemeClr>
                </a:solidFill>
                <a:latin typeface="Arvo" panose="020B0604020202020204" charset="0"/>
                <a:ea typeface="Muli"/>
                <a:cs typeface="Muli"/>
                <a:sym typeface="Muli"/>
              </a:rPr>
              <a:t>2005. </a:t>
            </a:r>
            <a:endParaRPr lang="hr-HR" sz="1200" b="1" dirty="0">
              <a:solidFill>
                <a:schemeClr val="accent1">
                  <a:lumMod val="50000"/>
                </a:schemeClr>
              </a:solidFill>
              <a:latin typeface="Arvo" panose="020B0604020202020204" charset="0"/>
              <a:ea typeface="Muli"/>
              <a:cs typeface="Muli"/>
              <a:sym typeface="Muli"/>
            </a:endParaRPr>
          </a:p>
          <a:p>
            <a:pPr marL="0" marR="0" lvl="0" indent="0" algn="ctr" rtl="0">
              <a:lnSpc>
                <a:spcPct val="100000"/>
              </a:lnSpc>
              <a:spcBef>
                <a:spcPts val="0"/>
              </a:spcBef>
              <a:spcAft>
                <a:spcPts val="0"/>
              </a:spcAft>
              <a:buNone/>
            </a:pPr>
            <a:r>
              <a:rPr lang="hr-HR" sz="900" dirty="0" err="1">
                <a:solidFill>
                  <a:schemeClr val="accent1">
                    <a:lumMod val="50000"/>
                  </a:schemeClr>
                </a:solidFill>
                <a:latin typeface="Arvo" panose="020B0604020202020204" charset="0"/>
                <a:ea typeface="Muli"/>
                <a:cs typeface="Muli"/>
                <a:sym typeface="Muli"/>
              </a:rPr>
              <a:t>Začetek</a:t>
            </a:r>
            <a:r>
              <a:rPr lang="en-US" sz="900" dirty="0">
                <a:solidFill>
                  <a:schemeClr val="accent1">
                    <a:lumMod val="50000"/>
                  </a:schemeClr>
                </a:solidFill>
                <a:latin typeface="Arvo" panose="020B0604020202020204" charset="0"/>
                <a:ea typeface="Muli"/>
                <a:cs typeface="Muli"/>
                <a:sym typeface="Muli"/>
              </a:rPr>
              <a:t> </a:t>
            </a:r>
            <a:endParaRPr lang="hr-HR" sz="900" dirty="0">
              <a:solidFill>
                <a:schemeClr val="accent1">
                  <a:lumMod val="50000"/>
                </a:schemeClr>
              </a:solidFill>
              <a:latin typeface="Arvo" panose="020B0604020202020204" charset="0"/>
              <a:ea typeface="Muli"/>
              <a:cs typeface="Muli"/>
              <a:sym typeface="Muli"/>
            </a:endParaRPr>
          </a:p>
          <a:p>
            <a:pPr marL="0" marR="0" lvl="0" indent="0" algn="ctr" rtl="0">
              <a:lnSpc>
                <a:spcPct val="100000"/>
              </a:lnSpc>
              <a:spcBef>
                <a:spcPts val="0"/>
              </a:spcBef>
              <a:spcAft>
                <a:spcPts val="0"/>
              </a:spcAft>
              <a:buNone/>
            </a:pPr>
            <a:r>
              <a:rPr lang="sl-SI" sz="900" dirty="0">
                <a:solidFill>
                  <a:schemeClr val="accent1">
                    <a:lumMod val="50000"/>
                  </a:schemeClr>
                </a:solidFill>
                <a:latin typeface="Arvo" panose="020B0604020202020204" charset="0"/>
                <a:ea typeface="Muli"/>
                <a:cs typeface="Muli"/>
                <a:sym typeface="Muli"/>
              </a:rPr>
              <a:t>Š</a:t>
            </a:r>
            <a:r>
              <a:rPr lang="en-US" sz="900" dirty="0" err="1">
                <a:solidFill>
                  <a:schemeClr val="accent1">
                    <a:lumMod val="50000"/>
                  </a:schemeClr>
                </a:solidFill>
                <a:latin typeface="Arvo" panose="020B0604020202020204" charset="0"/>
                <a:ea typeface="Muli"/>
                <a:cs typeface="Muli"/>
                <a:sym typeface="Muli"/>
              </a:rPr>
              <a:t>tudent</a:t>
            </a:r>
            <a:r>
              <a:rPr lang="hr-HR" sz="900" dirty="0">
                <a:solidFill>
                  <a:schemeClr val="accent1">
                    <a:lumMod val="50000"/>
                  </a:schemeClr>
                </a:solidFill>
                <a:latin typeface="Arvo" panose="020B0604020202020204" charset="0"/>
                <a:ea typeface="Muli"/>
                <a:cs typeface="Muli"/>
                <a:sym typeface="Muli"/>
              </a:rPr>
              <a:t>i: 1. </a:t>
            </a:r>
            <a:r>
              <a:rPr lang="hr-HR" sz="900" dirty="0" err="1">
                <a:solidFill>
                  <a:schemeClr val="accent1">
                    <a:lumMod val="50000"/>
                  </a:schemeClr>
                </a:solidFill>
                <a:latin typeface="Arvo" panose="020B0604020202020204" charset="0"/>
                <a:ea typeface="Muli"/>
                <a:cs typeface="Muli"/>
                <a:sym typeface="Muli"/>
              </a:rPr>
              <a:t>letnika</a:t>
            </a:r>
            <a:r>
              <a:rPr lang="en-US" sz="900" dirty="0">
                <a:solidFill>
                  <a:schemeClr val="accent1">
                    <a:lumMod val="50000"/>
                  </a:schemeClr>
                </a:solidFill>
                <a:latin typeface="Arvo" panose="020B0604020202020204" charset="0"/>
                <a:ea typeface="Muli"/>
                <a:cs typeface="Muli"/>
                <a:sym typeface="Muli"/>
              </a:rPr>
              <a:t>  </a:t>
            </a:r>
            <a:r>
              <a:rPr lang="hr-HR" sz="900" dirty="0">
                <a:solidFill>
                  <a:schemeClr val="accent1">
                    <a:lumMod val="50000"/>
                  </a:schemeClr>
                </a:solidFill>
                <a:latin typeface="Arvo" panose="020B0604020202020204" charset="0"/>
                <a:ea typeface="Muli"/>
                <a:cs typeface="Muli"/>
                <a:sym typeface="Muli"/>
              </a:rPr>
              <a:t>(</a:t>
            </a:r>
            <a:r>
              <a:rPr lang="en-US" sz="900" dirty="0" err="1">
                <a:solidFill>
                  <a:schemeClr val="accent1">
                    <a:lumMod val="50000"/>
                  </a:schemeClr>
                </a:solidFill>
                <a:latin typeface="Arvo" panose="020B0604020202020204" charset="0"/>
                <a:ea typeface="Muli"/>
                <a:cs typeface="Muli"/>
                <a:sym typeface="Muli"/>
              </a:rPr>
              <a:t>generič</a:t>
            </a:r>
            <a:r>
              <a:rPr lang="sl-SI" sz="900" dirty="0">
                <a:solidFill>
                  <a:schemeClr val="accent1">
                    <a:lumMod val="50000"/>
                  </a:schemeClr>
                </a:solidFill>
                <a:latin typeface="Arvo" panose="020B0604020202020204" charset="0"/>
                <a:ea typeface="Muli"/>
                <a:cs typeface="Muli"/>
                <a:sym typeface="Muli"/>
              </a:rPr>
              <a:t>n</a:t>
            </a:r>
            <a:r>
              <a:rPr lang="en-US" sz="900" dirty="0">
                <a:solidFill>
                  <a:schemeClr val="accent1">
                    <a:lumMod val="50000"/>
                  </a:schemeClr>
                </a:solidFill>
                <a:latin typeface="Arvo" panose="020B0604020202020204" charset="0"/>
                <a:ea typeface="Muli"/>
                <a:cs typeface="Muli"/>
                <a:sym typeface="Muli"/>
              </a:rPr>
              <a:t>e </a:t>
            </a:r>
            <a:r>
              <a:rPr lang="sl-SI" sz="900" dirty="0">
                <a:solidFill>
                  <a:schemeClr val="accent1">
                    <a:lumMod val="50000"/>
                  </a:schemeClr>
                </a:solidFill>
                <a:latin typeface="Arvo" panose="020B0604020202020204" charset="0"/>
                <a:ea typeface="Muli"/>
                <a:cs typeface="Muli"/>
                <a:sym typeface="Muli"/>
              </a:rPr>
              <a:t>spretnosti</a:t>
            </a:r>
            <a:r>
              <a:rPr lang="en-US" sz="900" dirty="0">
                <a:solidFill>
                  <a:schemeClr val="accent1">
                    <a:lumMod val="50000"/>
                  </a:schemeClr>
                </a:solidFill>
                <a:latin typeface="Arvo" panose="020B0604020202020204" charset="0"/>
                <a:ea typeface="Muli"/>
                <a:cs typeface="Muli"/>
                <a:sym typeface="Muli"/>
              </a:rPr>
              <a:t> IP</a:t>
            </a:r>
            <a:r>
              <a:rPr lang="hr-HR" sz="900" dirty="0">
                <a:solidFill>
                  <a:schemeClr val="accent1">
                    <a:lumMod val="50000"/>
                  </a:schemeClr>
                </a:solidFill>
                <a:latin typeface="Arvo" panose="020B0604020202020204" charset="0"/>
                <a:ea typeface="Muli"/>
                <a:cs typeface="Muli"/>
                <a:sym typeface="Muli"/>
              </a:rPr>
              <a:t>)</a:t>
            </a:r>
            <a:r>
              <a:rPr lang="en-US" sz="900" dirty="0">
                <a:solidFill>
                  <a:schemeClr val="accent1">
                    <a:lumMod val="50000"/>
                  </a:schemeClr>
                </a:solidFill>
                <a:latin typeface="Arvo" panose="020B0604020202020204" charset="0"/>
                <a:ea typeface="Muli"/>
                <a:cs typeface="Muli"/>
                <a:sym typeface="Muli"/>
              </a:rPr>
              <a:t> </a:t>
            </a:r>
            <a:endParaRPr sz="900" dirty="0">
              <a:solidFill>
                <a:schemeClr val="accent1">
                  <a:lumMod val="50000"/>
                </a:schemeClr>
              </a:solidFill>
              <a:latin typeface="Arvo" panose="020B0604020202020204" charset="0"/>
              <a:ea typeface="Muli"/>
              <a:cs typeface="Muli"/>
              <a:sym typeface="Muli"/>
            </a:endParaRPr>
          </a:p>
        </p:txBody>
      </p:sp>
      <p:sp>
        <p:nvSpPr>
          <p:cNvPr id="609" name="Google Shape;609;p42"/>
          <p:cNvSpPr txBox="1"/>
          <p:nvPr/>
        </p:nvSpPr>
        <p:spPr>
          <a:xfrm>
            <a:off x="2239271" y="1708376"/>
            <a:ext cx="1645184"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200" b="1" dirty="0">
                <a:solidFill>
                  <a:schemeClr val="accent1">
                    <a:lumMod val="50000"/>
                  </a:schemeClr>
                </a:solidFill>
                <a:latin typeface="Arvo" panose="020B0604020202020204" charset="0"/>
                <a:ea typeface="Muli"/>
                <a:cs typeface="Muli"/>
                <a:sym typeface="Muli"/>
              </a:rPr>
              <a:t>201</a:t>
            </a:r>
            <a:r>
              <a:rPr lang="hr-HR" sz="1200" b="1" dirty="0">
                <a:solidFill>
                  <a:schemeClr val="accent1">
                    <a:lumMod val="50000"/>
                  </a:schemeClr>
                </a:solidFill>
                <a:latin typeface="Arvo" panose="020B0604020202020204" charset="0"/>
                <a:ea typeface="Muli"/>
                <a:cs typeface="Muli"/>
                <a:sym typeface="Muli"/>
              </a:rPr>
              <a:t>1</a:t>
            </a:r>
            <a:r>
              <a:rPr lang="en" sz="1200" b="1" dirty="0">
                <a:solidFill>
                  <a:schemeClr val="accent1">
                    <a:lumMod val="50000"/>
                  </a:schemeClr>
                </a:solidFill>
                <a:latin typeface="Arvo" panose="020B0604020202020204" charset="0"/>
                <a:ea typeface="Muli"/>
                <a:cs typeface="Muli"/>
                <a:sym typeface="Muli"/>
              </a:rPr>
              <a:t>. / 201</a:t>
            </a:r>
            <a:r>
              <a:rPr lang="hr-HR" sz="1200" b="1" dirty="0">
                <a:solidFill>
                  <a:schemeClr val="accent1">
                    <a:lumMod val="50000"/>
                  </a:schemeClr>
                </a:solidFill>
                <a:latin typeface="Arvo" panose="020B0604020202020204" charset="0"/>
                <a:ea typeface="Muli"/>
                <a:cs typeface="Muli"/>
                <a:sym typeface="Muli"/>
              </a:rPr>
              <a:t>2</a:t>
            </a:r>
            <a:r>
              <a:rPr lang="en" sz="1200" b="1" dirty="0">
                <a:solidFill>
                  <a:schemeClr val="accent1">
                    <a:lumMod val="50000"/>
                  </a:schemeClr>
                </a:solidFill>
                <a:latin typeface="Arvo" panose="020B0604020202020204" charset="0"/>
                <a:ea typeface="Muli"/>
                <a:cs typeface="Muli"/>
                <a:sym typeface="Muli"/>
              </a:rPr>
              <a:t>. </a:t>
            </a:r>
          </a:p>
          <a:p>
            <a:pPr lvl="0" algn="ctr"/>
            <a:r>
              <a:rPr lang="sl-SI" sz="900" dirty="0" err="1">
                <a:solidFill>
                  <a:schemeClr val="accent1">
                    <a:lumMod val="50000"/>
                  </a:schemeClr>
                </a:solidFill>
                <a:latin typeface="Arvo" panose="020B0604020202020204" charset="0"/>
                <a:ea typeface="Muli"/>
                <a:cs typeface="Muli"/>
                <a:sym typeface="Muli"/>
              </a:rPr>
              <a:t>Š</a:t>
            </a:r>
            <a:r>
              <a:rPr lang="en-US" sz="900" dirty="0" err="1">
                <a:solidFill>
                  <a:schemeClr val="accent1">
                    <a:lumMod val="50000"/>
                  </a:schemeClr>
                </a:solidFill>
                <a:latin typeface="Arvo" panose="020B0604020202020204" charset="0"/>
                <a:ea typeface="Muli"/>
                <a:cs typeface="Muli"/>
                <a:sym typeface="Muli"/>
              </a:rPr>
              <a:t>tudenti</a:t>
            </a:r>
            <a:r>
              <a:rPr lang="hr-HR" sz="900" dirty="0">
                <a:solidFill>
                  <a:schemeClr val="accent1">
                    <a:lumMod val="50000"/>
                  </a:schemeClr>
                </a:solidFill>
                <a:latin typeface="Arvo" panose="020B0604020202020204" charset="0"/>
                <a:ea typeface="Muli"/>
                <a:cs typeface="Muli"/>
                <a:sym typeface="Muli"/>
              </a:rPr>
              <a:t>:</a:t>
            </a:r>
            <a:r>
              <a:rPr lang="en-US" sz="900" dirty="0">
                <a:solidFill>
                  <a:schemeClr val="accent1">
                    <a:lumMod val="50000"/>
                  </a:schemeClr>
                </a:solidFill>
                <a:latin typeface="Arvo" panose="020B0604020202020204" charset="0"/>
                <a:ea typeface="Muli"/>
                <a:cs typeface="Muli"/>
                <a:sym typeface="Muli"/>
              </a:rPr>
              <a:t> </a:t>
            </a:r>
            <a:r>
              <a:rPr lang="sl-SI" sz="900" dirty="0">
                <a:solidFill>
                  <a:schemeClr val="accent1">
                    <a:lumMod val="50000"/>
                  </a:schemeClr>
                </a:solidFill>
                <a:latin typeface="Arvo" panose="020B0604020202020204" charset="0"/>
                <a:ea typeface="Muli"/>
                <a:cs typeface="Muli"/>
                <a:sym typeface="Muli"/>
              </a:rPr>
              <a:t>do</a:t>
            </a:r>
            <a:r>
              <a:rPr lang="en-US" sz="900" dirty="0" err="1">
                <a:solidFill>
                  <a:schemeClr val="accent1">
                    <a:lumMod val="50000"/>
                  </a:schemeClr>
                </a:solidFill>
                <a:latin typeface="Arvo" panose="020B0604020202020204" charset="0"/>
                <a:ea typeface="Muli"/>
                <a:cs typeface="Muli"/>
                <a:sym typeface="Muli"/>
              </a:rPr>
              <a:t>diplomski</a:t>
            </a:r>
            <a:r>
              <a:rPr lang="en-US" sz="900" dirty="0">
                <a:solidFill>
                  <a:schemeClr val="accent1">
                    <a:lumMod val="50000"/>
                  </a:schemeClr>
                </a:solidFill>
                <a:latin typeface="Arvo" panose="020B0604020202020204" charset="0"/>
                <a:ea typeface="Muli"/>
                <a:cs typeface="Muli"/>
                <a:sym typeface="Muli"/>
              </a:rPr>
              <a:t> </a:t>
            </a:r>
            <a:r>
              <a:rPr lang="hr-HR" sz="900" dirty="0">
                <a:solidFill>
                  <a:schemeClr val="accent1">
                    <a:lumMod val="50000"/>
                  </a:schemeClr>
                </a:solidFill>
                <a:latin typeface="Arvo" panose="020B0604020202020204" charset="0"/>
                <a:ea typeface="Muli"/>
                <a:cs typeface="Muli"/>
                <a:sym typeface="Muli"/>
              </a:rPr>
              <a:t>(1. – 3.)</a:t>
            </a:r>
            <a:r>
              <a:rPr lang="en-US" sz="900" dirty="0">
                <a:solidFill>
                  <a:schemeClr val="accent1">
                    <a:lumMod val="50000"/>
                  </a:schemeClr>
                </a:solidFill>
                <a:latin typeface="Arvo" panose="020B0604020202020204" charset="0"/>
                <a:ea typeface="Muli"/>
                <a:cs typeface="Muli"/>
                <a:sym typeface="Muli"/>
              </a:rPr>
              <a:t> </a:t>
            </a:r>
            <a:r>
              <a:rPr lang="hr-HR" sz="900" dirty="0" err="1">
                <a:solidFill>
                  <a:schemeClr val="accent1">
                    <a:lumMod val="50000"/>
                  </a:schemeClr>
                </a:solidFill>
                <a:latin typeface="Arvo" panose="020B0604020202020204" charset="0"/>
                <a:ea typeface="Muli"/>
                <a:cs typeface="Muli"/>
                <a:sym typeface="Muli"/>
              </a:rPr>
              <a:t>in</a:t>
            </a:r>
            <a:r>
              <a:rPr lang="hr-HR" sz="900" dirty="0">
                <a:solidFill>
                  <a:schemeClr val="accent1">
                    <a:lumMod val="50000"/>
                  </a:schemeClr>
                </a:solidFill>
                <a:latin typeface="Arvo" panose="020B0604020202020204" charset="0"/>
                <a:ea typeface="Muli"/>
                <a:cs typeface="Muli"/>
                <a:sym typeface="Muli"/>
              </a:rPr>
              <a:t> </a:t>
            </a:r>
            <a:r>
              <a:rPr lang="sl-SI" sz="900" dirty="0" err="1">
                <a:solidFill>
                  <a:schemeClr val="accent1">
                    <a:lumMod val="50000"/>
                  </a:schemeClr>
                </a:solidFill>
                <a:latin typeface="Arvo" panose="020B0604020202020204" charset="0"/>
                <a:ea typeface="Muli"/>
                <a:cs typeface="Muli"/>
                <a:sym typeface="Muli"/>
              </a:rPr>
              <a:t>podiplomsk</a:t>
            </a:r>
            <a:r>
              <a:rPr lang="en-US" sz="900" dirty="0" err="1">
                <a:solidFill>
                  <a:schemeClr val="accent1">
                    <a:lumMod val="50000"/>
                  </a:schemeClr>
                </a:solidFill>
                <a:latin typeface="Arvo" panose="020B0604020202020204" charset="0"/>
                <a:ea typeface="Muli"/>
                <a:cs typeface="Muli"/>
                <a:sym typeface="Muli"/>
              </a:rPr>
              <a:t>i</a:t>
            </a:r>
            <a:r>
              <a:rPr lang="en-US" sz="900" dirty="0">
                <a:solidFill>
                  <a:schemeClr val="accent1">
                    <a:lumMod val="50000"/>
                  </a:schemeClr>
                </a:solidFill>
                <a:latin typeface="Arvo" panose="020B0604020202020204" charset="0"/>
                <a:ea typeface="Muli"/>
                <a:cs typeface="Muli"/>
                <a:sym typeface="Muli"/>
              </a:rPr>
              <a:t> </a:t>
            </a:r>
            <a:r>
              <a:rPr lang="sl-SI" sz="900" dirty="0" err="1">
                <a:solidFill>
                  <a:schemeClr val="accent1">
                    <a:lumMod val="50000"/>
                  </a:schemeClr>
                </a:solidFill>
                <a:latin typeface="Arvo" panose="020B0604020202020204" charset="0"/>
                <a:ea typeface="Muli"/>
                <a:cs typeface="Muli"/>
                <a:sym typeface="Muli"/>
              </a:rPr>
              <a:t>š</a:t>
            </a:r>
            <a:r>
              <a:rPr lang="en-US" sz="900" dirty="0" err="1">
                <a:solidFill>
                  <a:schemeClr val="accent1">
                    <a:lumMod val="50000"/>
                  </a:schemeClr>
                </a:solidFill>
                <a:latin typeface="Arvo" panose="020B0604020202020204" charset="0"/>
                <a:ea typeface="Muli"/>
                <a:cs typeface="Muli"/>
                <a:sym typeface="Muli"/>
              </a:rPr>
              <a:t>tudij</a:t>
            </a:r>
            <a:r>
              <a:rPr lang="en-US" sz="900" dirty="0">
                <a:solidFill>
                  <a:schemeClr val="accent1">
                    <a:lumMod val="50000"/>
                  </a:schemeClr>
                </a:solidFill>
                <a:latin typeface="Arvo" panose="020B0604020202020204" charset="0"/>
                <a:ea typeface="Muli"/>
                <a:cs typeface="Muli"/>
                <a:sym typeface="Muli"/>
              </a:rPr>
              <a:t> </a:t>
            </a:r>
            <a:endParaRPr lang="hr-HR" sz="900" dirty="0">
              <a:solidFill>
                <a:schemeClr val="accent1">
                  <a:lumMod val="50000"/>
                </a:schemeClr>
              </a:solidFill>
              <a:latin typeface="Arvo" panose="020B0604020202020204" charset="0"/>
              <a:ea typeface="Muli"/>
              <a:cs typeface="Muli"/>
              <a:sym typeface="Muli"/>
            </a:endParaRPr>
          </a:p>
          <a:p>
            <a:pPr lvl="0" algn="ctr"/>
            <a:r>
              <a:rPr lang="en-US" sz="900" dirty="0">
                <a:solidFill>
                  <a:schemeClr val="accent1">
                    <a:lumMod val="50000"/>
                  </a:schemeClr>
                </a:solidFill>
                <a:latin typeface="Arvo" panose="020B0604020202020204" charset="0"/>
                <a:ea typeface="Muli"/>
                <a:cs typeface="Muli"/>
                <a:sym typeface="Muli"/>
              </a:rPr>
              <a:t> </a:t>
            </a:r>
            <a:r>
              <a:rPr lang="hr-HR" sz="900" dirty="0">
                <a:solidFill>
                  <a:schemeClr val="accent1">
                    <a:lumMod val="50000"/>
                  </a:schemeClr>
                </a:solidFill>
                <a:latin typeface="Arvo" panose="020B0604020202020204" charset="0"/>
                <a:ea typeface="Muli"/>
                <a:cs typeface="Muli"/>
                <a:sym typeface="Muli"/>
              </a:rPr>
              <a:t>(</a:t>
            </a:r>
            <a:r>
              <a:rPr lang="en-US" sz="900" dirty="0" err="1">
                <a:solidFill>
                  <a:schemeClr val="accent1">
                    <a:lumMod val="50000"/>
                  </a:schemeClr>
                </a:solidFill>
                <a:latin typeface="Arvo" panose="020B0604020202020204" charset="0"/>
                <a:ea typeface="Muli"/>
                <a:cs typeface="Muli"/>
                <a:sym typeface="Muli"/>
              </a:rPr>
              <a:t>generič</a:t>
            </a:r>
            <a:r>
              <a:rPr lang="sl-SI" sz="900" dirty="0">
                <a:solidFill>
                  <a:schemeClr val="accent1">
                    <a:lumMod val="50000"/>
                  </a:schemeClr>
                </a:solidFill>
                <a:latin typeface="Arvo" panose="020B0604020202020204" charset="0"/>
                <a:ea typeface="Muli"/>
                <a:cs typeface="Muli"/>
                <a:sym typeface="Muli"/>
              </a:rPr>
              <a:t>n</a:t>
            </a:r>
            <a:r>
              <a:rPr lang="en-US" sz="900" dirty="0">
                <a:solidFill>
                  <a:schemeClr val="accent1">
                    <a:lumMod val="50000"/>
                  </a:schemeClr>
                </a:solidFill>
                <a:latin typeface="Arvo" panose="020B0604020202020204" charset="0"/>
                <a:ea typeface="Muli"/>
                <a:cs typeface="Muli"/>
                <a:sym typeface="Muli"/>
              </a:rPr>
              <a:t>e </a:t>
            </a:r>
            <a:r>
              <a:rPr lang="hr-HR" sz="900" dirty="0" err="1">
                <a:solidFill>
                  <a:schemeClr val="accent1">
                    <a:lumMod val="50000"/>
                  </a:schemeClr>
                </a:solidFill>
                <a:latin typeface="Arvo" panose="020B0604020202020204" charset="0"/>
                <a:ea typeface="Muli"/>
                <a:cs typeface="Muli"/>
                <a:sym typeface="Muli"/>
              </a:rPr>
              <a:t>in</a:t>
            </a:r>
            <a:r>
              <a:rPr lang="en-US" sz="900" dirty="0">
                <a:solidFill>
                  <a:schemeClr val="accent1">
                    <a:lumMod val="50000"/>
                  </a:schemeClr>
                </a:solidFill>
                <a:latin typeface="Arvo" panose="020B0604020202020204" charset="0"/>
                <a:ea typeface="Muli"/>
                <a:cs typeface="Muli"/>
                <a:sym typeface="Muli"/>
              </a:rPr>
              <a:t> </a:t>
            </a:r>
            <a:r>
              <a:rPr lang="en-US" sz="900" dirty="0" err="1">
                <a:solidFill>
                  <a:schemeClr val="accent1">
                    <a:lumMod val="50000"/>
                  </a:schemeClr>
                </a:solidFill>
                <a:latin typeface="Arvo" panose="020B0604020202020204" charset="0"/>
                <a:ea typeface="Muli"/>
                <a:cs typeface="Muli"/>
                <a:sym typeface="Muli"/>
              </a:rPr>
              <a:t>specifične</a:t>
            </a:r>
            <a:r>
              <a:rPr lang="en-US" sz="900" dirty="0">
                <a:solidFill>
                  <a:schemeClr val="accent1">
                    <a:lumMod val="50000"/>
                  </a:schemeClr>
                </a:solidFill>
                <a:latin typeface="Arvo" panose="020B0604020202020204" charset="0"/>
                <a:ea typeface="Muli"/>
                <a:cs typeface="Muli"/>
                <a:sym typeface="Muli"/>
              </a:rPr>
              <a:t> </a:t>
            </a:r>
            <a:r>
              <a:rPr lang="sl-SI" sz="900" dirty="0">
                <a:solidFill>
                  <a:schemeClr val="accent1">
                    <a:lumMod val="50000"/>
                  </a:schemeClr>
                </a:solidFill>
                <a:latin typeface="Arvo" panose="020B0604020202020204" charset="0"/>
                <a:ea typeface="Muli"/>
                <a:cs typeface="Muli"/>
                <a:sym typeface="Muli"/>
              </a:rPr>
              <a:t>spretnosti</a:t>
            </a:r>
            <a:r>
              <a:rPr lang="en-US" sz="900" dirty="0">
                <a:solidFill>
                  <a:schemeClr val="accent1">
                    <a:lumMod val="50000"/>
                  </a:schemeClr>
                </a:solidFill>
                <a:latin typeface="Arvo" panose="020B0604020202020204" charset="0"/>
                <a:ea typeface="Muli"/>
                <a:cs typeface="Muli"/>
                <a:sym typeface="Muli"/>
              </a:rPr>
              <a:t> IP</a:t>
            </a:r>
            <a:r>
              <a:rPr lang="hr-HR" sz="900" dirty="0">
                <a:solidFill>
                  <a:schemeClr val="accent1">
                    <a:lumMod val="50000"/>
                  </a:schemeClr>
                </a:solidFill>
                <a:latin typeface="Arvo" panose="020B0604020202020204" charset="0"/>
                <a:ea typeface="Muli"/>
                <a:cs typeface="Muli"/>
                <a:sym typeface="Muli"/>
              </a:rPr>
              <a:t>)</a:t>
            </a:r>
            <a:endParaRPr sz="900" dirty="0">
              <a:solidFill>
                <a:schemeClr val="accent1">
                  <a:lumMod val="50000"/>
                </a:schemeClr>
              </a:solidFill>
              <a:latin typeface="Arvo" panose="020B0604020202020204" charset="0"/>
              <a:ea typeface="Muli"/>
              <a:cs typeface="Muli"/>
              <a:sym typeface="Muli"/>
            </a:endParaRPr>
          </a:p>
        </p:txBody>
      </p:sp>
      <p:sp>
        <p:nvSpPr>
          <p:cNvPr id="611" name="Google Shape;611;p42"/>
          <p:cNvSpPr txBox="1"/>
          <p:nvPr/>
        </p:nvSpPr>
        <p:spPr>
          <a:xfrm>
            <a:off x="1365597" y="3235278"/>
            <a:ext cx="1286400" cy="827764"/>
          </a:xfrm>
          <a:prstGeom prst="rect">
            <a:avLst/>
          </a:prstGeom>
          <a:noFill/>
          <a:ln>
            <a:noFill/>
          </a:ln>
        </p:spPr>
        <p:txBody>
          <a:bodyPr spcFirstLastPara="1" wrap="square" lIns="0" tIns="0" rIns="0" bIns="0" anchor="t" anchorCtr="0">
            <a:noAutofit/>
          </a:bodyPr>
          <a:lstStyle/>
          <a:p>
            <a:pPr lvl="0" algn="ctr"/>
            <a:r>
              <a:rPr lang="en" sz="1200" b="1" dirty="0">
                <a:solidFill>
                  <a:schemeClr val="accent1">
                    <a:lumMod val="50000"/>
                  </a:schemeClr>
                </a:solidFill>
                <a:latin typeface="Arvo" panose="020B0604020202020204" charset="0"/>
                <a:ea typeface="Muli"/>
                <a:cs typeface="Muli"/>
                <a:sym typeface="Muli"/>
              </a:rPr>
              <a:t>2007. / 2008. </a:t>
            </a:r>
            <a:endParaRPr lang="hr-HR" sz="1200" b="1" dirty="0">
              <a:solidFill>
                <a:schemeClr val="accent1">
                  <a:lumMod val="50000"/>
                </a:schemeClr>
              </a:solidFill>
              <a:latin typeface="Arvo" panose="020B0604020202020204" charset="0"/>
              <a:ea typeface="Muli"/>
              <a:cs typeface="Muli"/>
              <a:sym typeface="Muli"/>
            </a:endParaRPr>
          </a:p>
          <a:p>
            <a:pPr lvl="0" algn="ctr"/>
            <a:r>
              <a:rPr lang="hr-HR" sz="900" dirty="0">
                <a:solidFill>
                  <a:schemeClr val="accent1">
                    <a:lumMod val="50000"/>
                  </a:schemeClr>
                </a:solidFill>
                <a:latin typeface="Arvo" panose="020B0604020202020204" charset="0"/>
                <a:ea typeface="Muli"/>
                <a:cs typeface="Muli"/>
                <a:sym typeface="Muli"/>
              </a:rPr>
              <a:t>Š</a:t>
            </a:r>
            <a:r>
              <a:rPr lang="en-US" sz="900" dirty="0" err="1">
                <a:solidFill>
                  <a:schemeClr val="accent1">
                    <a:lumMod val="50000"/>
                  </a:schemeClr>
                </a:solidFill>
                <a:latin typeface="Arvo" panose="020B0604020202020204" charset="0"/>
                <a:ea typeface="Muli"/>
                <a:cs typeface="Muli"/>
                <a:sym typeface="Muli"/>
              </a:rPr>
              <a:t>tudenti</a:t>
            </a:r>
            <a:r>
              <a:rPr lang="hr-HR" sz="900" dirty="0">
                <a:solidFill>
                  <a:schemeClr val="accent1">
                    <a:lumMod val="50000"/>
                  </a:schemeClr>
                </a:solidFill>
                <a:latin typeface="Arvo" panose="020B0604020202020204" charset="0"/>
                <a:ea typeface="Muli"/>
                <a:cs typeface="Muli"/>
                <a:sym typeface="Muli"/>
              </a:rPr>
              <a:t> :</a:t>
            </a:r>
            <a:r>
              <a:rPr lang="en-US" sz="900" dirty="0">
                <a:solidFill>
                  <a:schemeClr val="accent1">
                    <a:lumMod val="50000"/>
                  </a:schemeClr>
                </a:solidFill>
                <a:latin typeface="Arvo" panose="020B0604020202020204" charset="0"/>
                <a:ea typeface="Muli"/>
                <a:cs typeface="Muli"/>
                <a:sym typeface="Muli"/>
              </a:rPr>
              <a:t> </a:t>
            </a:r>
            <a:r>
              <a:rPr lang="hr-HR" sz="900" dirty="0">
                <a:solidFill>
                  <a:schemeClr val="accent1">
                    <a:lumMod val="50000"/>
                  </a:schemeClr>
                </a:solidFill>
                <a:latin typeface="Arvo" panose="020B0604020202020204" charset="0"/>
                <a:ea typeface="Muli"/>
                <a:cs typeface="Muli"/>
                <a:sym typeface="Muli"/>
              </a:rPr>
              <a:t>1. i 2. </a:t>
            </a:r>
            <a:r>
              <a:rPr lang="hr-HR" sz="900" dirty="0" err="1">
                <a:solidFill>
                  <a:schemeClr val="accent1">
                    <a:lumMod val="50000"/>
                  </a:schemeClr>
                </a:solidFill>
                <a:latin typeface="Arvo" panose="020B0604020202020204" charset="0"/>
                <a:ea typeface="Muli"/>
                <a:cs typeface="Muli"/>
                <a:sym typeface="Muli"/>
              </a:rPr>
              <a:t>letnika</a:t>
            </a:r>
            <a:r>
              <a:rPr lang="en-US" sz="900" dirty="0">
                <a:solidFill>
                  <a:schemeClr val="accent1">
                    <a:lumMod val="50000"/>
                  </a:schemeClr>
                </a:solidFill>
                <a:latin typeface="Arvo" panose="020B0604020202020204" charset="0"/>
                <a:ea typeface="Muli"/>
                <a:cs typeface="Muli"/>
                <a:sym typeface="Muli"/>
              </a:rPr>
              <a:t> </a:t>
            </a:r>
            <a:r>
              <a:rPr lang="hr-HR" sz="900" dirty="0">
                <a:solidFill>
                  <a:schemeClr val="accent1">
                    <a:lumMod val="50000"/>
                  </a:schemeClr>
                </a:solidFill>
                <a:latin typeface="Arvo" panose="020B0604020202020204" charset="0"/>
                <a:ea typeface="Muli"/>
                <a:cs typeface="Muli"/>
                <a:sym typeface="Muli"/>
              </a:rPr>
              <a:t>(</a:t>
            </a:r>
            <a:r>
              <a:rPr lang="en-US" sz="900" dirty="0" err="1">
                <a:solidFill>
                  <a:schemeClr val="accent1">
                    <a:lumMod val="50000"/>
                  </a:schemeClr>
                </a:solidFill>
                <a:latin typeface="Arvo" panose="020B0604020202020204" charset="0"/>
                <a:ea typeface="Muli"/>
                <a:cs typeface="Muli"/>
                <a:sym typeface="Muli"/>
              </a:rPr>
              <a:t>generič</a:t>
            </a:r>
            <a:r>
              <a:rPr lang="sl-SI" sz="900" dirty="0">
                <a:solidFill>
                  <a:schemeClr val="accent1">
                    <a:lumMod val="50000"/>
                  </a:schemeClr>
                </a:solidFill>
                <a:latin typeface="Arvo" panose="020B0604020202020204" charset="0"/>
                <a:ea typeface="Muli"/>
                <a:cs typeface="Muli"/>
                <a:sym typeface="Muli"/>
              </a:rPr>
              <a:t>n</a:t>
            </a:r>
            <a:r>
              <a:rPr lang="en-US" sz="900" dirty="0">
                <a:solidFill>
                  <a:schemeClr val="accent1">
                    <a:lumMod val="50000"/>
                  </a:schemeClr>
                </a:solidFill>
                <a:latin typeface="Arvo" panose="020B0604020202020204" charset="0"/>
                <a:ea typeface="Muli"/>
                <a:cs typeface="Muli"/>
                <a:sym typeface="Muli"/>
              </a:rPr>
              <a:t>e </a:t>
            </a:r>
            <a:r>
              <a:rPr lang="hr-HR" sz="900" dirty="0" err="1">
                <a:solidFill>
                  <a:schemeClr val="accent1">
                    <a:lumMod val="50000"/>
                  </a:schemeClr>
                </a:solidFill>
                <a:latin typeface="Arvo" panose="020B0604020202020204" charset="0"/>
                <a:ea typeface="Muli"/>
                <a:cs typeface="Muli"/>
                <a:sym typeface="Muli"/>
              </a:rPr>
              <a:t>in</a:t>
            </a:r>
            <a:r>
              <a:rPr lang="en-US" sz="900" dirty="0">
                <a:solidFill>
                  <a:schemeClr val="accent1">
                    <a:lumMod val="50000"/>
                  </a:schemeClr>
                </a:solidFill>
                <a:latin typeface="Arvo" panose="020B0604020202020204" charset="0"/>
                <a:ea typeface="Muli"/>
                <a:cs typeface="Muli"/>
                <a:sym typeface="Muli"/>
              </a:rPr>
              <a:t> </a:t>
            </a:r>
            <a:r>
              <a:rPr lang="en-US" sz="900" dirty="0" err="1">
                <a:solidFill>
                  <a:schemeClr val="accent1">
                    <a:lumMod val="50000"/>
                  </a:schemeClr>
                </a:solidFill>
                <a:latin typeface="Arvo" panose="020B0604020202020204" charset="0"/>
                <a:ea typeface="Muli"/>
                <a:cs typeface="Muli"/>
                <a:sym typeface="Muli"/>
              </a:rPr>
              <a:t>specifične</a:t>
            </a:r>
            <a:r>
              <a:rPr lang="sl-SI" sz="900" dirty="0">
                <a:solidFill>
                  <a:schemeClr val="accent1">
                    <a:lumMod val="50000"/>
                  </a:schemeClr>
                </a:solidFill>
                <a:latin typeface="Arvo" panose="020B0604020202020204" charset="0"/>
                <a:ea typeface="Muli"/>
                <a:cs typeface="Muli"/>
                <a:sym typeface="Muli"/>
              </a:rPr>
              <a:t> spretnosti</a:t>
            </a:r>
            <a:r>
              <a:rPr lang="en-US" sz="900" dirty="0">
                <a:solidFill>
                  <a:schemeClr val="accent1">
                    <a:lumMod val="50000"/>
                  </a:schemeClr>
                </a:solidFill>
                <a:latin typeface="Arvo" panose="020B0604020202020204" charset="0"/>
                <a:ea typeface="Muli"/>
                <a:cs typeface="Muli"/>
                <a:sym typeface="Muli"/>
              </a:rPr>
              <a:t>  IP</a:t>
            </a:r>
            <a:r>
              <a:rPr lang="hr-HR" sz="900" dirty="0">
                <a:solidFill>
                  <a:schemeClr val="accent1">
                    <a:lumMod val="50000"/>
                  </a:schemeClr>
                </a:solidFill>
                <a:latin typeface="Arvo" panose="020B0604020202020204" charset="0"/>
                <a:ea typeface="Muli"/>
                <a:cs typeface="Muli"/>
                <a:sym typeface="Muli"/>
              </a:rPr>
              <a:t>)</a:t>
            </a:r>
            <a:r>
              <a:rPr lang="en-US" sz="900" dirty="0">
                <a:solidFill>
                  <a:schemeClr val="accent1">
                    <a:lumMod val="50000"/>
                  </a:schemeClr>
                </a:solidFill>
                <a:latin typeface="Arvo" panose="020B0604020202020204" charset="0"/>
                <a:ea typeface="Muli"/>
                <a:cs typeface="Muli"/>
                <a:sym typeface="Muli"/>
              </a:rPr>
              <a:t> </a:t>
            </a:r>
            <a:endParaRPr sz="900" dirty="0">
              <a:solidFill>
                <a:schemeClr val="accent1">
                  <a:lumMod val="50000"/>
                </a:schemeClr>
              </a:solidFill>
              <a:latin typeface="Arvo" panose="020B0604020202020204" charset="0"/>
              <a:ea typeface="Muli"/>
              <a:cs typeface="Muli"/>
              <a:sym typeface="Muli"/>
            </a:endParaRPr>
          </a:p>
        </p:txBody>
      </p:sp>
      <p:sp>
        <p:nvSpPr>
          <p:cNvPr id="612" name="Google Shape;612;p42"/>
          <p:cNvSpPr txBox="1"/>
          <p:nvPr/>
        </p:nvSpPr>
        <p:spPr>
          <a:xfrm>
            <a:off x="3139367" y="3365044"/>
            <a:ext cx="1973326" cy="90095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200" b="1" dirty="0">
                <a:solidFill>
                  <a:schemeClr val="accent1">
                    <a:lumMod val="50000"/>
                  </a:schemeClr>
                </a:solidFill>
                <a:latin typeface="Arvo" panose="020B0604020202020204" charset="0"/>
                <a:ea typeface="Muli"/>
                <a:cs typeface="Muli"/>
                <a:sym typeface="Muli"/>
              </a:rPr>
              <a:t>201</a:t>
            </a:r>
            <a:r>
              <a:rPr lang="hr-HR" sz="1200" b="1" dirty="0">
                <a:solidFill>
                  <a:schemeClr val="accent1">
                    <a:lumMod val="50000"/>
                  </a:schemeClr>
                </a:solidFill>
                <a:latin typeface="Arvo" panose="020B0604020202020204" charset="0"/>
                <a:ea typeface="Muli"/>
                <a:cs typeface="Muli"/>
                <a:sym typeface="Muli"/>
              </a:rPr>
              <a:t>4</a:t>
            </a:r>
            <a:r>
              <a:rPr lang="en" sz="1200" b="1" dirty="0">
                <a:solidFill>
                  <a:schemeClr val="accent1">
                    <a:lumMod val="50000"/>
                  </a:schemeClr>
                </a:solidFill>
                <a:latin typeface="Arvo" panose="020B0604020202020204" charset="0"/>
                <a:ea typeface="Muli"/>
                <a:cs typeface="Muli"/>
                <a:sym typeface="Muli"/>
              </a:rPr>
              <a:t>.  </a:t>
            </a:r>
            <a:r>
              <a:rPr lang="hr-HR" sz="1200" b="1" dirty="0">
                <a:solidFill>
                  <a:schemeClr val="accent1">
                    <a:lumMod val="50000"/>
                  </a:schemeClr>
                </a:solidFill>
                <a:latin typeface="Arvo" panose="020B0604020202020204" charset="0"/>
                <a:ea typeface="Muli"/>
                <a:cs typeface="Muli"/>
                <a:sym typeface="Muli"/>
              </a:rPr>
              <a:t>/ 2015.</a:t>
            </a:r>
            <a:endParaRPr lang="en" sz="1200" b="1" dirty="0">
              <a:solidFill>
                <a:schemeClr val="accent1">
                  <a:lumMod val="50000"/>
                </a:schemeClr>
              </a:solidFill>
              <a:latin typeface="Arvo" panose="020B0604020202020204" charset="0"/>
              <a:ea typeface="Muli"/>
              <a:cs typeface="Muli"/>
              <a:sym typeface="Muli"/>
            </a:endParaRPr>
          </a:p>
          <a:p>
            <a:pPr lvl="0" algn="ctr"/>
            <a:r>
              <a:rPr lang="hr-HR" sz="900" dirty="0" err="1">
                <a:solidFill>
                  <a:schemeClr val="accent1">
                    <a:lumMod val="50000"/>
                  </a:schemeClr>
                </a:solidFill>
                <a:latin typeface="Arvo" panose="020B0604020202020204" charset="0"/>
                <a:ea typeface="Muli"/>
                <a:cs typeface="Muli"/>
                <a:sym typeface="Muli"/>
              </a:rPr>
              <a:t>Študenti</a:t>
            </a:r>
            <a:r>
              <a:rPr lang="hr-HR" sz="900" dirty="0">
                <a:solidFill>
                  <a:schemeClr val="accent1">
                    <a:lumMod val="50000"/>
                  </a:schemeClr>
                </a:solidFill>
                <a:latin typeface="Arvo" panose="020B0604020202020204" charset="0"/>
                <a:ea typeface="Muli"/>
                <a:cs typeface="Muli"/>
                <a:sym typeface="Muli"/>
              </a:rPr>
              <a:t>: dodiplomski (1. – 3.) </a:t>
            </a:r>
            <a:r>
              <a:rPr lang="hr-HR" sz="900" dirty="0" err="1">
                <a:solidFill>
                  <a:schemeClr val="accent1">
                    <a:lumMod val="50000"/>
                  </a:schemeClr>
                </a:solidFill>
                <a:latin typeface="Arvo" panose="020B0604020202020204" charset="0"/>
                <a:ea typeface="Muli"/>
                <a:cs typeface="Muli"/>
                <a:sym typeface="Muli"/>
              </a:rPr>
              <a:t>in</a:t>
            </a:r>
            <a:r>
              <a:rPr lang="hr-HR" sz="900" dirty="0">
                <a:solidFill>
                  <a:schemeClr val="accent1">
                    <a:lumMod val="50000"/>
                  </a:schemeClr>
                </a:solidFill>
                <a:latin typeface="Arvo" panose="020B0604020202020204" charset="0"/>
                <a:ea typeface="Muli"/>
                <a:cs typeface="Muli"/>
                <a:sym typeface="Muli"/>
              </a:rPr>
              <a:t> </a:t>
            </a:r>
            <a:r>
              <a:rPr lang="hr-HR" sz="900" dirty="0" err="1">
                <a:solidFill>
                  <a:schemeClr val="accent1">
                    <a:lumMod val="50000"/>
                  </a:schemeClr>
                </a:solidFill>
                <a:latin typeface="Arvo" panose="020B0604020202020204" charset="0"/>
                <a:ea typeface="Muli"/>
                <a:cs typeface="Muli"/>
                <a:sym typeface="Muli"/>
              </a:rPr>
              <a:t>podiplomskii</a:t>
            </a:r>
            <a:r>
              <a:rPr lang="hr-HR" sz="900" dirty="0">
                <a:solidFill>
                  <a:schemeClr val="accent1">
                    <a:lumMod val="50000"/>
                  </a:schemeClr>
                </a:solidFill>
                <a:latin typeface="Arvo" panose="020B0604020202020204" charset="0"/>
                <a:ea typeface="Muli"/>
                <a:cs typeface="Muli"/>
                <a:sym typeface="Muli"/>
              </a:rPr>
              <a:t> </a:t>
            </a:r>
            <a:r>
              <a:rPr lang="hr-HR" sz="900" dirty="0" err="1">
                <a:solidFill>
                  <a:schemeClr val="accent1">
                    <a:lumMod val="50000"/>
                  </a:schemeClr>
                </a:solidFill>
                <a:latin typeface="Arvo" panose="020B0604020202020204" charset="0"/>
                <a:ea typeface="Muli"/>
                <a:cs typeface="Muli"/>
                <a:sym typeface="Muli"/>
              </a:rPr>
              <a:t>študij</a:t>
            </a:r>
            <a:r>
              <a:rPr lang="hr-HR" sz="900" dirty="0">
                <a:solidFill>
                  <a:schemeClr val="accent1">
                    <a:lumMod val="50000"/>
                  </a:schemeClr>
                </a:solidFill>
                <a:latin typeface="Arvo" panose="020B0604020202020204" charset="0"/>
                <a:ea typeface="Muli"/>
                <a:cs typeface="Muli"/>
                <a:sym typeface="Muli"/>
              </a:rPr>
              <a:t>, </a:t>
            </a:r>
          </a:p>
          <a:p>
            <a:pPr lvl="0" algn="ctr"/>
            <a:r>
              <a:rPr lang="hr-HR" sz="900" dirty="0">
                <a:solidFill>
                  <a:schemeClr val="accent1">
                    <a:lumMod val="50000"/>
                  </a:schemeClr>
                </a:solidFill>
                <a:latin typeface="Arvo" panose="020B0604020202020204" charset="0"/>
                <a:ea typeface="Muli"/>
                <a:cs typeface="Muli"/>
                <a:sym typeface="Muli"/>
              </a:rPr>
              <a:t>Pravni </a:t>
            </a:r>
            <a:r>
              <a:rPr lang="hr-HR" sz="900" dirty="0" err="1">
                <a:solidFill>
                  <a:schemeClr val="accent1">
                    <a:lumMod val="50000"/>
                  </a:schemeClr>
                </a:solidFill>
                <a:latin typeface="Arvo" panose="020B0604020202020204" charset="0"/>
                <a:ea typeface="Muli"/>
                <a:cs typeface="Muli"/>
                <a:sym typeface="Muli"/>
              </a:rPr>
              <a:t>in</a:t>
            </a:r>
            <a:r>
              <a:rPr lang="hr-HR" sz="900" dirty="0">
                <a:solidFill>
                  <a:schemeClr val="accent1">
                    <a:lumMod val="50000"/>
                  </a:schemeClr>
                </a:solidFill>
                <a:latin typeface="Arvo" panose="020B0604020202020204" charset="0"/>
                <a:ea typeface="Muli"/>
                <a:cs typeface="Muli"/>
                <a:sym typeface="Muli"/>
              </a:rPr>
              <a:t> </a:t>
            </a:r>
            <a:r>
              <a:rPr lang="hr-HR" sz="900" dirty="0" err="1">
                <a:solidFill>
                  <a:schemeClr val="accent1">
                    <a:lumMod val="50000"/>
                  </a:schemeClr>
                </a:solidFill>
                <a:latin typeface="Arvo" panose="020B0604020202020204" charset="0"/>
                <a:ea typeface="Muli"/>
                <a:cs typeface="Muli"/>
                <a:sym typeface="Muli"/>
              </a:rPr>
              <a:t>praktiki</a:t>
            </a:r>
            <a:r>
              <a:rPr lang="hr-HR" sz="900" dirty="0">
                <a:solidFill>
                  <a:schemeClr val="accent1">
                    <a:lumMod val="50000"/>
                  </a:schemeClr>
                </a:solidFill>
                <a:latin typeface="Arvo" panose="020B0604020202020204" charset="0"/>
                <a:ea typeface="Muli"/>
                <a:cs typeface="Muli"/>
                <a:sym typeface="Muli"/>
              </a:rPr>
              <a:t> </a:t>
            </a:r>
          </a:p>
          <a:p>
            <a:pPr lvl="0" algn="ctr"/>
            <a:r>
              <a:rPr lang="hr-HR" sz="900" dirty="0">
                <a:solidFill>
                  <a:schemeClr val="accent1">
                    <a:lumMod val="50000"/>
                  </a:schemeClr>
                </a:solidFill>
                <a:latin typeface="Arvo" panose="020B0604020202020204" charset="0"/>
                <a:ea typeface="Muli"/>
                <a:cs typeface="Muli"/>
                <a:sym typeface="Muli"/>
              </a:rPr>
              <a:t>(</a:t>
            </a:r>
            <a:r>
              <a:rPr lang="hr-HR" sz="900" dirty="0" err="1">
                <a:solidFill>
                  <a:schemeClr val="accent1">
                    <a:lumMod val="50000"/>
                  </a:schemeClr>
                </a:solidFill>
                <a:latin typeface="Arvo" panose="020B0604020202020204" charset="0"/>
                <a:ea typeface="Muli"/>
                <a:cs typeface="Muli"/>
                <a:sym typeface="Muli"/>
              </a:rPr>
              <a:t>Pravosodna</a:t>
            </a:r>
            <a:r>
              <a:rPr lang="hr-HR" sz="900" dirty="0">
                <a:solidFill>
                  <a:schemeClr val="accent1">
                    <a:lumMod val="50000"/>
                  </a:schemeClr>
                </a:solidFill>
                <a:latin typeface="Arvo" panose="020B0604020202020204" charset="0"/>
                <a:ea typeface="Muli"/>
                <a:cs typeface="Muli"/>
                <a:sym typeface="Muli"/>
              </a:rPr>
              <a:t> akademija)</a:t>
            </a:r>
          </a:p>
          <a:p>
            <a:pPr lvl="0" algn="ctr"/>
            <a:r>
              <a:rPr lang="hr-HR" sz="900" dirty="0">
                <a:solidFill>
                  <a:schemeClr val="accent1">
                    <a:lumMod val="50000"/>
                  </a:schemeClr>
                </a:solidFill>
                <a:latin typeface="Arvo" panose="020B0604020202020204" charset="0"/>
                <a:ea typeface="Muli"/>
                <a:cs typeface="Muli"/>
                <a:sym typeface="Muli"/>
              </a:rPr>
              <a:t>(</a:t>
            </a:r>
            <a:r>
              <a:rPr lang="hr-HR" sz="900" dirty="0" err="1">
                <a:solidFill>
                  <a:schemeClr val="accent1">
                    <a:lumMod val="50000"/>
                  </a:schemeClr>
                </a:solidFill>
                <a:latin typeface="Arvo" panose="020B0604020202020204" charset="0"/>
                <a:ea typeface="Muli"/>
                <a:cs typeface="Muli"/>
                <a:sym typeface="Muli"/>
              </a:rPr>
              <a:t>generične</a:t>
            </a:r>
            <a:r>
              <a:rPr lang="hr-HR" sz="900" dirty="0">
                <a:solidFill>
                  <a:schemeClr val="accent1">
                    <a:lumMod val="50000"/>
                  </a:schemeClr>
                </a:solidFill>
                <a:latin typeface="Arvo" panose="020B0604020202020204" charset="0"/>
                <a:ea typeface="Muli"/>
                <a:cs typeface="Muli"/>
                <a:sym typeface="Muli"/>
              </a:rPr>
              <a:t> </a:t>
            </a:r>
            <a:r>
              <a:rPr lang="hr-HR" sz="900" dirty="0" err="1">
                <a:solidFill>
                  <a:schemeClr val="accent1">
                    <a:lumMod val="50000"/>
                  </a:schemeClr>
                </a:solidFill>
                <a:latin typeface="Arvo" panose="020B0604020202020204" charset="0"/>
                <a:ea typeface="Muli"/>
                <a:cs typeface="Muli"/>
                <a:sym typeface="Muli"/>
              </a:rPr>
              <a:t>in</a:t>
            </a:r>
            <a:r>
              <a:rPr lang="hr-HR" sz="900" dirty="0">
                <a:solidFill>
                  <a:schemeClr val="accent1">
                    <a:lumMod val="50000"/>
                  </a:schemeClr>
                </a:solidFill>
                <a:latin typeface="Arvo" panose="020B0604020202020204" charset="0"/>
                <a:ea typeface="Muli"/>
                <a:cs typeface="Muli"/>
                <a:sym typeface="Muli"/>
              </a:rPr>
              <a:t> specifične spretnosti IP)</a:t>
            </a:r>
            <a:r>
              <a:rPr lang="en-US" sz="900" dirty="0">
                <a:solidFill>
                  <a:schemeClr val="accent1">
                    <a:lumMod val="50000"/>
                  </a:schemeClr>
                </a:solidFill>
                <a:latin typeface="Arvo" panose="020B0604020202020204" charset="0"/>
                <a:ea typeface="Muli"/>
                <a:cs typeface="Muli"/>
                <a:sym typeface="Muli"/>
              </a:rPr>
              <a:t> </a:t>
            </a:r>
            <a:endParaRPr sz="900" dirty="0">
              <a:solidFill>
                <a:schemeClr val="accent1">
                  <a:lumMod val="50000"/>
                </a:schemeClr>
              </a:solidFill>
              <a:latin typeface="Arvo" panose="020B0604020202020204" charset="0"/>
              <a:ea typeface="Muli"/>
              <a:cs typeface="Muli"/>
              <a:sym typeface="Muli"/>
            </a:endParaRPr>
          </a:p>
        </p:txBody>
      </p:sp>
      <p:sp>
        <p:nvSpPr>
          <p:cNvPr id="30" name="Google Shape;612;p42">
            <a:extLst>
              <a:ext uri="{FF2B5EF4-FFF2-40B4-BE49-F238E27FC236}">
                <a16:creationId xmlns:a16="http://schemas.microsoft.com/office/drawing/2014/main" id="{9C920D6B-52C2-4F10-9373-0DE27589541E}"/>
              </a:ext>
            </a:extLst>
          </p:cNvPr>
          <p:cNvSpPr txBox="1"/>
          <p:nvPr/>
        </p:nvSpPr>
        <p:spPr>
          <a:xfrm>
            <a:off x="3844178" y="953700"/>
            <a:ext cx="2147909" cy="75467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200" b="1" dirty="0">
                <a:solidFill>
                  <a:schemeClr val="accent1">
                    <a:lumMod val="50000"/>
                  </a:schemeClr>
                </a:solidFill>
                <a:latin typeface="Arvo" panose="020B0604020202020204" charset="0"/>
                <a:ea typeface="Muli"/>
                <a:cs typeface="Muli"/>
                <a:sym typeface="Muli"/>
              </a:rPr>
              <a:t>201</a:t>
            </a:r>
            <a:r>
              <a:rPr lang="en-US" sz="1200" b="1" dirty="0">
                <a:solidFill>
                  <a:schemeClr val="accent1">
                    <a:lumMod val="50000"/>
                  </a:schemeClr>
                </a:solidFill>
                <a:latin typeface="Arvo" panose="020B0604020202020204" charset="0"/>
                <a:ea typeface="Muli"/>
                <a:cs typeface="Muli"/>
                <a:sym typeface="Muli"/>
              </a:rPr>
              <a:t>7</a:t>
            </a:r>
            <a:r>
              <a:rPr lang="en" sz="1200" b="1" dirty="0">
                <a:solidFill>
                  <a:schemeClr val="accent1">
                    <a:lumMod val="50000"/>
                  </a:schemeClr>
                </a:solidFill>
                <a:latin typeface="Arvo" panose="020B0604020202020204" charset="0"/>
                <a:ea typeface="Muli"/>
                <a:cs typeface="Muli"/>
                <a:sym typeface="Muli"/>
              </a:rPr>
              <a:t>. </a:t>
            </a:r>
            <a:r>
              <a:rPr lang="hr-HR" sz="1200" b="1" dirty="0">
                <a:solidFill>
                  <a:schemeClr val="accent1">
                    <a:lumMod val="50000"/>
                  </a:schemeClr>
                </a:solidFill>
                <a:latin typeface="Arvo" panose="020B0604020202020204" charset="0"/>
                <a:ea typeface="Muli"/>
                <a:cs typeface="Muli"/>
                <a:sym typeface="Muli"/>
              </a:rPr>
              <a:t>/ 201</a:t>
            </a:r>
            <a:r>
              <a:rPr lang="en-US" sz="1200" b="1" dirty="0">
                <a:solidFill>
                  <a:schemeClr val="accent1">
                    <a:lumMod val="50000"/>
                  </a:schemeClr>
                </a:solidFill>
                <a:latin typeface="Arvo" panose="020B0604020202020204" charset="0"/>
                <a:ea typeface="Muli"/>
                <a:cs typeface="Muli"/>
                <a:sym typeface="Muli"/>
              </a:rPr>
              <a:t>8</a:t>
            </a:r>
            <a:r>
              <a:rPr lang="hr-HR" sz="1200" b="1" dirty="0">
                <a:solidFill>
                  <a:schemeClr val="accent1">
                    <a:lumMod val="50000"/>
                  </a:schemeClr>
                </a:solidFill>
                <a:latin typeface="Arvo" panose="020B0604020202020204" charset="0"/>
                <a:ea typeface="Muli"/>
                <a:cs typeface="Muli"/>
                <a:sym typeface="Muli"/>
              </a:rPr>
              <a:t>.</a:t>
            </a:r>
            <a:endParaRPr lang="en" sz="1200" b="1" dirty="0">
              <a:solidFill>
                <a:schemeClr val="accent1">
                  <a:lumMod val="50000"/>
                </a:schemeClr>
              </a:solidFill>
              <a:latin typeface="Arvo" panose="020B0604020202020204" charset="0"/>
              <a:ea typeface="Muli"/>
              <a:cs typeface="Muli"/>
              <a:sym typeface="Muli"/>
            </a:endParaRPr>
          </a:p>
          <a:p>
            <a:pPr lvl="0" algn="ctr"/>
            <a:r>
              <a:rPr lang="hr-HR" sz="900" dirty="0" err="1">
                <a:solidFill>
                  <a:schemeClr val="accent1">
                    <a:lumMod val="50000"/>
                  </a:schemeClr>
                </a:solidFill>
                <a:latin typeface="Arvo" panose="020B0604020202020204" charset="0"/>
                <a:ea typeface="Muli"/>
                <a:cs typeface="Muli"/>
                <a:sym typeface="Muli"/>
              </a:rPr>
              <a:t>Študenti</a:t>
            </a:r>
            <a:r>
              <a:rPr lang="hr-HR" sz="900" dirty="0">
                <a:solidFill>
                  <a:schemeClr val="accent1">
                    <a:lumMod val="50000"/>
                  </a:schemeClr>
                </a:solidFill>
                <a:latin typeface="Arvo" panose="020B0604020202020204" charset="0"/>
                <a:ea typeface="Muli"/>
                <a:cs typeface="Muli"/>
                <a:sym typeface="Muli"/>
              </a:rPr>
              <a:t> : dodiplomski (1. – 5.) </a:t>
            </a:r>
            <a:r>
              <a:rPr lang="hr-HR" sz="900" dirty="0" err="1">
                <a:solidFill>
                  <a:schemeClr val="accent1">
                    <a:lumMod val="50000"/>
                  </a:schemeClr>
                </a:solidFill>
                <a:latin typeface="Arvo" panose="020B0604020202020204" charset="0"/>
                <a:ea typeface="Muli"/>
                <a:cs typeface="Muli"/>
                <a:sym typeface="Muli"/>
              </a:rPr>
              <a:t>in</a:t>
            </a:r>
            <a:r>
              <a:rPr lang="hr-HR" sz="900" dirty="0">
                <a:solidFill>
                  <a:schemeClr val="accent1">
                    <a:lumMod val="50000"/>
                  </a:schemeClr>
                </a:solidFill>
                <a:latin typeface="Arvo" panose="020B0604020202020204" charset="0"/>
                <a:ea typeface="Muli"/>
                <a:cs typeface="Muli"/>
                <a:sym typeface="Muli"/>
              </a:rPr>
              <a:t> </a:t>
            </a:r>
            <a:r>
              <a:rPr lang="hr-HR" sz="900" dirty="0" err="1">
                <a:solidFill>
                  <a:schemeClr val="accent1">
                    <a:lumMod val="50000"/>
                  </a:schemeClr>
                </a:solidFill>
                <a:latin typeface="Arvo" panose="020B0604020202020204" charset="0"/>
                <a:ea typeface="Muli"/>
                <a:cs typeface="Muli"/>
                <a:sym typeface="Muli"/>
              </a:rPr>
              <a:t>podiplomski</a:t>
            </a:r>
            <a:r>
              <a:rPr lang="hr-HR" sz="900" dirty="0">
                <a:solidFill>
                  <a:schemeClr val="accent1">
                    <a:lumMod val="50000"/>
                  </a:schemeClr>
                </a:solidFill>
                <a:latin typeface="Arvo" panose="020B0604020202020204" charset="0"/>
                <a:ea typeface="Muli"/>
                <a:cs typeface="Muli"/>
                <a:sym typeface="Muli"/>
              </a:rPr>
              <a:t> </a:t>
            </a:r>
            <a:r>
              <a:rPr lang="hr-HR" sz="900" dirty="0" err="1">
                <a:solidFill>
                  <a:schemeClr val="accent1">
                    <a:lumMod val="50000"/>
                  </a:schemeClr>
                </a:solidFill>
                <a:latin typeface="Arvo" panose="020B0604020202020204" charset="0"/>
                <a:ea typeface="Muli"/>
                <a:cs typeface="Muli"/>
                <a:sym typeface="Muli"/>
              </a:rPr>
              <a:t>študij</a:t>
            </a:r>
            <a:r>
              <a:rPr lang="hr-HR" sz="900" dirty="0">
                <a:solidFill>
                  <a:schemeClr val="accent1">
                    <a:lumMod val="50000"/>
                  </a:schemeClr>
                </a:solidFill>
                <a:latin typeface="Arvo" panose="020B0604020202020204" charset="0"/>
                <a:ea typeface="Muli"/>
                <a:cs typeface="Muli"/>
                <a:sym typeface="Muli"/>
              </a:rPr>
              <a:t>,</a:t>
            </a:r>
            <a:br>
              <a:rPr lang="hr-HR" sz="900" dirty="0">
                <a:solidFill>
                  <a:schemeClr val="accent1">
                    <a:lumMod val="50000"/>
                  </a:schemeClr>
                </a:solidFill>
                <a:latin typeface="Arvo" panose="020B0604020202020204" charset="0"/>
                <a:ea typeface="Muli"/>
                <a:cs typeface="Muli"/>
                <a:sym typeface="Muli"/>
              </a:rPr>
            </a:br>
            <a:r>
              <a:rPr lang="en-US" sz="900" dirty="0" err="1">
                <a:solidFill>
                  <a:schemeClr val="accent1">
                    <a:lumMod val="50000"/>
                  </a:schemeClr>
                </a:solidFill>
                <a:latin typeface="Arvo" panose="020B0604020202020204" charset="0"/>
                <a:ea typeface="Muli"/>
                <a:cs typeface="Muli"/>
                <a:sym typeface="Muli"/>
              </a:rPr>
              <a:t>pravni</a:t>
            </a:r>
            <a:r>
              <a:rPr lang="en-US" sz="900" dirty="0">
                <a:solidFill>
                  <a:schemeClr val="accent1">
                    <a:lumMod val="50000"/>
                  </a:schemeClr>
                </a:solidFill>
                <a:latin typeface="Arvo" panose="020B0604020202020204" charset="0"/>
                <a:ea typeface="Muli"/>
                <a:cs typeface="Muli"/>
                <a:sym typeface="Muli"/>
              </a:rPr>
              <a:t> </a:t>
            </a:r>
            <a:r>
              <a:rPr lang="en-US" sz="900" dirty="0" err="1">
                <a:solidFill>
                  <a:schemeClr val="accent1">
                    <a:lumMod val="50000"/>
                  </a:schemeClr>
                </a:solidFill>
                <a:latin typeface="Arvo" panose="020B0604020202020204" charset="0"/>
                <a:ea typeface="Muli"/>
                <a:cs typeface="Muli"/>
                <a:sym typeface="Muli"/>
              </a:rPr>
              <a:t>prakt</a:t>
            </a:r>
            <a:r>
              <a:rPr lang="sl-SI" sz="900" dirty="0" err="1">
                <a:solidFill>
                  <a:schemeClr val="accent1">
                    <a:lumMod val="50000"/>
                  </a:schemeClr>
                </a:solidFill>
                <a:latin typeface="Arvo" panose="020B0604020202020204" charset="0"/>
                <a:ea typeface="Muli"/>
                <a:cs typeface="Muli"/>
                <a:sym typeface="Muli"/>
              </a:rPr>
              <a:t>iki</a:t>
            </a:r>
            <a:r>
              <a:rPr lang="hr-HR" sz="900" dirty="0">
                <a:solidFill>
                  <a:schemeClr val="accent1">
                    <a:lumMod val="50000"/>
                  </a:schemeClr>
                </a:solidFill>
                <a:latin typeface="Arvo" panose="020B0604020202020204" charset="0"/>
                <a:ea typeface="Muli"/>
                <a:cs typeface="Muli"/>
                <a:sym typeface="Muli"/>
              </a:rPr>
              <a:t>,</a:t>
            </a:r>
            <a:r>
              <a:rPr lang="en-US" sz="900" dirty="0">
                <a:solidFill>
                  <a:schemeClr val="accent1">
                    <a:lumMod val="50000"/>
                  </a:schemeClr>
                </a:solidFill>
                <a:latin typeface="Arvo" panose="020B0604020202020204" charset="0"/>
                <a:ea typeface="Muli"/>
                <a:cs typeface="Muli"/>
                <a:sym typeface="Muli"/>
              </a:rPr>
              <a:t> </a:t>
            </a:r>
            <a:r>
              <a:rPr lang="en-US" sz="900" dirty="0" err="1">
                <a:solidFill>
                  <a:schemeClr val="accent1">
                    <a:lumMod val="50000"/>
                  </a:schemeClr>
                </a:solidFill>
                <a:latin typeface="Arvo" panose="020B0604020202020204" charset="0"/>
                <a:ea typeface="Muli"/>
                <a:cs typeface="Muli"/>
                <a:sym typeface="Muli"/>
              </a:rPr>
              <a:t>doktoran</a:t>
            </a:r>
            <a:r>
              <a:rPr lang="sl-SI" sz="900" dirty="0">
                <a:solidFill>
                  <a:schemeClr val="accent1">
                    <a:lumMod val="50000"/>
                  </a:schemeClr>
                </a:solidFill>
                <a:latin typeface="Arvo" panose="020B0604020202020204" charset="0"/>
                <a:ea typeface="Muli"/>
                <a:cs typeface="Muli"/>
                <a:sym typeface="Muli"/>
              </a:rPr>
              <a:t>t</a:t>
            </a:r>
            <a:r>
              <a:rPr lang="en-US" sz="900" dirty="0" err="1">
                <a:solidFill>
                  <a:schemeClr val="accent1">
                    <a:lumMod val="50000"/>
                  </a:schemeClr>
                </a:solidFill>
                <a:latin typeface="Arvo" panose="020B0604020202020204" charset="0"/>
                <a:ea typeface="Muli"/>
                <a:cs typeface="Muli"/>
                <a:sym typeface="Muli"/>
              </a:rPr>
              <a:t>i</a:t>
            </a:r>
            <a:endParaRPr lang="hr-HR" sz="900" dirty="0">
              <a:solidFill>
                <a:schemeClr val="accent1">
                  <a:lumMod val="50000"/>
                </a:schemeClr>
              </a:solidFill>
              <a:latin typeface="Arvo" panose="020B0604020202020204" charset="0"/>
              <a:ea typeface="Muli"/>
              <a:cs typeface="Muli"/>
              <a:sym typeface="Muli"/>
            </a:endParaRPr>
          </a:p>
          <a:p>
            <a:pPr algn="ctr"/>
            <a:r>
              <a:rPr lang="hr-HR" sz="900" dirty="0">
                <a:solidFill>
                  <a:schemeClr val="accent1">
                    <a:lumMod val="50000"/>
                  </a:schemeClr>
                </a:solidFill>
                <a:latin typeface="Arvo" panose="020B0604020202020204" charset="0"/>
                <a:ea typeface="Muli"/>
                <a:cs typeface="Muli"/>
                <a:sym typeface="Muli"/>
              </a:rPr>
              <a:t>(</a:t>
            </a:r>
            <a:r>
              <a:rPr lang="hr-HR" sz="900" dirty="0" err="1">
                <a:solidFill>
                  <a:schemeClr val="accent1">
                    <a:lumMod val="50000"/>
                  </a:schemeClr>
                </a:solidFill>
                <a:latin typeface="Arvo" panose="020B0604020202020204" charset="0"/>
                <a:ea typeface="Muli"/>
                <a:cs typeface="Muli"/>
                <a:sym typeface="Muli"/>
              </a:rPr>
              <a:t>generične</a:t>
            </a:r>
            <a:r>
              <a:rPr lang="hr-HR" sz="900" dirty="0">
                <a:solidFill>
                  <a:schemeClr val="accent1">
                    <a:lumMod val="50000"/>
                  </a:schemeClr>
                </a:solidFill>
                <a:latin typeface="Arvo" panose="020B0604020202020204" charset="0"/>
                <a:ea typeface="Muli"/>
                <a:cs typeface="Muli"/>
                <a:sym typeface="Muli"/>
              </a:rPr>
              <a:t> </a:t>
            </a:r>
            <a:r>
              <a:rPr lang="hr-HR" sz="900" dirty="0" err="1">
                <a:solidFill>
                  <a:schemeClr val="accent1">
                    <a:lumMod val="50000"/>
                  </a:schemeClr>
                </a:solidFill>
                <a:latin typeface="Arvo" panose="020B0604020202020204" charset="0"/>
                <a:ea typeface="Muli"/>
                <a:cs typeface="Muli"/>
                <a:sym typeface="Muli"/>
              </a:rPr>
              <a:t>in</a:t>
            </a:r>
            <a:r>
              <a:rPr lang="hr-HR" sz="900" dirty="0">
                <a:solidFill>
                  <a:schemeClr val="accent1">
                    <a:lumMod val="50000"/>
                  </a:schemeClr>
                </a:solidFill>
                <a:latin typeface="Arvo" panose="020B0604020202020204" charset="0"/>
                <a:ea typeface="Muli"/>
                <a:cs typeface="Muli"/>
                <a:sym typeface="Muli"/>
              </a:rPr>
              <a:t> specifične spretnosti IP)</a:t>
            </a:r>
          </a:p>
          <a:p>
            <a:pPr marL="0" marR="0" lvl="0" indent="0" algn="ctr" rtl="0">
              <a:lnSpc>
                <a:spcPct val="100000"/>
              </a:lnSpc>
              <a:spcBef>
                <a:spcPts val="0"/>
              </a:spcBef>
              <a:spcAft>
                <a:spcPts val="0"/>
              </a:spcAft>
              <a:buNone/>
            </a:pPr>
            <a:endParaRPr sz="900" dirty="0">
              <a:solidFill>
                <a:schemeClr val="accent1">
                  <a:lumMod val="50000"/>
                </a:schemeClr>
              </a:solidFill>
              <a:latin typeface="Muli"/>
              <a:ea typeface="Muli"/>
              <a:cs typeface="Muli"/>
              <a:sym typeface="Muli"/>
            </a:endParaRPr>
          </a:p>
        </p:txBody>
      </p:sp>
      <p:sp>
        <p:nvSpPr>
          <p:cNvPr id="31" name="Google Shape;612;p42">
            <a:extLst>
              <a:ext uri="{FF2B5EF4-FFF2-40B4-BE49-F238E27FC236}">
                <a16:creationId xmlns:a16="http://schemas.microsoft.com/office/drawing/2014/main" id="{0BD7198F-B275-4344-A61E-40369C60080C}"/>
              </a:ext>
            </a:extLst>
          </p:cNvPr>
          <p:cNvSpPr txBox="1"/>
          <p:nvPr/>
        </p:nvSpPr>
        <p:spPr>
          <a:xfrm>
            <a:off x="6165050" y="1169087"/>
            <a:ext cx="1874542" cy="108203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200" b="1" dirty="0">
                <a:solidFill>
                  <a:schemeClr val="accent1">
                    <a:lumMod val="50000"/>
                  </a:schemeClr>
                </a:solidFill>
                <a:latin typeface="Arvo" panose="020B0604020202020204" charset="0"/>
                <a:ea typeface="Muli"/>
                <a:cs typeface="Muli"/>
                <a:sym typeface="Muli"/>
              </a:rPr>
              <a:t>20</a:t>
            </a:r>
            <a:r>
              <a:rPr lang="hr-HR" sz="1200" b="1" dirty="0">
                <a:solidFill>
                  <a:schemeClr val="accent1">
                    <a:lumMod val="50000"/>
                  </a:schemeClr>
                </a:solidFill>
                <a:latin typeface="Arvo" panose="020B0604020202020204" charset="0"/>
                <a:ea typeface="Muli"/>
                <a:cs typeface="Muli"/>
                <a:sym typeface="Muli"/>
              </a:rPr>
              <a:t>21</a:t>
            </a:r>
            <a:r>
              <a:rPr lang="en" sz="1200" b="1" dirty="0">
                <a:solidFill>
                  <a:schemeClr val="accent1">
                    <a:lumMod val="50000"/>
                  </a:schemeClr>
                </a:solidFill>
                <a:latin typeface="Arvo" panose="020B0604020202020204" charset="0"/>
                <a:ea typeface="Muli"/>
                <a:cs typeface="Muli"/>
                <a:sym typeface="Muli"/>
              </a:rPr>
              <a:t>. </a:t>
            </a:r>
            <a:r>
              <a:rPr lang="hr-HR" sz="1200" b="1" dirty="0">
                <a:solidFill>
                  <a:schemeClr val="accent1">
                    <a:lumMod val="50000"/>
                  </a:schemeClr>
                </a:solidFill>
                <a:latin typeface="Arvo" panose="020B0604020202020204" charset="0"/>
                <a:ea typeface="Muli"/>
                <a:cs typeface="Muli"/>
                <a:sym typeface="Muli"/>
              </a:rPr>
              <a:t>/ 2022.</a:t>
            </a:r>
            <a:endParaRPr lang="en" sz="1200" b="1" dirty="0">
              <a:solidFill>
                <a:schemeClr val="accent1">
                  <a:lumMod val="50000"/>
                </a:schemeClr>
              </a:solidFill>
              <a:latin typeface="Arvo" panose="020B0604020202020204" charset="0"/>
              <a:ea typeface="Muli"/>
              <a:cs typeface="Muli"/>
              <a:sym typeface="Muli"/>
            </a:endParaRPr>
          </a:p>
          <a:p>
            <a:pPr lvl="0" algn="ctr"/>
            <a:r>
              <a:rPr lang="hr-HR" sz="900" dirty="0" err="1">
                <a:solidFill>
                  <a:schemeClr val="accent1">
                    <a:lumMod val="50000"/>
                  </a:schemeClr>
                </a:solidFill>
                <a:latin typeface="Arvo" panose="020B0604020202020204" charset="0"/>
                <a:ea typeface="Muli"/>
                <a:cs typeface="Muli"/>
                <a:sym typeface="Muli"/>
              </a:rPr>
              <a:t>Študenti</a:t>
            </a:r>
            <a:r>
              <a:rPr lang="hr-HR" sz="900" dirty="0">
                <a:solidFill>
                  <a:schemeClr val="accent1">
                    <a:lumMod val="50000"/>
                  </a:schemeClr>
                </a:solidFill>
                <a:latin typeface="Arvo" panose="020B0604020202020204" charset="0"/>
                <a:ea typeface="Muli"/>
                <a:cs typeface="Muli"/>
                <a:sym typeface="Muli"/>
              </a:rPr>
              <a:t> : dodiplomski (1. – 5.) </a:t>
            </a:r>
            <a:r>
              <a:rPr lang="hr-HR" sz="900" dirty="0" err="1">
                <a:solidFill>
                  <a:schemeClr val="accent1">
                    <a:lumMod val="50000"/>
                  </a:schemeClr>
                </a:solidFill>
                <a:latin typeface="Arvo" panose="020B0604020202020204" charset="0"/>
                <a:ea typeface="Muli"/>
                <a:cs typeface="Muli"/>
                <a:sym typeface="Muli"/>
              </a:rPr>
              <a:t>in</a:t>
            </a:r>
            <a:r>
              <a:rPr lang="hr-HR" sz="900" dirty="0">
                <a:solidFill>
                  <a:schemeClr val="accent1">
                    <a:lumMod val="50000"/>
                  </a:schemeClr>
                </a:solidFill>
                <a:latin typeface="Arvo" panose="020B0604020202020204" charset="0"/>
                <a:ea typeface="Muli"/>
                <a:cs typeface="Muli"/>
                <a:sym typeface="Muli"/>
              </a:rPr>
              <a:t> </a:t>
            </a:r>
            <a:r>
              <a:rPr lang="hr-HR" sz="900" dirty="0" err="1">
                <a:solidFill>
                  <a:schemeClr val="accent1">
                    <a:lumMod val="50000"/>
                  </a:schemeClr>
                </a:solidFill>
                <a:latin typeface="Arvo" panose="020B0604020202020204" charset="0"/>
                <a:ea typeface="Muli"/>
                <a:cs typeface="Muli"/>
                <a:sym typeface="Muli"/>
              </a:rPr>
              <a:t>podiplomski</a:t>
            </a:r>
            <a:r>
              <a:rPr lang="hr-HR" sz="900" dirty="0">
                <a:solidFill>
                  <a:schemeClr val="accent1">
                    <a:lumMod val="50000"/>
                  </a:schemeClr>
                </a:solidFill>
                <a:latin typeface="Arvo" panose="020B0604020202020204" charset="0"/>
                <a:ea typeface="Muli"/>
                <a:cs typeface="Muli"/>
                <a:sym typeface="Muli"/>
              </a:rPr>
              <a:t> </a:t>
            </a:r>
            <a:r>
              <a:rPr lang="hr-HR" sz="900" dirty="0" err="1">
                <a:solidFill>
                  <a:schemeClr val="accent1">
                    <a:lumMod val="50000"/>
                  </a:schemeClr>
                </a:solidFill>
                <a:latin typeface="Arvo" panose="020B0604020202020204" charset="0"/>
                <a:ea typeface="Muli"/>
                <a:cs typeface="Muli"/>
                <a:sym typeface="Muli"/>
              </a:rPr>
              <a:t>študij</a:t>
            </a:r>
            <a:r>
              <a:rPr lang="hr-HR" sz="900" dirty="0">
                <a:solidFill>
                  <a:schemeClr val="accent1">
                    <a:lumMod val="50000"/>
                  </a:schemeClr>
                </a:solidFill>
                <a:latin typeface="Arvo" panose="020B0604020202020204" charset="0"/>
                <a:ea typeface="Muli"/>
                <a:cs typeface="Muli"/>
                <a:sym typeface="Muli"/>
              </a:rPr>
              <a:t>, </a:t>
            </a:r>
            <a:r>
              <a:rPr lang="hr-HR" sz="900" dirty="0" err="1">
                <a:solidFill>
                  <a:schemeClr val="accent1">
                    <a:lumMod val="50000"/>
                  </a:schemeClr>
                </a:solidFill>
                <a:latin typeface="Arvo" panose="020B0604020202020204" charset="0"/>
                <a:ea typeface="Muli"/>
                <a:cs typeface="Muli"/>
                <a:sym typeface="Muli"/>
              </a:rPr>
              <a:t>doktoranti</a:t>
            </a:r>
            <a:r>
              <a:rPr lang="hr-HR" sz="900" dirty="0">
                <a:solidFill>
                  <a:schemeClr val="accent1">
                    <a:lumMod val="50000"/>
                  </a:schemeClr>
                </a:solidFill>
                <a:latin typeface="Arvo" panose="020B0604020202020204" charset="0"/>
                <a:ea typeface="Muli"/>
                <a:cs typeface="Muli"/>
                <a:sym typeface="Muli"/>
              </a:rPr>
              <a:t>, pravni </a:t>
            </a:r>
            <a:r>
              <a:rPr lang="hr-HR" sz="900" dirty="0" err="1">
                <a:solidFill>
                  <a:schemeClr val="accent1">
                    <a:lumMod val="50000"/>
                  </a:schemeClr>
                </a:solidFill>
                <a:latin typeface="Arvo" panose="020B0604020202020204" charset="0"/>
                <a:ea typeface="Muli"/>
                <a:cs typeface="Muli"/>
                <a:sym typeface="Muli"/>
              </a:rPr>
              <a:t>znanstveniki</a:t>
            </a:r>
            <a:r>
              <a:rPr lang="hr-HR" sz="900" dirty="0">
                <a:solidFill>
                  <a:schemeClr val="accent1">
                    <a:lumMod val="50000"/>
                  </a:schemeClr>
                </a:solidFill>
                <a:latin typeface="Arvo" panose="020B0604020202020204" charset="0"/>
                <a:ea typeface="Muli"/>
                <a:cs typeface="Muli"/>
                <a:sym typeface="Muli"/>
              </a:rPr>
              <a:t>, pravni </a:t>
            </a:r>
            <a:r>
              <a:rPr lang="hr-HR" sz="900" dirty="0" err="1">
                <a:solidFill>
                  <a:schemeClr val="accent1">
                    <a:lumMod val="50000"/>
                  </a:schemeClr>
                </a:solidFill>
                <a:latin typeface="Arvo" panose="020B0604020202020204" charset="0"/>
                <a:ea typeface="Muli"/>
                <a:cs typeface="Muli"/>
                <a:sym typeface="Muli"/>
              </a:rPr>
              <a:t>praktiki</a:t>
            </a:r>
            <a:r>
              <a:rPr lang="hr-HR" sz="900" dirty="0">
                <a:solidFill>
                  <a:schemeClr val="accent1">
                    <a:lumMod val="50000"/>
                  </a:schemeClr>
                </a:solidFill>
                <a:latin typeface="Arvo" panose="020B0604020202020204" charset="0"/>
                <a:ea typeface="Muli"/>
                <a:cs typeface="Muli"/>
                <a:sym typeface="Muli"/>
              </a:rPr>
              <a:t> </a:t>
            </a:r>
          </a:p>
          <a:p>
            <a:pPr lvl="0" algn="ctr"/>
            <a:r>
              <a:rPr lang="hr-HR" sz="900" dirty="0">
                <a:solidFill>
                  <a:schemeClr val="accent1">
                    <a:lumMod val="50000"/>
                  </a:schemeClr>
                </a:solidFill>
                <a:latin typeface="Arvo" panose="020B0604020202020204" charset="0"/>
                <a:ea typeface="Muli"/>
                <a:cs typeface="Muli"/>
                <a:sym typeface="Muli"/>
              </a:rPr>
              <a:t>(</a:t>
            </a:r>
            <a:r>
              <a:rPr lang="hr-HR" sz="900" dirty="0" err="1">
                <a:solidFill>
                  <a:schemeClr val="accent1">
                    <a:lumMod val="50000"/>
                  </a:schemeClr>
                </a:solidFill>
                <a:latin typeface="Arvo" panose="020B0604020202020204" charset="0"/>
                <a:ea typeface="Muli"/>
                <a:cs typeface="Muli"/>
                <a:sym typeface="Muli"/>
              </a:rPr>
              <a:t>generične</a:t>
            </a:r>
            <a:r>
              <a:rPr lang="hr-HR" sz="900" dirty="0">
                <a:solidFill>
                  <a:schemeClr val="accent1">
                    <a:lumMod val="50000"/>
                  </a:schemeClr>
                </a:solidFill>
                <a:latin typeface="Arvo" panose="020B0604020202020204" charset="0"/>
                <a:ea typeface="Muli"/>
                <a:cs typeface="Muli"/>
                <a:sym typeface="Muli"/>
              </a:rPr>
              <a:t> </a:t>
            </a:r>
            <a:r>
              <a:rPr lang="hr-HR" sz="900" dirty="0" err="1">
                <a:solidFill>
                  <a:schemeClr val="accent1">
                    <a:lumMod val="50000"/>
                  </a:schemeClr>
                </a:solidFill>
                <a:latin typeface="Arvo" panose="020B0604020202020204" charset="0"/>
                <a:ea typeface="Muli"/>
                <a:cs typeface="Muli"/>
                <a:sym typeface="Muli"/>
              </a:rPr>
              <a:t>in</a:t>
            </a:r>
            <a:r>
              <a:rPr lang="hr-HR" sz="900" dirty="0">
                <a:solidFill>
                  <a:schemeClr val="accent1">
                    <a:lumMod val="50000"/>
                  </a:schemeClr>
                </a:solidFill>
                <a:latin typeface="Arvo" panose="020B0604020202020204" charset="0"/>
                <a:ea typeface="Muli"/>
                <a:cs typeface="Muli"/>
                <a:sym typeface="Muli"/>
              </a:rPr>
              <a:t> specifične spretnosti IP</a:t>
            </a:r>
            <a:r>
              <a:rPr lang="en-US" sz="900" dirty="0">
                <a:solidFill>
                  <a:schemeClr val="accent1">
                    <a:lumMod val="50000"/>
                  </a:schemeClr>
                </a:solidFill>
                <a:latin typeface="Arvo" panose="020B0604020202020204" charset="0"/>
                <a:ea typeface="Muli"/>
                <a:cs typeface="Muli"/>
                <a:sym typeface="Muli"/>
              </a:rPr>
              <a:t> / </a:t>
            </a:r>
            <a:r>
              <a:rPr lang="en-US" sz="900" dirty="0" err="1">
                <a:solidFill>
                  <a:schemeClr val="accent1">
                    <a:lumMod val="50000"/>
                  </a:schemeClr>
                </a:solidFill>
                <a:latin typeface="Arvo" panose="020B0604020202020204" charset="0"/>
                <a:ea typeface="Muli"/>
                <a:cs typeface="Muli"/>
                <a:sym typeface="Muli"/>
              </a:rPr>
              <a:t>znanstvena</a:t>
            </a:r>
            <a:r>
              <a:rPr lang="en-US" sz="900" dirty="0">
                <a:solidFill>
                  <a:schemeClr val="accent1">
                    <a:lumMod val="50000"/>
                  </a:schemeClr>
                </a:solidFill>
                <a:latin typeface="Arvo" panose="020B0604020202020204" charset="0"/>
                <a:ea typeface="Muli"/>
                <a:cs typeface="Muli"/>
                <a:sym typeface="Muli"/>
              </a:rPr>
              <a:t> </a:t>
            </a:r>
            <a:r>
              <a:rPr lang="en-US" sz="900" dirty="0" err="1">
                <a:solidFill>
                  <a:schemeClr val="accent1">
                    <a:lumMod val="50000"/>
                  </a:schemeClr>
                </a:solidFill>
                <a:latin typeface="Arvo" panose="020B0604020202020204" charset="0"/>
                <a:ea typeface="Muli"/>
                <a:cs typeface="Muli"/>
                <a:sym typeface="Muli"/>
              </a:rPr>
              <a:t>pismenost</a:t>
            </a:r>
            <a:r>
              <a:rPr lang="hr-HR" sz="900" dirty="0">
                <a:solidFill>
                  <a:schemeClr val="accent1">
                    <a:lumMod val="50000"/>
                  </a:schemeClr>
                </a:solidFill>
                <a:latin typeface="Arvo" panose="020B0604020202020204" charset="0"/>
                <a:ea typeface="Muli"/>
                <a:cs typeface="Muli"/>
                <a:sym typeface="Muli"/>
              </a:rPr>
              <a:t>)</a:t>
            </a:r>
          </a:p>
          <a:p>
            <a:pPr marL="0" marR="0" lvl="0" indent="0" algn="ctr" rtl="0">
              <a:lnSpc>
                <a:spcPct val="100000"/>
              </a:lnSpc>
              <a:spcBef>
                <a:spcPts val="0"/>
              </a:spcBef>
              <a:spcAft>
                <a:spcPts val="0"/>
              </a:spcAft>
              <a:buNone/>
            </a:pPr>
            <a:endParaRPr sz="900" dirty="0">
              <a:solidFill>
                <a:schemeClr val="accent1">
                  <a:lumMod val="50000"/>
                </a:schemeClr>
              </a:solidFill>
              <a:latin typeface="Muli"/>
              <a:ea typeface="Muli"/>
              <a:cs typeface="Muli"/>
              <a:sym typeface="Muli"/>
            </a:endParaRPr>
          </a:p>
        </p:txBody>
      </p:sp>
      <p:grpSp>
        <p:nvGrpSpPr>
          <p:cNvPr id="32" name="Google Shape;596;p42">
            <a:extLst>
              <a:ext uri="{FF2B5EF4-FFF2-40B4-BE49-F238E27FC236}">
                <a16:creationId xmlns:a16="http://schemas.microsoft.com/office/drawing/2014/main" id="{9B522C16-079C-4D1C-A1BD-D03FC2B93E06}"/>
              </a:ext>
            </a:extLst>
          </p:cNvPr>
          <p:cNvGrpSpPr/>
          <p:nvPr/>
        </p:nvGrpSpPr>
        <p:grpSpPr>
          <a:xfrm>
            <a:off x="7070229" y="2251121"/>
            <a:ext cx="473400" cy="473400"/>
            <a:chOff x="5842489" y="1703401"/>
            <a:chExt cx="473400" cy="473400"/>
          </a:xfrm>
        </p:grpSpPr>
        <p:sp>
          <p:nvSpPr>
            <p:cNvPr id="33" name="Google Shape;597;p42">
              <a:extLst>
                <a:ext uri="{FF2B5EF4-FFF2-40B4-BE49-F238E27FC236}">
                  <a16:creationId xmlns:a16="http://schemas.microsoft.com/office/drawing/2014/main" id="{705B6671-5C38-465F-8989-618FF103D58B}"/>
                </a:ext>
              </a:extLst>
            </p:cNvPr>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34" name="Google Shape;598;p42">
              <a:extLst>
                <a:ext uri="{FF2B5EF4-FFF2-40B4-BE49-F238E27FC236}">
                  <a16:creationId xmlns:a16="http://schemas.microsoft.com/office/drawing/2014/main" id="{16411E7E-0342-4132-8C30-C54175663C09}"/>
                </a:ext>
              </a:extLst>
            </p:cNvPr>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hr-HR" sz="600" dirty="0">
                  <a:solidFill>
                    <a:schemeClr val="dk2"/>
                  </a:solidFill>
                  <a:latin typeface="Muli"/>
                  <a:ea typeface="Muli"/>
                  <a:cs typeface="Muli"/>
                  <a:sym typeface="Muli"/>
                </a:rPr>
                <a:t>7.</a:t>
              </a:r>
              <a:endParaRPr sz="600" dirty="0">
                <a:solidFill>
                  <a:schemeClr val="dk2"/>
                </a:solidFill>
                <a:latin typeface="Muli"/>
                <a:ea typeface="Muli"/>
                <a:cs typeface="Muli"/>
                <a:sym typeface="Muli"/>
              </a:endParaRPr>
            </a:p>
          </p:txBody>
        </p:sp>
      </p:grpSp>
      <p:sp>
        <p:nvSpPr>
          <p:cNvPr id="35" name="Google Shape;612;p42">
            <a:extLst>
              <a:ext uri="{FF2B5EF4-FFF2-40B4-BE49-F238E27FC236}">
                <a16:creationId xmlns:a16="http://schemas.microsoft.com/office/drawing/2014/main" id="{0DA8EC27-B22A-4D2D-8B27-A6DCE0F22920}"/>
              </a:ext>
            </a:extLst>
          </p:cNvPr>
          <p:cNvSpPr txBox="1"/>
          <p:nvPr/>
        </p:nvSpPr>
        <p:spPr>
          <a:xfrm>
            <a:off x="5833716" y="4265997"/>
            <a:ext cx="3051081" cy="66831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200" b="1" dirty="0">
                <a:solidFill>
                  <a:schemeClr val="accent1">
                    <a:lumMod val="50000"/>
                  </a:schemeClr>
                </a:solidFill>
                <a:latin typeface="Arvo" panose="020B0604020202020204" charset="0"/>
                <a:ea typeface="Muli"/>
                <a:cs typeface="Muli"/>
                <a:sym typeface="Muli"/>
              </a:rPr>
              <a:t>20</a:t>
            </a:r>
            <a:r>
              <a:rPr lang="hr-HR" sz="1200" b="1" dirty="0">
                <a:solidFill>
                  <a:schemeClr val="accent1">
                    <a:lumMod val="50000"/>
                  </a:schemeClr>
                </a:solidFill>
                <a:latin typeface="Arvo" panose="020B0604020202020204" charset="0"/>
                <a:ea typeface="Muli"/>
                <a:cs typeface="Muli"/>
                <a:sym typeface="Muli"/>
              </a:rPr>
              <a:t>20</a:t>
            </a:r>
            <a:r>
              <a:rPr lang="en" sz="1200" b="1" dirty="0">
                <a:solidFill>
                  <a:schemeClr val="accent1">
                    <a:lumMod val="50000"/>
                  </a:schemeClr>
                </a:solidFill>
                <a:latin typeface="Arvo" panose="020B0604020202020204" charset="0"/>
                <a:ea typeface="Muli"/>
                <a:cs typeface="Muli"/>
                <a:sym typeface="Muli"/>
              </a:rPr>
              <a:t>. </a:t>
            </a:r>
            <a:endParaRPr lang="hr-HR" sz="1200" b="1" dirty="0">
              <a:solidFill>
                <a:schemeClr val="accent1">
                  <a:lumMod val="50000"/>
                </a:schemeClr>
              </a:solidFill>
              <a:latin typeface="Arvo" panose="020B0604020202020204" charset="0"/>
              <a:ea typeface="Muli"/>
              <a:cs typeface="Muli"/>
              <a:sym typeface="Muli"/>
            </a:endParaRPr>
          </a:p>
          <a:p>
            <a:pPr marL="0" marR="0" lvl="0" indent="0" algn="ctr" rtl="0">
              <a:lnSpc>
                <a:spcPct val="100000"/>
              </a:lnSpc>
              <a:spcBef>
                <a:spcPts val="0"/>
              </a:spcBef>
              <a:spcAft>
                <a:spcPts val="0"/>
              </a:spcAft>
              <a:buNone/>
            </a:pPr>
            <a:r>
              <a:rPr lang="hr-HR" sz="900" dirty="0">
                <a:solidFill>
                  <a:schemeClr val="accent1">
                    <a:lumMod val="50000"/>
                  </a:schemeClr>
                </a:solidFill>
                <a:latin typeface="Arvo" panose="020B0604020202020204" charset="0"/>
                <a:ea typeface="Muli"/>
                <a:cs typeface="Muli"/>
                <a:sym typeface="Muli"/>
              </a:rPr>
              <a:t>Digitalna transformacija </a:t>
            </a:r>
            <a:r>
              <a:rPr lang="hr-HR" sz="900" dirty="0" err="1">
                <a:solidFill>
                  <a:schemeClr val="accent1">
                    <a:lumMod val="50000"/>
                  </a:schemeClr>
                </a:solidFill>
                <a:latin typeface="Arvo" panose="020B0604020202020204" charset="0"/>
                <a:ea typeface="Muli"/>
                <a:cs typeface="Muli"/>
                <a:sym typeface="Muli"/>
              </a:rPr>
              <a:t>in</a:t>
            </a:r>
            <a:r>
              <a:rPr lang="hr-HR" sz="900" dirty="0">
                <a:solidFill>
                  <a:schemeClr val="accent1">
                    <a:lumMod val="50000"/>
                  </a:schemeClr>
                </a:solidFill>
                <a:latin typeface="Arvo" panose="020B0604020202020204" charset="0"/>
                <a:ea typeface="Muli"/>
                <a:cs typeface="Muli"/>
                <a:sym typeface="Muli"/>
              </a:rPr>
              <a:t> virtualna knjižnica </a:t>
            </a:r>
            <a:r>
              <a:rPr lang="hr-HR" sz="900" dirty="0" err="1">
                <a:solidFill>
                  <a:schemeClr val="accent1">
                    <a:lumMod val="50000"/>
                  </a:schemeClr>
                </a:solidFill>
                <a:latin typeface="Arvo" panose="020B0604020202020204" charset="0"/>
                <a:ea typeface="Muli"/>
                <a:cs typeface="Muli"/>
                <a:sym typeface="Muli"/>
              </a:rPr>
              <a:t>PravRi</a:t>
            </a:r>
            <a:r>
              <a:rPr lang="hr-HR" sz="900" dirty="0">
                <a:solidFill>
                  <a:schemeClr val="accent1">
                    <a:lumMod val="50000"/>
                  </a:schemeClr>
                </a:solidFill>
                <a:latin typeface="Arvo" panose="020B0604020202020204" charset="0"/>
                <a:ea typeface="Muli"/>
                <a:cs typeface="Muli"/>
                <a:sym typeface="Muli"/>
              </a:rPr>
              <a:t>:</a:t>
            </a:r>
          </a:p>
          <a:p>
            <a:pPr lvl="0" algn="ctr"/>
            <a:r>
              <a:rPr lang="hr-HR" sz="900" dirty="0">
                <a:solidFill>
                  <a:schemeClr val="accent1">
                    <a:lumMod val="50000"/>
                  </a:schemeClr>
                </a:solidFill>
                <a:latin typeface="Arvo" panose="020B0604020202020204" charset="0"/>
                <a:ea typeface="Muli"/>
                <a:cs typeface="Muli"/>
                <a:sym typeface="Muli"/>
              </a:rPr>
              <a:t>Projekti ILO (MELE, YUFE) (</a:t>
            </a:r>
            <a:r>
              <a:rPr lang="hr-HR" sz="900" dirty="0" err="1">
                <a:solidFill>
                  <a:schemeClr val="accent1">
                    <a:lumMod val="50000"/>
                  </a:schemeClr>
                </a:solidFill>
                <a:latin typeface="Arvo" panose="020B0604020202020204" charset="0"/>
                <a:ea typeface="Muli"/>
                <a:cs typeface="Muli"/>
                <a:sym typeface="Muli"/>
              </a:rPr>
              <a:t>študenti</a:t>
            </a:r>
            <a:r>
              <a:rPr lang="hr-HR" sz="900" dirty="0">
                <a:solidFill>
                  <a:schemeClr val="accent1">
                    <a:lumMod val="50000"/>
                  </a:schemeClr>
                </a:solidFill>
                <a:latin typeface="Arvo" panose="020B0604020202020204" charset="0"/>
                <a:ea typeface="Muli"/>
                <a:cs typeface="Muli"/>
                <a:sym typeface="Muli"/>
              </a:rPr>
              <a:t>, </a:t>
            </a:r>
            <a:r>
              <a:rPr lang="hr-HR" sz="900" dirty="0" err="1">
                <a:solidFill>
                  <a:schemeClr val="accent1">
                    <a:lumMod val="50000"/>
                  </a:schemeClr>
                </a:solidFill>
                <a:latin typeface="Arvo" panose="020B0604020202020204" charset="0"/>
                <a:ea typeface="Muli"/>
                <a:cs typeface="Muli"/>
                <a:sym typeface="Muli"/>
              </a:rPr>
              <a:t>doktoranti</a:t>
            </a:r>
            <a:r>
              <a:rPr lang="hr-HR" sz="900" dirty="0">
                <a:solidFill>
                  <a:schemeClr val="accent1">
                    <a:lumMod val="50000"/>
                  </a:schemeClr>
                </a:solidFill>
                <a:latin typeface="Arvo" panose="020B0604020202020204" charset="0"/>
                <a:ea typeface="Muli"/>
                <a:cs typeface="Muli"/>
                <a:sym typeface="Muli"/>
              </a:rPr>
              <a:t>, knjižničari, pravni </a:t>
            </a:r>
            <a:r>
              <a:rPr lang="hr-HR" sz="900" dirty="0" err="1">
                <a:solidFill>
                  <a:schemeClr val="accent1">
                    <a:lumMod val="50000"/>
                  </a:schemeClr>
                </a:solidFill>
                <a:latin typeface="Arvo" panose="020B0604020202020204" charset="0"/>
                <a:ea typeface="Muli"/>
                <a:cs typeface="Muli"/>
                <a:sym typeface="Muli"/>
              </a:rPr>
              <a:t>znanstveniki</a:t>
            </a:r>
            <a:r>
              <a:rPr lang="hr-HR" sz="900" dirty="0">
                <a:solidFill>
                  <a:schemeClr val="accent1">
                    <a:lumMod val="50000"/>
                  </a:schemeClr>
                </a:solidFill>
                <a:latin typeface="Arvo" panose="020B0604020202020204" charset="0"/>
                <a:ea typeface="Muli"/>
                <a:cs typeface="Muli"/>
                <a:sym typeface="Muli"/>
              </a:rPr>
              <a:t>)</a:t>
            </a:r>
          </a:p>
          <a:p>
            <a:pPr marL="0" marR="0" lvl="0" indent="0" algn="ctr" rtl="0">
              <a:lnSpc>
                <a:spcPct val="100000"/>
              </a:lnSpc>
              <a:spcBef>
                <a:spcPts val="0"/>
              </a:spcBef>
              <a:spcAft>
                <a:spcPts val="0"/>
              </a:spcAft>
              <a:buNone/>
            </a:pPr>
            <a:endParaRPr sz="900" dirty="0">
              <a:solidFill>
                <a:schemeClr val="accent1">
                  <a:lumMod val="50000"/>
                </a:schemeClr>
              </a:solidFill>
              <a:latin typeface="Muli"/>
              <a:ea typeface="Muli"/>
              <a:cs typeface="Muli"/>
              <a:sym typeface="Muli"/>
            </a:endParaRPr>
          </a:p>
        </p:txBody>
      </p:sp>
      <p:sp>
        <p:nvSpPr>
          <p:cNvPr id="40" name="Oval 39">
            <a:extLst>
              <a:ext uri="{FF2B5EF4-FFF2-40B4-BE49-F238E27FC236}">
                <a16:creationId xmlns:a16="http://schemas.microsoft.com/office/drawing/2014/main" id="{047721F9-A6C3-40D7-8909-046A7515C252}"/>
              </a:ext>
            </a:extLst>
          </p:cNvPr>
          <p:cNvSpPr/>
          <p:nvPr/>
        </p:nvSpPr>
        <p:spPr>
          <a:xfrm>
            <a:off x="6562627" y="2840285"/>
            <a:ext cx="1382091" cy="1365294"/>
          </a:xfrm>
          <a:prstGeom prst="ellipse">
            <a:avLst/>
          </a:prstGeom>
          <a:blipFill dpi="0"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tile tx="0" ty="0" sx="100000" sy="100000" flip="none" algn="tl"/>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Google Shape;361;p23">
            <a:extLst>
              <a:ext uri="{FF2B5EF4-FFF2-40B4-BE49-F238E27FC236}">
                <a16:creationId xmlns:a16="http://schemas.microsoft.com/office/drawing/2014/main" id="{2C261D3A-A96D-47FE-AF55-712864D7AE01}"/>
              </a:ext>
            </a:extLst>
          </p:cNvPr>
          <p:cNvSpPr txBox="1">
            <a:spLocks/>
          </p:cNvSpPr>
          <p:nvPr/>
        </p:nvSpPr>
        <p:spPr>
          <a:xfrm>
            <a:off x="-1" y="6696"/>
            <a:ext cx="1704892" cy="1337280"/>
          </a:xfrm>
          <a:prstGeom prst="rect">
            <a:avLst/>
          </a:prstGeom>
          <a:solidFill>
            <a:schemeClr val="bg2">
              <a:lumMod val="20000"/>
              <a:lumOff val="80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1pPr>
            <a:lvl2pPr marR="0" lvl="1"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2pPr>
            <a:lvl3pPr marR="0" lvl="2"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3pPr>
            <a:lvl4pPr marR="0" lvl="3"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4pPr>
            <a:lvl5pPr marR="0" lvl="4"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5pPr>
            <a:lvl6pPr marR="0" lvl="5"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6pPr>
            <a:lvl7pPr marR="0" lvl="6"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7pPr>
            <a:lvl8pPr marR="0" lvl="7"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8pPr>
            <a:lvl9pPr marR="0" lvl="8"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9pPr>
          </a:lstStyle>
          <a:p>
            <a:r>
              <a:rPr lang="pl-PL" sz="1700" b="1" dirty="0">
                <a:solidFill>
                  <a:schemeClr val="accent1">
                    <a:lumMod val="50000"/>
                  </a:schemeClr>
                </a:solidFill>
              </a:rPr>
              <a:t>IP na PravRi  ... preteklost, sedanjost, prihodnost...</a:t>
            </a:r>
          </a:p>
        </p:txBody>
      </p:sp>
      <p:pic>
        <p:nvPicPr>
          <p:cNvPr id="1026" name="Picture 2" descr="Tonga enters lockdown after 5 COVID-19 cases reported">
            <a:extLst>
              <a:ext uri="{FF2B5EF4-FFF2-40B4-BE49-F238E27FC236}">
                <a16:creationId xmlns:a16="http://schemas.microsoft.com/office/drawing/2014/main" id="{C489D8A2-A097-4549-88E7-1E0968635C27}"/>
              </a:ext>
            </a:extLst>
          </p:cNvPr>
          <p:cNvPicPr>
            <a:picLocks noChangeAspect="1" noChangeArrowheads="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t="27209"/>
          <a:stretch/>
        </p:blipFill>
        <p:spPr bwMode="auto">
          <a:xfrm>
            <a:off x="6774612" y="3129613"/>
            <a:ext cx="930534" cy="38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73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775D11C-6E52-49E9-BF71-9F2A89EACB4F}"/>
              </a:ext>
            </a:extLst>
          </p:cNvPr>
          <p:cNvSpPr>
            <a:spLocks noGrp="1"/>
          </p:cNvSpPr>
          <p:nvPr>
            <p:ph type="title"/>
          </p:nvPr>
        </p:nvSpPr>
        <p:spPr>
          <a:xfrm>
            <a:off x="1759541" y="4652573"/>
            <a:ext cx="6761262" cy="370723"/>
          </a:xfrm>
        </p:spPr>
        <p:txBody>
          <a:bodyPr rtlCol="0">
            <a:noAutofit/>
          </a:bodyPr>
          <a:lstStyle/>
          <a:p>
            <a:pPr algn="ctr">
              <a:defRPr/>
            </a:pPr>
            <a:r>
              <a:rPr lang="en-US" sz="1200" b="1" dirty="0">
                <a:solidFill>
                  <a:schemeClr val="tx1"/>
                </a:solidFill>
                <a:latin typeface="Arvo" panose="020B0604020202020204" charset="0"/>
                <a:cs typeface="Times New Roman" pitchFamily="18" charset="0"/>
              </a:rPr>
              <a:t>I</a:t>
            </a:r>
            <a:r>
              <a:rPr lang="hr-HR" sz="1200" b="1" dirty="0" err="1">
                <a:solidFill>
                  <a:schemeClr val="tx1"/>
                </a:solidFill>
                <a:latin typeface="Arvo" panose="020B0604020202020204" charset="0"/>
                <a:cs typeface="Times New Roman" pitchFamily="18" charset="0"/>
              </a:rPr>
              <a:t>ndikatorji</a:t>
            </a:r>
            <a:r>
              <a:rPr lang="hr-HR" sz="1200" b="1" dirty="0">
                <a:solidFill>
                  <a:schemeClr val="tx1"/>
                </a:solidFill>
                <a:latin typeface="Arvo" panose="020B0604020202020204" charset="0"/>
                <a:cs typeface="Times New Roman" pitchFamily="18" charset="0"/>
              </a:rPr>
              <a:t> </a:t>
            </a:r>
            <a:r>
              <a:rPr lang="sl-SI" sz="1200" b="1" dirty="0">
                <a:solidFill>
                  <a:schemeClr val="tx1"/>
                </a:solidFill>
                <a:latin typeface="Arvo" panose="020B0604020202020204" charset="0"/>
                <a:cs typeface="Times New Roman" pitchFamily="18" charset="0"/>
              </a:rPr>
              <a:t>izobraževalnega okolja,</a:t>
            </a:r>
            <a:br>
              <a:rPr lang="sl-SI" sz="1200" b="1" dirty="0">
                <a:solidFill>
                  <a:schemeClr val="tx1"/>
                </a:solidFill>
                <a:latin typeface="Arvo" panose="020B0604020202020204" charset="0"/>
                <a:cs typeface="Times New Roman" pitchFamily="18" charset="0"/>
              </a:rPr>
            </a:br>
            <a:r>
              <a:rPr lang="hr-HR" sz="1200" dirty="0" err="1">
                <a:solidFill>
                  <a:schemeClr val="tx1"/>
                </a:solidFill>
                <a:latin typeface="Arvo" panose="020B0604020202020204" charset="0"/>
                <a:cs typeface="Times New Roman" pitchFamily="18" charset="0"/>
              </a:rPr>
              <a:t>ki</a:t>
            </a:r>
            <a:r>
              <a:rPr lang="hr-HR" sz="1200" dirty="0">
                <a:solidFill>
                  <a:schemeClr val="tx1"/>
                </a:solidFill>
                <a:latin typeface="Arvo" panose="020B0604020202020204" charset="0"/>
                <a:cs typeface="Times New Roman" pitchFamily="18" charset="0"/>
              </a:rPr>
              <a:t> </a:t>
            </a:r>
            <a:r>
              <a:rPr lang="hr-HR" sz="1200" dirty="0" err="1">
                <a:solidFill>
                  <a:schemeClr val="tx1"/>
                </a:solidFill>
                <a:latin typeface="Arvo" panose="020B0604020202020204" charset="0"/>
                <a:cs typeface="Times New Roman" pitchFamily="18" charset="0"/>
              </a:rPr>
              <a:t>omogoča</a:t>
            </a:r>
            <a:r>
              <a:rPr lang="hr-HR" sz="1200" dirty="0">
                <a:solidFill>
                  <a:schemeClr val="tx1"/>
                </a:solidFill>
                <a:latin typeface="Arvo" panose="020B0604020202020204" charset="0"/>
                <a:cs typeface="Times New Roman" pitchFamily="18" charset="0"/>
              </a:rPr>
              <a:t> kontinuirano </a:t>
            </a:r>
            <a:r>
              <a:rPr lang="hr-HR" sz="1200" dirty="0" err="1">
                <a:solidFill>
                  <a:schemeClr val="tx1"/>
                </a:solidFill>
                <a:latin typeface="Arvo" panose="020B0604020202020204" charset="0"/>
                <a:cs typeface="Times New Roman" pitchFamily="18" charset="0"/>
              </a:rPr>
              <a:t>in</a:t>
            </a:r>
            <a:r>
              <a:rPr lang="hr-HR" sz="1200" dirty="0">
                <a:solidFill>
                  <a:schemeClr val="tx1"/>
                </a:solidFill>
                <a:latin typeface="Arvo" panose="020B0604020202020204" charset="0"/>
                <a:cs typeface="Times New Roman" pitchFamily="18" charset="0"/>
              </a:rPr>
              <a:t> sistematično pridobivanje </a:t>
            </a:r>
            <a:r>
              <a:rPr lang="hr-HR" sz="1200" dirty="0" err="1">
                <a:solidFill>
                  <a:schemeClr val="tx1"/>
                </a:solidFill>
                <a:latin typeface="Arvo" panose="020B0604020202020204" charset="0"/>
                <a:cs typeface="Times New Roman" pitchFamily="18" charset="0"/>
              </a:rPr>
              <a:t>kompetenc</a:t>
            </a:r>
            <a:r>
              <a:rPr lang="hr-HR" sz="1200" dirty="0">
                <a:solidFill>
                  <a:schemeClr val="tx1"/>
                </a:solidFill>
                <a:latin typeface="Arvo" panose="020B0604020202020204" charset="0"/>
                <a:cs typeface="Times New Roman" pitchFamily="18" charset="0"/>
              </a:rPr>
              <a:t> IP</a:t>
            </a:r>
          </a:p>
        </p:txBody>
      </p:sp>
      <p:graphicFrame>
        <p:nvGraphicFramePr>
          <p:cNvPr id="6" name="Diagram 5">
            <a:extLst>
              <a:ext uri="{FF2B5EF4-FFF2-40B4-BE49-F238E27FC236}">
                <a16:creationId xmlns:a16="http://schemas.microsoft.com/office/drawing/2014/main" id="{14BED74C-16FE-4AE5-BA12-D2B7BF1006BC}"/>
              </a:ext>
            </a:extLst>
          </p:cNvPr>
          <p:cNvGraphicFramePr/>
          <p:nvPr>
            <p:extLst>
              <p:ext uri="{D42A27DB-BD31-4B8C-83A1-F6EECF244321}">
                <p14:modId xmlns:p14="http://schemas.microsoft.com/office/powerpoint/2010/main" val="419938046"/>
              </p:ext>
            </p:extLst>
          </p:nvPr>
        </p:nvGraphicFramePr>
        <p:xfrm>
          <a:off x="2569604" y="687401"/>
          <a:ext cx="4495545" cy="3854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0E54CB73-E2B3-4D17-AE1A-D776BAE5DBB7}"/>
              </a:ext>
            </a:extLst>
          </p:cNvPr>
          <p:cNvSpPr/>
          <p:nvPr/>
        </p:nvSpPr>
        <p:spPr>
          <a:xfrm>
            <a:off x="2540769" y="281953"/>
            <a:ext cx="4737194" cy="253916"/>
          </a:xfrm>
          <a:prstGeom prst="rect">
            <a:avLst/>
          </a:prstGeom>
        </p:spPr>
        <p:txBody>
          <a:bodyPr wrap="none">
            <a:spAutoFit/>
          </a:bodyPr>
          <a:lstStyle/>
          <a:p>
            <a:pPr algn="ctr">
              <a:defRPr/>
            </a:pPr>
            <a:r>
              <a:rPr lang="hr-HR" sz="1050" b="1" dirty="0">
                <a:solidFill>
                  <a:schemeClr val="tx1"/>
                </a:solidFill>
                <a:latin typeface="Arvo" panose="020B0604020202020204" charset="0"/>
                <a:cs typeface="Times New Roman" pitchFamily="18" charset="0"/>
              </a:rPr>
              <a:t>IP V ZAKONODAJI RH / IP v </a:t>
            </a:r>
            <a:r>
              <a:rPr lang="hr-HR" sz="1050" b="1" dirty="0" err="1">
                <a:solidFill>
                  <a:schemeClr val="tx1"/>
                </a:solidFill>
                <a:latin typeface="Arvo" panose="020B0604020202020204" charset="0"/>
                <a:cs typeface="Times New Roman" pitchFamily="18" charset="0"/>
              </a:rPr>
              <a:t>standardih</a:t>
            </a:r>
            <a:r>
              <a:rPr lang="hr-HR" sz="1050" b="1" dirty="0">
                <a:solidFill>
                  <a:schemeClr val="tx1"/>
                </a:solidFill>
                <a:latin typeface="Arvo" panose="020B0604020202020204" charset="0"/>
                <a:cs typeface="Times New Roman" pitchFamily="18" charset="0"/>
              </a:rPr>
              <a:t> za </a:t>
            </a:r>
            <a:r>
              <a:rPr lang="hr-HR" sz="1050" b="1" dirty="0" err="1">
                <a:solidFill>
                  <a:schemeClr val="tx1"/>
                </a:solidFill>
                <a:latin typeface="Arvo" panose="020B0604020202020204" charset="0"/>
                <a:cs typeface="Times New Roman" pitchFamily="18" charset="0"/>
              </a:rPr>
              <a:t>visokošolske</a:t>
            </a:r>
            <a:r>
              <a:rPr lang="hr-HR" sz="1050" b="1" dirty="0">
                <a:solidFill>
                  <a:schemeClr val="tx1"/>
                </a:solidFill>
                <a:latin typeface="Arvo" panose="020B0604020202020204" charset="0"/>
                <a:cs typeface="Times New Roman" pitchFamily="18" charset="0"/>
              </a:rPr>
              <a:t> knjižnice </a:t>
            </a:r>
          </a:p>
        </p:txBody>
      </p:sp>
      <p:sp>
        <p:nvSpPr>
          <p:cNvPr id="13" name="Google Shape;386;p26">
            <a:extLst>
              <a:ext uri="{FF2B5EF4-FFF2-40B4-BE49-F238E27FC236}">
                <a16:creationId xmlns:a16="http://schemas.microsoft.com/office/drawing/2014/main" id="{983CFEF9-C87A-4C8C-914A-D9DCD3BDF58E}"/>
              </a:ext>
            </a:extLst>
          </p:cNvPr>
          <p:cNvSpPr/>
          <p:nvPr/>
        </p:nvSpPr>
        <p:spPr>
          <a:xfrm rot="20384340">
            <a:off x="811426" y="1952766"/>
            <a:ext cx="2096547" cy="1346706"/>
          </a:xfrm>
          <a:prstGeom prst="rightArrowCallout">
            <a:avLst>
              <a:gd name="adj1" fmla="val 15209"/>
              <a:gd name="adj2" fmla="val 14884"/>
              <a:gd name="adj3" fmla="val 11589"/>
              <a:gd name="adj4" fmla="val 82278"/>
            </a:avLst>
          </a:prstGeom>
          <a:solidFill>
            <a:schemeClr val="accent1">
              <a:lumMod val="20000"/>
              <a:lumOff val="80000"/>
            </a:schemeClr>
          </a:solidFill>
          <a:ln>
            <a:solidFill>
              <a:schemeClr val="accent1"/>
            </a:solidFill>
          </a:ln>
        </p:spPr>
        <p:txBody>
          <a:bodyPr spcFirstLastPara="1" wrap="square" lIns="91425" tIns="91425" rIns="91425" bIns="91425" anchor="ctr" anchorCtr="0">
            <a:noAutofit/>
          </a:bodyPr>
          <a:lstStyle/>
          <a:p>
            <a:pPr marL="342900" lvl="1">
              <a:defRPr/>
            </a:pPr>
            <a:r>
              <a:rPr lang="hr-HR" sz="800" b="1" dirty="0">
                <a:solidFill>
                  <a:schemeClr val="tx1"/>
                </a:solidFill>
                <a:latin typeface="Arvo" panose="020B0604020202020204" charset="0"/>
                <a:cs typeface="Times New Roman" pitchFamily="18" charset="0"/>
              </a:rPr>
              <a:t>K</a:t>
            </a:r>
            <a:r>
              <a:rPr lang="tr-TR" sz="800" b="1" dirty="0">
                <a:solidFill>
                  <a:schemeClr val="tx1"/>
                </a:solidFill>
                <a:latin typeface="Arvo" panose="020B0604020202020204" charset="0"/>
                <a:cs typeface="Times New Roman" pitchFamily="18" charset="0"/>
              </a:rPr>
              <a:t>ompetitivn</a:t>
            </a:r>
            <a:r>
              <a:rPr lang="hr-HR" sz="800" b="1" dirty="0" err="1">
                <a:solidFill>
                  <a:schemeClr val="tx1"/>
                </a:solidFill>
                <a:latin typeface="Arvo" panose="020B0604020202020204" charset="0"/>
                <a:cs typeface="Times New Roman" pitchFamily="18" charset="0"/>
              </a:rPr>
              <a:t>ost</a:t>
            </a:r>
            <a:r>
              <a:rPr lang="tr-TR" sz="800" b="1" dirty="0">
                <a:solidFill>
                  <a:schemeClr val="tx1"/>
                </a:solidFill>
                <a:latin typeface="Arvo" panose="020B0604020202020204" charset="0"/>
                <a:cs typeface="Times New Roman" pitchFamily="18" charset="0"/>
              </a:rPr>
              <a:t> na </a:t>
            </a:r>
            <a:r>
              <a:rPr lang="sl-SI" sz="800" b="1" dirty="0">
                <a:solidFill>
                  <a:schemeClr val="tx1"/>
                </a:solidFill>
                <a:latin typeface="Arvo" panose="020B0604020202020204" charset="0"/>
                <a:cs typeface="Times New Roman" pitchFamily="18" charset="0"/>
              </a:rPr>
              <a:t>trgu dela</a:t>
            </a:r>
            <a:r>
              <a:rPr lang="en-US" sz="800" b="1" dirty="0">
                <a:solidFill>
                  <a:schemeClr val="tx1"/>
                </a:solidFill>
                <a:latin typeface="Arvo" panose="020B0604020202020204" charset="0"/>
                <a:cs typeface="Times New Roman" pitchFamily="18" charset="0"/>
              </a:rPr>
              <a:t>:</a:t>
            </a:r>
            <a:r>
              <a:rPr lang="hr-HR" sz="800" dirty="0">
                <a:solidFill>
                  <a:schemeClr val="tx1"/>
                </a:solidFill>
                <a:latin typeface="Arvo" panose="020B0604020202020204" charset="0"/>
                <a:cs typeface="Times New Roman" pitchFamily="18" charset="0"/>
              </a:rPr>
              <a:t> </a:t>
            </a:r>
            <a:r>
              <a:rPr lang="hr-HR" sz="800" dirty="0" err="1">
                <a:solidFill>
                  <a:schemeClr val="tx1"/>
                </a:solidFill>
                <a:latin typeface="Arvo" panose="020B0604020202020204" charset="0"/>
                <a:cs typeface="Times New Roman" pitchFamily="18" charset="0"/>
              </a:rPr>
              <a:t>sprememba</a:t>
            </a:r>
            <a:r>
              <a:rPr lang="hr-HR" sz="800" dirty="0">
                <a:solidFill>
                  <a:schemeClr val="tx1"/>
                </a:solidFill>
                <a:latin typeface="Arvo" panose="020B0604020202020204" charset="0"/>
                <a:cs typeface="Times New Roman" pitchFamily="18" charset="0"/>
              </a:rPr>
              <a:t> </a:t>
            </a:r>
            <a:r>
              <a:rPr lang="tr-TR" sz="800" dirty="0">
                <a:solidFill>
                  <a:schemeClr val="tx1"/>
                </a:solidFill>
                <a:latin typeface="Arvo" panose="020B0604020202020204" charset="0"/>
                <a:cs typeface="Times New Roman" pitchFamily="18" charset="0"/>
              </a:rPr>
              <a:t>vrednosn</a:t>
            </a:r>
            <a:r>
              <a:rPr lang="hr-HR" sz="800" dirty="0">
                <a:solidFill>
                  <a:schemeClr val="tx1"/>
                </a:solidFill>
                <a:latin typeface="Arvo" panose="020B0604020202020204" charset="0"/>
                <a:cs typeface="Times New Roman" pitchFamily="18" charset="0"/>
              </a:rPr>
              <a:t>ih</a:t>
            </a:r>
            <a:r>
              <a:rPr lang="tr-TR" sz="800" dirty="0">
                <a:solidFill>
                  <a:schemeClr val="tx1"/>
                </a:solidFill>
                <a:latin typeface="Arvo" panose="020B0604020202020204" charset="0"/>
                <a:cs typeface="Times New Roman" pitchFamily="18" charset="0"/>
              </a:rPr>
              <a:t> </a:t>
            </a:r>
            <a:r>
              <a:rPr lang="sl-SI" sz="800" dirty="0">
                <a:solidFill>
                  <a:schemeClr val="tx1"/>
                </a:solidFill>
                <a:latin typeface="Arvo" panose="020B0604020202020204" charset="0"/>
                <a:cs typeface="Times New Roman" pitchFamily="18" charset="0"/>
              </a:rPr>
              <a:t>sistema</a:t>
            </a:r>
            <a:r>
              <a:rPr lang="hr-HR" sz="800" dirty="0">
                <a:solidFill>
                  <a:schemeClr val="tx1"/>
                </a:solidFill>
                <a:latin typeface="Arvo" panose="020B0604020202020204" charset="0"/>
                <a:cs typeface="Times New Roman" pitchFamily="18" charset="0"/>
              </a:rPr>
              <a:t>- u</a:t>
            </a:r>
            <a:r>
              <a:rPr lang="tr-TR" sz="800" dirty="0">
                <a:solidFill>
                  <a:schemeClr val="tx1"/>
                </a:solidFill>
                <a:latin typeface="Arvo" panose="020B0604020202020204" charset="0"/>
                <a:cs typeface="Times New Roman" pitchFamily="18" charset="0"/>
              </a:rPr>
              <a:t>stvar</a:t>
            </a:r>
            <a:r>
              <a:rPr lang="sl-SI" sz="800" dirty="0">
                <a:solidFill>
                  <a:schemeClr val="tx1"/>
                </a:solidFill>
                <a:latin typeface="Arvo" panose="020B0604020202020204" charset="0"/>
                <a:cs typeface="Times New Roman" pitchFamily="18" charset="0"/>
              </a:rPr>
              <a:t>j</a:t>
            </a:r>
            <a:r>
              <a:rPr lang="tr-TR" sz="800" dirty="0">
                <a:solidFill>
                  <a:schemeClr val="tx1"/>
                </a:solidFill>
                <a:latin typeface="Arvo" panose="020B0604020202020204" charset="0"/>
                <a:cs typeface="Times New Roman" pitchFamily="18" charset="0"/>
              </a:rPr>
              <a:t>anje i</a:t>
            </a:r>
            <a:r>
              <a:rPr lang="sl-SI" sz="800" dirty="0">
                <a:solidFill>
                  <a:schemeClr val="tx1"/>
                </a:solidFill>
                <a:latin typeface="Arvo" panose="020B0604020202020204" charset="0"/>
                <a:cs typeface="Times New Roman" pitchFamily="18" charset="0"/>
              </a:rPr>
              <a:t>n uporaba </a:t>
            </a:r>
            <a:r>
              <a:rPr lang="tr-TR" sz="800" dirty="0">
                <a:solidFill>
                  <a:schemeClr val="tx1"/>
                </a:solidFill>
                <a:latin typeface="Arvo" panose="020B0604020202020204" charset="0"/>
                <a:cs typeface="Times New Roman" pitchFamily="18" charset="0"/>
              </a:rPr>
              <a:t>intelektualn</a:t>
            </a:r>
            <a:r>
              <a:rPr lang="sl-SI" sz="800" dirty="0">
                <a:solidFill>
                  <a:schemeClr val="tx1"/>
                </a:solidFill>
                <a:latin typeface="Arvo" panose="020B0604020202020204" charset="0"/>
                <a:cs typeface="Times New Roman" pitchFamily="18" charset="0"/>
              </a:rPr>
              <a:t>e</a:t>
            </a:r>
            <a:r>
              <a:rPr lang="tr-TR" sz="800" dirty="0">
                <a:solidFill>
                  <a:schemeClr val="tx1"/>
                </a:solidFill>
                <a:latin typeface="Arvo" panose="020B0604020202020204" charset="0"/>
                <a:cs typeface="Times New Roman" pitchFamily="18" charset="0"/>
              </a:rPr>
              <a:t>g</a:t>
            </a:r>
            <a:r>
              <a:rPr lang="sl-SI" sz="800" dirty="0">
                <a:solidFill>
                  <a:schemeClr val="tx1"/>
                </a:solidFill>
                <a:latin typeface="Arvo" panose="020B0604020202020204" charset="0"/>
                <a:cs typeface="Times New Roman" pitchFamily="18" charset="0"/>
              </a:rPr>
              <a:t>a</a:t>
            </a:r>
            <a:r>
              <a:rPr lang="tr-TR" sz="800" dirty="0">
                <a:solidFill>
                  <a:schemeClr val="tx1"/>
                </a:solidFill>
                <a:latin typeface="Arvo" panose="020B0604020202020204" charset="0"/>
                <a:cs typeface="Times New Roman" pitchFamily="18" charset="0"/>
              </a:rPr>
              <a:t> kapitala</a:t>
            </a:r>
            <a:r>
              <a:rPr lang="en-US" sz="800" dirty="0">
                <a:solidFill>
                  <a:schemeClr val="tx1"/>
                </a:solidFill>
                <a:latin typeface="Arvo" panose="020B0604020202020204" charset="0"/>
                <a:cs typeface="Times New Roman" pitchFamily="18" charset="0"/>
              </a:rPr>
              <a:t>:</a:t>
            </a:r>
            <a:r>
              <a:rPr lang="hr-HR" sz="800" dirty="0">
                <a:solidFill>
                  <a:schemeClr val="tx1"/>
                </a:solidFill>
                <a:latin typeface="Arvo" panose="020B0604020202020204" charset="0"/>
                <a:cs typeface="Times New Roman" pitchFamily="18" charset="0"/>
              </a:rPr>
              <a:t> </a:t>
            </a:r>
            <a:r>
              <a:rPr lang="tr-TR" sz="800" b="1" dirty="0">
                <a:solidFill>
                  <a:schemeClr val="tx1"/>
                </a:solidFill>
                <a:latin typeface="Arvo" panose="020B0604020202020204" charset="0"/>
                <a:cs typeface="Times New Roman" pitchFamily="18" charset="0"/>
              </a:rPr>
              <a:t>nov</a:t>
            </a:r>
            <a:r>
              <a:rPr lang="hr-HR" sz="800" b="1" dirty="0">
                <a:solidFill>
                  <a:schemeClr val="tx1"/>
                </a:solidFill>
                <a:latin typeface="Arvo" panose="020B0604020202020204" charset="0"/>
                <a:cs typeface="Times New Roman" pitchFamily="18" charset="0"/>
              </a:rPr>
              <a:t>a</a:t>
            </a:r>
            <a:r>
              <a:rPr lang="tr-TR" sz="800" b="1" dirty="0">
                <a:solidFill>
                  <a:schemeClr val="tx1"/>
                </a:solidFill>
                <a:latin typeface="Arvo" panose="020B0604020202020204" charset="0"/>
                <a:cs typeface="Times New Roman" pitchFamily="18" charset="0"/>
              </a:rPr>
              <a:t> kombinacij</a:t>
            </a:r>
            <a:r>
              <a:rPr lang="hr-HR" sz="800" b="1" dirty="0">
                <a:solidFill>
                  <a:schemeClr val="tx1"/>
                </a:solidFill>
                <a:latin typeface="Arvo" panose="020B0604020202020204" charset="0"/>
                <a:cs typeface="Times New Roman" pitchFamily="18" charset="0"/>
              </a:rPr>
              <a:t>a</a:t>
            </a:r>
            <a:r>
              <a:rPr lang="tr-TR" sz="800" b="1" dirty="0">
                <a:solidFill>
                  <a:schemeClr val="tx1"/>
                </a:solidFill>
                <a:latin typeface="Arvo" panose="020B0604020202020204" charset="0"/>
                <a:cs typeface="Times New Roman" pitchFamily="18" charset="0"/>
              </a:rPr>
              <a:t> znanja i</a:t>
            </a:r>
            <a:r>
              <a:rPr lang="sl-SI" sz="800" b="1" dirty="0">
                <a:solidFill>
                  <a:schemeClr val="tx1"/>
                </a:solidFill>
                <a:latin typeface="Arvo" panose="020B0604020202020204" charset="0"/>
                <a:cs typeface="Times New Roman" pitchFamily="18" charset="0"/>
              </a:rPr>
              <a:t>n</a:t>
            </a:r>
            <a:r>
              <a:rPr lang="tr-TR" sz="800" b="1" dirty="0">
                <a:solidFill>
                  <a:schemeClr val="tx1"/>
                </a:solidFill>
                <a:latin typeface="Arvo" panose="020B0604020202020204" charset="0"/>
                <a:cs typeface="Times New Roman" pitchFamily="18" charset="0"/>
              </a:rPr>
              <a:t> </a:t>
            </a:r>
            <a:r>
              <a:rPr lang="sl-SI" sz="800" b="1" dirty="0">
                <a:solidFill>
                  <a:schemeClr val="tx1"/>
                </a:solidFill>
                <a:latin typeface="Arvo" panose="020B0604020202020204" charset="0"/>
                <a:cs typeface="Times New Roman" pitchFamily="18" charset="0"/>
              </a:rPr>
              <a:t>spretnost</a:t>
            </a:r>
            <a:r>
              <a:rPr lang="tr-TR" sz="800" b="1" dirty="0">
                <a:solidFill>
                  <a:schemeClr val="tx1"/>
                </a:solidFill>
                <a:latin typeface="Arvo" panose="020B0604020202020204" charset="0"/>
                <a:cs typeface="Times New Roman" pitchFamily="18" charset="0"/>
              </a:rPr>
              <a:t> </a:t>
            </a:r>
            <a:r>
              <a:rPr lang="sl-SI" sz="800" b="1" dirty="0">
                <a:solidFill>
                  <a:schemeClr val="tx1"/>
                </a:solidFill>
                <a:latin typeface="Arvo" panose="020B0604020202020204" charset="0"/>
                <a:cs typeface="Times New Roman" pitchFamily="18" charset="0"/>
              </a:rPr>
              <a:t>poseganja  v območje</a:t>
            </a:r>
            <a:r>
              <a:rPr lang="tr-TR" sz="800" b="1" dirty="0">
                <a:solidFill>
                  <a:schemeClr val="tx1"/>
                </a:solidFill>
                <a:latin typeface="Arvo" panose="020B0604020202020204" charset="0"/>
                <a:cs typeface="Times New Roman" pitchFamily="18" charset="0"/>
              </a:rPr>
              <a:t> </a:t>
            </a:r>
            <a:r>
              <a:rPr lang="hr-HR" sz="800" b="1" dirty="0">
                <a:solidFill>
                  <a:schemeClr val="tx1"/>
                </a:solidFill>
                <a:latin typeface="Arvo" panose="020B0604020202020204" charset="0"/>
                <a:cs typeface="Times New Roman" pitchFamily="18" charset="0"/>
              </a:rPr>
              <a:t>IP</a:t>
            </a:r>
          </a:p>
        </p:txBody>
      </p:sp>
      <p:sp>
        <p:nvSpPr>
          <p:cNvPr id="14" name="Google Shape;384;p26">
            <a:extLst>
              <a:ext uri="{FF2B5EF4-FFF2-40B4-BE49-F238E27FC236}">
                <a16:creationId xmlns:a16="http://schemas.microsoft.com/office/drawing/2014/main" id="{10758E20-D1D1-4E9F-9EA7-874C4DBE3E22}"/>
              </a:ext>
            </a:extLst>
          </p:cNvPr>
          <p:cNvSpPr/>
          <p:nvPr/>
        </p:nvSpPr>
        <p:spPr>
          <a:xfrm rot="1348142">
            <a:off x="7515717" y="2069164"/>
            <a:ext cx="1295606" cy="1218094"/>
          </a:xfrm>
          <a:prstGeom prst="rect">
            <a:avLst/>
          </a:prstGeom>
          <a:solidFill>
            <a:schemeClr val="accent1">
              <a:lumMod val="50000"/>
            </a:schemeClr>
          </a:solidFill>
          <a:ln>
            <a:noFill/>
          </a:ln>
        </p:spPr>
        <p:txBody>
          <a:bodyPr spcFirstLastPara="1" wrap="square" lIns="91425" tIns="91425" rIns="91425" bIns="91425" anchor="ctr" anchorCtr="0">
            <a:noAutofit/>
          </a:bodyPr>
          <a:lstStyle/>
          <a:p>
            <a:pPr algn="ctr">
              <a:defRPr/>
            </a:pPr>
            <a:r>
              <a:rPr lang="hr-HR" altLang="sr-Latn-RS" sz="1000" b="1" dirty="0" err="1">
                <a:solidFill>
                  <a:schemeClr val="bg1"/>
                </a:solidFill>
                <a:latin typeface="Arvo" panose="020B0604020202020204" charset="0"/>
                <a:ea typeface="宋体" panose="02010600030101010101" pitchFamily="2" charset="-122"/>
              </a:rPr>
              <a:t>Pomembnost</a:t>
            </a:r>
            <a:r>
              <a:rPr lang="hr-HR" altLang="sr-Latn-RS" sz="1000" b="1" dirty="0">
                <a:solidFill>
                  <a:schemeClr val="bg1"/>
                </a:solidFill>
                <a:latin typeface="Arvo" panose="020B0604020202020204" charset="0"/>
                <a:ea typeface="宋体" panose="02010600030101010101" pitchFamily="2" charset="-122"/>
              </a:rPr>
              <a:t>  </a:t>
            </a:r>
            <a:r>
              <a:rPr lang="hr-HR" altLang="sr-Latn-RS" sz="1000" b="1" dirty="0" err="1">
                <a:solidFill>
                  <a:schemeClr val="bg1"/>
                </a:solidFill>
                <a:latin typeface="Arvo" panose="020B0604020202020204" charset="0"/>
                <a:ea typeface="宋体" panose="02010600030101010101" pitchFamily="2" charset="-122"/>
              </a:rPr>
              <a:t>vpeljavitve</a:t>
            </a:r>
            <a:r>
              <a:rPr lang="hr-HR" altLang="sr-Latn-RS" sz="1000" b="1" dirty="0">
                <a:solidFill>
                  <a:schemeClr val="bg1"/>
                </a:solidFill>
                <a:latin typeface="Arvo" panose="020B0604020202020204" charset="0"/>
                <a:ea typeface="宋体" panose="02010600030101010101" pitchFamily="2" charset="-122"/>
              </a:rPr>
              <a:t> formalnih </a:t>
            </a:r>
            <a:r>
              <a:rPr lang="hr-HR" altLang="sr-Latn-RS" sz="1000" b="1" dirty="0" err="1">
                <a:solidFill>
                  <a:schemeClr val="bg1"/>
                </a:solidFill>
                <a:latin typeface="Arvo" panose="020B0604020202020204" charset="0"/>
                <a:ea typeface="宋体" panose="02010600030101010101" pitchFamily="2" charset="-122"/>
              </a:rPr>
              <a:t>programov</a:t>
            </a:r>
            <a:r>
              <a:rPr lang="hr-HR" altLang="sr-Latn-RS" sz="1000" b="1" dirty="0">
                <a:solidFill>
                  <a:schemeClr val="bg1"/>
                </a:solidFill>
                <a:latin typeface="Arvo" panose="020B0604020202020204" charset="0"/>
                <a:ea typeface="宋体" panose="02010600030101010101" pitchFamily="2" charset="-122"/>
              </a:rPr>
              <a:t> IP na </a:t>
            </a:r>
            <a:r>
              <a:rPr lang="hr-HR" altLang="sr-Latn-RS" sz="1000" b="1" dirty="0" err="1">
                <a:solidFill>
                  <a:schemeClr val="bg1"/>
                </a:solidFill>
                <a:latin typeface="Arvo" panose="020B0604020202020204" charset="0"/>
                <a:ea typeface="宋体" panose="02010600030101010101" pitchFamily="2" charset="-122"/>
              </a:rPr>
              <a:t>visokošolske</a:t>
            </a:r>
            <a:r>
              <a:rPr lang="hr-HR" altLang="sr-Latn-RS" sz="1000" b="1" dirty="0">
                <a:solidFill>
                  <a:schemeClr val="bg1"/>
                </a:solidFill>
                <a:latin typeface="Arvo" panose="020B0604020202020204" charset="0"/>
                <a:ea typeface="宋体" panose="02010600030101010101" pitchFamily="2" charset="-122"/>
              </a:rPr>
              <a:t> </a:t>
            </a:r>
            <a:r>
              <a:rPr lang="hr-HR" altLang="sr-Latn-RS" sz="1000" b="1" dirty="0" err="1">
                <a:solidFill>
                  <a:schemeClr val="bg1"/>
                </a:solidFill>
                <a:latin typeface="Arvo" panose="020B0604020202020204" charset="0"/>
                <a:ea typeface="宋体" panose="02010600030101010101" pitchFamily="2" charset="-122"/>
              </a:rPr>
              <a:t>inštitucije</a:t>
            </a:r>
            <a:endParaRPr lang="hr-HR" sz="1000" b="1" dirty="0">
              <a:solidFill>
                <a:schemeClr val="bg1"/>
              </a:solidFill>
              <a:latin typeface="Arvo" panose="020B0604020202020204" charset="0"/>
              <a:cs typeface="Times New Roman" pitchFamily="18" charset="0"/>
            </a:endParaRPr>
          </a:p>
        </p:txBody>
      </p:sp>
      <p:sp>
        <p:nvSpPr>
          <p:cNvPr id="15" name="Google Shape;387;p26">
            <a:extLst>
              <a:ext uri="{FF2B5EF4-FFF2-40B4-BE49-F238E27FC236}">
                <a16:creationId xmlns:a16="http://schemas.microsoft.com/office/drawing/2014/main" id="{04F75A88-A815-47D2-B0CA-5D21CF7C5717}"/>
              </a:ext>
            </a:extLst>
          </p:cNvPr>
          <p:cNvSpPr/>
          <p:nvPr/>
        </p:nvSpPr>
        <p:spPr>
          <a:xfrm rot="1789704" flipH="1">
            <a:off x="6909663" y="3616802"/>
            <a:ext cx="1612279" cy="903624"/>
          </a:xfrm>
          <a:prstGeom prst="rightArrowCallout">
            <a:avLst>
              <a:gd name="adj1" fmla="val 10256"/>
              <a:gd name="adj2" fmla="val 11286"/>
              <a:gd name="adj3" fmla="val 11589"/>
              <a:gd name="adj4" fmla="val 82278"/>
            </a:avLst>
          </a:prstGeom>
          <a:solidFill>
            <a:srgbClr val="CEDBE0"/>
          </a:solidFill>
          <a:ln>
            <a:solidFill>
              <a:schemeClr val="tx1">
                <a:lumMod val="60000"/>
                <a:lumOff val="40000"/>
              </a:schemeClr>
            </a:solidFill>
          </a:ln>
        </p:spPr>
        <p:txBody>
          <a:bodyPr spcFirstLastPara="1" wrap="square" lIns="91425" tIns="91425" rIns="91425" bIns="91425" anchor="ctr" anchorCtr="0">
            <a:noAutofit/>
          </a:bodyPr>
          <a:lstStyle/>
          <a:p>
            <a:pPr algn="ctr"/>
            <a:endParaRPr lang="hr-HR" sz="1200" b="1" dirty="0">
              <a:solidFill>
                <a:schemeClr val="tx1"/>
              </a:solidFill>
              <a:latin typeface="Times New Roman" pitchFamily="18" charset="0"/>
              <a:cs typeface="Times New Roman" pitchFamily="18" charset="0"/>
            </a:endParaRPr>
          </a:p>
          <a:p>
            <a:pPr algn="ctr"/>
            <a:r>
              <a:rPr lang="hr-HR" sz="1200" b="1" dirty="0" err="1">
                <a:solidFill>
                  <a:schemeClr val="tx1"/>
                </a:solidFill>
                <a:latin typeface="Arvo" panose="020B0604020202020204" charset="0"/>
                <a:cs typeface="Times New Roman" pitchFamily="18" charset="0"/>
              </a:rPr>
              <a:t>Holistični</a:t>
            </a:r>
            <a:r>
              <a:rPr lang="hr-HR" sz="1200" b="1" dirty="0">
                <a:solidFill>
                  <a:schemeClr val="tx1"/>
                </a:solidFill>
                <a:latin typeface="Arvo" panose="020B0604020202020204" charset="0"/>
                <a:cs typeface="Times New Roman" pitchFamily="18" charset="0"/>
              </a:rPr>
              <a:t> </a:t>
            </a:r>
            <a:r>
              <a:rPr lang="hr-HR" sz="1200" b="1" dirty="0" err="1">
                <a:solidFill>
                  <a:schemeClr val="tx1"/>
                </a:solidFill>
                <a:latin typeface="Arvo" panose="020B0604020202020204" charset="0"/>
                <a:cs typeface="Times New Roman" pitchFamily="18" charset="0"/>
              </a:rPr>
              <a:t>pristop</a:t>
            </a:r>
            <a:r>
              <a:rPr lang="hr-HR" sz="1200" b="1" dirty="0">
                <a:solidFill>
                  <a:schemeClr val="tx1"/>
                </a:solidFill>
                <a:latin typeface="Arvo" panose="020B0604020202020204" charset="0"/>
                <a:cs typeface="Times New Roman" pitchFamily="18" charset="0"/>
              </a:rPr>
              <a:t> </a:t>
            </a:r>
            <a:r>
              <a:rPr lang="hr-HR" sz="1200" b="1" dirty="0" err="1">
                <a:solidFill>
                  <a:schemeClr val="tx1"/>
                </a:solidFill>
                <a:latin typeface="Arvo" panose="020B0604020202020204" charset="0"/>
                <a:cs typeface="Times New Roman" pitchFamily="18" charset="0"/>
              </a:rPr>
              <a:t>pravnem</a:t>
            </a:r>
            <a:r>
              <a:rPr lang="hr-HR" sz="1200" b="1" dirty="0">
                <a:solidFill>
                  <a:schemeClr val="tx1"/>
                </a:solidFill>
                <a:latin typeface="Arvo" panose="020B0604020202020204" charset="0"/>
                <a:cs typeface="Times New Roman" pitchFamily="18" charset="0"/>
              </a:rPr>
              <a:t> </a:t>
            </a:r>
            <a:r>
              <a:rPr lang="hr-HR" sz="1200" b="1" dirty="0" err="1">
                <a:solidFill>
                  <a:schemeClr val="tx1"/>
                </a:solidFill>
                <a:latin typeface="Arvo" panose="020B0604020202020204" charset="0"/>
                <a:cs typeface="Times New Roman" pitchFamily="18" charset="0"/>
              </a:rPr>
              <a:t>izobraževanju</a:t>
            </a:r>
            <a:endParaRPr lang="hr-HR" sz="1200" b="1" dirty="0">
              <a:solidFill>
                <a:schemeClr val="tx1"/>
              </a:solidFill>
              <a:latin typeface="Arvo" panose="020B0604020202020204" charset="0"/>
              <a:cs typeface="Times New Roman" pitchFamily="18" charset="0"/>
            </a:endParaRPr>
          </a:p>
          <a:p>
            <a:pPr marL="0" lvl="0" indent="0" algn="ctr" rtl="0">
              <a:spcBef>
                <a:spcPts val="0"/>
              </a:spcBef>
              <a:spcAft>
                <a:spcPts val="0"/>
              </a:spcAft>
              <a:buNone/>
            </a:pPr>
            <a:endParaRPr sz="1200" dirty="0">
              <a:solidFill>
                <a:srgbClr val="4D778A"/>
              </a:solidFill>
              <a:latin typeface="Muli"/>
              <a:ea typeface="Muli"/>
              <a:cs typeface="Muli"/>
              <a:sym typeface="Muli"/>
            </a:endParaRPr>
          </a:p>
        </p:txBody>
      </p:sp>
      <p:sp>
        <p:nvSpPr>
          <p:cNvPr id="18" name="Google Shape;384;p26">
            <a:extLst>
              <a:ext uri="{FF2B5EF4-FFF2-40B4-BE49-F238E27FC236}">
                <a16:creationId xmlns:a16="http://schemas.microsoft.com/office/drawing/2014/main" id="{1BC3DABC-F0E6-44C8-A634-96E281020F7B}"/>
              </a:ext>
            </a:extLst>
          </p:cNvPr>
          <p:cNvSpPr/>
          <p:nvPr/>
        </p:nvSpPr>
        <p:spPr>
          <a:xfrm rot="1714539">
            <a:off x="772387" y="3579540"/>
            <a:ext cx="1238474" cy="1276421"/>
          </a:xfrm>
          <a:prstGeom prst="rect">
            <a:avLst/>
          </a:prstGeom>
          <a:solidFill>
            <a:schemeClr val="accent1">
              <a:lumMod val="50000"/>
            </a:schemeClr>
          </a:solidFill>
          <a:ln>
            <a:noFill/>
          </a:ln>
        </p:spPr>
        <p:txBody>
          <a:bodyPr spcFirstLastPara="1" wrap="square" lIns="91425" tIns="91425" rIns="91425" bIns="91425" anchor="ctr" anchorCtr="0">
            <a:noAutofit/>
          </a:bodyPr>
          <a:lstStyle/>
          <a:p>
            <a:pPr algn="ctr">
              <a:defRPr/>
            </a:pPr>
            <a:r>
              <a:rPr lang="hr-HR" sz="1050" b="1" dirty="0" err="1">
                <a:solidFill>
                  <a:schemeClr val="bg1"/>
                </a:solidFill>
                <a:latin typeface="Arvo" panose="020B0604020202020204" charset="0"/>
                <a:cs typeface="Times New Roman" pitchFamily="18" charset="0"/>
              </a:rPr>
              <a:t>Povečanje</a:t>
            </a:r>
            <a:r>
              <a:rPr lang="hr-HR" sz="1050" b="1" dirty="0">
                <a:solidFill>
                  <a:schemeClr val="bg1"/>
                </a:solidFill>
                <a:latin typeface="Arvo" panose="020B0604020202020204" charset="0"/>
                <a:cs typeface="Times New Roman" pitchFamily="18" charset="0"/>
              </a:rPr>
              <a:t> </a:t>
            </a:r>
            <a:r>
              <a:rPr lang="hr-HR" sz="1050" b="1" dirty="0" err="1">
                <a:solidFill>
                  <a:schemeClr val="bg1"/>
                </a:solidFill>
                <a:latin typeface="Arvo" panose="020B0604020202020204" charset="0"/>
                <a:cs typeface="Times New Roman" pitchFamily="18" charset="0"/>
              </a:rPr>
              <a:t>usposobljenosti</a:t>
            </a:r>
            <a:r>
              <a:rPr lang="hr-HR" sz="1050" b="1" dirty="0">
                <a:solidFill>
                  <a:schemeClr val="bg1"/>
                </a:solidFill>
                <a:latin typeface="Arvo" panose="020B0604020202020204" charset="0"/>
                <a:cs typeface="Times New Roman" pitchFamily="18" charset="0"/>
              </a:rPr>
              <a:t> </a:t>
            </a:r>
            <a:r>
              <a:rPr lang="hr-HR" sz="1050" b="1" dirty="0" err="1">
                <a:solidFill>
                  <a:schemeClr val="bg1"/>
                </a:solidFill>
                <a:latin typeface="Arvo" panose="020B0604020202020204" charset="0"/>
                <a:cs typeface="Times New Roman" pitchFamily="18" charset="0"/>
              </a:rPr>
              <a:t>posameznika</a:t>
            </a:r>
            <a:r>
              <a:rPr lang="hr-HR" sz="1050" b="1" dirty="0">
                <a:solidFill>
                  <a:schemeClr val="bg1"/>
                </a:solidFill>
                <a:latin typeface="Arvo" panose="020B0604020202020204" charset="0"/>
                <a:cs typeface="Times New Roman" pitchFamily="18" charset="0"/>
              </a:rPr>
              <a:t>: </a:t>
            </a:r>
            <a:r>
              <a:rPr lang="hr-HR" sz="1050" b="1" dirty="0" err="1">
                <a:solidFill>
                  <a:schemeClr val="bg1"/>
                </a:solidFill>
                <a:latin typeface="Arvo" panose="020B0604020202020204" charset="0"/>
                <a:cs typeface="Times New Roman" pitchFamily="18" charset="0"/>
              </a:rPr>
              <a:t>kakovost</a:t>
            </a:r>
            <a:r>
              <a:rPr lang="hr-HR" sz="1050" b="1" dirty="0">
                <a:solidFill>
                  <a:schemeClr val="bg1"/>
                </a:solidFill>
                <a:latin typeface="Arvo" panose="020B0604020202020204" charset="0"/>
                <a:cs typeface="Times New Roman" pitchFamily="18" charset="0"/>
              </a:rPr>
              <a:t> </a:t>
            </a:r>
            <a:r>
              <a:rPr lang="hr-HR" sz="1050" b="1" dirty="0" err="1">
                <a:solidFill>
                  <a:schemeClr val="bg1"/>
                </a:solidFill>
                <a:latin typeface="Arvo" panose="020B0604020202020204" charset="0"/>
                <a:cs typeface="Times New Roman" pitchFamily="18" charset="0"/>
              </a:rPr>
              <a:t>cele</a:t>
            </a:r>
            <a:r>
              <a:rPr lang="hr-HR" sz="1050" b="1" dirty="0">
                <a:solidFill>
                  <a:schemeClr val="bg1"/>
                </a:solidFill>
                <a:latin typeface="Arvo" panose="020B0604020202020204" charset="0"/>
                <a:cs typeface="Times New Roman" pitchFamily="18" charset="0"/>
              </a:rPr>
              <a:t> </a:t>
            </a:r>
            <a:r>
              <a:rPr lang="hr-HR" sz="1050" b="1" dirty="0" err="1">
                <a:solidFill>
                  <a:schemeClr val="bg1"/>
                </a:solidFill>
                <a:latin typeface="Arvo" panose="020B0604020202020204" charset="0"/>
                <a:cs typeface="Times New Roman" pitchFamily="18" charset="0"/>
              </a:rPr>
              <a:t>organizcije</a:t>
            </a:r>
            <a:r>
              <a:rPr lang="hr-HR" sz="1050" b="1" dirty="0">
                <a:solidFill>
                  <a:schemeClr val="bg1"/>
                </a:solidFill>
                <a:latin typeface="Arvo" panose="020B0604020202020204" charset="0"/>
                <a:cs typeface="Times New Roman" pitchFamily="18" charset="0"/>
              </a:rPr>
              <a:t> v </a:t>
            </a:r>
            <a:r>
              <a:rPr lang="hr-HR" sz="1050" b="1" dirty="0" err="1">
                <a:solidFill>
                  <a:schemeClr val="bg1"/>
                </a:solidFill>
                <a:latin typeface="Arvo" panose="020B0604020202020204" charset="0"/>
                <a:cs typeface="Times New Roman" pitchFamily="18" charset="0"/>
              </a:rPr>
              <a:t>kateri</a:t>
            </a:r>
            <a:r>
              <a:rPr lang="hr-HR" sz="1050" b="1" dirty="0">
                <a:solidFill>
                  <a:schemeClr val="bg1"/>
                </a:solidFill>
                <a:latin typeface="Arvo" panose="020B0604020202020204" charset="0"/>
                <a:cs typeface="Times New Roman" pitchFamily="18" charset="0"/>
              </a:rPr>
              <a:t> </a:t>
            </a:r>
            <a:r>
              <a:rPr lang="hr-HR" sz="1050" b="1" dirty="0" err="1">
                <a:solidFill>
                  <a:schemeClr val="bg1"/>
                </a:solidFill>
                <a:latin typeface="Arvo" panose="020B0604020202020204" charset="0"/>
                <a:cs typeface="Times New Roman" pitchFamily="18" charset="0"/>
              </a:rPr>
              <a:t>deluje</a:t>
            </a:r>
            <a:endParaRPr lang="hr-HR" sz="1200" b="1" dirty="0">
              <a:solidFill>
                <a:schemeClr val="bg1"/>
              </a:solidFill>
              <a:latin typeface="Arvo" panose="020B0604020202020204" charset="0"/>
              <a:cs typeface="Times New Roman" pitchFamily="18" charset="0"/>
            </a:endParaRPr>
          </a:p>
        </p:txBody>
      </p:sp>
      <p:sp>
        <p:nvSpPr>
          <p:cNvPr id="19" name="Google Shape;378;p25">
            <a:extLst>
              <a:ext uri="{FF2B5EF4-FFF2-40B4-BE49-F238E27FC236}">
                <a16:creationId xmlns:a16="http://schemas.microsoft.com/office/drawing/2014/main" id="{60B5ED30-C46D-485C-B939-140C041C0996}"/>
              </a:ext>
            </a:extLst>
          </p:cNvPr>
          <p:cNvSpPr/>
          <p:nvPr/>
        </p:nvSpPr>
        <p:spPr>
          <a:xfrm>
            <a:off x="0" y="-1"/>
            <a:ext cx="1859700" cy="1479885"/>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hr-HR" sz="2200" b="1" dirty="0" err="1">
                <a:solidFill>
                  <a:srgbClr val="FFFFFF"/>
                </a:solidFill>
                <a:latin typeface="Arvo"/>
                <a:ea typeface="Arvo"/>
                <a:cs typeface="Arvo"/>
                <a:sym typeface="Arvo"/>
              </a:rPr>
              <a:t>Zaključek</a:t>
            </a:r>
            <a:r>
              <a:rPr lang="hr-HR" sz="2200" b="1" dirty="0">
                <a:solidFill>
                  <a:srgbClr val="FFFFFF"/>
                </a:solidFill>
                <a:latin typeface="Arvo"/>
                <a:ea typeface="Arvo"/>
                <a:cs typeface="Arvo"/>
                <a:sym typeface="Arvo"/>
              </a:rPr>
              <a:t>?</a:t>
            </a:r>
            <a:endParaRPr sz="2200" b="1" dirty="0">
              <a:solidFill>
                <a:srgbClr val="FFFFFF"/>
              </a:solidFill>
            </a:endParaRPr>
          </a:p>
        </p:txBody>
      </p:sp>
      <p:sp>
        <p:nvSpPr>
          <p:cNvPr id="21" name="Rectangle 16">
            <a:extLst>
              <a:ext uri="{FF2B5EF4-FFF2-40B4-BE49-F238E27FC236}">
                <a16:creationId xmlns:a16="http://schemas.microsoft.com/office/drawing/2014/main" id="{3575635A-8B62-4F3D-95BC-3C0D271404CE}"/>
              </a:ext>
            </a:extLst>
          </p:cNvPr>
          <p:cNvSpPr/>
          <p:nvPr/>
        </p:nvSpPr>
        <p:spPr>
          <a:xfrm rot="20787902">
            <a:off x="6936346" y="509961"/>
            <a:ext cx="1722630" cy="1338828"/>
          </a:xfrm>
          <a:prstGeom prst="rect">
            <a:avLst/>
          </a:prstGeom>
          <a:solidFill>
            <a:srgbClr val="F3F3F3"/>
          </a:solidFill>
          <a:ln>
            <a:solidFill>
              <a:schemeClr val="accent1"/>
            </a:solidFill>
          </a:ln>
        </p:spPr>
        <p:txBody>
          <a:bodyPr wrap="square">
            <a:spAutoFit/>
          </a:bodyPr>
          <a:lstStyle/>
          <a:p>
            <a:pPr algn="ctr" defTabSz="500063">
              <a:lnSpc>
                <a:spcPct val="90000"/>
              </a:lnSpc>
              <a:spcAft>
                <a:spcPct val="35000"/>
              </a:spcAft>
              <a:defRPr/>
            </a:pPr>
            <a:r>
              <a:rPr lang="sl-SI" sz="1000" b="1" dirty="0">
                <a:solidFill>
                  <a:schemeClr val="accent1">
                    <a:lumMod val="50000"/>
                  </a:schemeClr>
                </a:solidFill>
                <a:latin typeface="Arvo" panose="020B0604020202020204" charset="0"/>
                <a:cs typeface="Arial" charset="0"/>
              </a:rPr>
              <a:t>Prejšnje izkušnje</a:t>
            </a:r>
            <a:r>
              <a:rPr lang="en-US" sz="1000" b="1" dirty="0">
                <a:solidFill>
                  <a:schemeClr val="accent1">
                    <a:lumMod val="50000"/>
                  </a:schemeClr>
                </a:solidFill>
                <a:latin typeface="Arvo" panose="020B0604020202020204" charset="0"/>
                <a:cs typeface="Arial" charset="0"/>
              </a:rPr>
              <a:t>: </a:t>
            </a:r>
            <a:r>
              <a:rPr lang="sl-SI" sz="1000" b="1" dirty="0">
                <a:solidFill>
                  <a:schemeClr val="accent1">
                    <a:lumMod val="50000"/>
                  </a:schemeClr>
                </a:solidFill>
                <a:latin typeface="Arvo" panose="020B0604020202020204" charset="0"/>
                <a:cs typeface="Arial" charset="0"/>
              </a:rPr>
              <a:t>predpogoj </a:t>
            </a:r>
            <a:r>
              <a:rPr lang="en-US" sz="1000" b="1" dirty="0" err="1">
                <a:solidFill>
                  <a:schemeClr val="accent1">
                    <a:lumMod val="50000"/>
                  </a:schemeClr>
                </a:solidFill>
                <a:latin typeface="Arvo" panose="020B0604020202020204" charset="0"/>
                <a:cs typeface="Arial" charset="0"/>
              </a:rPr>
              <a:t>za</a:t>
            </a:r>
            <a:r>
              <a:rPr lang="en-US" sz="1000" b="1" dirty="0">
                <a:solidFill>
                  <a:schemeClr val="accent1">
                    <a:lumMod val="50000"/>
                  </a:schemeClr>
                </a:solidFill>
                <a:latin typeface="Arvo" panose="020B0604020202020204" charset="0"/>
                <a:cs typeface="Arial" charset="0"/>
              </a:rPr>
              <a:t> </a:t>
            </a:r>
            <a:r>
              <a:rPr lang="sl-SI" sz="1000" b="1" dirty="0">
                <a:solidFill>
                  <a:schemeClr val="accent1">
                    <a:lumMod val="50000"/>
                  </a:schemeClr>
                </a:solidFill>
                <a:latin typeface="Arvo" panose="020B0604020202020204" charset="0"/>
                <a:cs typeface="Arial" charset="0"/>
              </a:rPr>
              <a:t>pridobivanje</a:t>
            </a:r>
            <a:r>
              <a:rPr lang="en-US" sz="1000" b="1" dirty="0">
                <a:solidFill>
                  <a:schemeClr val="accent1">
                    <a:lumMod val="50000"/>
                  </a:schemeClr>
                </a:solidFill>
                <a:latin typeface="Arvo" panose="020B0604020202020204" charset="0"/>
                <a:cs typeface="Arial" charset="0"/>
              </a:rPr>
              <a:t> </a:t>
            </a:r>
            <a:r>
              <a:rPr lang="en-US" sz="1000" b="1" dirty="0" err="1">
                <a:solidFill>
                  <a:schemeClr val="accent1">
                    <a:lumMod val="50000"/>
                  </a:schemeClr>
                </a:solidFill>
                <a:latin typeface="Arvo" panose="020B0604020202020204" charset="0"/>
                <a:cs typeface="Arial" charset="0"/>
              </a:rPr>
              <a:t>potrebnih</a:t>
            </a:r>
            <a:r>
              <a:rPr lang="en-US" sz="1000" b="1" dirty="0">
                <a:solidFill>
                  <a:schemeClr val="accent1">
                    <a:lumMod val="50000"/>
                  </a:schemeClr>
                </a:solidFill>
                <a:latin typeface="Arvo" panose="020B0604020202020204" charset="0"/>
                <a:cs typeface="Arial" charset="0"/>
              </a:rPr>
              <a:t> </a:t>
            </a:r>
            <a:r>
              <a:rPr lang="en-US" sz="1000" b="1" dirty="0" err="1">
                <a:solidFill>
                  <a:schemeClr val="accent1">
                    <a:lumMod val="50000"/>
                  </a:schemeClr>
                </a:solidFill>
                <a:latin typeface="Arvo" panose="020B0604020202020204" charset="0"/>
                <a:cs typeface="Arial" charset="0"/>
              </a:rPr>
              <a:t>informacijskih</a:t>
            </a:r>
            <a:r>
              <a:rPr lang="en-US" sz="1000" b="1" dirty="0">
                <a:solidFill>
                  <a:schemeClr val="accent1">
                    <a:lumMod val="50000"/>
                  </a:schemeClr>
                </a:solidFill>
                <a:latin typeface="Arvo" panose="020B0604020202020204" charset="0"/>
                <a:cs typeface="Arial" charset="0"/>
              </a:rPr>
              <a:t> </a:t>
            </a:r>
            <a:r>
              <a:rPr lang="sl-SI" sz="1000" b="1" dirty="0">
                <a:solidFill>
                  <a:schemeClr val="accent1">
                    <a:lumMod val="50000"/>
                  </a:schemeClr>
                </a:solidFill>
                <a:latin typeface="Arvo" panose="020B0604020202020204" charset="0"/>
                <a:cs typeface="Arial" charset="0"/>
              </a:rPr>
              <a:t>spretnosti</a:t>
            </a:r>
            <a:r>
              <a:rPr lang="en-US" sz="1000" b="1" dirty="0">
                <a:solidFill>
                  <a:schemeClr val="accent1">
                    <a:lumMod val="50000"/>
                  </a:schemeClr>
                </a:solidFill>
                <a:latin typeface="Arvo" panose="020B0604020202020204" charset="0"/>
                <a:cs typeface="Arial" charset="0"/>
              </a:rPr>
              <a:t> </a:t>
            </a:r>
            <a:r>
              <a:rPr lang="sl-SI" sz="1000" b="1" dirty="0">
                <a:solidFill>
                  <a:schemeClr val="accent1">
                    <a:lumMod val="50000"/>
                  </a:schemeClr>
                </a:solidFill>
                <a:latin typeface="Arvo" panose="020B0604020202020204" charset="0"/>
                <a:cs typeface="Arial" charset="0"/>
              </a:rPr>
              <a:t>vseh deležnika</a:t>
            </a:r>
            <a:r>
              <a:rPr lang="en-US" sz="1000" b="1" dirty="0">
                <a:solidFill>
                  <a:schemeClr val="accent1">
                    <a:lumMod val="50000"/>
                  </a:schemeClr>
                </a:solidFill>
                <a:latin typeface="Arvo" panose="020B0604020202020204" charset="0"/>
                <a:cs typeface="Arial" charset="0"/>
              </a:rPr>
              <a:t> </a:t>
            </a:r>
            <a:r>
              <a:rPr lang="sl-SI" sz="1000" b="1" dirty="0" err="1">
                <a:solidFill>
                  <a:schemeClr val="accent1">
                    <a:lumMod val="50000"/>
                  </a:schemeClr>
                </a:solidFill>
                <a:latin typeface="Arvo" panose="020B0604020202020204" charset="0"/>
                <a:cs typeface="Arial" charset="0"/>
              </a:rPr>
              <a:t>izobraževalnnega</a:t>
            </a:r>
            <a:r>
              <a:rPr lang="sl-SI" sz="1000" b="1" dirty="0">
                <a:solidFill>
                  <a:schemeClr val="accent1">
                    <a:lumMod val="50000"/>
                  </a:schemeClr>
                </a:solidFill>
                <a:latin typeface="Arvo" panose="020B0604020202020204" charset="0"/>
                <a:cs typeface="Arial" charset="0"/>
              </a:rPr>
              <a:t> </a:t>
            </a:r>
            <a:r>
              <a:rPr lang="en-US" sz="1000" b="1" dirty="0">
                <a:solidFill>
                  <a:schemeClr val="accent1">
                    <a:lumMod val="50000"/>
                  </a:schemeClr>
                </a:solidFill>
                <a:latin typeface="Arvo" panose="020B0604020202020204" charset="0"/>
                <a:cs typeface="Arial" charset="0"/>
              </a:rPr>
              <a:t> </a:t>
            </a:r>
            <a:r>
              <a:rPr lang="en-US" sz="1000" b="1" dirty="0" err="1">
                <a:solidFill>
                  <a:schemeClr val="accent1">
                    <a:lumMod val="50000"/>
                  </a:schemeClr>
                </a:solidFill>
                <a:latin typeface="Arvo" panose="020B0604020202020204" charset="0"/>
                <a:cs typeface="Arial" charset="0"/>
              </a:rPr>
              <a:t>procesa</a:t>
            </a:r>
            <a:endParaRPr lang="hr-HR" sz="1000" b="1" dirty="0">
              <a:solidFill>
                <a:schemeClr val="accent1">
                  <a:lumMod val="50000"/>
                </a:schemeClr>
              </a:solidFill>
              <a:latin typeface="Arvo" panose="020B06040202020202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a:extLst>
              <a:ext uri="{FF2B5EF4-FFF2-40B4-BE49-F238E27FC236}">
                <a16:creationId xmlns:a16="http://schemas.microsoft.com/office/drawing/2014/main" id="{2BF44D28-4FCE-4F28-9350-385B1C90CBAC}"/>
              </a:ext>
            </a:extLst>
          </p:cNvPr>
          <p:cNvSpPr>
            <a:spLocks noGrp="1"/>
          </p:cNvSpPr>
          <p:nvPr>
            <p:ph type="sldNum" sz="quarter" idx="12"/>
          </p:nvPr>
        </p:nvSpPr>
        <p:spPr/>
        <p:txBody>
          <a:bodyPr/>
          <a:lstStyle/>
          <a:p>
            <a:fld id="{6064DB51-3C6A-4543-BCDC-88B04FF95A2A}" type="slidenum">
              <a:rPr lang="sr-Latn-RS" altLang="en-US" smtClean="0"/>
              <a:pPr/>
              <a:t>25</a:t>
            </a:fld>
            <a:endParaRPr lang="zh-CN" altLang="en-US" sz="1350">
              <a:solidFill>
                <a:schemeClr val="tx1"/>
              </a:solidFill>
            </a:endParaRPr>
          </a:p>
        </p:txBody>
      </p:sp>
      <p:sp>
        <p:nvSpPr>
          <p:cNvPr id="5" name="Pravokutnik 4">
            <a:extLst>
              <a:ext uri="{FF2B5EF4-FFF2-40B4-BE49-F238E27FC236}">
                <a16:creationId xmlns:a16="http://schemas.microsoft.com/office/drawing/2014/main" id="{AAF1F00D-BD11-450F-8AEC-7A8955DA01B1}"/>
              </a:ext>
            </a:extLst>
          </p:cNvPr>
          <p:cNvSpPr/>
          <p:nvPr/>
        </p:nvSpPr>
        <p:spPr>
          <a:xfrm>
            <a:off x="1953019" y="962553"/>
            <a:ext cx="6956612" cy="3416320"/>
          </a:xfrm>
          <a:prstGeom prst="rect">
            <a:avLst/>
          </a:prstGeom>
        </p:spPr>
        <p:txBody>
          <a:bodyPr wrap="square">
            <a:spAutoFit/>
          </a:bodyPr>
          <a:lstStyle/>
          <a:p>
            <a:pPr marL="228600" indent="-228600" eaLnBrk="1" hangingPunct="1">
              <a:buFont typeface="+mj-lt"/>
              <a:buAutoNum type="arabicPeriod"/>
            </a:pPr>
            <a:r>
              <a:rPr lang="tr-TR" altLang="sr-Latn-RS" sz="800" dirty="0">
                <a:latin typeface="Arvo" panose="020B0604020202020204" charset="0"/>
                <a:ea typeface="宋体" panose="02010600030101010101" pitchFamily="2" charset="-122"/>
                <a:cs typeface="Times New Roman" panose="02020603050405020304" pitchFamily="18" charset="0"/>
              </a:rPr>
              <a:t>Lloyd</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Annemare</a:t>
            </a:r>
            <a:r>
              <a:rPr lang="hr-HR" altLang="sr-Latn-RS" sz="800" dirty="0">
                <a:latin typeface="Arvo" panose="020B0604020202020204" charset="0"/>
                <a:ea typeface="宋体" panose="02010600030101010101" pitchFamily="2" charset="-122"/>
                <a:cs typeface="Times New Roman" panose="02020603050405020304" pitchFamily="18" charset="0"/>
              </a:rPr>
              <a:t>,</a:t>
            </a:r>
            <a:r>
              <a:rPr lang="tr-TR" altLang="sr-Latn-RS" sz="800" dirty="0">
                <a:latin typeface="Arvo" panose="020B0604020202020204" charset="0"/>
                <a:ea typeface="宋体" panose="02010600030101010101" pitchFamily="2" charset="-122"/>
                <a:cs typeface="Times New Roman" panose="02020603050405020304" pitchFamily="18" charset="0"/>
              </a:rPr>
              <a:t> Building Information Resilient Workers: The Critical Ground of Workplace Information Literacy. What Have We Learnt? S. Kurbanoğlu et al.Worldwide Commonalities and Challanges in Information Literacy Research and Practise, 397, Communications in Computer and Information Science</a:t>
            </a:r>
            <a:r>
              <a:rPr lang="tr-TR" altLang="sr-Latn-RS" sz="800" dirty="0">
                <a:latin typeface="Arvo" panose="020B0604020202020204" charset="0"/>
                <a:ea typeface="宋体" panose="02010600030101010101" pitchFamily="2" charset="-122"/>
              </a:rPr>
              <a:t>, European Conference in Information Literacy, ECIL 2013, Istanbul, October 2013., Springer International Publishing Switzerland 2013,  str. 219-229</a:t>
            </a:r>
            <a:r>
              <a:rPr lang="hr-HR" altLang="sr-Latn-RS" sz="800" dirty="0">
                <a:latin typeface="Arvo" panose="020B0604020202020204" charset="0"/>
                <a:ea typeface="宋体" panose="02010600030101010101" pitchFamily="2" charset="-122"/>
              </a:rPr>
              <a:t>.</a:t>
            </a:r>
          </a:p>
          <a:p>
            <a:pPr marL="228600" indent="-228600" eaLnBrk="1" hangingPunct="1">
              <a:buFont typeface="+mj-lt"/>
              <a:buAutoNum type="arabicPeriod"/>
            </a:pPr>
            <a:r>
              <a:rPr lang="hr-HR" altLang="sr-Latn-RS" sz="800" dirty="0">
                <a:latin typeface="Arvo" panose="020B0604020202020204" charset="0"/>
                <a:ea typeface="宋体" panose="02010600030101010101" pitchFamily="2" charset="-122"/>
                <a:cs typeface="Times New Roman" panose="02020603050405020304" pitchFamily="18" charset="0"/>
              </a:rPr>
              <a:t>Lazić-Lasić, Jadranka; </a:t>
            </a:r>
            <a:r>
              <a:rPr lang="hr-HR" altLang="sr-Latn-RS" sz="800" dirty="0" err="1">
                <a:latin typeface="Arvo" panose="020B0604020202020204" charset="0"/>
                <a:ea typeface="宋体" panose="02010600030101010101" pitchFamily="2" charset="-122"/>
                <a:cs typeface="Times New Roman" panose="02020603050405020304" pitchFamily="18" charset="0"/>
              </a:rPr>
              <a:t>Špiranec</a:t>
            </a:r>
            <a:r>
              <a:rPr lang="hr-HR" altLang="sr-Latn-RS" sz="800" dirty="0">
                <a:latin typeface="Arvo" panose="020B0604020202020204" charset="0"/>
                <a:ea typeface="宋体" panose="02010600030101010101" pitchFamily="2" charset="-122"/>
                <a:cs typeface="Times New Roman" panose="02020603050405020304" pitchFamily="18" charset="0"/>
              </a:rPr>
              <a:t>, Sonja; </a:t>
            </a:r>
            <a:r>
              <a:rPr lang="hr-HR" altLang="sr-Latn-RS" sz="800" dirty="0" err="1">
                <a:latin typeface="Arvo" panose="020B0604020202020204" charset="0"/>
                <a:ea typeface="宋体" panose="02010600030101010101" pitchFamily="2" charset="-122"/>
                <a:cs typeface="Times New Roman" panose="02020603050405020304" pitchFamily="18" charset="0"/>
              </a:rPr>
              <a:t>Banek</a:t>
            </a:r>
            <a:r>
              <a:rPr lang="hr-HR" altLang="sr-Latn-RS" sz="800" dirty="0">
                <a:latin typeface="Arvo" panose="020B0604020202020204" charset="0"/>
                <a:ea typeface="宋体" panose="02010600030101010101" pitchFamily="2" charset="-122"/>
                <a:cs typeface="Times New Roman" panose="02020603050405020304" pitchFamily="18" charset="0"/>
              </a:rPr>
              <a:t> Zorica, Mihaela. Izgubljeni u novim obrazovnim okruženjima – pronađeni u informacijskom opismenjivanju. // Medijska istraživanja 18, 1(2012), 125-142., str. 127. URL: http://hrcak.srce.hr/index.php?show=clanak&amp;id_clanak_jezik=127116&amp;lang=hr  (2017-06-04).</a:t>
            </a:r>
          </a:p>
          <a:p>
            <a:pPr marL="228600" indent="-228600" eaLnBrk="1" hangingPunct="1">
              <a:buFont typeface="+mj-lt"/>
              <a:buAutoNum type="arabicPeriod"/>
            </a:pPr>
            <a:r>
              <a:rPr lang="en-US" altLang="sr-Latn-RS" sz="800" dirty="0">
                <a:latin typeface="Arvo" panose="020B0604020202020204" charset="0"/>
                <a:ea typeface="宋体" panose="02010600030101010101" pitchFamily="2" charset="-122"/>
                <a:cs typeface="Times New Roman" panose="02020603050405020304" pitchFamily="18" charset="0"/>
              </a:rPr>
              <a:t>Petr Balog, K., </a:t>
            </a:r>
            <a:r>
              <a:rPr lang="en-US" altLang="sr-Latn-RS" sz="800" dirty="0" err="1">
                <a:latin typeface="Arvo" panose="020B0604020202020204" charset="0"/>
                <a:ea typeface="宋体" panose="02010600030101010101" pitchFamily="2" charset="-122"/>
                <a:cs typeface="Times New Roman" panose="02020603050405020304" pitchFamily="18" charset="0"/>
              </a:rPr>
              <a:t>Siber</a:t>
            </a:r>
            <a:r>
              <a:rPr lang="en-US" altLang="sr-Latn-RS" sz="800" dirty="0">
                <a:latin typeface="Arvo" panose="020B0604020202020204" charset="0"/>
                <a:ea typeface="宋体" panose="02010600030101010101" pitchFamily="2" charset="-122"/>
                <a:cs typeface="Times New Roman" panose="02020603050405020304" pitchFamily="18" charset="0"/>
              </a:rPr>
              <a:t>, </a:t>
            </a:r>
            <a:r>
              <a:rPr lang="en-US" altLang="sr-Latn-RS" sz="800" dirty="0" err="1">
                <a:latin typeface="Arvo" panose="020B0604020202020204" charset="0"/>
                <a:ea typeface="宋体" panose="02010600030101010101" pitchFamily="2" charset="-122"/>
                <a:cs typeface="Times New Roman" panose="02020603050405020304" pitchFamily="18" charset="0"/>
              </a:rPr>
              <a:t>Lj</a:t>
            </a:r>
            <a:r>
              <a:rPr lang="en-US" altLang="sr-Latn-RS" sz="800" dirty="0">
                <a:latin typeface="Arvo" panose="020B0604020202020204" charset="0"/>
                <a:ea typeface="宋体" panose="02010600030101010101" pitchFamily="2" charset="-122"/>
                <a:cs typeface="Times New Roman" panose="02020603050405020304" pitchFamily="18" charset="0"/>
              </a:rPr>
              <a:t>., </a:t>
            </a:r>
            <a:r>
              <a:rPr lang="en-US" altLang="sr-Latn-RS" sz="800" dirty="0" err="1">
                <a:latin typeface="Arvo" panose="020B0604020202020204" charset="0"/>
                <a:ea typeface="宋体" panose="02010600030101010101" pitchFamily="2" charset="-122"/>
                <a:cs typeface="Times New Roman" panose="02020603050405020304" pitchFamily="18" charset="0"/>
              </a:rPr>
              <a:t>Plašćak</a:t>
            </a:r>
            <a:r>
              <a:rPr lang="en-US" altLang="sr-Latn-RS" sz="800" dirty="0">
                <a:latin typeface="Arvo" panose="020B0604020202020204" charset="0"/>
                <a:ea typeface="宋体" panose="02010600030101010101" pitchFamily="2" charset="-122"/>
                <a:cs typeface="Times New Roman" panose="02020603050405020304" pitchFamily="18" charset="0"/>
              </a:rPr>
              <a:t>, B.: Library Instruction in two Croatian Academic Libraries: Law Faculty and Faculty of Humanities and Social Sciences in Osijek. In: </a:t>
            </a:r>
            <a:r>
              <a:rPr lang="en-US" altLang="sr-Latn-RS" sz="800" dirty="0" err="1">
                <a:latin typeface="Arvo" panose="020B0604020202020204" charset="0"/>
                <a:ea typeface="宋体" panose="02010600030101010101" pitchFamily="2" charset="-122"/>
                <a:cs typeface="Times New Roman" panose="02020603050405020304" pitchFamily="18" charset="0"/>
              </a:rPr>
              <a:t>Kurbanoğlu</a:t>
            </a:r>
            <a:r>
              <a:rPr lang="en-US" altLang="sr-Latn-RS" sz="800" dirty="0">
                <a:latin typeface="Arvo" panose="020B0604020202020204" charset="0"/>
                <a:ea typeface="宋体" panose="02010600030101010101" pitchFamily="2" charset="-122"/>
                <a:cs typeface="Times New Roman" panose="02020603050405020304" pitchFamily="18" charset="0"/>
              </a:rPr>
              <a:t>, S., </a:t>
            </a:r>
            <a:r>
              <a:rPr lang="en-US" altLang="sr-Latn-RS" sz="800" dirty="0" err="1">
                <a:latin typeface="Arvo" panose="020B0604020202020204" charset="0"/>
                <a:ea typeface="宋体" panose="02010600030101010101" pitchFamily="2" charset="-122"/>
                <a:cs typeface="Times New Roman" panose="02020603050405020304" pitchFamily="18" charset="0"/>
              </a:rPr>
              <a:t>Grassian</a:t>
            </a:r>
            <a:r>
              <a:rPr lang="en-US" altLang="sr-Latn-RS" sz="800" dirty="0">
                <a:latin typeface="Arvo" panose="020B0604020202020204" charset="0"/>
                <a:ea typeface="宋体" panose="02010600030101010101" pitchFamily="2" charset="-122"/>
                <a:cs typeface="Times New Roman" panose="02020603050405020304" pitchFamily="18" charset="0"/>
              </a:rPr>
              <a:t>, E., Mizrachi, D., Catts, R., </a:t>
            </a:r>
            <a:r>
              <a:rPr lang="en-US" altLang="sr-Latn-RS" sz="800" dirty="0" err="1">
                <a:latin typeface="Arvo" panose="020B0604020202020204" charset="0"/>
                <a:ea typeface="宋体" panose="02010600030101010101" pitchFamily="2" charset="-122"/>
                <a:cs typeface="Times New Roman" panose="02020603050405020304" pitchFamily="18" charset="0"/>
              </a:rPr>
              <a:t>Špiranec</a:t>
            </a:r>
            <a:r>
              <a:rPr lang="en-US" altLang="sr-Latn-RS" sz="800" dirty="0">
                <a:latin typeface="Arvo" panose="020B0604020202020204" charset="0"/>
                <a:ea typeface="宋体" panose="02010600030101010101" pitchFamily="2" charset="-122"/>
                <a:cs typeface="Times New Roman" panose="02020603050405020304" pitchFamily="18" charset="0"/>
              </a:rPr>
              <a:t>, S. (eds.) Worldwide Commonalities and Challenges in Information Literacy Research and Practice: European Conference on Information Literacy, ECIL 2013 Istanbul, Turkey, October 22-25, 2013, Revised Selected Papers, pp. 558-564. Springer, Heidelberg (2013) </a:t>
            </a:r>
          </a:p>
          <a:p>
            <a:pPr marL="228600" indent="-228600" eaLnBrk="1" hangingPunct="1">
              <a:buFont typeface="+mj-lt"/>
              <a:buAutoNum type="arabicPeriod"/>
            </a:pPr>
            <a:r>
              <a:rPr lang="hr-HR" altLang="sr-Latn-RS" sz="800" dirty="0">
                <a:latin typeface="Arvo" panose="020B0604020202020204" charset="0"/>
                <a:ea typeface="宋体" panose="02010600030101010101" pitchFamily="2" charset="-122"/>
                <a:cs typeface="Times New Roman" panose="02020603050405020304" pitchFamily="18" charset="0"/>
              </a:rPr>
              <a:t>Golenko, Dejana; </a:t>
            </a:r>
            <a:r>
              <a:rPr lang="hr-HR" altLang="sr-Latn-RS" sz="800" dirty="0" err="1">
                <a:latin typeface="Arvo" panose="020B0604020202020204" charset="0"/>
                <a:ea typeface="宋体" panose="02010600030101010101" pitchFamily="2" charset="-122"/>
                <a:cs typeface="Times New Roman" panose="02020603050405020304" pitchFamily="18" charset="0"/>
              </a:rPr>
              <a:t>Vilar</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Polona</a:t>
            </a:r>
            <a:r>
              <a:rPr lang="hr-HR" altLang="sr-Latn-RS" sz="800" dirty="0">
                <a:latin typeface="Arvo" panose="020B0604020202020204" charset="0"/>
                <a:ea typeface="宋体" panose="02010600030101010101" pitchFamily="2" charset="-122"/>
                <a:cs typeface="Times New Roman" panose="02020603050405020304" pitchFamily="18" charset="0"/>
              </a:rPr>
              <a:t>; Stričević, Ivanka. </a:t>
            </a:r>
            <a:r>
              <a:rPr lang="hr-HR" altLang="sr-Latn-RS" sz="800" dirty="0" err="1">
                <a:latin typeface="Arvo" panose="020B0604020202020204" charset="0"/>
                <a:ea typeface="宋体" panose="02010600030101010101" pitchFamily="2" charset="-122"/>
                <a:cs typeface="Times New Roman" panose="02020603050405020304" pitchFamily="18" charset="0"/>
              </a:rPr>
              <a:t>Information</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literacy</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skills</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of</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law</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students</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Challenges</a:t>
            </a:r>
            <a:r>
              <a:rPr lang="hr-HR" altLang="sr-Latn-RS" sz="800" dirty="0">
                <a:latin typeface="Arvo" panose="020B0604020202020204" charset="0"/>
                <a:ea typeface="宋体" panose="02010600030101010101" pitchFamily="2" charset="-122"/>
                <a:cs typeface="Times New Roman" panose="02020603050405020304" pitchFamily="18" charset="0"/>
              </a:rPr>
              <a:t> for </a:t>
            </a:r>
            <a:r>
              <a:rPr lang="hr-HR" altLang="sr-Latn-RS" sz="800" dirty="0" err="1">
                <a:latin typeface="Arvo" panose="020B0604020202020204" charset="0"/>
                <a:ea typeface="宋体" panose="02010600030101010101" pitchFamily="2" charset="-122"/>
                <a:cs typeface="Times New Roman" panose="02020603050405020304" pitchFamily="18" charset="0"/>
              </a:rPr>
              <a:t>academic</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librarians</a:t>
            </a:r>
            <a:r>
              <a:rPr lang="hr-HR" altLang="sr-Latn-RS" sz="800" dirty="0">
                <a:latin typeface="Arvo" panose="020B0604020202020204" charset="0"/>
                <a:ea typeface="宋体" panose="02010600030101010101" pitchFamily="2" charset="-122"/>
                <a:cs typeface="Times New Roman" panose="02020603050405020304" pitchFamily="18" charset="0"/>
              </a:rPr>
              <a:t>. // </a:t>
            </a:r>
            <a:r>
              <a:rPr lang="hr-HR" altLang="sr-Latn-RS" sz="800" dirty="0" err="1">
                <a:latin typeface="Arvo" panose="020B0604020202020204" charset="0"/>
                <a:ea typeface="宋体" panose="02010600030101010101" pitchFamily="2" charset="-122"/>
                <a:cs typeface="Times New Roman" panose="02020603050405020304" pitchFamily="18" charset="0"/>
              </a:rPr>
              <a:t>Scientific</a:t>
            </a:r>
            <a:r>
              <a:rPr lang="hr-HR" altLang="sr-Latn-RS" sz="800" dirty="0">
                <a:latin typeface="Arvo" panose="020B0604020202020204" charset="0"/>
                <a:ea typeface="宋体" panose="02010600030101010101" pitchFamily="2" charset="-122"/>
                <a:cs typeface="Times New Roman" panose="02020603050405020304" pitchFamily="18" charset="0"/>
              </a:rPr>
              <a:t> seminar </a:t>
            </a:r>
            <a:r>
              <a:rPr lang="hr-HR" altLang="sr-Latn-RS" sz="800" dirty="0" err="1">
                <a:latin typeface="Arvo" panose="020B0604020202020204" charset="0"/>
                <a:ea typeface="宋体" panose="02010600030101010101" pitchFamily="2" charset="-122"/>
                <a:cs typeface="Times New Roman" panose="02020603050405020304" pitchFamily="18" charset="0"/>
              </a:rPr>
              <a:t>with</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international</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participation</a:t>
            </a:r>
            <a:r>
              <a:rPr lang="hr-HR" altLang="sr-Latn-RS" sz="800" dirty="0">
                <a:latin typeface="Arvo" panose="020B0604020202020204" charset="0"/>
                <a:ea typeface="宋体" panose="02010600030101010101" pitchFamily="2" charset="-122"/>
                <a:cs typeface="Times New Roman" panose="02020603050405020304" pitchFamily="18" charset="0"/>
              </a:rPr>
              <a:t> Training </a:t>
            </a:r>
            <a:r>
              <a:rPr lang="hr-HR" altLang="sr-Latn-RS" sz="800" dirty="0" err="1">
                <a:latin typeface="Arvo" panose="020B0604020202020204" charset="0"/>
                <a:ea typeface="宋体" panose="02010600030101010101" pitchFamily="2" charset="-122"/>
                <a:cs typeface="Times New Roman" panose="02020603050405020304" pitchFamily="18" charset="0"/>
              </a:rPr>
              <a:t>models</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and</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best</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practices</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Proceedings</a:t>
            </a:r>
            <a:r>
              <a:rPr lang="hr-HR" altLang="sr-Latn-RS" sz="800" dirty="0">
                <a:latin typeface="Arvo" panose="020B0604020202020204" charset="0"/>
                <a:ea typeface="宋体" panose="02010600030101010101" pitchFamily="2" charset="-122"/>
                <a:cs typeface="Times New Roman" panose="02020603050405020304" pitchFamily="18" charset="0"/>
              </a:rPr>
              <a:t> / </a:t>
            </a:r>
            <a:r>
              <a:rPr lang="hr-HR" altLang="sr-Latn-RS" sz="800" dirty="0" err="1">
                <a:latin typeface="Arvo" panose="020B0604020202020204" charset="0"/>
                <a:ea typeface="宋体" panose="02010600030101010101" pitchFamily="2" charset="-122"/>
                <a:cs typeface="Times New Roman" panose="02020603050405020304" pitchFamily="18" charset="0"/>
              </a:rPr>
              <a:t>editors</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Todorova</a:t>
            </a:r>
            <a:r>
              <a:rPr lang="hr-HR" altLang="sr-Latn-RS" sz="800" dirty="0">
                <a:latin typeface="Arvo" panose="020B0604020202020204" charset="0"/>
                <a:ea typeface="宋体" panose="02010600030101010101" pitchFamily="2" charset="-122"/>
                <a:cs typeface="Times New Roman" panose="02020603050405020304" pitchFamily="18" charset="0"/>
              </a:rPr>
              <a:t>, Tanja ; Stoikova ; </a:t>
            </a:r>
            <a:r>
              <a:rPr lang="hr-HR" altLang="sr-Latn-RS" sz="800" dirty="0" err="1">
                <a:latin typeface="Arvo" panose="020B0604020202020204" charset="0"/>
                <a:ea typeface="宋体" panose="02010600030101010101" pitchFamily="2" charset="-122"/>
                <a:cs typeface="Times New Roman" panose="02020603050405020304" pitchFamily="18" charset="0"/>
              </a:rPr>
              <a:t>Dobrinka</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Varna</a:t>
            </a:r>
            <a:r>
              <a:rPr lang="hr-HR" altLang="sr-Latn-RS" sz="800" dirty="0">
                <a:latin typeface="Arvo" panose="020B0604020202020204" charset="0"/>
                <a:ea typeface="宋体" panose="02010600030101010101" pitchFamily="2" charset="-122"/>
                <a:cs typeface="Times New Roman" panose="02020603050405020304" pitchFamily="18" charset="0"/>
              </a:rPr>
              <a:t>, Bugarska : </a:t>
            </a:r>
            <a:r>
              <a:rPr lang="hr-HR" altLang="sr-Latn-RS" sz="800" dirty="0" err="1">
                <a:latin typeface="Arvo" panose="020B0604020202020204" charset="0"/>
                <a:ea typeface="宋体" panose="02010600030101010101" pitchFamily="2" charset="-122"/>
                <a:cs typeface="Times New Roman" panose="02020603050405020304" pitchFamily="18" charset="0"/>
              </a:rPr>
              <a:t>Izdavateljstvo</a:t>
            </a:r>
            <a:r>
              <a:rPr lang="hr-HR" altLang="sr-Latn-RS" sz="800" dirty="0">
                <a:latin typeface="Arvo" panose="020B0604020202020204" charset="0"/>
                <a:ea typeface="宋体" panose="02010600030101010101" pitchFamily="2" charset="-122"/>
                <a:cs typeface="Times New Roman" panose="02020603050405020304" pitchFamily="18" charset="0"/>
              </a:rPr>
              <a:t> „Za </a:t>
            </a:r>
            <a:r>
              <a:rPr lang="hr-HR" altLang="sr-Latn-RS" sz="800" dirty="0" err="1">
                <a:latin typeface="Arvo" panose="020B0604020202020204" charset="0"/>
                <a:ea typeface="宋体" panose="02010600030101010101" pitchFamily="2" charset="-122"/>
                <a:cs typeface="Times New Roman" panose="02020603050405020304" pitchFamily="18" charset="0"/>
              </a:rPr>
              <a:t>bukvite</a:t>
            </a:r>
            <a:r>
              <a:rPr lang="hr-HR" altLang="sr-Latn-RS" sz="800" dirty="0">
                <a:latin typeface="Arvo" panose="020B0604020202020204" charset="0"/>
                <a:ea typeface="宋体" panose="02010600030101010101" pitchFamily="2" charset="-122"/>
                <a:cs typeface="Times New Roman" panose="02020603050405020304" pitchFamily="18" charset="0"/>
              </a:rPr>
              <a:t> – O </a:t>
            </a:r>
            <a:r>
              <a:rPr lang="hr-HR" altLang="sr-Latn-RS" sz="800" dirty="0" err="1">
                <a:latin typeface="Arvo" panose="020B0604020202020204" charset="0"/>
                <a:ea typeface="宋体" panose="02010600030101010101" pitchFamily="2" charset="-122"/>
                <a:cs typeface="Times New Roman" panose="02020603050405020304" pitchFamily="18" charset="0"/>
              </a:rPr>
              <a:t>pismenenja</a:t>
            </a:r>
            <a:r>
              <a:rPr lang="hr-HR" altLang="sr-Latn-RS" sz="800" dirty="0">
                <a:latin typeface="Arvo" panose="020B0604020202020204" charset="0"/>
                <a:ea typeface="宋体" panose="02010600030101010101" pitchFamily="2" charset="-122"/>
                <a:cs typeface="Times New Roman" panose="02020603050405020304" pitchFamily="18" charset="0"/>
              </a:rPr>
              <a:t>“, 2013. Str.  36-54.</a:t>
            </a:r>
          </a:p>
          <a:p>
            <a:pPr marL="228600" indent="-228600" eaLnBrk="1" hangingPunct="1">
              <a:buFont typeface="+mj-lt"/>
              <a:buAutoNum type="arabicPeriod"/>
            </a:pPr>
            <a:r>
              <a:rPr lang="hr-HR" altLang="sr-Latn-RS" sz="800" dirty="0">
                <a:latin typeface="Arvo" panose="020B0604020202020204" charset="0"/>
                <a:ea typeface="宋体" panose="02010600030101010101" pitchFamily="2" charset="-122"/>
                <a:cs typeface="Times New Roman" panose="02020603050405020304" pitchFamily="18" charset="0"/>
              </a:rPr>
              <a:t>Golenko, Dejana; </a:t>
            </a:r>
            <a:r>
              <a:rPr lang="hr-HR" altLang="sr-Latn-RS" sz="800" dirty="0" err="1">
                <a:latin typeface="Arvo" panose="020B0604020202020204" charset="0"/>
                <a:ea typeface="宋体" panose="02010600030101010101" pitchFamily="2" charset="-122"/>
                <a:cs typeface="Times New Roman" panose="02020603050405020304" pitchFamily="18" charset="0"/>
              </a:rPr>
              <a:t>Vilar</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Polona</a:t>
            </a:r>
            <a:r>
              <a:rPr lang="hr-HR" altLang="sr-Latn-RS" sz="800" dirty="0">
                <a:latin typeface="Arvo" panose="020B0604020202020204" charset="0"/>
                <a:ea typeface="宋体" panose="02010600030101010101" pitchFamily="2" charset="-122"/>
                <a:cs typeface="Times New Roman" panose="02020603050405020304" pitchFamily="18" charset="0"/>
              </a:rPr>
              <a:t>; Stričević, Ivanka. </a:t>
            </a:r>
            <a:r>
              <a:rPr lang="hr-HR" altLang="sr-Latn-RS" sz="800" dirty="0" err="1">
                <a:latin typeface="Arvo" panose="020B0604020202020204" charset="0"/>
                <a:ea typeface="宋体" panose="02010600030101010101" pitchFamily="2" charset="-122"/>
                <a:cs typeface="Times New Roman" panose="02020603050405020304" pitchFamily="18" charset="0"/>
              </a:rPr>
              <a:t>Academic</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Strategic</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Documents</a:t>
            </a:r>
            <a:r>
              <a:rPr lang="hr-HR" altLang="sr-Latn-RS" sz="800" dirty="0">
                <a:latin typeface="Arvo" panose="020B0604020202020204" charset="0"/>
                <a:ea typeface="宋体" panose="02010600030101010101" pitchFamily="2" charset="-122"/>
                <a:cs typeface="Times New Roman" panose="02020603050405020304" pitchFamily="18" charset="0"/>
              </a:rPr>
              <a:t> as a Framework for </a:t>
            </a:r>
            <a:r>
              <a:rPr lang="hr-HR" altLang="sr-Latn-RS" sz="800" dirty="0" err="1">
                <a:latin typeface="Arvo" panose="020B0604020202020204" charset="0"/>
                <a:ea typeface="宋体" panose="02010600030101010101" pitchFamily="2" charset="-122"/>
                <a:cs typeface="Times New Roman" panose="02020603050405020304" pitchFamily="18" charset="0"/>
              </a:rPr>
              <a:t>Good</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Information</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Literacy</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Programs</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Case</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Study</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of</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Law</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Faculties</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in</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the</a:t>
            </a:r>
            <a:r>
              <a:rPr lang="hr-HR" altLang="sr-Latn-RS" sz="800" dirty="0">
                <a:latin typeface="Arvo" panose="020B0604020202020204" charset="0"/>
                <a:ea typeface="宋体" panose="02010600030101010101" pitchFamily="2" charset="-122"/>
                <a:cs typeface="Times New Roman" panose="02020603050405020304" pitchFamily="18" charset="0"/>
              </a:rPr>
              <a:t> Republic </a:t>
            </a:r>
            <a:r>
              <a:rPr lang="hr-HR" altLang="sr-Latn-RS" sz="800" dirty="0" err="1">
                <a:latin typeface="Arvo" panose="020B0604020202020204" charset="0"/>
                <a:ea typeface="宋体" panose="02010600030101010101" pitchFamily="2" charset="-122"/>
                <a:cs typeface="Times New Roman" panose="02020603050405020304" pitchFamily="18" charset="0"/>
              </a:rPr>
              <a:t>of</a:t>
            </a:r>
            <a:r>
              <a:rPr lang="hr-HR" altLang="sr-Latn-RS" sz="800" dirty="0">
                <a:latin typeface="Arvo" panose="020B0604020202020204" charset="0"/>
                <a:ea typeface="宋体" panose="02010600030101010101" pitchFamily="2" charset="-122"/>
                <a:cs typeface="Times New Roman" panose="02020603050405020304" pitchFamily="18" charset="0"/>
              </a:rPr>
              <a:t> Croatia. // Worldwide </a:t>
            </a:r>
            <a:r>
              <a:rPr lang="hr-HR" altLang="sr-Latn-RS" sz="800" dirty="0" err="1">
                <a:latin typeface="Arvo" panose="020B0604020202020204" charset="0"/>
                <a:ea typeface="宋体" panose="02010600030101010101" pitchFamily="2" charset="-122"/>
                <a:cs typeface="Times New Roman" panose="02020603050405020304" pitchFamily="18" charset="0"/>
              </a:rPr>
              <a:t>Commonalities</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and</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Challenges</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in</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Information</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Literacy</a:t>
            </a:r>
            <a:r>
              <a:rPr lang="hr-HR" altLang="sr-Latn-RS" sz="800" dirty="0">
                <a:latin typeface="Arvo" panose="020B0604020202020204" charset="0"/>
                <a:ea typeface="宋体" panose="02010600030101010101" pitchFamily="2" charset="-122"/>
                <a:cs typeface="Times New Roman" panose="02020603050405020304" pitchFamily="18" charset="0"/>
              </a:rPr>
              <a:t> Research </a:t>
            </a:r>
            <a:r>
              <a:rPr lang="hr-HR" altLang="sr-Latn-RS" sz="800" dirty="0" err="1">
                <a:latin typeface="Arvo" panose="020B0604020202020204" charset="0"/>
                <a:ea typeface="宋体" panose="02010600030101010101" pitchFamily="2" charset="-122"/>
                <a:cs typeface="Times New Roman" panose="02020603050405020304" pitchFamily="18" charset="0"/>
              </a:rPr>
              <a:t>and</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Practice</a:t>
            </a:r>
            <a:r>
              <a:rPr lang="hr-HR" altLang="sr-Latn-RS" sz="800" dirty="0">
                <a:latin typeface="Arvo" panose="020B0604020202020204" charset="0"/>
                <a:ea typeface="宋体" panose="02010600030101010101" pitchFamily="2" charset="-122"/>
                <a:cs typeface="Times New Roman" panose="02020603050405020304" pitchFamily="18" charset="0"/>
              </a:rPr>
              <a:t>: European </a:t>
            </a:r>
            <a:r>
              <a:rPr lang="hr-HR" altLang="sr-Latn-RS" sz="800" dirty="0" err="1">
                <a:latin typeface="Arvo" panose="020B0604020202020204" charset="0"/>
                <a:ea typeface="宋体" panose="02010600030101010101" pitchFamily="2" charset="-122"/>
                <a:cs typeface="Times New Roman" panose="02020603050405020304" pitchFamily="18" charset="0"/>
              </a:rPr>
              <a:t>Conference</a:t>
            </a:r>
            <a:r>
              <a:rPr lang="hr-HR" altLang="sr-Latn-RS" sz="800" dirty="0">
                <a:latin typeface="Arvo" panose="020B0604020202020204" charset="0"/>
                <a:ea typeface="宋体" panose="02010600030101010101" pitchFamily="2" charset="-122"/>
                <a:cs typeface="Times New Roman" panose="02020603050405020304" pitchFamily="18" charset="0"/>
              </a:rPr>
              <a:t> on </a:t>
            </a:r>
            <a:r>
              <a:rPr lang="hr-HR" altLang="sr-Latn-RS" sz="800" dirty="0" err="1">
                <a:latin typeface="Arvo" panose="020B0604020202020204" charset="0"/>
                <a:ea typeface="宋体" panose="02010600030101010101" pitchFamily="2" charset="-122"/>
                <a:cs typeface="Times New Roman" panose="02020603050405020304" pitchFamily="18" charset="0"/>
              </a:rPr>
              <a:t>Information</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Literacy</a:t>
            </a:r>
            <a:r>
              <a:rPr lang="hr-HR" altLang="sr-Latn-RS" sz="800" dirty="0">
                <a:latin typeface="Arvo" panose="020B0604020202020204" charset="0"/>
                <a:ea typeface="宋体" panose="02010600030101010101" pitchFamily="2" charset="-122"/>
                <a:cs typeface="Times New Roman" panose="02020603050405020304" pitchFamily="18" charset="0"/>
              </a:rPr>
              <a:t>, ECIL 2013 Istanbul, </a:t>
            </a:r>
            <a:r>
              <a:rPr lang="hr-HR" altLang="sr-Latn-RS" sz="800" dirty="0" err="1">
                <a:latin typeface="Arvo" panose="020B0604020202020204" charset="0"/>
                <a:ea typeface="宋体" panose="02010600030101010101" pitchFamily="2" charset="-122"/>
                <a:cs typeface="Times New Roman" panose="02020603050405020304" pitchFamily="18" charset="0"/>
              </a:rPr>
              <a:t>Turkey</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October</a:t>
            </a:r>
            <a:r>
              <a:rPr lang="hr-HR" altLang="sr-Latn-RS" sz="800" dirty="0">
                <a:latin typeface="Arvo" panose="020B0604020202020204" charset="0"/>
                <a:ea typeface="宋体" panose="02010600030101010101" pitchFamily="2" charset="-122"/>
                <a:cs typeface="Times New Roman" panose="02020603050405020304" pitchFamily="18" charset="0"/>
              </a:rPr>
              <a:t> 22-25, 2013, </a:t>
            </a:r>
            <a:r>
              <a:rPr lang="hr-HR" altLang="sr-Latn-RS" sz="800" dirty="0" err="1">
                <a:latin typeface="Arvo" panose="020B0604020202020204" charset="0"/>
                <a:ea typeface="宋体" panose="02010600030101010101" pitchFamily="2" charset="-122"/>
                <a:cs typeface="Times New Roman" panose="02020603050405020304" pitchFamily="18" charset="0"/>
              </a:rPr>
              <a:t>Revised</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Selected</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Papers</a:t>
            </a:r>
            <a:r>
              <a:rPr lang="hr-HR" altLang="sr-Latn-RS" sz="800" dirty="0">
                <a:latin typeface="Arvo" panose="020B0604020202020204" charset="0"/>
                <a:ea typeface="宋体" panose="02010600030101010101" pitchFamily="2" charset="-122"/>
                <a:cs typeface="Times New Roman" panose="02020603050405020304" pitchFamily="18" charset="0"/>
              </a:rPr>
              <a:t> / </a:t>
            </a:r>
            <a:r>
              <a:rPr lang="hr-HR" altLang="sr-Latn-RS" sz="800" dirty="0" err="1">
                <a:latin typeface="Arvo" panose="020B0604020202020204" charset="0"/>
                <a:ea typeface="宋体" panose="02010600030101010101" pitchFamily="2" charset="-122"/>
                <a:cs typeface="Times New Roman" panose="02020603050405020304" pitchFamily="18" charset="0"/>
              </a:rPr>
              <a:t>editors</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Kurbanoğlu</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Serap</a:t>
            </a:r>
            <a:r>
              <a:rPr lang="hr-HR" altLang="sr-Latn-RS" sz="800" dirty="0">
                <a:latin typeface="Arvo" panose="020B0604020202020204" charset="0"/>
                <a:ea typeface="宋体" panose="02010600030101010101" pitchFamily="2" charset="-122"/>
                <a:cs typeface="Times New Roman" panose="02020603050405020304" pitchFamily="18" charset="0"/>
              </a:rPr>
              <a:t> ; </a:t>
            </a:r>
            <a:r>
              <a:rPr lang="hr-HR" altLang="sr-Latn-RS" sz="800" dirty="0" err="1">
                <a:latin typeface="Arvo" panose="020B0604020202020204" charset="0"/>
                <a:ea typeface="宋体" panose="02010600030101010101" pitchFamily="2" charset="-122"/>
                <a:cs typeface="Times New Roman" panose="02020603050405020304" pitchFamily="18" charset="0"/>
              </a:rPr>
              <a:t>Grassian</a:t>
            </a:r>
            <a:r>
              <a:rPr lang="hr-HR" altLang="sr-Latn-RS" sz="800" dirty="0">
                <a:latin typeface="Arvo" panose="020B0604020202020204" charset="0"/>
                <a:ea typeface="宋体" panose="02010600030101010101" pitchFamily="2" charset="-122"/>
                <a:cs typeface="Times New Roman" panose="02020603050405020304" pitchFamily="18" charset="0"/>
              </a:rPr>
              <a:t>, Esther ; </a:t>
            </a:r>
            <a:r>
              <a:rPr lang="hr-HR" altLang="sr-Latn-RS" sz="800" dirty="0" err="1">
                <a:latin typeface="Arvo" panose="020B0604020202020204" charset="0"/>
                <a:ea typeface="宋体" panose="02010600030101010101" pitchFamily="2" charset="-122"/>
                <a:cs typeface="Times New Roman" panose="02020603050405020304" pitchFamily="18" charset="0"/>
              </a:rPr>
              <a:t>Mizrachi</a:t>
            </a:r>
            <a:r>
              <a:rPr lang="hr-HR" altLang="sr-Latn-RS" sz="800" dirty="0">
                <a:latin typeface="Arvo" panose="020B0604020202020204" charset="0"/>
                <a:ea typeface="宋体" panose="02010600030101010101" pitchFamily="2" charset="-122"/>
                <a:cs typeface="Times New Roman" panose="02020603050405020304" pitchFamily="18" charset="0"/>
              </a:rPr>
              <a:t>, Diane ; </a:t>
            </a:r>
            <a:r>
              <a:rPr lang="hr-HR" altLang="sr-Latn-RS" sz="800" dirty="0" err="1">
                <a:latin typeface="Arvo" panose="020B0604020202020204" charset="0"/>
                <a:ea typeface="宋体" panose="02010600030101010101" pitchFamily="2" charset="-122"/>
                <a:cs typeface="Times New Roman" panose="02020603050405020304" pitchFamily="18" charset="0"/>
              </a:rPr>
              <a:t>Catts</a:t>
            </a:r>
            <a:r>
              <a:rPr lang="hr-HR" altLang="sr-Latn-RS" sz="800" dirty="0">
                <a:latin typeface="Arvo" panose="020B0604020202020204" charset="0"/>
                <a:ea typeface="宋体" panose="02010600030101010101" pitchFamily="2" charset="-122"/>
                <a:cs typeface="Times New Roman" panose="02020603050405020304" pitchFamily="18" charset="0"/>
              </a:rPr>
              <a:t>, Ralph ; </a:t>
            </a:r>
            <a:r>
              <a:rPr lang="hr-HR" altLang="sr-Latn-RS" sz="800" dirty="0" err="1">
                <a:latin typeface="Arvo" panose="020B0604020202020204" charset="0"/>
                <a:ea typeface="宋体" panose="02010600030101010101" pitchFamily="2" charset="-122"/>
                <a:cs typeface="Times New Roman" panose="02020603050405020304" pitchFamily="18" charset="0"/>
              </a:rPr>
              <a:t>Špiranec</a:t>
            </a:r>
            <a:r>
              <a:rPr lang="hr-HR" altLang="sr-Latn-RS" sz="800" dirty="0">
                <a:latin typeface="Arvo" panose="020B0604020202020204" charset="0"/>
                <a:ea typeface="宋体" panose="02010600030101010101" pitchFamily="2" charset="-122"/>
                <a:cs typeface="Times New Roman" panose="02020603050405020304" pitchFamily="18" charset="0"/>
              </a:rPr>
              <a:t>, Sonja. </a:t>
            </a:r>
            <a:r>
              <a:rPr lang="hr-HR" altLang="sr-Latn-RS" sz="800" dirty="0" err="1">
                <a:latin typeface="Arvo" panose="020B0604020202020204" charset="0"/>
                <a:ea typeface="宋体" panose="02010600030101010101" pitchFamily="2" charset="-122"/>
                <a:cs typeface="Times New Roman" panose="02020603050405020304" pitchFamily="18" charset="0"/>
              </a:rPr>
              <a:t>Cham</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Heidelberg</a:t>
            </a:r>
            <a:r>
              <a:rPr lang="hr-HR" altLang="sr-Latn-RS" sz="800" dirty="0">
                <a:latin typeface="Arvo" panose="020B0604020202020204" charset="0"/>
                <a:ea typeface="宋体" panose="02010600030101010101" pitchFamily="2" charset="-122"/>
                <a:cs typeface="Times New Roman" panose="02020603050405020304" pitchFamily="18" charset="0"/>
              </a:rPr>
              <a:t>, New York, </a:t>
            </a:r>
            <a:r>
              <a:rPr lang="hr-HR" altLang="sr-Latn-RS" sz="800" dirty="0" err="1">
                <a:latin typeface="Arvo" panose="020B0604020202020204" charset="0"/>
                <a:ea typeface="宋体" panose="02010600030101010101" pitchFamily="2" charset="-122"/>
                <a:cs typeface="Times New Roman" panose="02020603050405020304" pitchFamily="18" charset="0"/>
              </a:rPr>
              <a:t>Dordrecht</a:t>
            </a:r>
            <a:r>
              <a:rPr lang="hr-HR" altLang="sr-Latn-RS" sz="800" dirty="0">
                <a:latin typeface="Arvo" panose="020B0604020202020204" charset="0"/>
                <a:ea typeface="宋体" panose="02010600030101010101" pitchFamily="2" charset="-122"/>
                <a:cs typeface="Times New Roman" panose="02020603050405020304" pitchFamily="18" charset="0"/>
              </a:rPr>
              <a:t>, London : </a:t>
            </a:r>
            <a:r>
              <a:rPr lang="hr-HR" altLang="sr-Latn-RS" sz="800" dirty="0" err="1">
                <a:latin typeface="Arvo" panose="020B0604020202020204" charset="0"/>
                <a:ea typeface="宋体" panose="02010600030101010101" pitchFamily="2" charset="-122"/>
                <a:cs typeface="Times New Roman" panose="02020603050405020304" pitchFamily="18" charset="0"/>
              </a:rPr>
              <a:t>Springer</a:t>
            </a:r>
            <a:r>
              <a:rPr lang="hr-HR" altLang="sr-Latn-RS" sz="800" dirty="0">
                <a:latin typeface="Arvo" panose="020B0604020202020204" charset="0"/>
                <a:ea typeface="宋体" panose="02010600030101010101" pitchFamily="2" charset="-122"/>
                <a:cs typeface="Times New Roman" panose="02020603050405020304" pitchFamily="18" charset="0"/>
              </a:rPr>
              <a:t> International </a:t>
            </a:r>
            <a:r>
              <a:rPr lang="hr-HR" altLang="sr-Latn-RS" sz="800" dirty="0" err="1">
                <a:latin typeface="Arvo" panose="020B0604020202020204" charset="0"/>
                <a:ea typeface="宋体" panose="02010600030101010101" pitchFamily="2" charset="-122"/>
                <a:cs typeface="Times New Roman" panose="02020603050405020304" pitchFamily="18" charset="0"/>
              </a:rPr>
              <a:t>Publishing</a:t>
            </a:r>
            <a:r>
              <a:rPr lang="hr-HR" altLang="sr-Latn-RS" sz="800" dirty="0">
                <a:latin typeface="Arvo" panose="020B0604020202020204" charset="0"/>
                <a:ea typeface="宋体" panose="02010600030101010101" pitchFamily="2" charset="-122"/>
                <a:cs typeface="Times New Roman" panose="02020603050405020304" pitchFamily="18" charset="0"/>
              </a:rPr>
              <a:t>, 2013. Str. 415-421.</a:t>
            </a:r>
          </a:p>
          <a:p>
            <a:pPr marL="228600" indent="-228600" eaLnBrk="1" hangingPunct="1">
              <a:buFont typeface="+mj-lt"/>
              <a:buAutoNum type="arabicPeriod"/>
            </a:pPr>
            <a:r>
              <a:rPr lang="tr-TR" altLang="sr-Latn-RS" sz="800" dirty="0">
                <a:latin typeface="Arvo" panose="020B0604020202020204" charset="0"/>
                <a:ea typeface="宋体" panose="02010600030101010101" pitchFamily="2" charset="-122"/>
                <a:cs typeface="Times New Roman" panose="02020603050405020304" pitchFamily="18" charset="0"/>
              </a:rPr>
              <a:t>Golenko D., Petr Balog K., Siber L.: Information Literacy Programs in the Field of Law: Case Study of Two Law Faculties in Croatia. In: Kurbanoğlu S. et al. (eds.) Information Literacy: Key to an Inclusive Society. ECIL 2016, October 10-13, 2016, Revised Selected Papers, pp. 385-393. Springer, Heidelberg (2016)  </a:t>
            </a:r>
            <a:endParaRPr lang="hr-HR" altLang="sr-Latn-RS" sz="800" dirty="0">
              <a:latin typeface="Arvo" panose="020B0604020202020204" charset="0"/>
              <a:ea typeface="宋体" panose="02010600030101010101" pitchFamily="2" charset="-122"/>
              <a:cs typeface="Times New Roman" panose="02020603050405020304" pitchFamily="18" charset="0"/>
            </a:endParaRPr>
          </a:p>
          <a:p>
            <a:pPr marL="228600" indent="-228600" eaLnBrk="1" hangingPunct="1">
              <a:buFont typeface="+mj-lt"/>
              <a:buAutoNum type="arabicPeriod"/>
            </a:pPr>
            <a:r>
              <a:rPr lang="hr-HR" altLang="sr-Latn-RS" sz="800" dirty="0">
                <a:latin typeface="Arvo" panose="020B0604020202020204" charset="0"/>
                <a:ea typeface="宋体" panose="02010600030101010101" pitchFamily="2" charset="-122"/>
                <a:cs typeface="Times New Roman" panose="02020603050405020304" pitchFamily="18" charset="0"/>
              </a:rPr>
              <a:t>Golenko, D., Model </a:t>
            </a:r>
            <a:r>
              <a:rPr lang="hr-HR" altLang="sr-Latn-RS" sz="800" dirty="0" err="1">
                <a:latin typeface="Arvo" panose="020B0604020202020204" charset="0"/>
                <a:ea typeface="宋体" panose="02010600030101010101" pitchFamily="2" charset="-122"/>
                <a:cs typeface="Times New Roman" panose="02020603050405020304" pitchFamily="18" charset="0"/>
              </a:rPr>
              <a:t>intrakurikularnog</a:t>
            </a:r>
            <a:r>
              <a:rPr lang="hr-HR" altLang="sr-Latn-RS" sz="800" dirty="0">
                <a:latin typeface="Arvo" panose="020B0604020202020204" charset="0"/>
                <a:ea typeface="宋体" panose="02010600030101010101" pitchFamily="2" charset="-122"/>
                <a:cs typeface="Times New Roman" panose="02020603050405020304" pitchFamily="18" charset="0"/>
              </a:rPr>
              <a:t> pristupa informacijskoj pismenosti na </a:t>
            </a:r>
            <a:r>
              <a:rPr lang="hr-HR" altLang="sr-Latn-RS" sz="800" dirty="0" err="1">
                <a:latin typeface="Arvo" panose="020B0604020202020204" charset="0"/>
                <a:ea typeface="宋体" panose="02010600030101010101" pitchFamily="2" charset="-122"/>
                <a:cs typeface="Times New Roman" panose="02020603050405020304" pitchFamily="18" charset="0"/>
              </a:rPr>
              <a:t>visoškolskoj</a:t>
            </a:r>
            <a:r>
              <a:rPr lang="hr-HR" altLang="sr-Latn-RS" sz="800" dirty="0">
                <a:latin typeface="Arvo" panose="020B0604020202020204" charset="0"/>
                <a:ea typeface="宋体" panose="02010600030101010101" pitchFamily="2" charset="-122"/>
                <a:cs typeface="Times New Roman" panose="02020603050405020304" pitchFamily="18" charset="0"/>
              </a:rPr>
              <a:t> razini u području prava: doktorska disertacija, Zadar, 2016.</a:t>
            </a:r>
          </a:p>
          <a:p>
            <a:pPr marL="228600" indent="-228600" eaLnBrk="1" hangingPunct="1">
              <a:buFont typeface="+mj-lt"/>
              <a:buAutoNum type="arabicPeriod"/>
            </a:pPr>
            <a:r>
              <a:rPr lang="hr-HR" altLang="sr-Latn-RS" sz="800" dirty="0">
                <a:latin typeface="Arvo" panose="020B0604020202020204" charset="0"/>
                <a:ea typeface="宋体" panose="02010600030101010101" pitchFamily="2" charset="-122"/>
                <a:cs typeface="Times New Roman" panose="02020603050405020304" pitchFamily="18" charset="0"/>
              </a:rPr>
              <a:t>Williams, Peter; </a:t>
            </a:r>
            <a:r>
              <a:rPr lang="hr-HR" altLang="sr-Latn-RS" sz="800" dirty="0" err="1">
                <a:latin typeface="Arvo" panose="020B0604020202020204" charset="0"/>
                <a:ea typeface="宋体" panose="02010600030101010101" pitchFamily="2" charset="-122"/>
                <a:cs typeface="Times New Roman" panose="02020603050405020304" pitchFamily="18" charset="0"/>
              </a:rPr>
              <a:t>Rowlands</a:t>
            </a:r>
            <a:r>
              <a:rPr lang="hr-HR" altLang="sr-Latn-RS" sz="800" dirty="0">
                <a:latin typeface="Arvo" panose="020B0604020202020204" charset="0"/>
                <a:ea typeface="宋体" panose="02010600030101010101" pitchFamily="2" charset="-122"/>
                <a:cs typeface="Times New Roman" panose="02020603050405020304" pitchFamily="18" charset="0"/>
              </a:rPr>
              <a:t>, Ian.  </a:t>
            </a:r>
            <a:r>
              <a:rPr lang="hr-HR" altLang="sr-Latn-RS" sz="800" dirty="0" err="1">
                <a:latin typeface="Arvo" panose="020B0604020202020204" charset="0"/>
                <a:ea typeface="宋体" panose="02010600030101010101" pitchFamily="2" charset="-122"/>
                <a:cs typeface="Times New Roman" panose="02020603050405020304" pitchFamily="18" charset="0"/>
              </a:rPr>
              <a:t>Information</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Behaviour</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of</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the</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Researcher</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of</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the</a:t>
            </a:r>
            <a:r>
              <a:rPr lang="hr-HR" altLang="sr-Latn-RS" sz="800" dirty="0">
                <a:latin typeface="Arvo" panose="020B0604020202020204" charset="0"/>
                <a:ea typeface="宋体" panose="02010600030101010101" pitchFamily="2" charset="-122"/>
                <a:cs typeface="Times New Roman" panose="02020603050405020304" pitchFamily="18" charset="0"/>
              </a:rPr>
              <a:t> Future; </a:t>
            </a:r>
            <a:r>
              <a:rPr lang="hr-HR" altLang="sr-Latn-RS" sz="800" dirty="0" err="1">
                <a:latin typeface="Arvo" panose="020B0604020202020204" charset="0"/>
                <a:ea typeface="宋体" panose="02010600030101010101" pitchFamily="2" charset="-122"/>
                <a:cs typeface="Times New Roman" panose="02020603050405020304" pitchFamily="18" charset="0"/>
              </a:rPr>
              <a:t>Work</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Package</a:t>
            </a:r>
            <a:r>
              <a:rPr lang="hr-HR" altLang="sr-Latn-RS" sz="800" dirty="0">
                <a:latin typeface="Arvo" panose="020B0604020202020204" charset="0"/>
                <a:ea typeface="宋体" panose="02010600030101010101" pitchFamily="2" charset="-122"/>
                <a:cs typeface="Times New Roman" panose="02020603050405020304" pitchFamily="18" charset="0"/>
              </a:rPr>
              <a:t> II: </a:t>
            </a:r>
            <a:r>
              <a:rPr lang="hr-HR" altLang="sr-Latn-RS" sz="800" dirty="0" err="1">
                <a:latin typeface="Arvo" panose="020B0604020202020204" charset="0"/>
                <a:ea typeface="宋体" panose="02010600030101010101" pitchFamily="2" charset="-122"/>
                <a:cs typeface="Times New Roman" panose="02020603050405020304" pitchFamily="18" charset="0"/>
              </a:rPr>
              <a:t>The</a:t>
            </a:r>
            <a:r>
              <a:rPr lang="hr-HR" altLang="sr-Latn-RS" sz="800" dirty="0">
                <a:latin typeface="Arvo" panose="020B0604020202020204" charset="0"/>
                <a:ea typeface="宋体" panose="02010600030101010101" pitchFamily="2" charset="-122"/>
                <a:cs typeface="Times New Roman" panose="02020603050405020304" pitchFamily="18" charset="0"/>
              </a:rPr>
              <a:t> Literature on Young </a:t>
            </a:r>
            <a:r>
              <a:rPr lang="hr-HR" altLang="sr-Latn-RS" sz="800" dirty="0" err="1">
                <a:latin typeface="Arvo" panose="020B0604020202020204" charset="0"/>
                <a:ea typeface="宋体" panose="02010600030101010101" pitchFamily="2" charset="-122"/>
                <a:cs typeface="Times New Roman" panose="02020603050405020304" pitchFamily="18" charset="0"/>
              </a:rPr>
              <a:t>People</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and</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Their</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Information</a:t>
            </a:r>
            <a:r>
              <a:rPr lang="hr-HR" altLang="sr-Latn-RS" sz="800" dirty="0">
                <a:latin typeface="Arvo" panose="020B0604020202020204" charset="0"/>
                <a:ea typeface="宋体" panose="02010600030101010101" pitchFamily="2" charset="-122"/>
                <a:cs typeface="Times New Roman" panose="02020603050405020304" pitchFamily="18" charset="0"/>
              </a:rPr>
              <a:t> </a:t>
            </a:r>
            <a:r>
              <a:rPr lang="hr-HR" altLang="sr-Latn-RS" sz="800" dirty="0" err="1">
                <a:latin typeface="Arvo" panose="020B0604020202020204" charset="0"/>
                <a:ea typeface="宋体" panose="02010600030101010101" pitchFamily="2" charset="-122"/>
                <a:cs typeface="Times New Roman" panose="02020603050405020304" pitchFamily="18" charset="0"/>
              </a:rPr>
              <a:t>Behaviour</a:t>
            </a:r>
            <a:r>
              <a:rPr lang="hr-HR" altLang="sr-Latn-RS" sz="800" dirty="0">
                <a:latin typeface="Arvo" panose="020B0604020202020204" charset="0"/>
                <a:ea typeface="宋体" panose="02010600030101010101" pitchFamily="2" charset="-122"/>
                <a:cs typeface="Times New Roman" panose="02020603050405020304" pitchFamily="18" charset="0"/>
              </a:rPr>
              <a:t>. London : CIBER, 2007. UCL. URL: www.ucl.ac.uk/slais/research/ciber/downloads/GG%20Work%20Package%20II.pdf  (2017-07-04).</a:t>
            </a:r>
          </a:p>
        </p:txBody>
      </p:sp>
      <p:pic>
        <p:nvPicPr>
          <p:cNvPr id="7" name="Picture 5">
            <a:extLst>
              <a:ext uri="{FF2B5EF4-FFF2-40B4-BE49-F238E27FC236}">
                <a16:creationId xmlns:a16="http://schemas.microsoft.com/office/drawing/2014/main" id="{63B78E40-C7C9-4A60-ABBA-DBD7F8289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35629"/>
            <a:ext cx="9144000" cy="4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378;p25">
            <a:extLst>
              <a:ext uri="{FF2B5EF4-FFF2-40B4-BE49-F238E27FC236}">
                <a16:creationId xmlns:a16="http://schemas.microsoft.com/office/drawing/2014/main" id="{D5FD6A00-63AA-47B5-9E9A-190206FF20FF}"/>
              </a:ext>
            </a:extLst>
          </p:cNvPr>
          <p:cNvSpPr/>
          <p:nvPr/>
        </p:nvSpPr>
        <p:spPr>
          <a:xfrm>
            <a:off x="0" y="0"/>
            <a:ext cx="1859700" cy="1649507"/>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hr-HR" sz="2200" b="1" dirty="0">
                <a:solidFill>
                  <a:srgbClr val="FFFFFF"/>
                </a:solidFill>
                <a:latin typeface="Arvo"/>
                <a:ea typeface="Arvo"/>
                <a:cs typeface="Arvo"/>
                <a:sym typeface="Arvo"/>
              </a:rPr>
              <a:t>Literatura</a:t>
            </a:r>
            <a:endParaRPr sz="2200" b="1" dirty="0">
              <a:solidFill>
                <a:srgbClr val="FFFFFF"/>
              </a:solidFill>
            </a:endParaRPr>
          </a:p>
        </p:txBody>
      </p:sp>
    </p:spTree>
    <p:extLst>
      <p:ext uri="{BB962C8B-B14F-4D97-AF65-F5344CB8AC3E}">
        <p14:creationId xmlns:p14="http://schemas.microsoft.com/office/powerpoint/2010/main" val="4028989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31"/>
        <p:cNvGrpSpPr/>
        <p:nvPr/>
      </p:nvGrpSpPr>
      <p:grpSpPr>
        <a:xfrm>
          <a:off x="0" y="0"/>
          <a:ext cx="0" cy="0"/>
          <a:chOff x="0" y="0"/>
          <a:chExt cx="0" cy="0"/>
        </a:xfrm>
      </p:grpSpPr>
      <p:sp>
        <p:nvSpPr>
          <p:cNvPr id="1734" name="Google Shape;1734;p5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sp>
        <p:nvSpPr>
          <p:cNvPr id="5" name="Google Shape;515;p37">
            <a:extLst>
              <a:ext uri="{FF2B5EF4-FFF2-40B4-BE49-F238E27FC236}">
                <a16:creationId xmlns:a16="http://schemas.microsoft.com/office/drawing/2014/main" id="{BDB0BE76-70AA-40ED-95F0-14C32E090016}"/>
              </a:ext>
            </a:extLst>
          </p:cNvPr>
          <p:cNvSpPr txBox="1">
            <a:spLocks/>
          </p:cNvSpPr>
          <p:nvPr/>
        </p:nvSpPr>
        <p:spPr>
          <a:xfrm>
            <a:off x="1675166" y="614719"/>
            <a:ext cx="5421313" cy="11604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1pPr>
            <a:lvl2pPr marR="0" lvl="1"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2pPr>
            <a:lvl3pPr marR="0" lvl="2"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3pPr>
            <a:lvl4pPr marR="0" lvl="3"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4pPr>
            <a:lvl5pPr marR="0" lvl="4"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5pPr>
            <a:lvl6pPr marR="0" lvl="5"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6pPr>
            <a:lvl7pPr marR="0" lvl="6"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7pPr>
            <a:lvl8pPr marR="0" lvl="7"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8pPr>
            <a:lvl9pPr marR="0" lvl="8"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9pPr>
          </a:lstStyle>
          <a:p>
            <a:r>
              <a:rPr lang="hr-HR" sz="1800" dirty="0"/>
              <a:t>Hvala!</a:t>
            </a:r>
          </a:p>
        </p:txBody>
      </p:sp>
      <p:sp>
        <p:nvSpPr>
          <p:cNvPr id="6" name="Google Shape;516;p37">
            <a:extLst>
              <a:ext uri="{FF2B5EF4-FFF2-40B4-BE49-F238E27FC236}">
                <a16:creationId xmlns:a16="http://schemas.microsoft.com/office/drawing/2014/main" id="{3BF410D1-7388-43E8-B524-CCABE426DD16}"/>
              </a:ext>
            </a:extLst>
          </p:cNvPr>
          <p:cNvSpPr txBox="1">
            <a:spLocks/>
          </p:cNvSpPr>
          <p:nvPr/>
        </p:nvSpPr>
        <p:spPr>
          <a:xfrm>
            <a:off x="2368363" y="1655925"/>
            <a:ext cx="5421313" cy="15890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accent5"/>
              </a:buClr>
              <a:buSzPts val="1600"/>
              <a:buFont typeface="Muli"/>
              <a:buChar char="■"/>
              <a:defRPr sz="1600" b="0" i="0" u="none" strike="noStrike" cap="none">
                <a:solidFill>
                  <a:schemeClr val="dk1"/>
                </a:solidFill>
                <a:latin typeface="Muli"/>
                <a:ea typeface="Muli"/>
                <a:cs typeface="Muli"/>
                <a:sym typeface="Muli"/>
              </a:defRPr>
            </a:lvl1pPr>
            <a:lvl2pPr marL="914400" marR="0" lvl="1" indent="-330200" algn="l" rtl="0">
              <a:lnSpc>
                <a:spcPct val="100000"/>
              </a:lnSpc>
              <a:spcBef>
                <a:spcPts val="0"/>
              </a:spcBef>
              <a:spcAft>
                <a:spcPts val="0"/>
              </a:spcAft>
              <a:buClr>
                <a:schemeClr val="accent5"/>
              </a:buClr>
              <a:buSzPts val="1600"/>
              <a:buFont typeface="Muli"/>
              <a:buChar char="□"/>
              <a:defRPr sz="1600" b="0" i="0" u="none" strike="noStrike" cap="none">
                <a:solidFill>
                  <a:schemeClr val="dk1"/>
                </a:solidFill>
                <a:latin typeface="Muli"/>
                <a:ea typeface="Muli"/>
                <a:cs typeface="Muli"/>
                <a:sym typeface="Muli"/>
              </a:defRPr>
            </a:lvl2pPr>
            <a:lvl3pPr marL="1371600" marR="0" lvl="2" indent="-330200" algn="l" rtl="0">
              <a:lnSpc>
                <a:spcPct val="100000"/>
              </a:lnSpc>
              <a:spcBef>
                <a:spcPts val="0"/>
              </a:spcBef>
              <a:spcAft>
                <a:spcPts val="0"/>
              </a:spcAft>
              <a:buClr>
                <a:schemeClr val="accent5"/>
              </a:buClr>
              <a:buSzPts val="1600"/>
              <a:buFont typeface="Muli"/>
              <a:buChar char="▫"/>
              <a:defRPr sz="1600" b="0" i="0" u="none" strike="noStrike" cap="none">
                <a:solidFill>
                  <a:schemeClr val="dk1"/>
                </a:solidFill>
                <a:latin typeface="Muli"/>
                <a:ea typeface="Muli"/>
                <a:cs typeface="Muli"/>
                <a:sym typeface="Muli"/>
              </a:defRPr>
            </a:lvl3pPr>
            <a:lvl4pPr marL="1828800" marR="0" lvl="3"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4pPr>
            <a:lvl5pPr marL="2286000" marR="0" lvl="4"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5pPr>
            <a:lvl6pPr marL="2743200" marR="0" lvl="5"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6pPr>
            <a:lvl7pPr marL="3200400" marR="0" lvl="6"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7pPr>
            <a:lvl8pPr marL="3657600" marR="0" lvl="7"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8pPr>
            <a:lvl9pPr marL="4114800" marR="0" lvl="8"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9pPr>
          </a:lstStyle>
          <a:p>
            <a:pPr marL="0" indent="0">
              <a:buFont typeface="Muli"/>
              <a:buNone/>
            </a:pPr>
            <a:r>
              <a:rPr lang="sl-SI" sz="3600" b="1" dirty="0">
                <a:solidFill>
                  <a:schemeClr val="tx1"/>
                </a:solidFill>
                <a:latin typeface="Arvo" panose="020B0604020202020204" charset="0"/>
              </a:rPr>
              <a:t>Vprašanja</a:t>
            </a:r>
            <a:r>
              <a:rPr lang="en-US" sz="3600" b="1" dirty="0">
                <a:solidFill>
                  <a:schemeClr val="tx1"/>
                </a:solidFill>
                <a:latin typeface="Arvo" panose="020B0604020202020204" charset="0"/>
              </a:rPr>
              <a:t>?</a:t>
            </a:r>
          </a:p>
        </p:txBody>
      </p:sp>
      <p:sp>
        <p:nvSpPr>
          <p:cNvPr id="2" name="Pravokutnik 1">
            <a:extLst>
              <a:ext uri="{FF2B5EF4-FFF2-40B4-BE49-F238E27FC236}">
                <a16:creationId xmlns:a16="http://schemas.microsoft.com/office/drawing/2014/main" id="{5AD41E5D-29E7-4CA4-8DF3-7856772B90B6}"/>
              </a:ext>
            </a:extLst>
          </p:cNvPr>
          <p:cNvSpPr/>
          <p:nvPr/>
        </p:nvSpPr>
        <p:spPr>
          <a:xfrm>
            <a:off x="3473115" y="3054898"/>
            <a:ext cx="4572000" cy="1169551"/>
          </a:xfrm>
          <a:prstGeom prst="rect">
            <a:avLst/>
          </a:prstGeom>
        </p:spPr>
        <p:txBody>
          <a:bodyPr>
            <a:spAutoFit/>
          </a:bodyPr>
          <a:lstStyle/>
          <a:p>
            <a:pPr eaLnBrk="1" hangingPunct="1">
              <a:buFont typeface="Wingdings" panose="05000000000000000000" pitchFamily="2" charset="2"/>
              <a:buNone/>
              <a:defRPr/>
            </a:pPr>
            <a:r>
              <a:rPr lang="hr-HR" altLang="sr-Latn-RS" sz="1000" dirty="0">
                <a:solidFill>
                  <a:schemeClr val="accent1">
                    <a:lumMod val="50000"/>
                  </a:schemeClr>
                </a:solidFill>
                <a:latin typeface="Arvo" panose="020B0604020202020204" charset="0"/>
                <a:cs typeface="Times New Roman" panose="02020603050405020304" pitchFamily="18" charset="0"/>
              </a:rPr>
              <a:t>dr. </a:t>
            </a:r>
            <a:r>
              <a:rPr lang="hr-HR" altLang="sr-Latn-RS" sz="1000" dirty="0" err="1">
                <a:solidFill>
                  <a:schemeClr val="accent1">
                    <a:lumMod val="50000"/>
                  </a:schemeClr>
                </a:solidFill>
                <a:latin typeface="Arvo" panose="020B0604020202020204" charset="0"/>
                <a:cs typeface="Times New Roman" panose="02020603050405020304" pitchFamily="18" charset="0"/>
              </a:rPr>
              <a:t>sc</a:t>
            </a:r>
            <a:r>
              <a:rPr lang="hr-HR" altLang="sr-Latn-RS" sz="1000" dirty="0">
                <a:solidFill>
                  <a:schemeClr val="accent1">
                    <a:lumMod val="50000"/>
                  </a:schemeClr>
                </a:solidFill>
                <a:latin typeface="Arvo" panose="020B0604020202020204" charset="0"/>
                <a:cs typeface="Times New Roman" panose="02020603050405020304" pitchFamily="18" charset="0"/>
              </a:rPr>
              <a:t>. Dejana Golenko, knjižničarska savjetnica, znanstvena suradnica</a:t>
            </a:r>
          </a:p>
          <a:p>
            <a:pPr eaLnBrk="1" hangingPunct="1">
              <a:buFont typeface="Wingdings" panose="05000000000000000000" pitchFamily="2" charset="2"/>
              <a:buNone/>
              <a:defRPr/>
            </a:pPr>
            <a:r>
              <a:rPr lang="hr-HR" altLang="sr-Latn-RS" sz="1000" dirty="0">
                <a:solidFill>
                  <a:schemeClr val="accent1">
                    <a:lumMod val="50000"/>
                  </a:schemeClr>
                </a:solidFill>
                <a:latin typeface="Arvo" panose="020B0604020202020204" charset="0"/>
                <a:cs typeface="Times New Roman" panose="02020603050405020304" pitchFamily="18" charset="0"/>
              </a:rPr>
              <a:t>Knjižnica Pravnog fakulteta u Rijeci</a:t>
            </a:r>
          </a:p>
          <a:p>
            <a:pPr eaLnBrk="1" hangingPunct="1">
              <a:buFont typeface="Wingdings" panose="05000000000000000000" pitchFamily="2" charset="2"/>
              <a:buNone/>
              <a:defRPr/>
            </a:pPr>
            <a:r>
              <a:rPr lang="hr-HR" altLang="sr-Latn-RS" sz="1000" dirty="0" err="1">
                <a:solidFill>
                  <a:schemeClr val="accent1">
                    <a:lumMod val="50000"/>
                  </a:schemeClr>
                </a:solidFill>
                <a:latin typeface="Arvo" panose="020B0604020202020204" charset="0"/>
                <a:cs typeface="Times New Roman" panose="02020603050405020304" pitchFamily="18" charset="0"/>
              </a:rPr>
              <a:t>Hahlić</a:t>
            </a:r>
            <a:r>
              <a:rPr lang="hr-HR" altLang="sr-Latn-RS" sz="1000" dirty="0">
                <a:solidFill>
                  <a:schemeClr val="accent1">
                    <a:lumMod val="50000"/>
                  </a:schemeClr>
                </a:solidFill>
                <a:latin typeface="Arvo" panose="020B0604020202020204" charset="0"/>
                <a:cs typeface="Times New Roman" panose="02020603050405020304" pitchFamily="18" charset="0"/>
              </a:rPr>
              <a:t> 6, 51 000 Rijeka                                      </a:t>
            </a:r>
          </a:p>
          <a:p>
            <a:pPr eaLnBrk="1" hangingPunct="1">
              <a:buFont typeface="Wingdings" panose="05000000000000000000" pitchFamily="2" charset="2"/>
              <a:buNone/>
              <a:defRPr/>
            </a:pPr>
            <a:r>
              <a:rPr lang="hr-HR" altLang="sr-Latn-RS" sz="1000" dirty="0">
                <a:solidFill>
                  <a:schemeClr val="accent1">
                    <a:lumMod val="50000"/>
                  </a:schemeClr>
                </a:solidFill>
                <a:latin typeface="Arvo" panose="020B0604020202020204" charset="0"/>
                <a:cs typeface="Times New Roman" panose="02020603050405020304" pitchFamily="18" charset="0"/>
              </a:rPr>
              <a:t>Tel/ + 385 51 359 686                                  </a:t>
            </a:r>
          </a:p>
          <a:p>
            <a:pPr eaLnBrk="1" hangingPunct="1">
              <a:buFont typeface="Wingdings" panose="05000000000000000000" pitchFamily="2" charset="2"/>
              <a:buNone/>
              <a:defRPr/>
            </a:pPr>
            <a:r>
              <a:rPr lang="hr-HR" altLang="sr-Latn-RS" sz="1000" dirty="0">
                <a:solidFill>
                  <a:schemeClr val="accent1">
                    <a:lumMod val="50000"/>
                  </a:schemeClr>
                </a:solidFill>
                <a:latin typeface="Arvo" panose="020B0604020202020204" charset="0"/>
                <a:cs typeface="Times New Roman" panose="02020603050405020304" pitchFamily="18" charset="0"/>
                <a:hlinkClick r:id="rId3">
                  <a:extLst>
                    <a:ext uri="{A12FA001-AC4F-418D-AE19-62706E023703}">
                      <ahyp:hlinkClr xmlns:ahyp="http://schemas.microsoft.com/office/drawing/2018/hyperlinkcolor" val="tx"/>
                    </a:ext>
                  </a:extLst>
                </a:hlinkClick>
              </a:rPr>
              <a:t>http://pravri.uniri.hr/hr/advancedmodules/knjiznica.html</a:t>
            </a:r>
            <a:endParaRPr lang="hr-HR" altLang="sr-Latn-RS" sz="1000" dirty="0">
              <a:solidFill>
                <a:schemeClr val="accent1">
                  <a:lumMod val="50000"/>
                </a:schemeClr>
              </a:solidFill>
              <a:latin typeface="Arvo" panose="020B0604020202020204" charset="0"/>
              <a:cs typeface="Times New Roman" panose="02020603050405020304" pitchFamily="18" charset="0"/>
            </a:endParaRPr>
          </a:p>
          <a:p>
            <a:pPr>
              <a:defRPr/>
            </a:pPr>
            <a:r>
              <a:rPr lang="hr-HR" altLang="sr-Latn-RS" sz="1000" dirty="0">
                <a:solidFill>
                  <a:schemeClr val="accent1">
                    <a:lumMod val="50000"/>
                  </a:schemeClr>
                </a:solidFill>
                <a:latin typeface="Arvo" panose="020B0604020202020204" charset="0"/>
                <a:cs typeface="Times New Roman" panose="02020603050405020304" pitchFamily="18" charset="0"/>
              </a:rPr>
              <a:t> e-mail:</a:t>
            </a:r>
            <a:r>
              <a:rPr lang="en-US" sz="1000" dirty="0">
                <a:solidFill>
                  <a:schemeClr val="accent1">
                    <a:lumMod val="50000"/>
                  </a:schemeClr>
                </a:solidFill>
                <a:latin typeface="Arvo" panose="020B0604020202020204" charset="0"/>
              </a:rPr>
              <a:t>dejana.golenko@pravri.uniri.hr</a:t>
            </a:r>
            <a:endParaRPr lang="en-US" sz="1000" b="1" dirty="0">
              <a:solidFill>
                <a:schemeClr val="accent1">
                  <a:lumMod val="50000"/>
                </a:schemeClr>
              </a:solidFill>
              <a:latin typeface="Arvo" panose="020B0604020202020204" charset="0"/>
            </a:endParaRPr>
          </a:p>
          <a:p>
            <a:pPr eaLnBrk="1" hangingPunct="1">
              <a:buFont typeface="Wingdings" panose="05000000000000000000" pitchFamily="2" charset="2"/>
              <a:buNone/>
              <a:defRPr/>
            </a:pPr>
            <a:endParaRPr lang="hr-HR" altLang="sr-Latn-RS" sz="1000" dirty="0">
              <a:solidFill>
                <a:schemeClr val="accent1">
                  <a:lumMod val="50000"/>
                </a:schemeClr>
              </a:solidFill>
              <a:latin typeface="Arvo" panose="020B0604020202020204" charset="0"/>
              <a:cs typeface="Times New Roman" panose="02020603050405020304" pitchFamily="18" charset="0"/>
            </a:endParaRPr>
          </a:p>
        </p:txBody>
      </p:sp>
      <p:pic>
        <p:nvPicPr>
          <p:cNvPr id="8" name="Picture 5">
            <a:extLst>
              <a:ext uri="{FF2B5EF4-FFF2-40B4-BE49-F238E27FC236}">
                <a16:creationId xmlns:a16="http://schemas.microsoft.com/office/drawing/2014/main" id="{D471A431-80B8-4392-837D-D18FE95CF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35629"/>
            <a:ext cx="9144000" cy="4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7B2A08D-AA88-455A-8D10-68E87EBB03E7}"/>
              </a:ext>
            </a:extLst>
          </p:cNvPr>
          <p:cNvGraphicFramePr/>
          <p:nvPr>
            <p:extLst>
              <p:ext uri="{D42A27DB-BD31-4B8C-83A1-F6EECF244321}">
                <p14:modId xmlns:p14="http://schemas.microsoft.com/office/powerpoint/2010/main" val="2768205296"/>
              </p:ext>
            </p:extLst>
          </p:nvPr>
        </p:nvGraphicFramePr>
        <p:xfrm>
          <a:off x="2774613" y="890337"/>
          <a:ext cx="5616624" cy="270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entagon 5">
            <a:extLst>
              <a:ext uri="{FF2B5EF4-FFF2-40B4-BE49-F238E27FC236}">
                <a16:creationId xmlns:a16="http://schemas.microsoft.com/office/drawing/2014/main" id="{4870F79D-C8CC-4C3B-9A3E-CDCF29B2C328}"/>
              </a:ext>
            </a:extLst>
          </p:cNvPr>
          <p:cNvSpPr/>
          <p:nvPr/>
        </p:nvSpPr>
        <p:spPr>
          <a:xfrm>
            <a:off x="1421304" y="2619648"/>
            <a:ext cx="2015045" cy="505327"/>
          </a:xfrm>
          <a:prstGeom prst="homePlate">
            <a:avLst/>
          </a:prstGeom>
          <a:solidFill>
            <a:schemeClr val="bg2">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hr-HR" sz="1050" b="1" dirty="0">
                <a:solidFill>
                  <a:schemeClr val="accent1">
                    <a:lumMod val="50000"/>
                  </a:schemeClr>
                </a:solidFill>
                <a:latin typeface="Arvo" panose="020B0604020202020204" charset="0"/>
                <a:cs typeface="Times New Roman" panose="02020603050405020304" pitchFamily="18" charset="0"/>
              </a:rPr>
              <a:t>Modeli </a:t>
            </a:r>
            <a:r>
              <a:rPr lang="hr-HR" sz="1050" b="1" dirty="0" err="1">
                <a:solidFill>
                  <a:schemeClr val="accent1">
                    <a:lumMod val="50000"/>
                  </a:schemeClr>
                </a:solidFill>
                <a:latin typeface="Arvo" panose="020B0604020202020204" charset="0"/>
                <a:cs typeface="Times New Roman" panose="02020603050405020304" pitchFamily="18" charset="0"/>
              </a:rPr>
              <a:t>in</a:t>
            </a:r>
            <a:r>
              <a:rPr lang="hr-HR" sz="1050" b="1" dirty="0">
                <a:solidFill>
                  <a:schemeClr val="accent1">
                    <a:lumMod val="50000"/>
                  </a:schemeClr>
                </a:solidFill>
                <a:latin typeface="Arvo" panose="020B0604020202020204" charset="0"/>
                <a:cs typeface="Times New Roman" panose="02020603050405020304" pitchFamily="18" charset="0"/>
              </a:rPr>
              <a:t>  standardi IP na </a:t>
            </a:r>
            <a:r>
              <a:rPr lang="hr-HR" sz="1050" b="1" dirty="0" err="1">
                <a:solidFill>
                  <a:schemeClr val="accent1">
                    <a:lumMod val="50000"/>
                  </a:schemeClr>
                </a:solidFill>
                <a:latin typeface="Arvo" panose="020B0604020202020204" charset="0"/>
                <a:cs typeface="Times New Roman" panose="02020603050405020304" pitchFamily="18" charset="0"/>
              </a:rPr>
              <a:t>visokošolski</a:t>
            </a:r>
            <a:r>
              <a:rPr lang="hr-HR" sz="1050" b="1" dirty="0">
                <a:solidFill>
                  <a:schemeClr val="accent1">
                    <a:lumMod val="50000"/>
                  </a:schemeClr>
                </a:solidFill>
                <a:latin typeface="Arvo" panose="020B0604020202020204" charset="0"/>
                <a:cs typeface="Times New Roman" panose="02020603050405020304" pitchFamily="18" charset="0"/>
              </a:rPr>
              <a:t>   </a:t>
            </a:r>
            <a:r>
              <a:rPr lang="hr-HR" sz="1050" b="1" dirty="0" err="1">
                <a:solidFill>
                  <a:schemeClr val="accent1">
                    <a:lumMod val="50000"/>
                  </a:schemeClr>
                </a:solidFill>
                <a:latin typeface="Arvo" panose="020B0604020202020204" charset="0"/>
                <a:cs typeface="Times New Roman" panose="02020603050405020304" pitchFamily="18" charset="0"/>
              </a:rPr>
              <a:t>stopnji</a:t>
            </a:r>
            <a:endParaRPr lang="hr-HR" sz="1238" dirty="0">
              <a:solidFill>
                <a:schemeClr val="accent1">
                  <a:lumMod val="50000"/>
                </a:schemeClr>
              </a:solidFill>
              <a:latin typeface="Arvo" panose="020B0604020202020204" charset="0"/>
            </a:endParaRPr>
          </a:p>
        </p:txBody>
      </p:sp>
      <p:pic>
        <p:nvPicPr>
          <p:cNvPr id="6" name="Picture 5">
            <a:extLst>
              <a:ext uri="{FF2B5EF4-FFF2-40B4-BE49-F238E27FC236}">
                <a16:creationId xmlns:a16="http://schemas.microsoft.com/office/drawing/2014/main" id="{60F0D654-15F1-461D-8358-F43E79AC4B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699051"/>
            <a:ext cx="9144000" cy="4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289;p16">
            <a:extLst>
              <a:ext uri="{FF2B5EF4-FFF2-40B4-BE49-F238E27FC236}">
                <a16:creationId xmlns:a16="http://schemas.microsoft.com/office/drawing/2014/main" id="{1AB261BD-621A-41D7-9AA9-38C507B0DBE5}"/>
              </a:ext>
            </a:extLst>
          </p:cNvPr>
          <p:cNvSpPr txBox="1">
            <a:spLocks noGrp="1"/>
          </p:cNvSpPr>
          <p:nvPr>
            <p:ph type="title"/>
          </p:nvPr>
        </p:nvSpPr>
        <p:spPr>
          <a:xfrm>
            <a:off x="1299411" y="3864634"/>
            <a:ext cx="7188079" cy="721215"/>
          </a:xfrm>
          <a:prstGeom prst="rect">
            <a:avLst/>
          </a:prstGeom>
        </p:spPr>
        <p:txBody>
          <a:bodyPr spcFirstLastPara="1" wrap="square" lIns="91425" tIns="91425" rIns="91425" bIns="91425" anchor="b" anchorCtr="0">
            <a:noAutofit/>
          </a:bodyPr>
          <a:lstStyle/>
          <a:p>
            <a:pPr>
              <a:spcBef>
                <a:spcPts val="600"/>
              </a:spcBef>
            </a:pPr>
            <a:br>
              <a:rPr lang="hr-HR" sz="1100" b="1" dirty="0">
                <a:solidFill>
                  <a:schemeClr val="accent1">
                    <a:lumMod val="50000"/>
                  </a:schemeClr>
                </a:solidFill>
              </a:rPr>
            </a:br>
            <a:r>
              <a:rPr lang="hr-HR" sz="1100" b="1" dirty="0">
                <a:solidFill>
                  <a:schemeClr val="accent1">
                    <a:lumMod val="50000"/>
                  </a:schemeClr>
                </a:solidFill>
              </a:rPr>
              <a:t>Pojava IP: razvoj IKT, novi </a:t>
            </a:r>
            <a:r>
              <a:rPr lang="hr-HR" sz="1100" b="1" dirty="0" err="1">
                <a:solidFill>
                  <a:schemeClr val="accent1">
                    <a:lumMod val="50000"/>
                  </a:schemeClr>
                </a:solidFill>
              </a:rPr>
              <a:t>izobraževalni</a:t>
            </a:r>
            <a:r>
              <a:rPr lang="hr-HR" sz="1100" b="1" dirty="0">
                <a:solidFill>
                  <a:schemeClr val="accent1">
                    <a:lumMod val="50000"/>
                  </a:schemeClr>
                </a:solidFill>
              </a:rPr>
              <a:t> koncepti, veliko </a:t>
            </a:r>
            <a:r>
              <a:rPr lang="hr-HR" sz="1100" b="1" dirty="0" err="1">
                <a:solidFill>
                  <a:schemeClr val="accent1">
                    <a:lumMod val="50000"/>
                  </a:schemeClr>
                </a:solidFill>
              </a:rPr>
              <a:t>število</a:t>
            </a:r>
            <a:r>
              <a:rPr lang="hr-HR" sz="1100" b="1" dirty="0">
                <a:solidFill>
                  <a:schemeClr val="accent1">
                    <a:lumMod val="50000"/>
                  </a:schemeClr>
                </a:solidFill>
              </a:rPr>
              <a:t> informacijskih </a:t>
            </a:r>
            <a:r>
              <a:rPr lang="hr-HR" sz="1100" b="1" dirty="0" err="1">
                <a:solidFill>
                  <a:schemeClr val="accent1">
                    <a:lumMod val="50000"/>
                  </a:schemeClr>
                </a:solidFill>
              </a:rPr>
              <a:t>virov</a:t>
            </a:r>
            <a:r>
              <a:rPr lang="hr-HR" sz="1100" b="1" dirty="0">
                <a:solidFill>
                  <a:schemeClr val="accent1">
                    <a:lumMod val="50000"/>
                  </a:schemeClr>
                </a:solidFill>
              </a:rPr>
              <a:t> </a:t>
            </a:r>
            <a:r>
              <a:rPr lang="hr-HR" sz="1100" dirty="0">
                <a:solidFill>
                  <a:schemeClr val="accent1">
                    <a:lumMod val="50000"/>
                  </a:schemeClr>
                </a:solidFill>
              </a:rPr>
              <a:t>(</a:t>
            </a:r>
            <a:r>
              <a:rPr lang="hr-HR" sz="1100" dirty="0" err="1">
                <a:solidFill>
                  <a:schemeClr val="accent1">
                    <a:lumMod val="50000"/>
                  </a:schemeClr>
                </a:solidFill>
              </a:rPr>
              <a:t>Zurkowski</a:t>
            </a:r>
            <a:r>
              <a:rPr lang="hr-HR" sz="1100" dirty="0">
                <a:solidFill>
                  <a:schemeClr val="accent1">
                    <a:lumMod val="50000"/>
                  </a:schemeClr>
                </a:solidFill>
              </a:rPr>
              <a:t>, 1974; Dewey, 1997, Bruce, 2000, </a:t>
            </a:r>
            <a:r>
              <a:rPr lang="hr-HR" sz="1100" dirty="0" err="1">
                <a:solidFill>
                  <a:schemeClr val="accent1">
                    <a:lumMod val="50000"/>
                  </a:schemeClr>
                </a:solidFill>
              </a:rPr>
              <a:t>Lau</a:t>
            </a:r>
            <a:r>
              <a:rPr lang="hr-HR" sz="1100" dirty="0">
                <a:solidFill>
                  <a:schemeClr val="accent1">
                    <a:lumMod val="50000"/>
                  </a:schemeClr>
                </a:solidFill>
              </a:rPr>
              <a:t>, 2011…)</a:t>
            </a:r>
            <a:br>
              <a:rPr lang="hr-HR" sz="1100" b="1" dirty="0">
                <a:solidFill>
                  <a:schemeClr val="accent1">
                    <a:lumMod val="50000"/>
                  </a:schemeClr>
                </a:solidFill>
              </a:rPr>
            </a:br>
            <a:r>
              <a:rPr lang="hr-HR" altLang="sr-Latn-RS" sz="1100" dirty="0">
                <a:ea typeface="宋体" panose="02010600030101010101" pitchFamily="2" charset="-122"/>
              </a:rPr>
              <a:t>IP </a:t>
            </a:r>
            <a:r>
              <a:rPr lang="hr-HR" altLang="sr-Latn-RS" sz="1100" dirty="0" err="1">
                <a:ea typeface="宋体" panose="02010600030101010101" pitchFamily="2" charset="-122"/>
              </a:rPr>
              <a:t>pomaga</a:t>
            </a:r>
            <a:r>
              <a:rPr lang="hr-HR" altLang="sr-Latn-RS" sz="1100" dirty="0">
                <a:ea typeface="宋体" panose="02010600030101010101" pitchFamily="2" charset="-122"/>
              </a:rPr>
              <a:t> </a:t>
            </a:r>
            <a:r>
              <a:rPr lang="hr-HR" altLang="sr-Latn-RS" sz="1100" dirty="0" err="1">
                <a:ea typeface="宋体" panose="02010600030101010101" pitchFamily="2" charset="-122"/>
              </a:rPr>
              <a:t>študentu</a:t>
            </a:r>
            <a:r>
              <a:rPr lang="hr-HR" altLang="sr-Latn-RS" sz="1100" dirty="0">
                <a:ea typeface="宋体" panose="02010600030101010101" pitchFamily="2" charset="-122"/>
              </a:rPr>
              <a:t> da z uporabo informacijskih </a:t>
            </a:r>
            <a:r>
              <a:rPr lang="hr-HR" altLang="sr-Latn-RS" sz="1100" dirty="0" err="1">
                <a:ea typeface="宋体" panose="02010600030101010101" pitchFamily="2" charset="-122"/>
              </a:rPr>
              <a:t>virov</a:t>
            </a:r>
            <a:r>
              <a:rPr lang="hr-HR" altLang="sr-Latn-RS" sz="1100" dirty="0">
                <a:ea typeface="宋体" panose="02010600030101010101" pitchFamily="2" charset="-122"/>
              </a:rPr>
              <a:t> pridobiva informacije, vrednoti, </a:t>
            </a:r>
            <a:r>
              <a:rPr lang="hr-HR" altLang="sr-Latn-RS" sz="1100" dirty="0" err="1">
                <a:ea typeface="宋体" panose="02010600030101010101" pitchFamily="2" charset="-122"/>
              </a:rPr>
              <a:t>raziskuje</a:t>
            </a:r>
            <a:r>
              <a:rPr lang="hr-HR" altLang="sr-Latn-RS" sz="1100" dirty="0">
                <a:ea typeface="宋体" panose="02010600030101010101" pitchFamily="2" charset="-122"/>
              </a:rPr>
              <a:t> </a:t>
            </a:r>
            <a:r>
              <a:rPr lang="hr-HR" altLang="sr-Latn-RS" sz="1100" dirty="0" err="1">
                <a:ea typeface="宋体" panose="02010600030101010101" pitchFamily="2" charset="-122"/>
              </a:rPr>
              <a:t>in</a:t>
            </a:r>
            <a:r>
              <a:rPr lang="hr-HR" altLang="sr-Latn-RS" sz="1100" dirty="0">
                <a:ea typeface="宋体" panose="02010600030101010101" pitchFamily="2" charset="-122"/>
              </a:rPr>
              <a:t> samostojno </a:t>
            </a:r>
            <a:r>
              <a:rPr lang="hr-HR" altLang="sr-Latn-RS" sz="1100" dirty="0" err="1">
                <a:ea typeface="宋体" panose="02010600030101010101" pitchFamily="2" charset="-122"/>
              </a:rPr>
              <a:t>najde</a:t>
            </a:r>
            <a:r>
              <a:rPr lang="hr-HR" altLang="sr-Latn-RS" sz="1100" dirty="0">
                <a:ea typeface="宋体" panose="02010600030101010101" pitchFamily="2" charset="-122"/>
              </a:rPr>
              <a:t> </a:t>
            </a:r>
            <a:r>
              <a:rPr lang="hr-HR" altLang="sr-Latn-RS" sz="1100" dirty="0" err="1">
                <a:ea typeface="宋体" panose="02010600030101010101" pitchFamily="2" charset="-122"/>
              </a:rPr>
              <a:t>in</a:t>
            </a:r>
            <a:r>
              <a:rPr lang="hr-HR" altLang="sr-Latn-RS" sz="1100" dirty="0">
                <a:ea typeface="宋体" panose="02010600030101010101" pitchFamily="2" charset="-122"/>
              </a:rPr>
              <a:t> kritično </a:t>
            </a:r>
            <a:r>
              <a:rPr lang="hr-HR" altLang="sr-Latn-RS" sz="1100" dirty="0" err="1">
                <a:ea typeface="宋体" panose="02010600030101010101" pitchFamily="2" charset="-122"/>
              </a:rPr>
              <a:t>ovrednoti</a:t>
            </a:r>
            <a:r>
              <a:rPr lang="hr-HR" altLang="sr-Latn-RS" sz="1100" dirty="0">
                <a:ea typeface="宋体" panose="02010600030101010101" pitchFamily="2" charset="-122"/>
              </a:rPr>
              <a:t> informacije </a:t>
            </a:r>
            <a:r>
              <a:rPr lang="en-GB" altLang="sr-Latn-RS" sz="1100" dirty="0">
                <a:ea typeface="宋体" panose="02010600030101010101" pitchFamily="2" charset="-122"/>
              </a:rPr>
              <a:t>in</a:t>
            </a:r>
            <a:r>
              <a:rPr lang="hr-HR" altLang="sr-Latn-RS" sz="1100" dirty="0">
                <a:ea typeface="宋体" panose="02010600030101010101" pitchFamily="2" charset="-122"/>
              </a:rPr>
              <a:t> tako predstavlja kompetencijsko </a:t>
            </a:r>
            <a:r>
              <a:rPr lang="hr-HR" altLang="sr-Latn-RS" sz="1100" dirty="0" err="1">
                <a:ea typeface="宋体" panose="02010600030101010101" pitchFamily="2" charset="-122"/>
              </a:rPr>
              <a:t>podlago</a:t>
            </a:r>
            <a:r>
              <a:rPr lang="hr-HR" altLang="sr-Latn-RS" sz="1100" dirty="0">
                <a:ea typeface="宋体" panose="02010600030101010101" pitchFamily="2" charset="-122"/>
              </a:rPr>
              <a:t> za učenje, </a:t>
            </a:r>
            <a:r>
              <a:rPr lang="hr-HR" altLang="sr-Latn-RS" sz="1100" dirty="0" err="1">
                <a:ea typeface="宋体" panose="02010600030101010101" pitchFamily="2" charset="-122"/>
              </a:rPr>
              <a:t>ki</a:t>
            </a:r>
            <a:r>
              <a:rPr lang="hr-HR" altLang="sr-Latn-RS" sz="1100" dirty="0">
                <a:ea typeface="宋体" panose="02010600030101010101" pitchFamily="2" charset="-122"/>
              </a:rPr>
              <a:t> temelji na </a:t>
            </a:r>
            <a:r>
              <a:rPr lang="hr-HR" altLang="sr-Latn-RS" sz="1100" dirty="0" err="1">
                <a:ea typeface="宋体" panose="02010600030101010101" pitchFamily="2" charset="-122"/>
              </a:rPr>
              <a:t>sodobnih</a:t>
            </a:r>
            <a:r>
              <a:rPr lang="hr-HR" altLang="sr-Latn-RS" sz="1100" dirty="0">
                <a:ea typeface="宋体" panose="02010600030101010101" pitchFamily="2" charset="-122"/>
              </a:rPr>
              <a:t> </a:t>
            </a:r>
            <a:r>
              <a:rPr lang="hr-HR" altLang="sr-Latn-RS" sz="1100" dirty="0" err="1">
                <a:ea typeface="宋体" panose="02010600030101010101" pitchFamily="2" charset="-122"/>
              </a:rPr>
              <a:t>izobraževalnih</a:t>
            </a:r>
            <a:r>
              <a:rPr lang="hr-HR" altLang="sr-Latn-RS" sz="1100" dirty="0">
                <a:ea typeface="宋体" panose="02010600030101010101" pitchFamily="2" charset="-122"/>
              </a:rPr>
              <a:t> </a:t>
            </a:r>
            <a:r>
              <a:rPr lang="hr-HR" altLang="sr-Latn-RS" sz="1100" dirty="0" err="1">
                <a:ea typeface="宋体" panose="02010600030101010101" pitchFamily="2" charset="-122"/>
              </a:rPr>
              <a:t>izhodiščih</a:t>
            </a:r>
            <a:r>
              <a:rPr lang="hr-HR" altLang="sr-Latn-RS" sz="1100" dirty="0">
                <a:ea typeface="宋体" panose="02010600030101010101" pitchFamily="2" charset="-122"/>
              </a:rPr>
              <a:t>.</a:t>
            </a:r>
            <a:endParaRPr lang="en-US" sz="1100" b="1" dirty="0">
              <a:solidFill>
                <a:schemeClr val="accent1">
                  <a:lumMod val="50000"/>
                </a:schemeClr>
              </a:solidFill>
            </a:endParaRPr>
          </a:p>
        </p:txBody>
      </p:sp>
      <p:sp>
        <p:nvSpPr>
          <p:cNvPr id="8" name="Google Shape;378;p25">
            <a:extLst>
              <a:ext uri="{FF2B5EF4-FFF2-40B4-BE49-F238E27FC236}">
                <a16:creationId xmlns:a16="http://schemas.microsoft.com/office/drawing/2014/main" id="{C8F449BD-C42D-4728-B336-3381903DD809}"/>
              </a:ext>
            </a:extLst>
          </p:cNvPr>
          <p:cNvSpPr/>
          <p:nvPr/>
        </p:nvSpPr>
        <p:spPr>
          <a:xfrm>
            <a:off x="-1" y="0"/>
            <a:ext cx="2293218" cy="1780674"/>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hr-HR" sz="2000" b="1" dirty="0">
                <a:solidFill>
                  <a:srgbClr val="FFFFFF"/>
                </a:solidFill>
                <a:latin typeface="Arvo"/>
                <a:ea typeface="Arvo"/>
                <a:cs typeface="Arvo"/>
                <a:sym typeface="Arvo"/>
              </a:rPr>
              <a:t>IP na </a:t>
            </a:r>
            <a:r>
              <a:rPr lang="hr-HR" sz="2000" b="1" dirty="0" err="1">
                <a:solidFill>
                  <a:srgbClr val="FFFFFF"/>
                </a:solidFill>
                <a:latin typeface="Arvo"/>
                <a:ea typeface="Arvo"/>
                <a:cs typeface="Arvo"/>
                <a:sym typeface="Arvo"/>
              </a:rPr>
              <a:t>visokošolski</a:t>
            </a:r>
            <a:r>
              <a:rPr lang="hr-HR" sz="2000" b="1" dirty="0">
                <a:solidFill>
                  <a:srgbClr val="FFFFFF"/>
                </a:solidFill>
                <a:latin typeface="Arvo"/>
                <a:ea typeface="Arvo"/>
                <a:cs typeface="Arvo"/>
                <a:sym typeface="Arvo"/>
              </a:rPr>
              <a:t> </a:t>
            </a:r>
            <a:r>
              <a:rPr lang="hr-HR" sz="2000" b="1" dirty="0" err="1">
                <a:solidFill>
                  <a:srgbClr val="FFFFFF"/>
                </a:solidFill>
                <a:latin typeface="Arvo"/>
                <a:ea typeface="Arvo"/>
                <a:cs typeface="Arvo"/>
                <a:sym typeface="Arvo"/>
              </a:rPr>
              <a:t>stopnji</a:t>
            </a:r>
            <a:endParaRPr sz="2000" b="1"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ommunication in the Digital Age Course - Online Video Lessons | Study.com">
            <a:extLst>
              <a:ext uri="{FF2B5EF4-FFF2-40B4-BE49-F238E27FC236}">
                <a16:creationId xmlns:a16="http://schemas.microsoft.com/office/drawing/2014/main" id="{E7F696BD-D4E6-4268-BAD6-A86DEAA91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945" y="0"/>
            <a:ext cx="4281054" cy="5143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FBE2AB11-1B14-4A5C-9263-01F45AA36E61}"/>
              </a:ext>
            </a:extLst>
          </p:cNvPr>
          <p:cNvGraphicFramePr/>
          <p:nvPr>
            <p:extLst>
              <p:ext uri="{D42A27DB-BD31-4B8C-83A1-F6EECF244321}">
                <p14:modId xmlns:p14="http://schemas.microsoft.com/office/powerpoint/2010/main" val="3969436258"/>
              </p:ext>
            </p:extLst>
          </p:nvPr>
        </p:nvGraphicFramePr>
        <p:xfrm>
          <a:off x="1058092" y="1197282"/>
          <a:ext cx="4199708" cy="2636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E4143282-DEB7-4C0E-9858-95DE6DCA880D}"/>
              </a:ext>
            </a:extLst>
          </p:cNvPr>
          <p:cNvSpPr txBox="1"/>
          <p:nvPr/>
        </p:nvSpPr>
        <p:spPr>
          <a:xfrm rot="5400000">
            <a:off x="3142106" y="2850249"/>
            <a:ext cx="492443" cy="2468879"/>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vert="vert270" wrap="square">
            <a:spAutoFit/>
          </a:bodyPr>
          <a:lstStyle/>
          <a:p>
            <a:pPr algn="ctr">
              <a:defRPr/>
            </a:pPr>
            <a:r>
              <a:rPr lang="pl-PL" altLang="sr-Latn-RS" sz="1000" b="1" dirty="0">
                <a:solidFill>
                  <a:schemeClr val="tx1"/>
                </a:solidFill>
                <a:latin typeface="Arvo" panose="020B0604020202020204" charset="0"/>
                <a:cs typeface="Times New Roman" pitchFamily="18" charset="0"/>
              </a:rPr>
              <a:t>4 tip</a:t>
            </a:r>
            <a:r>
              <a:rPr lang="en-GB" altLang="sr-Latn-RS" sz="1000" b="1" dirty="0" err="1">
                <a:solidFill>
                  <a:schemeClr val="tx1"/>
                </a:solidFill>
                <a:latin typeface="Arvo" panose="020B0604020202020204" charset="0"/>
                <a:cs typeface="Times New Roman" pitchFamily="18" charset="0"/>
              </a:rPr>
              <a:t>i</a:t>
            </a:r>
            <a:r>
              <a:rPr lang="pl-PL" altLang="sr-Latn-RS" sz="1000" b="1" dirty="0">
                <a:solidFill>
                  <a:schemeClr val="tx1"/>
                </a:solidFill>
                <a:latin typeface="Arvo" panose="020B0604020202020204" charset="0"/>
                <a:cs typeface="Times New Roman" pitchFamily="18" charset="0"/>
              </a:rPr>
              <a:t> IP na visokošolski stopnji knjižnic - poučevanje (ANZIL, 2004)</a:t>
            </a:r>
            <a:endParaRPr lang="hr-HR" sz="1000" dirty="0">
              <a:solidFill>
                <a:schemeClr val="tx1"/>
              </a:solidFill>
              <a:latin typeface="Arvo" panose="020B0604020202020204" charset="0"/>
            </a:endParaRPr>
          </a:p>
        </p:txBody>
      </p:sp>
      <p:pic>
        <p:nvPicPr>
          <p:cNvPr id="12294" name="Picture 19">
            <a:extLst>
              <a:ext uri="{FF2B5EF4-FFF2-40B4-BE49-F238E27FC236}">
                <a16:creationId xmlns:a16="http://schemas.microsoft.com/office/drawing/2014/main" id="{0D99AA15-F63B-4630-AA85-BA13B6E2B9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658627"/>
            <a:ext cx="9143999" cy="48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378;p25">
            <a:extLst>
              <a:ext uri="{FF2B5EF4-FFF2-40B4-BE49-F238E27FC236}">
                <a16:creationId xmlns:a16="http://schemas.microsoft.com/office/drawing/2014/main" id="{1A7290CE-A56F-4138-8D60-4630A38BAC0C}"/>
              </a:ext>
            </a:extLst>
          </p:cNvPr>
          <p:cNvSpPr/>
          <p:nvPr/>
        </p:nvSpPr>
        <p:spPr>
          <a:xfrm>
            <a:off x="0" y="0"/>
            <a:ext cx="1913709" cy="1496291"/>
          </a:xfrm>
          <a:prstGeom prst="rect">
            <a:avLst/>
          </a:prstGeom>
          <a:solidFill>
            <a:srgbClr val="7198A9">
              <a:alpha val="41150"/>
            </a:srgbClr>
          </a:solidFill>
          <a:ln>
            <a:noFill/>
          </a:ln>
        </p:spPr>
        <p:txBody>
          <a:bodyPr spcFirstLastPara="1" wrap="square" lIns="91425" tIns="91425" rIns="91425" bIns="91425" anchor="ctr" anchorCtr="0">
            <a:noAutofit/>
          </a:bodyPr>
          <a:lstStyle/>
          <a:p>
            <a:pPr>
              <a:defRPr/>
            </a:pPr>
            <a:r>
              <a:rPr lang="hr-HR" sz="1700" b="1" dirty="0">
                <a:solidFill>
                  <a:schemeClr val="tx1"/>
                </a:solidFill>
                <a:latin typeface="Arvo" panose="020B0604020202020204" charset="0"/>
                <a:cs typeface="Times New Roman" panose="02020603050405020304" pitchFamily="18" charset="0"/>
              </a:rPr>
              <a:t>Modeli </a:t>
            </a:r>
            <a:r>
              <a:rPr lang="hr-HR" sz="1700" b="1" dirty="0" err="1">
                <a:solidFill>
                  <a:schemeClr val="tx1"/>
                </a:solidFill>
                <a:latin typeface="Arvo" panose="020B0604020202020204" charset="0"/>
                <a:cs typeface="Times New Roman" panose="02020603050405020304" pitchFamily="18" charset="0"/>
              </a:rPr>
              <a:t>in</a:t>
            </a:r>
            <a:r>
              <a:rPr lang="hr-HR" sz="1700" b="1" dirty="0">
                <a:solidFill>
                  <a:schemeClr val="tx1"/>
                </a:solidFill>
                <a:latin typeface="Arvo" panose="020B0604020202020204" charset="0"/>
                <a:cs typeface="Times New Roman" panose="02020603050405020304" pitchFamily="18" charset="0"/>
              </a:rPr>
              <a:t> standardi IP na </a:t>
            </a:r>
            <a:r>
              <a:rPr lang="hr-HR" sz="1700" b="1" dirty="0" err="1">
                <a:solidFill>
                  <a:schemeClr val="tx1"/>
                </a:solidFill>
                <a:latin typeface="Arvo" panose="020B0604020202020204" charset="0"/>
                <a:cs typeface="Times New Roman" panose="02020603050405020304" pitchFamily="18" charset="0"/>
              </a:rPr>
              <a:t>visokošolski</a:t>
            </a:r>
            <a:r>
              <a:rPr lang="hr-HR" sz="1700" b="1" dirty="0">
                <a:solidFill>
                  <a:schemeClr val="tx1"/>
                </a:solidFill>
                <a:latin typeface="Arvo" panose="020B0604020202020204" charset="0"/>
                <a:cs typeface="Times New Roman" panose="02020603050405020304" pitchFamily="18" charset="0"/>
              </a:rPr>
              <a:t> </a:t>
            </a:r>
            <a:r>
              <a:rPr lang="hr-HR" sz="1700" b="1" dirty="0" err="1">
                <a:solidFill>
                  <a:schemeClr val="tx1"/>
                </a:solidFill>
                <a:latin typeface="Arvo" panose="020B0604020202020204" charset="0"/>
                <a:cs typeface="Times New Roman" panose="02020603050405020304" pitchFamily="18" charset="0"/>
              </a:rPr>
              <a:t>stopnji</a:t>
            </a:r>
            <a:endParaRPr lang="hr-HR" sz="1700" dirty="0">
              <a:solidFill>
                <a:schemeClr val="tx1"/>
              </a:solidFill>
              <a:latin typeface="Arvo"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3"/>
          <p:cNvSpPr txBox="1">
            <a:spLocks noGrp="1"/>
          </p:cNvSpPr>
          <p:nvPr>
            <p:ph type="title"/>
          </p:nvPr>
        </p:nvSpPr>
        <p:spPr>
          <a:xfrm>
            <a:off x="1150729" y="1197075"/>
            <a:ext cx="5133045" cy="621900"/>
          </a:xfrm>
          <a:prstGeom prst="rect">
            <a:avLst/>
          </a:prstGeom>
        </p:spPr>
        <p:txBody>
          <a:bodyPr spcFirstLastPara="1" wrap="square" lIns="91425" tIns="91425" rIns="91425" bIns="91425" anchor="b" anchorCtr="0">
            <a:noAutofit/>
          </a:bodyPr>
          <a:lstStyle/>
          <a:p>
            <a:pPr lvl="0"/>
            <a:r>
              <a:rPr lang="en-US" sz="2500" b="1" dirty="0" err="1">
                <a:solidFill>
                  <a:schemeClr val="accent1">
                    <a:lumMod val="50000"/>
                  </a:schemeClr>
                </a:solidFill>
              </a:rPr>
              <a:t>Specifičnosti</a:t>
            </a:r>
            <a:r>
              <a:rPr lang="en-US" sz="2500" b="1" dirty="0">
                <a:solidFill>
                  <a:schemeClr val="accent1">
                    <a:lumMod val="50000"/>
                  </a:schemeClr>
                </a:solidFill>
              </a:rPr>
              <a:t> </a:t>
            </a:r>
            <a:r>
              <a:rPr lang="en-US" sz="2500" b="1" dirty="0" err="1">
                <a:solidFill>
                  <a:schemeClr val="accent1">
                    <a:lumMod val="50000"/>
                  </a:schemeClr>
                </a:solidFill>
              </a:rPr>
              <a:t>pravne</a:t>
            </a:r>
            <a:r>
              <a:rPr lang="en-US" sz="2500" b="1" dirty="0">
                <a:solidFill>
                  <a:schemeClr val="accent1">
                    <a:lumMod val="50000"/>
                  </a:schemeClr>
                </a:solidFill>
              </a:rPr>
              <a:t> </a:t>
            </a:r>
            <a:r>
              <a:rPr lang="en-US" sz="2500" b="1" dirty="0" err="1">
                <a:solidFill>
                  <a:schemeClr val="accent1">
                    <a:lumMod val="50000"/>
                  </a:schemeClr>
                </a:solidFill>
              </a:rPr>
              <a:t>znanosti</a:t>
            </a:r>
            <a:endParaRPr lang="en-US" sz="2500" b="1" dirty="0">
              <a:solidFill>
                <a:schemeClr val="accent1">
                  <a:lumMod val="50000"/>
                </a:schemeClr>
              </a:solidFill>
            </a:endParaRPr>
          </a:p>
        </p:txBody>
      </p:sp>
      <p:sp>
        <p:nvSpPr>
          <p:cNvPr id="362" name="Google Shape;362;p2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sl-SI" sz="1400" b="1" dirty="0">
                <a:solidFill>
                  <a:srgbClr val="B0D85B"/>
                </a:solidFill>
                <a:latin typeface="Arvo" panose="020B0604020202020204" charset="0"/>
              </a:rPr>
              <a:t>Viri za študij prava</a:t>
            </a:r>
            <a:endParaRPr sz="1400" b="1" dirty="0">
              <a:solidFill>
                <a:srgbClr val="B0D85B"/>
              </a:solidFill>
              <a:latin typeface="Arvo" panose="020B0604020202020204" charset="0"/>
            </a:endParaRPr>
          </a:p>
          <a:p>
            <a:pPr marL="0" lvl="0" indent="0" algn="l" rtl="0">
              <a:spcBef>
                <a:spcPts val="600"/>
              </a:spcBef>
              <a:spcAft>
                <a:spcPts val="0"/>
              </a:spcAft>
              <a:buNone/>
            </a:pPr>
            <a:r>
              <a:rPr lang="hr-HR" dirty="0" err="1">
                <a:latin typeface="Arvo" panose="020B0604020202020204" charset="0"/>
              </a:rPr>
              <a:t>Zakonodaja</a:t>
            </a:r>
            <a:r>
              <a:rPr lang="hr-HR" dirty="0">
                <a:latin typeface="Arvo" panose="020B0604020202020204" charset="0"/>
              </a:rPr>
              <a:t>, </a:t>
            </a:r>
            <a:r>
              <a:rPr lang="hr-HR" dirty="0" err="1">
                <a:latin typeface="Arvo" panose="020B0604020202020204" charset="0"/>
              </a:rPr>
              <a:t>sodna</a:t>
            </a:r>
            <a:r>
              <a:rPr lang="hr-HR" dirty="0">
                <a:latin typeface="Arvo" panose="020B0604020202020204" charset="0"/>
              </a:rPr>
              <a:t> praksa, knjige, znanstveni </a:t>
            </a:r>
            <a:r>
              <a:rPr lang="hr-HR" dirty="0" err="1">
                <a:latin typeface="Arvo" panose="020B0604020202020204" charset="0"/>
              </a:rPr>
              <a:t>članki</a:t>
            </a:r>
            <a:r>
              <a:rPr lang="hr-HR" dirty="0">
                <a:latin typeface="Arvo" panose="020B0604020202020204" charset="0"/>
              </a:rPr>
              <a:t>, prepoznavanje normativnih </a:t>
            </a:r>
            <a:r>
              <a:rPr lang="hr-HR" dirty="0" err="1">
                <a:latin typeface="Arvo" panose="020B0604020202020204" charset="0"/>
              </a:rPr>
              <a:t>okvirov</a:t>
            </a:r>
            <a:r>
              <a:rPr lang="hr-HR" dirty="0">
                <a:latin typeface="Arvo" panose="020B0604020202020204" charset="0"/>
              </a:rPr>
              <a:t> (</a:t>
            </a:r>
            <a:r>
              <a:rPr lang="hr-HR" dirty="0" err="1">
                <a:latin typeface="Arvo" panose="020B0604020202020204" charset="0"/>
              </a:rPr>
              <a:t>Ryskey</a:t>
            </a:r>
            <a:r>
              <a:rPr lang="hr-HR" dirty="0">
                <a:latin typeface="Arvo" panose="020B0604020202020204" charset="0"/>
              </a:rPr>
              <a:t>, 2007)</a:t>
            </a:r>
            <a:endParaRPr dirty="0">
              <a:latin typeface="Arvo" panose="020B0604020202020204" charset="0"/>
            </a:endParaRPr>
          </a:p>
        </p:txBody>
      </p:sp>
      <p:sp>
        <p:nvSpPr>
          <p:cNvPr id="363" name="Google Shape;363;p23"/>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b="1" dirty="0">
                <a:solidFill>
                  <a:srgbClr val="B0D85B"/>
                </a:solidFill>
                <a:latin typeface="Arvo" panose="020B0604020202020204" charset="0"/>
              </a:rPr>
              <a:t>Specifičnosti pravnih </a:t>
            </a:r>
            <a:r>
              <a:rPr lang="hr-HR" b="1" dirty="0" err="1">
                <a:solidFill>
                  <a:srgbClr val="B0D85B"/>
                </a:solidFill>
                <a:latin typeface="Arvo" panose="020B0604020202020204" charset="0"/>
              </a:rPr>
              <a:t>baz</a:t>
            </a:r>
            <a:r>
              <a:rPr lang="hr-HR" b="1" dirty="0">
                <a:solidFill>
                  <a:srgbClr val="B0D85B"/>
                </a:solidFill>
                <a:latin typeface="Arvo" panose="020B0604020202020204" charset="0"/>
              </a:rPr>
              <a:t> </a:t>
            </a:r>
            <a:r>
              <a:rPr lang="hr-HR" b="1" dirty="0" err="1">
                <a:solidFill>
                  <a:srgbClr val="B0D85B"/>
                </a:solidFill>
                <a:latin typeface="Arvo" panose="020B0604020202020204" charset="0"/>
              </a:rPr>
              <a:t>podatkov</a:t>
            </a:r>
            <a:endParaRPr b="1" dirty="0">
              <a:solidFill>
                <a:srgbClr val="B0D85B"/>
              </a:solidFill>
              <a:latin typeface="Arvo" panose="020B0604020202020204" charset="0"/>
            </a:endParaRPr>
          </a:p>
          <a:p>
            <a:pPr marL="0" lvl="0" indent="0">
              <a:buNone/>
            </a:pPr>
            <a:r>
              <a:rPr lang="hr-HR" dirty="0">
                <a:latin typeface="Arvo" panose="020B0604020202020204" charset="0"/>
              </a:rPr>
              <a:t>Tehnike, </a:t>
            </a:r>
            <a:r>
              <a:rPr lang="hr-HR" dirty="0" err="1">
                <a:latin typeface="Arvo" panose="020B0604020202020204" charset="0"/>
              </a:rPr>
              <a:t>orodja</a:t>
            </a:r>
            <a:r>
              <a:rPr lang="hr-HR" dirty="0">
                <a:latin typeface="Arvo" panose="020B0604020202020204" charset="0"/>
              </a:rPr>
              <a:t>, strategije iskanja </a:t>
            </a:r>
            <a:r>
              <a:rPr lang="hr-HR" dirty="0" err="1">
                <a:latin typeface="Arvo" panose="020B0604020202020204" charset="0"/>
              </a:rPr>
              <a:t>in</a:t>
            </a:r>
            <a:r>
              <a:rPr lang="hr-HR" dirty="0">
                <a:latin typeface="Arvo" panose="020B0604020202020204" charset="0"/>
              </a:rPr>
              <a:t> </a:t>
            </a:r>
            <a:r>
              <a:rPr lang="hr-HR" dirty="0" err="1">
                <a:latin typeface="Arvo" panose="020B0604020202020204" charset="0"/>
              </a:rPr>
              <a:t>vrednotenje</a:t>
            </a:r>
            <a:r>
              <a:rPr lang="hr-HR" dirty="0">
                <a:latin typeface="Arvo" panose="020B0604020202020204" charset="0"/>
              </a:rPr>
              <a:t> pravnih </a:t>
            </a:r>
            <a:r>
              <a:rPr lang="hr-HR" dirty="0" err="1">
                <a:latin typeface="Arvo" panose="020B0604020202020204" charset="0"/>
              </a:rPr>
              <a:t>virov</a:t>
            </a:r>
            <a:r>
              <a:rPr lang="hr-HR" dirty="0">
                <a:latin typeface="Arvo" panose="020B0604020202020204" charset="0"/>
              </a:rPr>
              <a:t> </a:t>
            </a:r>
            <a:r>
              <a:rPr lang="hr-HR" dirty="0" err="1">
                <a:latin typeface="Arvo" panose="020B0604020202020204" charset="0"/>
              </a:rPr>
              <a:t>informacij</a:t>
            </a:r>
            <a:r>
              <a:rPr lang="hr-HR" dirty="0">
                <a:latin typeface="Arvo" panose="020B0604020202020204" charset="0"/>
              </a:rPr>
              <a:t>, </a:t>
            </a:r>
            <a:r>
              <a:rPr lang="hr-HR" dirty="0" err="1">
                <a:latin typeface="Arvo" panose="020B0604020202020204" charset="0"/>
              </a:rPr>
              <a:t>primerjava</a:t>
            </a:r>
            <a:r>
              <a:rPr lang="hr-HR" dirty="0">
                <a:latin typeface="Arvo" panose="020B0604020202020204" charset="0"/>
              </a:rPr>
              <a:t> pravnih </a:t>
            </a:r>
            <a:r>
              <a:rPr lang="hr-HR" dirty="0" err="1">
                <a:latin typeface="Arvo" panose="020B0604020202020204" charset="0"/>
              </a:rPr>
              <a:t>sistemov</a:t>
            </a:r>
            <a:r>
              <a:rPr lang="en-GB" dirty="0">
                <a:latin typeface="Arvo" panose="020B0604020202020204" charset="0"/>
              </a:rPr>
              <a:t> </a:t>
            </a:r>
            <a:r>
              <a:rPr lang="hr-HR" dirty="0">
                <a:latin typeface="Arvo" panose="020B0604020202020204" charset="0"/>
              </a:rPr>
              <a:t>(</a:t>
            </a:r>
            <a:r>
              <a:rPr lang="hr-HR" dirty="0" err="1">
                <a:latin typeface="Arvo" panose="020B0604020202020204" charset="0"/>
              </a:rPr>
              <a:t>Beeljars</a:t>
            </a:r>
            <a:r>
              <a:rPr lang="hr-HR" dirty="0">
                <a:latin typeface="Arvo" panose="020B0604020202020204" charset="0"/>
              </a:rPr>
              <a:t> 2009)</a:t>
            </a:r>
            <a:endParaRPr dirty="0">
              <a:latin typeface="Arvo" panose="020B0604020202020204" charset="0"/>
            </a:endParaRPr>
          </a:p>
        </p:txBody>
      </p:sp>
      <p:sp>
        <p:nvSpPr>
          <p:cNvPr id="364" name="Google Shape;364;p23"/>
          <p:cNvSpPr txBox="1">
            <a:spLocks noGrp="1"/>
          </p:cNvSpPr>
          <p:nvPr>
            <p:ph type="body" idx="3"/>
          </p:nvPr>
        </p:nvSpPr>
        <p:spPr>
          <a:xfrm>
            <a:off x="4852473" y="1818975"/>
            <a:ext cx="1813021" cy="3107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b="1" dirty="0">
                <a:solidFill>
                  <a:srgbClr val="B0D85B"/>
                </a:solidFill>
                <a:latin typeface="Arvo" panose="020B0604020202020204" charset="0"/>
              </a:rPr>
              <a:t>Citiranje pravnih </a:t>
            </a:r>
            <a:r>
              <a:rPr lang="sl-SI" b="1" dirty="0">
                <a:solidFill>
                  <a:srgbClr val="B0D85B"/>
                </a:solidFill>
                <a:latin typeface="Arvo" panose="020B0604020202020204" charset="0"/>
              </a:rPr>
              <a:t>virov</a:t>
            </a:r>
            <a:endParaRPr b="1" dirty="0">
              <a:solidFill>
                <a:srgbClr val="B0D85B"/>
              </a:solidFill>
              <a:latin typeface="Arvo" panose="020B0604020202020204" charset="0"/>
            </a:endParaRPr>
          </a:p>
          <a:p>
            <a:pPr marL="0" lvl="0" indent="0" algn="l" rtl="0">
              <a:spcBef>
                <a:spcPts val="600"/>
              </a:spcBef>
              <a:spcAft>
                <a:spcPts val="0"/>
              </a:spcAft>
              <a:buNone/>
            </a:pPr>
            <a:r>
              <a:rPr lang="hr-HR" dirty="0">
                <a:latin typeface="Arvo" panose="020B0604020202020204" charset="0"/>
              </a:rPr>
              <a:t>Prepoznavanje posebnosti pravnih </a:t>
            </a:r>
            <a:r>
              <a:rPr lang="hr-HR" dirty="0" err="1">
                <a:latin typeface="Arvo" panose="020B0604020202020204" charset="0"/>
              </a:rPr>
              <a:t>virov</a:t>
            </a:r>
            <a:r>
              <a:rPr lang="hr-HR" dirty="0">
                <a:latin typeface="Arvo" panose="020B0604020202020204" charset="0"/>
              </a:rPr>
              <a:t> </a:t>
            </a:r>
            <a:r>
              <a:rPr lang="hr-HR" dirty="0" err="1">
                <a:latin typeface="Arvo" panose="020B0604020202020204" charset="0"/>
              </a:rPr>
              <a:t>in</a:t>
            </a:r>
            <a:r>
              <a:rPr lang="hr-HR" dirty="0">
                <a:latin typeface="Arvo" panose="020B0604020202020204" charset="0"/>
              </a:rPr>
              <a:t> načina citiranja različnih vrst pravnih </a:t>
            </a:r>
            <a:r>
              <a:rPr lang="hr-HR" dirty="0" err="1">
                <a:latin typeface="Arvo" panose="020B0604020202020204" charset="0"/>
              </a:rPr>
              <a:t>aktov</a:t>
            </a:r>
            <a:r>
              <a:rPr lang="hr-HR" dirty="0">
                <a:latin typeface="Arvo" panose="020B0604020202020204" charset="0"/>
              </a:rPr>
              <a:t> (</a:t>
            </a:r>
            <a:r>
              <a:rPr lang="hr-HR" dirty="0" err="1">
                <a:latin typeface="Arvo" panose="020B0604020202020204" charset="0"/>
              </a:rPr>
              <a:t>sodnih</a:t>
            </a:r>
            <a:r>
              <a:rPr lang="hr-HR" dirty="0">
                <a:latin typeface="Arvo" panose="020B0604020202020204" charset="0"/>
              </a:rPr>
              <a:t>  </a:t>
            </a:r>
            <a:r>
              <a:rPr lang="hr-HR" dirty="0" err="1">
                <a:latin typeface="Arvo" panose="020B0604020202020204" charset="0"/>
              </a:rPr>
              <a:t>odločb</a:t>
            </a:r>
            <a:r>
              <a:rPr lang="hr-HR" dirty="0">
                <a:latin typeface="Arvo" panose="020B0604020202020204" charset="0"/>
              </a:rPr>
              <a:t> različnih </a:t>
            </a:r>
            <a:r>
              <a:rPr lang="hr-HR" dirty="0" err="1">
                <a:latin typeface="Arvo" panose="020B0604020202020204" charset="0"/>
              </a:rPr>
              <a:t>sodišč</a:t>
            </a:r>
            <a:r>
              <a:rPr lang="hr-HR" dirty="0">
                <a:latin typeface="Arvo" panose="020B0604020202020204" charset="0"/>
              </a:rPr>
              <a:t>, nacionalne </a:t>
            </a:r>
            <a:r>
              <a:rPr lang="hr-HR" dirty="0" err="1">
                <a:latin typeface="Arvo" panose="020B0604020202020204" charset="0"/>
              </a:rPr>
              <a:t>zakonodaje</a:t>
            </a:r>
            <a:r>
              <a:rPr lang="hr-HR" dirty="0">
                <a:latin typeface="Arvo" panose="020B0604020202020204" charset="0"/>
              </a:rPr>
              <a:t> </a:t>
            </a:r>
            <a:r>
              <a:rPr lang="hr-HR" dirty="0" err="1">
                <a:latin typeface="Arvo" panose="020B0604020202020204" charset="0"/>
              </a:rPr>
              <a:t>in</a:t>
            </a:r>
            <a:r>
              <a:rPr lang="hr-HR" dirty="0">
                <a:latin typeface="Arvo" panose="020B0604020202020204" charset="0"/>
              </a:rPr>
              <a:t> drugih </a:t>
            </a:r>
            <a:r>
              <a:rPr lang="hr-HR" dirty="0" err="1">
                <a:latin typeface="Arvo" panose="020B0604020202020204" charset="0"/>
              </a:rPr>
              <a:t>držav</a:t>
            </a:r>
            <a:r>
              <a:rPr lang="en-US" dirty="0">
                <a:latin typeface="Arvo" panose="020B0604020202020204" charset="0"/>
              </a:rPr>
              <a:t> (Bluebook</a:t>
            </a:r>
            <a:r>
              <a:rPr lang="hr-HR" dirty="0">
                <a:latin typeface="Arvo" panose="020B0604020202020204" charset="0"/>
              </a:rPr>
              <a:t> </a:t>
            </a:r>
            <a:r>
              <a:rPr lang="hr-HR" dirty="0" err="1">
                <a:latin typeface="Arvo" panose="020B0604020202020204" charset="0"/>
              </a:rPr>
              <a:t>of</a:t>
            </a:r>
            <a:r>
              <a:rPr lang="hr-HR" dirty="0">
                <a:latin typeface="Arvo" panose="020B0604020202020204" charset="0"/>
              </a:rPr>
              <a:t> </a:t>
            </a:r>
            <a:r>
              <a:rPr lang="hr-HR" dirty="0" err="1">
                <a:latin typeface="Arvo" panose="020B0604020202020204" charset="0"/>
              </a:rPr>
              <a:t>legal</a:t>
            </a:r>
            <a:r>
              <a:rPr lang="hr-HR" dirty="0">
                <a:latin typeface="Arvo" panose="020B0604020202020204" charset="0"/>
              </a:rPr>
              <a:t> </a:t>
            </a:r>
            <a:r>
              <a:rPr lang="hr-HR" dirty="0" err="1">
                <a:latin typeface="Arvo" panose="020B0604020202020204" charset="0"/>
              </a:rPr>
              <a:t>citation</a:t>
            </a:r>
            <a:r>
              <a:rPr lang="en-US" dirty="0">
                <a:latin typeface="Arvo" panose="020B0604020202020204" charset="0"/>
              </a:rPr>
              <a:t>)</a:t>
            </a:r>
            <a:endParaRPr dirty="0">
              <a:latin typeface="Arvo" panose="020B0604020202020204" charset="0"/>
            </a:endParaRPr>
          </a:p>
          <a:p>
            <a:pPr marL="0" lvl="0" indent="0" algn="l" rtl="0">
              <a:spcBef>
                <a:spcPts val="600"/>
              </a:spcBef>
              <a:spcAft>
                <a:spcPts val="0"/>
              </a:spcAft>
              <a:buNone/>
            </a:pPr>
            <a:endParaRPr dirty="0"/>
          </a:p>
        </p:txBody>
      </p:sp>
      <p:sp>
        <p:nvSpPr>
          <p:cNvPr id="365" name="Google Shape;365;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7" name="Picture 5">
            <a:extLst>
              <a:ext uri="{FF2B5EF4-FFF2-40B4-BE49-F238E27FC236}">
                <a16:creationId xmlns:a16="http://schemas.microsoft.com/office/drawing/2014/main" id="{244E8968-A07B-4D06-A43B-3EFBE2713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78199"/>
            <a:ext cx="9144000" cy="4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2331;p44">
            <a:extLst>
              <a:ext uri="{FF2B5EF4-FFF2-40B4-BE49-F238E27FC236}">
                <a16:creationId xmlns:a16="http://schemas.microsoft.com/office/drawing/2014/main" id="{6AEB249C-D4BF-467C-88AB-A24FEB6B071A}"/>
              </a:ext>
            </a:extLst>
          </p:cNvPr>
          <p:cNvPicPr preferRelativeResize="0"/>
          <p:nvPr/>
        </p:nvPicPr>
        <p:blipFill rotWithShape="1">
          <a:blip r:embed="rId4">
            <a:alphaModFix/>
          </a:blip>
          <a:srcRect l="34985" r="2674"/>
          <a:stretch/>
        </p:blipFill>
        <p:spPr>
          <a:xfrm>
            <a:off x="7069889" y="1818975"/>
            <a:ext cx="1409094" cy="1305685"/>
          </a:xfrm>
          <a:prstGeom prst="ellipse">
            <a:avLst/>
          </a:prstGeom>
          <a:noFill/>
          <a:ln>
            <a:noFill/>
          </a:ln>
        </p:spPr>
      </p:pic>
    </p:spTree>
    <p:extLst>
      <p:ext uri="{BB962C8B-B14F-4D97-AF65-F5344CB8AC3E}">
        <p14:creationId xmlns:p14="http://schemas.microsoft.com/office/powerpoint/2010/main" val="367160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97"/>
        <p:cNvGrpSpPr/>
        <p:nvPr/>
      </p:nvGrpSpPr>
      <p:grpSpPr>
        <a:xfrm>
          <a:off x="0" y="0"/>
          <a:ext cx="0" cy="0"/>
          <a:chOff x="0" y="0"/>
          <a:chExt cx="0" cy="0"/>
        </a:xfrm>
      </p:grpSpPr>
      <p:pic>
        <p:nvPicPr>
          <p:cNvPr id="13" name="Picture 7" descr="Teaching law students creative skills could save the profession from  automation">
            <a:extLst>
              <a:ext uri="{FF2B5EF4-FFF2-40B4-BE49-F238E27FC236}">
                <a16:creationId xmlns:a16="http://schemas.microsoft.com/office/drawing/2014/main" id="{312F5AA5-49F1-494B-9FED-708EE35A1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336"/>
          <a:stretch>
            <a:fillRect/>
          </a:stretch>
        </p:blipFill>
        <p:spPr bwMode="auto">
          <a:xfrm>
            <a:off x="5501759" y="0"/>
            <a:ext cx="3642241" cy="491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 name="Google Shape;300;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299" name="Google Shape;299;p17"/>
          <p:cNvSpPr txBox="1">
            <a:spLocks noGrp="1"/>
          </p:cNvSpPr>
          <p:nvPr>
            <p:ph type="subTitle" idx="4294967295"/>
          </p:nvPr>
        </p:nvSpPr>
        <p:spPr>
          <a:xfrm>
            <a:off x="485974" y="1263612"/>
            <a:ext cx="4854733" cy="2273218"/>
          </a:xfrm>
          <a:prstGeom prst="rect">
            <a:avLst/>
          </a:prstGeom>
        </p:spPr>
        <p:txBody>
          <a:bodyPr spcFirstLastPara="1" wrap="square" lIns="91425" tIns="91425" rIns="91425" bIns="91425" anchor="t" anchorCtr="0">
            <a:noAutofit/>
          </a:bodyPr>
          <a:lstStyle/>
          <a:p>
            <a:pPr marL="0" lvl="0" indent="0">
              <a:buNone/>
            </a:pPr>
            <a:r>
              <a:rPr lang="hr-HR" sz="3600" b="1" dirty="0">
                <a:solidFill>
                  <a:schemeClr val="accent1">
                    <a:lumMod val="50000"/>
                  </a:schemeClr>
                </a:solidFill>
                <a:latin typeface="Arvo" panose="020B0604020202020204" charset="0"/>
              </a:rPr>
              <a:t>Razvoj IP v </a:t>
            </a:r>
            <a:r>
              <a:rPr lang="hr-HR" sz="3600" b="1" dirty="0" err="1">
                <a:solidFill>
                  <a:schemeClr val="accent1">
                    <a:lumMod val="50000"/>
                  </a:schemeClr>
                </a:solidFill>
                <a:latin typeface="Arvo" panose="020B0604020202020204" charset="0"/>
              </a:rPr>
              <a:t>področju</a:t>
            </a:r>
            <a:r>
              <a:rPr lang="hr-HR" sz="3600" b="1" dirty="0">
                <a:solidFill>
                  <a:schemeClr val="accent1">
                    <a:lumMod val="50000"/>
                  </a:schemeClr>
                </a:solidFill>
                <a:latin typeface="Arvo" panose="020B0604020202020204" charset="0"/>
              </a:rPr>
              <a:t> prava</a:t>
            </a:r>
            <a:endParaRPr lang="en-US" sz="3600" b="1" dirty="0">
              <a:solidFill>
                <a:schemeClr val="accent1">
                  <a:lumMod val="50000"/>
                </a:schemeClr>
              </a:solidFill>
              <a:latin typeface="Arvo" panose="020B0604020202020204" charset="0"/>
            </a:endParaRPr>
          </a:p>
          <a:p>
            <a:pPr marL="0" lvl="0" indent="0">
              <a:buNone/>
            </a:pPr>
            <a:r>
              <a:rPr lang="hr-HR" sz="1200" dirty="0">
                <a:solidFill>
                  <a:schemeClr val="accent1">
                    <a:lumMod val="50000"/>
                  </a:schemeClr>
                </a:solidFill>
                <a:latin typeface="Arvo" panose="020B0604020202020204" charset="0"/>
              </a:rPr>
              <a:t>Pravne knjižnice  zaradi razvoja IKT-a </a:t>
            </a:r>
            <a:r>
              <a:rPr lang="hr-HR" sz="1200" dirty="0" err="1">
                <a:solidFill>
                  <a:schemeClr val="accent1">
                    <a:lumMod val="50000"/>
                  </a:schemeClr>
                </a:solidFill>
                <a:latin typeface="Arvo" panose="020B0604020202020204" charset="0"/>
              </a:rPr>
              <a:t>in</a:t>
            </a:r>
            <a:r>
              <a:rPr lang="hr-HR" sz="1200" dirty="0">
                <a:solidFill>
                  <a:schemeClr val="accent1">
                    <a:lumMod val="50000"/>
                  </a:schemeClr>
                </a:solidFill>
                <a:latin typeface="Arvo" panose="020B0604020202020204" charset="0"/>
              </a:rPr>
              <a:t> </a:t>
            </a:r>
            <a:r>
              <a:rPr lang="hr-HR" sz="1200" dirty="0" err="1">
                <a:solidFill>
                  <a:schemeClr val="accent1">
                    <a:lumMod val="50000"/>
                  </a:schemeClr>
                </a:solidFill>
                <a:latin typeface="Arvo" panose="020B0604020202020204" charset="0"/>
              </a:rPr>
              <a:t>sprememb</a:t>
            </a:r>
            <a:r>
              <a:rPr lang="hr-HR" sz="1200" dirty="0">
                <a:solidFill>
                  <a:schemeClr val="accent1">
                    <a:lumMod val="50000"/>
                  </a:schemeClr>
                </a:solidFill>
                <a:latin typeface="Arvo" panose="020B0604020202020204" charset="0"/>
              </a:rPr>
              <a:t> v </a:t>
            </a:r>
            <a:r>
              <a:rPr lang="hr-HR" sz="1200" dirty="0" err="1">
                <a:solidFill>
                  <a:schemeClr val="accent1">
                    <a:lumMod val="50000"/>
                  </a:schemeClr>
                </a:solidFill>
                <a:latin typeface="Arvo" panose="020B0604020202020204" charset="0"/>
              </a:rPr>
              <a:t>izobraževalnem</a:t>
            </a:r>
            <a:r>
              <a:rPr lang="hr-HR" sz="1200" dirty="0">
                <a:solidFill>
                  <a:schemeClr val="accent1">
                    <a:lumMod val="50000"/>
                  </a:schemeClr>
                </a:solidFill>
                <a:latin typeface="Arvo" panose="020B0604020202020204" charset="0"/>
              </a:rPr>
              <a:t> ok</a:t>
            </a:r>
            <a:r>
              <a:rPr lang="en-GB" sz="1200" dirty="0" err="1">
                <a:solidFill>
                  <a:schemeClr val="accent1">
                    <a:lumMod val="50000"/>
                  </a:schemeClr>
                </a:solidFill>
                <a:latin typeface="Arvo" panose="020B0604020202020204" charset="0"/>
              </a:rPr>
              <a:t>ol</a:t>
            </a:r>
            <a:r>
              <a:rPr lang="hr-HR" sz="1200" dirty="0">
                <a:solidFill>
                  <a:schemeClr val="accent1">
                    <a:lumMod val="50000"/>
                  </a:schemeClr>
                </a:solidFill>
                <a:latin typeface="Arvo" panose="020B0604020202020204" charset="0"/>
              </a:rPr>
              <a:t>ju </a:t>
            </a:r>
            <a:r>
              <a:rPr lang="hr-HR" sz="1200" dirty="0" err="1">
                <a:solidFill>
                  <a:schemeClr val="accent1">
                    <a:lumMod val="50000"/>
                  </a:schemeClr>
                </a:solidFill>
                <a:latin typeface="Arvo" panose="020B0604020202020204" charset="0"/>
              </a:rPr>
              <a:t>morajo</a:t>
            </a:r>
            <a:r>
              <a:rPr lang="hr-HR" sz="1200" dirty="0">
                <a:solidFill>
                  <a:schemeClr val="accent1">
                    <a:lumMod val="50000"/>
                  </a:schemeClr>
                </a:solidFill>
                <a:latin typeface="Arvo" panose="020B0604020202020204" charset="0"/>
              </a:rPr>
              <a:t> prilagoditi svoje informacijske </a:t>
            </a:r>
            <a:r>
              <a:rPr lang="hr-HR" sz="1200" dirty="0" err="1">
                <a:solidFill>
                  <a:schemeClr val="accent1">
                    <a:lumMod val="50000"/>
                  </a:schemeClr>
                </a:solidFill>
                <a:latin typeface="Arvo" panose="020B0604020202020204" charset="0"/>
              </a:rPr>
              <a:t>storitve</a:t>
            </a:r>
            <a:r>
              <a:rPr lang="hr-HR" sz="1200" dirty="0">
                <a:solidFill>
                  <a:schemeClr val="accent1">
                    <a:lumMod val="50000"/>
                  </a:schemeClr>
                </a:solidFill>
                <a:latin typeface="Arvo" panose="020B0604020202020204" charset="0"/>
              </a:rPr>
              <a:t>  </a:t>
            </a:r>
            <a:r>
              <a:rPr lang="hr-HR" sz="1200" dirty="0" err="1">
                <a:solidFill>
                  <a:schemeClr val="accent1">
                    <a:lumMod val="50000"/>
                  </a:schemeClr>
                </a:solidFill>
                <a:latin typeface="Arvo" panose="020B0604020202020204" charset="0"/>
              </a:rPr>
              <a:t>ter</a:t>
            </a:r>
            <a:r>
              <a:rPr lang="hr-HR" sz="1200" dirty="0">
                <a:solidFill>
                  <a:schemeClr val="accent1">
                    <a:lumMod val="50000"/>
                  </a:schemeClr>
                </a:solidFill>
                <a:latin typeface="Arvo" panose="020B0604020202020204" charset="0"/>
              </a:rPr>
              <a:t> čim </a:t>
            </a:r>
            <a:r>
              <a:rPr lang="hr-HR" sz="1200" dirty="0" err="1">
                <a:solidFill>
                  <a:schemeClr val="accent1">
                    <a:lumMod val="50000"/>
                  </a:schemeClr>
                </a:solidFill>
                <a:latin typeface="Arvo" panose="020B0604020202020204" charset="0"/>
              </a:rPr>
              <a:t>več</a:t>
            </a:r>
            <a:r>
              <a:rPr lang="hr-HR" sz="1200" dirty="0">
                <a:solidFill>
                  <a:schemeClr val="accent1">
                    <a:lumMod val="50000"/>
                  </a:schemeClr>
                </a:solidFill>
                <a:latin typeface="Arvo" panose="020B0604020202020204" charset="0"/>
              </a:rPr>
              <a:t> uporabljati programe IP (Kaplan i </a:t>
            </a:r>
            <a:r>
              <a:rPr lang="hr-HR" sz="1200" dirty="0" err="1">
                <a:solidFill>
                  <a:schemeClr val="accent1">
                    <a:lumMod val="50000"/>
                  </a:schemeClr>
                </a:solidFill>
                <a:latin typeface="Arvo" panose="020B0604020202020204" charset="0"/>
              </a:rPr>
              <a:t>Darvil</a:t>
            </a:r>
            <a:r>
              <a:rPr lang="hr-HR" sz="1200" dirty="0">
                <a:solidFill>
                  <a:schemeClr val="accent1">
                    <a:lumMod val="50000"/>
                  </a:schemeClr>
                </a:solidFill>
                <a:latin typeface="Arvo" panose="020B0604020202020204" charset="0"/>
              </a:rPr>
              <a:t> 2011, Kim-</a:t>
            </a:r>
            <a:r>
              <a:rPr lang="hr-HR" sz="1200" dirty="0" err="1">
                <a:solidFill>
                  <a:schemeClr val="accent1">
                    <a:lumMod val="50000"/>
                  </a:schemeClr>
                </a:solidFill>
                <a:latin typeface="Arvo" panose="020B0604020202020204" charset="0"/>
              </a:rPr>
              <a:t>Prieto</a:t>
            </a:r>
            <a:r>
              <a:rPr lang="hr-HR" sz="1200" dirty="0">
                <a:solidFill>
                  <a:schemeClr val="accent1">
                    <a:lumMod val="50000"/>
                  </a:schemeClr>
                </a:solidFill>
                <a:latin typeface="Arvo" panose="020B0604020202020204" charset="0"/>
              </a:rPr>
              <a:t> i </a:t>
            </a:r>
            <a:r>
              <a:rPr lang="hr-HR" sz="1200" dirty="0" err="1">
                <a:solidFill>
                  <a:schemeClr val="accent1">
                    <a:lumMod val="50000"/>
                  </a:schemeClr>
                </a:solidFill>
                <a:latin typeface="Arvo" panose="020B0604020202020204" charset="0"/>
              </a:rPr>
              <a:t>Kahvecioglu</a:t>
            </a:r>
            <a:r>
              <a:rPr lang="hr-HR" sz="1200" dirty="0">
                <a:solidFill>
                  <a:schemeClr val="accent1">
                    <a:lumMod val="50000"/>
                  </a:schemeClr>
                </a:solidFill>
                <a:latin typeface="Arvo" panose="020B0604020202020204" charset="0"/>
              </a:rPr>
              <a:t> 2014, </a:t>
            </a:r>
            <a:r>
              <a:rPr lang="hr-HR" sz="1200" dirty="0" err="1">
                <a:solidFill>
                  <a:schemeClr val="accent1">
                    <a:lumMod val="50000"/>
                  </a:schemeClr>
                </a:solidFill>
                <a:latin typeface="Arvo" panose="020B0604020202020204" charset="0"/>
              </a:rPr>
              <a:t>Mishkin</a:t>
            </a:r>
            <a:r>
              <a:rPr lang="hr-HR" sz="1200" dirty="0">
                <a:solidFill>
                  <a:schemeClr val="accent1">
                    <a:lumMod val="50000"/>
                  </a:schemeClr>
                </a:solidFill>
                <a:latin typeface="Arvo" panose="020B0604020202020204" charset="0"/>
              </a:rPr>
              <a:t>, 2017, </a:t>
            </a:r>
            <a:r>
              <a:rPr lang="hr-HR" sz="1200" dirty="0" err="1">
                <a:solidFill>
                  <a:schemeClr val="accent1">
                    <a:lumMod val="50000"/>
                  </a:schemeClr>
                </a:solidFill>
                <a:latin typeface="Arvo" panose="020B0604020202020204" charset="0"/>
              </a:rPr>
              <a:t>Cuffe</a:t>
            </a:r>
            <a:r>
              <a:rPr lang="hr-HR" sz="1200" dirty="0">
                <a:solidFill>
                  <a:schemeClr val="accent1">
                    <a:lumMod val="50000"/>
                  </a:schemeClr>
                </a:solidFill>
                <a:latin typeface="Arvo" panose="020B0604020202020204" charset="0"/>
              </a:rPr>
              <a:t> 2018)</a:t>
            </a:r>
            <a:endParaRPr sz="1200" b="1" dirty="0">
              <a:solidFill>
                <a:schemeClr val="accent1">
                  <a:lumMod val="50000"/>
                </a:schemeClr>
              </a:solidFill>
              <a:latin typeface="Arvo" panose="020B0604020202020204" charset="0"/>
            </a:endParaRPr>
          </a:p>
        </p:txBody>
      </p:sp>
      <p:pic>
        <p:nvPicPr>
          <p:cNvPr id="7" name="Picture 5">
            <a:extLst>
              <a:ext uri="{FF2B5EF4-FFF2-40B4-BE49-F238E27FC236}">
                <a16:creationId xmlns:a16="http://schemas.microsoft.com/office/drawing/2014/main" id="{A99E282A-CFA9-4B44-A0B9-B4B6EB91F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78199"/>
            <a:ext cx="9144000" cy="4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44"/>
        <p:cNvGrpSpPr/>
        <p:nvPr/>
      </p:nvGrpSpPr>
      <p:grpSpPr>
        <a:xfrm>
          <a:off x="0" y="0"/>
          <a:ext cx="0" cy="0"/>
          <a:chOff x="0" y="0"/>
          <a:chExt cx="0" cy="0"/>
        </a:xfrm>
      </p:grpSpPr>
      <p:sp>
        <p:nvSpPr>
          <p:cNvPr id="1145" name="Google Shape;1145;p25"/>
          <p:cNvSpPr/>
          <p:nvPr/>
        </p:nvSpPr>
        <p:spPr>
          <a:xfrm>
            <a:off x="734262" y="783353"/>
            <a:ext cx="7801600" cy="3801884"/>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flip="none" rotWithShape="1">
            <a:gsLst>
              <a:gs pos="0">
                <a:schemeClr val="accent1">
                  <a:lumMod val="75000"/>
                </a:schemeClr>
              </a:gs>
              <a:gs pos="87000">
                <a:schemeClr val="accent6">
                  <a:lumMod val="95000"/>
                  <a:lumOff val="5000"/>
                </a:schemeClr>
              </a:gs>
              <a:gs pos="100000">
                <a:schemeClr val="accent6">
                  <a:lumMod val="60000"/>
                </a:schemeClr>
              </a:gs>
            </a:gsLst>
            <a:path path="circle">
              <a:fillToRect l="50000" t="130000" r="50000" b="-30000"/>
            </a:path>
            <a:tileRect/>
          </a:gradFill>
          <a:ln>
            <a:noFill/>
          </a:ln>
          <a:effectLst>
            <a:outerShdw blurRad="142875" dist="19050" dir="5400000" algn="bl" rotWithShape="0">
              <a:srgbClr val="38226D">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5"/>
          <p:cNvSpPr txBox="1">
            <a:spLocks noGrp="1"/>
          </p:cNvSpPr>
          <p:nvPr>
            <p:ph type="title" idx="4294967295"/>
          </p:nvPr>
        </p:nvSpPr>
        <p:spPr>
          <a:xfrm>
            <a:off x="381000" y="453200"/>
            <a:ext cx="5640900" cy="46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solidFill>
                  <a:schemeClr val="lt1"/>
                </a:solidFill>
              </a:rPr>
              <a:t>Maps</a:t>
            </a:r>
            <a:endParaRPr sz="3000">
              <a:solidFill>
                <a:schemeClr val="lt1"/>
              </a:solidFill>
            </a:endParaRPr>
          </a:p>
        </p:txBody>
      </p:sp>
      <p:sp>
        <p:nvSpPr>
          <p:cNvPr id="1148" name="Google Shape;1148;p2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accent2"/>
                </a:solidFill>
              </a:rPr>
              <a:t>7</a:t>
            </a:fld>
            <a:endParaRPr>
              <a:solidFill>
                <a:schemeClr val="accent2"/>
              </a:solidFill>
            </a:endParaRPr>
          </a:p>
        </p:txBody>
      </p:sp>
      <p:sp>
        <p:nvSpPr>
          <p:cNvPr id="1150" name="Google Shape;1150;p25"/>
          <p:cNvSpPr/>
          <p:nvPr/>
        </p:nvSpPr>
        <p:spPr>
          <a:xfrm>
            <a:off x="1615208" y="1660404"/>
            <a:ext cx="202500" cy="2025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5"/>
          <p:cNvSpPr/>
          <p:nvPr/>
        </p:nvSpPr>
        <p:spPr>
          <a:xfrm>
            <a:off x="4014376" y="1395592"/>
            <a:ext cx="202500" cy="2025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5"/>
          <p:cNvSpPr/>
          <p:nvPr/>
        </p:nvSpPr>
        <p:spPr>
          <a:xfrm>
            <a:off x="4533812" y="1541701"/>
            <a:ext cx="202500" cy="2025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5"/>
          <p:cNvSpPr/>
          <p:nvPr/>
        </p:nvSpPr>
        <p:spPr>
          <a:xfrm>
            <a:off x="7576768" y="3765523"/>
            <a:ext cx="202500" cy="2025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47;p25">
            <a:extLst>
              <a:ext uri="{FF2B5EF4-FFF2-40B4-BE49-F238E27FC236}">
                <a16:creationId xmlns:a16="http://schemas.microsoft.com/office/drawing/2014/main" id="{4355E22B-5B02-4549-89EB-AFF4617F318D}"/>
              </a:ext>
            </a:extLst>
          </p:cNvPr>
          <p:cNvSpPr/>
          <p:nvPr/>
        </p:nvSpPr>
        <p:spPr>
          <a:xfrm>
            <a:off x="1663207" y="892853"/>
            <a:ext cx="1455378" cy="575572"/>
          </a:xfrm>
          <a:prstGeom prst="wedgeRectCallout">
            <a:avLst>
              <a:gd name="adj1" fmla="val -44581"/>
              <a:gd name="adj2" fmla="val 8428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hr-HR" sz="800" dirty="0">
                <a:solidFill>
                  <a:schemeClr val="lt1"/>
                </a:solidFill>
                <a:latin typeface="Arvo" panose="020B0604020202020204" charset="0"/>
                <a:ea typeface="Barlow"/>
                <a:cs typeface="Barlow"/>
                <a:sym typeface="Barlow"/>
              </a:rPr>
              <a:t>S</a:t>
            </a:r>
            <a:r>
              <a:rPr lang="en-US" sz="800" dirty="0">
                <a:solidFill>
                  <a:schemeClr val="lt1"/>
                </a:solidFill>
                <a:latin typeface="Arvo" panose="020B0604020202020204" charset="0"/>
                <a:ea typeface="Barlow"/>
                <a:cs typeface="Barlow"/>
                <a:sym typeface="Barlow"/>
              </a:rPr>
              <a:t>AD – </a:t>
            </a:r>
            <a:r>
              <a:rPr lang="en-US" sz="800" dirty="0" err="1">
                <a:solidFill>
                  <a:schemeClr val="lt1"/>
                </a:solidFill>
                <a:latin typeface="Arvo" panose="020B0604020202020204" charset="0"/>
                <a:ea typeface="Barlow"/>
                <a:cs typeface="Barlow"/>
                <a:sym typeface="Barlow"/>
              </a:rPr>
              <a:t>formalna</a:t>
            </a:r>
            <a:r>
              <a:rPr lang="en-US" sz="800" dirty="0">
                <a:solidFill>
                  <a:schemeClr val="lt1"/>
                </a:solidFill>
                <a:latin typeface="Arvo" panose="020B0604020202020204" charset="0"/>
                <a:ea typeface="Barlow"/>
                <a:cs typeface="Barlow"/>
                <a:sym typeface="Barlow"/>
              </a:rPr>
              <a:t> </a:t>
            </a:r>
            <a:r>
              <a:rPr lang="en-US" sz="800" dirty="0" err="1">
                <a:solidFill>
                  <a:schemeClr val="lt1"/>
                </a:solidFill>
                <a:latin typeface="Arvo" panose="020B0604020202020204" charset="0"/>
                <a:ea typeface="Barlow"/>
                <a:cs typeface="Barlow"/>
                <a:sym typeface="Barlow"/>
              </a:rPr>
              <a:t>ra</a:t>
            </a:r>
            <a:r>
              <a:rPr lang="sl-SI" sz="800" dirty="0">
                <a:solidFill>
                  <a:schemeClr val="lt1"/>
                </a:solidFill>
                <a:latin typeface="Arvo" panose="020B0604020202020204" charset="0"/>
                <a:ea typeface="Barlow"/>
                <a:cs typeface="Barlow"/>
                <a:sym typeface="Barlow"/>
              </a:rPr>
              <a:t>ven</a:t>
            </a:r>
            <a:r>
              <a:rPr lang="en-US" sz="800" dirty="0">
                <a:solidFill>
                  <a:schemeClr val="lt1"/>
                </a:solidFill>
                <a:latin typeface="Arvo" panose="020B0604020202020204" charset="0"/>
                <a:ea typeface="Barlow"/>
                <a:cs typeface="Barlow"/>
                <a:sym typeface="Barlow"/>
              </a:rPr>
              <a:t> IP</a:t>
            </a:r>
          </a:p>
          <a:p>
            <a:pPr marL="0" lvl="0" indent="0" algn="l" rtl="0">
              <a:spcBef>
                <a:spcPts val="0"/>
              </a:spcBef>
              <a:spcAft>
                <a:spcPts val="0"/>
              </a:spcAft>
              <a:buNone/>
            </a:pPr>
            <a:r>
              <a:rPr lang="en-US" sz="800" dirty="0">
                <a:solidFill>
                  <a:schemeClr val="lt1"/>
                </a:solidFill>
                <a:latin typeface="Arvo" panose="020B0604020202020204" charset="0"/>
                <a:ea typeface="Barlow"/>
                <a:cs typeface="Barlow"/>
                <a:sym typeface="Barlow"/>
              </a:rPr>
              <a:t>(LISL, </a:t>
            </a:r>
            <a:r>
              <a:rPr lang="en-US" sz="800" dirty="0" err="1">
                <a:solidFill>
                  <a:schemeClr val="lt1"/>
                </a:solidFill>
                <a:latin typeface="Arvo" panose="020B0604020202020204" charset="0"/>
                <a:ea typeface="Barlow"/>
                <a:cs typeface="Barlow"/>
                <a:sym typeface="Barlow"/>
              </a:rPr>
              <a:t>podl</a:t>
            </a:r>
            <a:r>
              <a:rPr lang="sl-SI" sz="800" dirty="0">
                <a:solidFill>
                  <a:schemeClr val="lt1"/>
                </a:solidFill>
                <a:latin typeface="Arvo" panose="020B0604020202020204" charset="0"/>
                <a:ea typeface="Barlow"/>
                <a:cs typeface="Barlow"/>
                <a:sym typeface="Barlow"/>
              </a:rPr>
              <a:t>a</a:t>
            </a:r>
            <a:r>
              <a:rPr lang="en-US" sz="800" dirty="0" err="1">
                <a:solidFill>
                  <a:schemeClr val="lt1"/>
                </a:solidFill>
                <a:latin typeface="Arvo" panose="020B0604020202020204" charset="0"/>
                <a:ea typeface="Barlow"/>
                <a:cs typeface="Barlow"/>
                <a:sym typeface="Barlow"/>
              </a:rPr>
              <a:t>ga</a:t>
            </a:r>
            <a:r>
              <a:rPr lang="en-US" sz="800" dirty="0">
                <a:solidFill>
                  <a:schemeClr val="lt1"/>
                </a:solidFill>
                <a:latin typeface="Arvo" panose="020B0604020202020204" charset="0"/>
                <a:ea typeface="Barlow"/>
                <a:cs typeface="Barlow"/>
                <a:sym typeface="Barlow"/>
              </a:rPr>
              <a:t> ACRL)</a:t>
            </a:r>
            <a:endParaRPr sz="800" dirty="0">
              <a:solidFill>
                <a:schemeClr val="lt1"/>
              </a:solidFill>
              <a:latin typeface="Arvo" panose="020B0604020202020204" charset="0"/>
              <a:ea typeface="Barlow"/>
              <a:cs typeface="Barlow"/>
              <a:sym typeface="Barlow"/>
            </a:endParaRPr>
          </a:p>
        </p:txBody>
      </p:sp>
      <p:sp>
        <p:nvSpPr>
          <p:cNvPr id="14" name="Google Shape;1147;p25">
            <a:extLst>
              <a:ext uri="{FF2B5EF4-FFF2-40B4-BE49-F238E27FC236}">
                <a16:creationId xmlns:a16="http://schemas.microsoft.com/office/drawing/2014/main" id="{D8198BED-A008-42F3-97AF-F7C96EFA655D}"/>
              </a:ext>
            </a:extLst>
          </p:cNvPr>
          <p:cNvSpPr/>
          <p:nvPr/>
        </p:nvSpPr>
        <p:spPr>
          <a:xfrm>
            <a:off x="4229181" y="799495"/>
            <a:ext cx="1547485" cy="572216"/>
          </a:xfrm>
          <a:prstGeom prst="wedgeRectCallout">
            <a:avLst>
              <a:gd name="adj1" fmla="val -65629"/>
              <a:gd name="adj2" fmla="val 4945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dirty="0" err="1">
                <a:solidFill>
                  <a:schemeClr val="lt1"/>
                </a:solidFill>
                <a:latin typeface="Arvo" panose="020B0604020202020204" charset="0"/>
                <a:ea typeface="Barlow"/>
                <a:cs typeface="Barlow"/>
                <a:sym typeface="Barlow"/>
              </a:rPr>
              <a:t>Velika</a:t>
            </a:r>
            <a:r>
              <a:rPr lang="en-US" sz="800" dirty="0">
                <a:solidFill>
                  <a:schemeClr val="lt1"/>
                </a:solidFill>
                <a:latin typeface="Arvo" panose="020B0604020202020204" charset="0"/>
                <a:ea typeface="Barlow"/>
                <a:cs typeface="Barlow"/>
                <a:sym typeface="Barlow"/>
              </a:rPr>
              <a:t> </a:t>
            </a:r>
            <a:r>
              <a:rPr lang="en-US" sz="800" dirty="0" err="1">
                <a:solidFill>
                  <a:schemeClr val="lt1"/>
                </a:solidFill>
                <a:latin typeface="Arvo" panose="020B0604020202020204" charset="0"/>
                <a:ea typeface="Barlow"/>
                <a:cs typeface="Barlow"/>
                <a:sym typeface="Barlow"/>
              </a:rPr>
              <a:t>Britanija</a:t>
            </a:r>
            <a:r>
              <a:rPr lang="en-US" sz="800" dirty="0">
                <a:solidFill>
                  <a:schemeClr val="lt1"/>
                </a:solidFill>
                <a:latin typeface="Arvo" panose="020B0604020202020204" charset="0"/>
                <a:ea typeface="Barlow"/>
                <a:cs typeface="Barlow"/>
                <a:sym typeface="Barlow"/>
              </a:rPr>
              <a:t>, </a:t>
            </a:r>
            <a:r>
              <a:rPr lang="en-US" sz="800" dirty="0" err="1">
                <a:solidFill>
                  <a:schemeClr val="lt1"/>
                </a:solidFill>
                <a:latin typeface="Arvo" panose="020B0604020202020204" charset="0"/>
                <a:ea typeface="Barlow"/>
                <a:cs typeface="Barlow"/>
                <a:sym typeface="Barlow"/>
              </a:rPr>
              <a:t>Škotska</a:t>
            </a:r>
            <a:r>
              <a:rPr lang="en-US" sz="800" dirty="0">
                <a:solidFill>
                  <a:schemeClr val="lt1"/>
                </a:solidFill>
                <a:latin typeface="Arvo" panose="020B0604020202020204" charset="0"/>
                <a:ea typeface="Barlow"/>
                <a:cs typeface="Barlow"/>
                <a:sym typeface="Barlow"/>
              </a:rPr>
              <a:t>, </a:t>
            </a:r>
            <a:r>
              <a:rPr lang="en-US" sz="800" dirty="0" err="1">
                <a:solidFill>
                  <a:schemeClr val="lt1"/>
                </a:solidFill>
                <a:latin typeface="Arvo" panose="020B0604020202020204" charset="0"/>
                <a:ea typeface="Barlow"/>
                <a:cs typeface="Barlow"/>
                <a:sym typeface="Barlow"/>
              </a:rPr>
              <a:t>Irska</a:t>
            </a:r>
            <a:r>
              <a:rPr lang="en-US" sz="800" dirty="0">
                <a:solidFill>
                  <a:schemeClr val="lt1"/>
                </a:solidFill>
                <a:latin typeface="Arvo" panose="020B0604020202020204" charset="0"/>
                <a:ea typeface="Barlow"/>
                <a:cs typeface="Barlow"/>
                <a:sym typeface="Barlow"/>
              </a:rPr>
              <a:t>– </a:t>
            </a:r>
            <a:r>
              <a:rPr lang="en-US" sz="800" dirty="0" err="1">
                <a:solidFill>
                  <a:schemeClr val="lt1"/>
                </a:solidFill>
                <a:latin typeface="Arvo" panose="020B0604020202020204" charset="0"/>
                <a:ea typeface="Barlow"/>
                <a:cs typeface="Barlow"/>
                <a:sym typeface="Barlow"/>
              </a:rPr>
              <a:t>formalna</a:t>
            </a:r>
            <a:r>
              <a:rPr lang="en-US" sz="800" dirty="0">
                <a:solidFill>
                  <a:schemeClr val="lt1"/>
                </a:solidFill>
                <a:latin typeface="Arvo" panose="020B0604020202020204" charset="0"/>
                <a:ea typeface="Barlow"/>
                <a:cs typeface="Barlow"/>
                <a:sym typeface="Barlow"/>
              </a:rPr>
              <a:t> </a:t>
            </a:r>
            <a:r>
              <a:rPr lang="en-US" sz="800" dirty="0" err="1">
                <a:solidFill>
                  <a:schemeClr val="lt1"/>
                </a:solidFill>
                <a:latin typeface="Arvo" panose="020B0604020202020204" charset="0"/>
                <a:ea typeface="Barlow"/>
                <a:cs typeface="Barlow"/>
                <a:sym typeface="Barlow"/>
              </a:rPr>
              <a:t>ra</a:t>
            </a:r>
            <a:r>
              <a:rPr lang="sl-SI" sz="800" dirty="0">
                <a:solidFill>
                  <a:schemeClr val="lt1"/>
                </a:solidFill>
                <a:latin typeface="Arvo" panose="020B0604020202020204" charset="0"/>
                <a:ea typeface="Barlow"/>
                <a:cs typeface="Barlow"/>
                <a:sym typeface="Barlow"/>
              </a:rPr>
              <a:t>ven </a:t>
            </a:r>
            <a:r>
              <a:rPr lang="en-US" sz="800" dirty="0">
                <a:solidFill>
                  <a:schemeClr val="lt1"/>
                </a:solidFill>
                <a:latin typeface="Arvo" panose="020B0604020202020204" charset="0"/>
                <a:ea typeface="Barlow"/>
                <a:cs typeface="Barlow"/>
                <a:sym typeface="Barlow"/>
              </a:rPr>
              <a:t>IP (BIALL, 2012)</a:t>
            </a:r>
            <a:endParaRPr sz="800" dirty="0">
              <a:solidFill>
                <a:schemeClr val="lt1"/>
              </a:solidFill>
              <a:latin typeface="Arvo" panose="020B0604020202020204" charset="0"/>
              <a:ea typeface="Barlow"/>
              <a:cs typeface="Barlow"/>
              <a:sym typeface="Barlow"/>
            </a:endParaRPr>
          </a:p>
        </p:txBody>
      </p:sp>
      <p:sp>
        <p:nvSpPr>
          <p:cNvPr id="15" name="Google Shape;1147;p25">
            <a:extLst>
              <a:ext uri="{FF2B5EF4-FFF2-40B4-BE49-F238E27FC236}">
                <a16:creationId xmlns:a16="http://schemas.microsoft.com/office/drawing/2014/main" id="{773B1A40-6608-410F-B666-7B40737A1122}"/>
              </a:ext>
            </a:extLst>
          </p:cNvPr>
          <p:cNvSpPr/>
          <p:nvPr/>
        </p:nvSpPr>
        <p:spPr>
          <a:xfrm>
            <a:off x="7470785" y="2893357"/>
            <a:ext cx="1375216" cy="635604"/>
          </a:xfrm>
          <a:prstGeom prst="wedgeRectCallout">
            <a:avLst>
              <a:gd name="adj1" fmla="val -21428"/>
              <a:gd name="adj2" fmla="val 8428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dirty="0" err="1">
                <a:solidFill>
                  <a:schemeClr val="lt1"/>
                </a:solidFill>
                <a:latin typeface="Arvo" panose="020B0604020202020204" charset="0"/>
                <a:ea typeface="Barlow"/>
                <a:cs typeface="Barlow"/>
                <a:sym typeface="Barlow"/>
              </a:rPr>
              <a:t>Australija</a:t>
            </a:r>
            <a:r>
              <a:rPr lang="en-US" sz="800" dirty="0">
                <a:solidFill>
                  <a:schemeClr val="lt1"/>
                </a:solidFill>
                <a:latin typeface="Arvo" panose="020B0604020202020204" charset="0"/>
                <a:ea typeface="Barlow"/>
                <a:cs typeface="Barlow"/>
                <a:sym typeface="Barlow"/>
              </a:rPr>
              <a:t> i Novi </a:t>
            </a:r>
            <a:r>
              <a:rPr lang="en-US" sz="800" dirty="0" err="1">
                <a:solidFill>
                  <a:schemeClr val="lt1"/>
                </a:solidFill>
                <a:latin typeface="Arvo" panose="020B0604020202020204" charset="0"/>
                <a:ea typeface="Barlow"/>
                <a:cs typeface="Barlow"/>
                <a:sym typeface="Barlow"/>
              </a:rPr>
              <a:t>Zeland</a:t>
            </a:r>
            <a:r>
              <a:rPr lang="en-US" sz="800" dirty="0">
                <a:solidFill>
                  <a:schemeClr val="lt1"/>
                </a:solidFill>
                <a:latin typeface="Arvo" panose="020B0604020202020204" charset="0"/>
                <a:ea typeface="Barlow"/>
                <a:cs typeface="Barlow"/>
                <a:sym typeface="Barlow"/>
              </a:rPr>
              <a:t> – </a:t>
            </a:r>
            <a:r>
              <a:rPr lang="en-US" sz="800" dirty="0" err="1">
                <a:solidFill>
                  <a:schemeClr val="lt1"/>
                </a:solidFill>
                <a:latin typeface="Arvo" panose="020B0604020202020204" charset="0"/>
                <a:ea typeface="Barlow"/>
                <a:cs typeface="Barlow"/>
                <a:sym typeface="Barlow"/>
              </a:rPr>
              <a:t>formalna</a:t>
            </a:r>
            <a:r>
              <a:rPr lang="en-US" sz="800" dirty="0">
                <a:solidFill>
                  <a:schemeClr val="lt1"/>
                </a:solidFill>
                <a:latin typeface="Arvo" panose="020B0604020202020204" charset="0"/>
                <a:ea typeface="Barlow"/>
                <a:cs typeface="Barlow"/>
                <a:sym typeface="Barlow"/>
              </a:rPr>
              <a:t> </a:t>
            </a:r>
            <a:r>
              <a:rPr lang="en-US" sz="800" dirty="0" err="1">
                <a:solidFill>
                  <a:schemeClr val="lt1"/>
                </a:solidFill>
                <a:latin typeface="Arvo" panose="020B0604020202020204" charset="0"/>
                <a:ea typeface="Barlow"/>
                <a:cs typeface="Barlow"/>
                <a:sym typeface="Barlow"/>
              </a:rPr>
              <a:t>ra</a:t>
            </a:r>
            <a:r>
              <a:rPr lang="sl-SI" sz="800" dirty="0">
                <a:solidFill>
                  <a:schemeClr val="lt1"/>
                </a:solidFill>
                <a:latin typeface="Arvo" panose="020B0604020202020204" charset="0"/>
                <a:ea typeface="Barlow"/>
                <a:cs typeface="Barlow"/>
                <a:sym typeface="Barlow"/>
              </a:rPr>
              <a:t>ven</a:t>
            </a:r>
            <a:r>
              <a:rPr lang="en-US" sz="800" dirty="0">
                <a:solidFill>
                  <a:schemeClr val="lt1"/>
                </a:solidFill>
                <a:latin typeface="Arvo" panose="020B0604020202020204" charset="0"/>
                <a:ea typeface="Barlow"/>
                <a:cs typeface="Barlow"/>
                <a:sym typeface="Barlow"/>
              </a:rPr>
              <a:t> IP (ANZIL, 2004)</a:t>
            </a:r>
            <a:endParaRPr sz="800" dirty="0">
              <a:solidFill>
                <a:schemeClr val="lt1"/>
              </a:solidFill>
              <a:latin typeface="Arvo" panose="020B0604020202020204" charset="0"/>
              <a:ea typeface="Barlow"/>
              <a:cs typeface="Barlow"/>
              <a:sym typeface="Barlow"/>
            </a:endParaRPr>
          </a:p>
        </p:txBody>
      </p:sp>
      <p:sp>
        <p:nvSpPr>
          <p:cNvPr id="16" name="Google Shape;1147;p25">
            <a:extLst>
              <a:ext uri="{FF2B5EF4-FFF2-40B4-BE49-F238E27FC236}">
                <a16:creationId xmlns:a16="http://schemas.microsoft.com/office/drawing/2014/main" id="{CA2BC8EA-CEBA-42DC-A0FA-D21B0C4C1600}"/>
              </a:ext>
            </a:extLst>
          </p:cNvPr>
          <p:cNvSpPr/>
          <p:nvPr/>
        </p:nvSpPr>
        <p:spPr>
          <a:xfrm>
            <a:off x="4770353" y="1843703"/>
            <a:ext cx="1371113" cy="627696"/>
          </a:xfrm>
          <a:prstGeom prst="wedgeRectCallout">
            <a:avLst>
              <a:gd name="adj1" fmla="val -53838"/>
              <a:gd name="adj2" fmla="val -7750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dirty="0" err="1">
                <a:solidFill>
                  <a:schemeClr val="lt1"/>
                </a:solidFill>
                <a:latin typeface="Arvo" panose="020B0604020202020204" charset="0"/>
                <a:ea typeface="Barlow"/>
                <a:cs typeface="Barlow" panose="020B0604020202020204" charset="0"/>
                <a:sym typeface="Barlow"/>
              </a:rPr>
              <a:t>Države</a:t>
            </a:r>
            <a:r>
              <a:rPr lang="en-US" sz="800" dirty="0">
                <a:solidFill>
                  <a:schemeClr val="lt1"/>
                </a:solidFill>
                <a:latin typeface="Arvo" panose="020B0604020202020204" charset="0"/>
                <a:ea typeface="Barlow"/>
                <a:cs typeface="Barlow" panose="020B0604020202020204" charset="0"/>
                <a:sym typeface="Barlow"/>
              </a:rPr>
              <a:t> </a:t>
            </a:r>
            <a:r>
              <a:rPr lang="sl-SI" sz="800" dirty="0">
                <a:solidFill>
                  <a:schemeClr val="lt1"/>
                </a:solidFill>
                <a:latin typeface="Arvo" panose="020B0604020202020204" charset="0"/>
                <a:ea typeface="Barlow"/>
                <a:cs typeface="Barlow" panose="020B0604020202020204" charset="0"/>
                <a:sym typeface="Barlow"/>
              </a:rPr>
              <a:t>vzhodne</a:t>
            </a:r>
            <a:r>
              <a:rPr lang="en-US" sz="800" dirty="0">
                <a:solidFill>
                  <a:schemeClr val="lt1"/>
                </a:solidFill>
                <a:latin typeface="Arvo" panose="020B0604020202020204" charset="0"/>
                <a:ea typeface="Barlow"/>
                <a:cs typeface="Barlow" panose="020B0604020202020204" charset="0"/>
                <a:sym typeface="Barlow"/>
              </a:rPr>
              <a:t> Europe ne</a:t>
            </a:r>
            <a:r>
              <a:rPr lang="sl-SI" sz="800" dirty="0">
                <a:solidFill>
                  <a:schemeClr val="lt1"/>
                </a:solidFill>
                <a:latin typeface="Arvo" panose="020B0604020202020204" charset="0"/>
                <a:ea typeface="Barlow"/>
                <a:cs typeface="Barlow" panose="020B0604020202020204" charset="0"/>
                <a:sym typeface="Barlow"/>
              </a:rPr>
              <a:t>enakomerna</a:t>
            </a:r>
            <a:r>
              <a:rPr lang="en-US" sz="800" dirty="0">
                <a:solidFill>
                  <a:schemeClr val="lt1"/>
                </a:solidFill>
                <a:latin typeface="Arvo" panose="020B0604020202020204" charset="0"/>
                <a:ea typeface="Barlow"/>
                <a:cs typeface="Barlow" panose="020B0604020202020204" charset="0"/>
                <a:sym typeface="Barlow"/>
              </a:rPr>
              <a:t> </a:t>
            </a:r>
            <a:r>
              <a:rPr lang="en-US" sz="800" dirty="0" err="1">
                <a:solidFill>
                  <a:schemeClr val="lt1"/>
                </a:solidFill>
                <a:latin typeface="Arvo" panose="020B0604020202020204" charset="0"/>
                <a:ea typeface="Barlow"/>
                <a:cs typeface="Barlow" panose="020B0604020202020204" charset="0"/>
                <a:sym typeface="Barlow"/>
              </a:rPr>
              <a:t>praksa</a:t>
            </a:r>
            <a:r>
              <a:rPr lang="en-US" sz="800" dirty="0">
                <a:solidFill>
                  <a:schemeClr val="lt1"/>
                </a:solidFill>
                <a:latin typeface="Arvo" panose="020B0604020202020204" charset="0"/>
                <a:ea typeface="Barlow"/>
                <a:cs typeface="Barlow" panose="020B0604020202020204" charset="0"/>
                <a:sym typeface="Barlow"/>
              </a:rPr>
              <a:t> </a:t>
            </a:r>
            <a:r>
              <a:rPr lang="sl-SI" sz="800" dirty="0">
                <a:solidFill>
                  <a:schemeClr val="lt1"/>
                </a:solidFill>
                <a:latin typeface="Arvo" panose="020B0604020202020204" charset="0"/>
                <a:ea typeface="Barlow"/>
                <a:cs typeface="Barlow" panose="020B0604020202020204" charset="0"/>
                <a:sym typeface="Barlow"/>
              </a:rPr>
              <a:t>izvajanje</a:t>
            </a:r>
            <a:r>
              <a:rPr lang="en-US" sz="800" dirty="0">
                <a:solidFill>
                  <a:schemeClr val="lt1"/>
                </a:solidFill>
                <a:latin typeface="Arvo" panose="020B0604020202020204" charset="0"/>
                <a:ea typeface="Barlow"/>
                <a:cs typeface="Barlow" panose="020B0604020202020204" charset="0"/>
                <a:sym typeface="Barlow"/>
              </a:rPr>
              <a:t> </a:t>
            </a:r>
            <a:r>
              <a:rPr lang="en-US" sz="800" dirty="0" err="1">
                <a:solidFill>
                  <a:schemeClr val="lt1"/>
                </a:solidFill>
                <a:latin typeface="Arvo" panose="020B0604020202020204" charset="0"/>
                <a:ea typeface="Barlow"/>
                <a:cs typeface="Barlow" panose="020B0604020202020204" charset="0"/>
                <a:sym typeface="Barlow"/>
              </a:rPr>
              <a:t>programa</a:t>
            </a:r>
            <a:r>
              <a:rPr lang="en-US" sz="800" dirty="0">
                <a:solidFill>
                  <a:schemeClr val="lt1"/>
                </a:solidFill>
                <a:latin typeface="Arvo" panose="020B0604020202020204" charset="0"/>
                <a:ea typeface="Barlow"/>
                <a:cs typeface="Barlow" panose="020B0604020202020204" charset="0"/>
                <a:sym typeface="Barlow"/>
              </a:rPr>
              <a:t> IP</a:t>
            </a:r>
            <a:endParaRPr sz="800" dirty="0">
              <a:solidFill>
                <a:schemeClr val="lt1"/>
              </a:solidFill>
              <a:latin typeface="Arvo" panose="020B0604020202020204" charset="0"/>
              <a:ea typeface="Barlow"/>
              <a:cs typeface="Barlow" panose="020B0604020202020204" charset="0"/>
              <a:sym typeface="Barlow"/>
            </a:endParaRPr>
          </a:p>
        </p:txBody>
      </p:sp>
      <p:pic>
        <p:nvPicPr>
          <p:cNvPr id="17" name="Picture 5">
            <a:extLst>
              <a:ext uri="{FF2B5EF4-FFF2-40B4-BE49-F238E27FC236}">
                <a16:creationId xmlns:a16="http://schemas.microsoft.com/office/drawing/2014/main" id="{0D0D9F2D-B577-49F5-BD18-724595B68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6975"/>
            <a:ext cx="9144000" cy="4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Google Shape;299;p17">
            <a:extLst>
              <a:ext uri="{FF2B5EF4-FFF2-40B4-BE49-F238E27FC236}">
                <a16:creationId xmlns:a16="http://schemas.microsoft.com/office/drawing/2014/main" id="{DF2A203C-4D8F-439C-8DD4-E817337A6B84}"/>
              </a:ext>
            </a:extLst>
          </p:cNvPr>
          <p:cNvSpPr txBox="1">
            <a:spLocks/>
          </p:cNvSpPr>
          <p:nvPr/>
        </p:nvSpPr>
        <p:spPr>
          <a:xfrm>
            <a:off x="181910" y="91440"/>
            <a:ext cx="3829073" cy="6737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accent5"/>
              </a:buClr>
              <a:buSzPts val="1600"/>
              <a:buFont typeface="Muli"/>
              <a:buChar char="■"/>
              <a:defRPr sz="1600" b="0" i="0" u="none" strike="noStrike" cap="none">
                <a:solidFill>
                  <a:schemeClr val="dk1"/>
                </a:solidFill>
                <a:latin typeface="Muli"/>
                <a:ea typeface="Muli"/>
                <a:cs typeface="Muli"/>
                <a:sym typeface="Muli"/>
              </a:defRPr>
            </a:lvl1pPr>
            <a:lvl2pPr marL="914400" marR="0" lvl="1" indent="-330200" algn="l" rtl="0">
              <a:lnSpc>
                <a:spcPct val="100000"/>
              </a:lnSpc>
              <a:spcBef>
                <a:spcPts val="0"/>
              </a:spcBef>
              <a:spcAft>
                <a:spcPts val="0"/>
              </a:spcAft>
              <a:buClr>
                <a:schemeClr val="accent5"/>
              </a:buClr>
              <a:buSzPts val="1600"/>
              <a:buFont typeface="Muli"/>
              <a:buChar char="□"/>
              <a:defRPr sz="1600" b="0" i="0" u="none" strike="noStrike" cap="none">
                <a:solidFill>
                  <a:schemeClr val="dk1"/>
                </a:solidFill>
                <a:latin typeface="Muli"/>
                <a:ea typeface="Muli"/>
                <a:cs typeface="Muli"/>
                <a:sym typeface="Muli"/>
              </a:defRPr>
            </a:lvl2pPr>
            <a:lvl3pPr marL="1371600" marR="0" lvl="2" indent="-330200" algn="l" rtl="0">
              <a:lnSpc>
                <a:spcPct val="100000"/>
              </a:lnSpc>
              <a:spcBef>
                <a:spcPts val="0"/>
              </a:spcBef>
              <a:spcAft>
                <a:spcPts val="0"/>
              </a:spcAft>
              <a:buClr>
                <a:schemeClr val="accent5"/>
              </a:buClr>
              <a:buSzPts val="1600"/>
              <a:buFont typeface="Muli"/>
              <a:buChar char="▫"/>
              <a:defRPr sz="1600" b="0" i="0" u="none" strike="noStrike" cap="none">
                <a:solidFill>
                  <a:schemeClr val="dk1"/>
                </a:solidFill>
                <a:latin typeface="Muli"/>
                <a:ea typeface="Muli"/>
                <a:cs typeface="Muli"/>
                <a:sym typeface="Muli"/>
              </a:defRPr>
            </a:lvl3pPr>
            <a:lvl4pPr marL="1828800" marR="0" lvl="3"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4pPr>
            <a:lvl5pPr marL="2286000" marR="0" lvl="4"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5pPr>
            <a:lvl6pPr marL="2743200" marR="0" lvl="5"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6pPr>
            <a:lvl7pPr marL="3200400" marR="0" lvl="6"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7pPr>
            <a:lvl8pPr marL="3657600" marR="0" lvl="7"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8pPr>
            <a:lvl9pPr marL="4114800" marR="0" lvl="8" indent="-330200" algn="l" rtl="0">
              <a:lnSpc>
                <a:spcPct val="100000"/>
              </a:lnSpc>
              <a:spcBef>
                <a:spcPts val="0"/>
              </a:spcBef>
              <a:spcAft>
                <a:spcPts val="0"/>
              </a:spcAft>
              <a:buClr>
                <a:schemeClr val="dk1"/>
              </a:buClr>
              <a:buSzPts val="1600"/>
              <a:buFont typeface="Muli"/>
              <a:buChar char="■"/>
              <a:defRPr sz="1600" b="0" i="0" u="none" strike="noStrike" cap="none">
                <a:solidFill>
                  <a:schemeClr val="dk1"/>
                </a:solidFill>
                <a:latin typeface="Muli"/>
                <a:ea typeface="Muli"/>
                <a:cs typeface="Muli"/>
                <a:sym typeface="Muli"/>
              </a:defRPr>
            </a:lvl9pPr>
          </a:lstStyle>
          <a:p>
            <a:pPr marL="0" indent="0">
              <a:buFont typeface="Muli"/>
              <a:buNone/>
            </a:pPr>
            <a:r>
              <a:rPr lang="en-US" sz="2000" b="1" dirty="0" err="1">
                <a:latin typeface="Arvo" panose="020B0604020202020204" charset="0"/>
              </a:rPr>
              <a:t>Razvoj</a:t>
            </a:r>
            <a:r>
              <a:rPr lang="en-US" sz="2000" b="1" dirty="0">
                <a:latin typeface="Arvo" panose="020B0604020202020204" charset="0"/>
              </a:rPr>
              <a:t> </a:t>
            </a:r>
            <a:r>
              <a:rPr lang="hr-HR" sz="2000" b="1" dirty="0">
                <a:latin typeface="Arvo" panose="020B0604020202020204" charset="0"/>
              </a:rPr>
              <a:t>IP </a:t>
            </a:r>
            <a:r>
              <a:rPr lang="sl-SI" sz="2000" b="1" dirty="0">
                <a:latin typeface="Arvo" panose="020B0604020202020204" charset="0"/>
              </a:rPr>
              <a:t>v</a:t>
            </a:r>
            <a:r>
              <a:rPr lang="en-US" sz="2000" b="1" dirty="0">
                <a:latin typeface="Arvo" panose="020B0604020202020204" charset="0"/>
              </a:rPr>
              <a:t> </a:t>
            </a:r>
            <a:r>
              <a:rPr lang="en-US" sz="2000" b="1" dirty="0" err="1">
                <a:latin typeface="Arvo" panose="020B0604020202020204" charset="0"/>
              </a:rPr>
              <a:t>podr</a:t>
            </a:r>
            <a:r>
              <a:rPr lang="sl-SI" sz="2000" b="1" dirty="0">
                <a:latin typeface="Arvo" panose="020B0604020202020204" charset="0"/>
              </a:rPr>
              <a:t>o</a:t>
            </a:r>
            <a:r>
              <a:rPr lang="en-US" sz="2000" b="1" dirty="0" err="1">
                <a:latin typeface="Arvo" panose="020B0604020202020204" charset="0"/>
              </a:rPr>
              <a:t>čju</a:t>
            </a:r>
            <a:r>
              <a:rPr lang="en-US" sz="2000" b="1" dirty="0">
                <a:latin typeface="Arvo" panose="020B0604020202020204" charset="0"/>
              </a:rPr>
              <a:t> </a:t>
            </a:r>
            <a:r>
              <a:rPr lang="en-US" sz="2000" b="1" dirty="0" err="1">
                <a:latin typeface="Arvo" panose="020B0604020202020204" charset="0"/>
              </a:rPr>
              <a:t>prava</a:t>
            </a:r>
            <a:endParaRPr lang="en-US" sz="2000" b="1" dirty="0">
              <a:latin typeface="Arvo" panose="020B0604020202020204" charset="0"/>
            </a:endParaRPr>
          </a:p>
        </p:txBody>
      </p:sp>
      <p:grpSp>
        <p:nvGrpSpPr>
          <p:cNvPr id="19" name="Google Shape;947;p50">
            <a:extLst>
              <a:ext uri="{FF2B5EF4-FFF2-40B4-BE49-F238E27FC236}">
                <a16:creationId xmlns:a16="http://schemas.microsoft.com/office/drawing/2014/main" id="{A6D61322-E037-4D14-A15D-B1C8272EC17B}"/>
              </a:ext>
            </a:extLst>
          </p:cNvPr>
          <p:cNvGrpSpPr/>
          <p:nvPr/>
        </p:nvGrpSpPr>
        <p:grpSpPr>
          <a:xfrm>
            <a:off x="1256402" y="647844"/>
            <a:ext cx="358806" cy="354245"/>
            <a:chOff x="1278900" y="2333250"/>
            <a:chExt cx="381175" cy="381175"/>
          </a:xfrm>
          <a:solidFill>
            <a:schemeClr val="accent4">
              <a:lumMod val="50000"/>
            </a:schemeClr>
          </a:solidFill>
        </p:grpSpPr>
        <p:sp>
          <p:nvSpPr>
            <p:cNvPr id="20" name="Google Shape;948;p50">
              <a:extLst>
                <a:ext uri="{FF2B5EF4-FFF2-40B4-BE49-F238E27FC236}">
                  <a16:creationId xmlns:a16="http://schemas.microsoft.com/office/drawing/2014/main" id="{8A7B2CE5-149E-4AEE-B7CC-6763A5D0828A}"/>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solidFill>
              <a:srgbClr val="92D050"/>
            </a:solidFill>
            <a:ln w="9525" cap="rnd"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49;p50">
              <a:extLst>
                <a:ext uri="{FF2B5EF4-FFF2-40B4-BE49-F238E27FC236}">
                  <a16:creationId xmlns:a16="http://schemas.microsoft.com/office/drawing/2014/main" id="{25E71F70-7024-48A2-BCF3-08F866617747}"/>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grpFill/>
            <a:ln w="9525" cap="rnd"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50;p50">
              <a:extLst>
                <a:ext uri="{FF2B5EF4-FFF2-40B4-BE49-F238E27FC236}">
                  <a16:creationId xmlns:a16="http://schemas.microsoft.com/office/drawing/2014/main" id="{0E88C915-3E1F-4A3F-A021-38775CE136FD}"/>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grpFill/>
            <a:ln w="9525" cap="rnd"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51;p50">
              <a:extLst>
                <a:ext uri="{FF2B5EF4-FFF2-40B4-BE49-F238E27FC236}">
                  <a16:creationId xmlns:a16="http://schemas.microsoft.com/office/drawing/2014/main" id="{7983B192-6557-4F98-B18B-993809AAB73F}"/>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grpFill/>
            <a:ln w="9525" cap="rnd"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947;p50">
            <a:extLst>
              <a:ext uri="{FF2B5EF4-FFF2-40B4-BE49-F238E27FC236}">
                <a16:creationId xmlns:a16="http://schemas.microsoft.com/office/drawing/2014/main" id="{CA7757FC-C19B-452A-8ECF-D5E695B76D96}"/>
              </a:ext>
            </a:extLst>
          </p:cNvPr>
          <p:cNvGrpSpPr/>
          <p:nvPr/>
        </p:nvGrpSpPr>
        <p:grpSpPr>
          <a:xfrm>
            <a:off x="3471847" y="1251953"/>
            <a:ext cx="358806" cy="354245"/>
            <a:chOff x="1278900" y="2333250"/>
            <a:chExt cx="381175" cy="381175"/>
          </a:xfrm>
          <a:solidFill>
            <a:schemeClr val="accent4">
              <a:lumMod val="50000"/>
            </a:schemeClr>
          </a:solidFill>
        </p:grpSpPr>
        <p:sp>
          <p:nvSpPr>
            <p:cNvPr id="35" name="Google Shape;948;p50">
              <a:extLst>
                <a:ext uri="{FF2B5EF4-FFF2-40B4-BE49-F238E27FC236}">
                  <a16:creationId xmlns:a16="http://schemas.microsoft.com/office/drawing/2014/main" id="{6AEB6B15-2C2B-46A4-B854-E11D41BE9D95}"/>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solidFill>
              <a:srgbClr val="92D050"/>
            </a:solidFill>
            <a:ln w="9525" cap="rnd"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49;p50">
              <a:extLst>
                <a:ext uri="{FF2B5EF4-FFF2-40B4-BE49-F238E27FC236}">
                  <a16:creationId xmlns:a16="http://schemas.microsoft.com/office/drawing/2014/main" id="{08137B9A-FFAA-43EF-9F5C-51EE68882EC9}"/>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grpFill/>
            <a:ln w="9525" cap="rnd"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50;p50">
              <a:extLst>
                <a:ext uri="{FF2B5EF4-FFF2-40B4-BE49-F238E27FC236}">
                  <a16:creationId xmlns:a16="http://schemas.microsoft.com/office/drawing/2014/main" id="{E5953664-B018-4FA3-9155-7F007526FADC}"/>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grpFill/>
            <a:ln w="9525" cap="rnd"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51;p50">
              <a:extLst>
                <a:ext uri="{FF2B5EF4-FFF2-40B4-BE49-F238E27FC236}">
                  <a16:creationId xmlns:a16="http://schemas.microsoft.com/office/drawing/2014/main" id="{D2F11F3D-231D-4EE3-8C3D-1C23F42D4A98}"/>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grpFill/>
            <a:ln w="9525" cap="rnd"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947;p50">
            <a:extLst>
              <a:ext uri="{FF2B5EF4-FFF2-40B4-BE49-F238E27FC236}">
                <a16:creationId xmlns:a16="http://schemas.microsoft.com/office/drawing/2014/main" id="{6E73C83B-E152-4A9E-963D-B8B675B8F390}"/>
              </a:ext>
            </a:extLst>
          </p:cNvPr>
          <p:cNvGrpSpPr/>
          <p:nvPr/>
        </p:nvGrpSpPr>
        <p:grpSpPr>
          <a:xfrm>
            <a:off x="8050932" y="3613778"/>
            <a:ext cx="358806" cy="354245"/>
            <a:chOff x="1278900" y="2333250"/>
            <a:chExt cx="381175" cy="381175"/>
          </a:xfrm>
          <a:solidFill>
            <a:schemeClr val="accent4">
              <a:lumMod val="50000"/>
            </a:schemeClr>
          </a:solidFill>
        </p:grpSpPr>
        <p:sp>
          <p:nvSpPr>
            <p:cNvPr id="40" name="Google Shape;948;p50">
              <a:extLst>
                <a:ext uri="{FF2B5EF4-FFF2-40B4-BE49-F238E27FC236}">
                  <a16:creationId xmlns:a16="http://schemas.microsoft.com/office/drawing/2014/main" id="{2B7B5351-DC40-4BE0-BDF4-22B022265B0F}"/>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solidFill>
              <a:srgbClr val="92D050"/>
            </a:solidFill>
            <a:ln w="9525" cap="rnd"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49;p50">
              <a:extLst>
                <a:ext uri="{FF2B5EF4-FFF2-40B4-BE49-F238E27FC236}">
                  <a16:creationId xmlns:a16="http://schemas.microsoft.com/office/drawing/2014/main" id="{FC5036FC-F2C5-43CE-B3ED-8807C86A066D}"/>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grpFill/>
            <a:ln w="9525" cap="rnd"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50;p50">
              <a:extLst>
                <a:ext uri="{FF2B5EF4-FFF2-40B4-BE49-F238E27FC236}">
                  <a16:creationId xmlns:a16="http://schemas.microsoft.com/office/drawing/2014/main" id="{9EEC6D78-06A2-4E2A-A891-FDCE98380366}"/>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grpFill/>
            <a:ln w="9525" cap="rnd"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51;p50">
              <a:extLst>
                <a:ext uri="{FF2B5EF4-FFF2-40B4-BE49-F238E27FC236}">
                  <a16:creationId xmlns:a16="http://schemas.microsoft.com/office/drawing/2014/main" id="{5B7C6585-C943-4B3F-9F11-3CCA2109CC0E}"/>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grpFill/>
            <a:ln w="9525" cap="rnd" cmpd="sng">
              <a:solidFill>
                <a:schemeClr val="accent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957;p50">
            <a:extLst>
              <a:ext uri="{FF2B5EF4-FFF2-40B4-BE49-F238E27FC236}">
                <a16:creationId xmlns:a16="http://schemas.microsoft.com/office/drawing/2014/main" id="{EDB9ED02-D2AB-422B-8391-F697D2C2F1F1}"/>
              </a:ext>
            </a:extLst>
          </p:cNvPr>
          <p:cNvGrpSpPr/>
          <p:nvPr/>
        </p:nvGrpSpPr>
        <p:grpSpPr>
          <a:xfrm>
            <a:off x="5513113" y="2567800"/>
            <a:ext cx="298041" cy="298041"/>
            <a:chOff x="2623275" y="2333250"/>
            <a:chExt cx="381175" cy="381175"/>
          </a:xfrm>
        </p:grpSpPr>
        <p:sp>
          <p:nvSpPr>
            <p:cNvPr id="45" name="Google Shape;958;p50">
              <a:extLst>
                <a:ext uri="{FF2B5EF4-FFF2-40B4-BE49-F238E27FC236}">
                  <a16:creationId xmlns:a16="http://schemas.microsoft.com/office/drawing/2014/main" id="{2F7C226E-3D2A-4EDD-9D4A-1162A5E59107}"/>
                </a:ext>
              </a:extLst>
            </p:cNvPr>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952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59;p50">
              <a:extLst>
                <a:ext uri="{FF2B5EF4-FFF2-40B4-BE49-F238E27FC236}">
                  <a16:creationId xmlns:a16="http://schemas.microsoft.com/office/drawing/2014/main" id="{9B0FF727-452B-47EB-94A9-C72D8A3E8018}"/>
                </a:ext>
              </a:extLst>
            </p:cNvPr>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952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60;p50">
              <a:extLst>
                <a:ext uri="{FF2B5EF4-FFF2-40B4-BE49-F238E27FC236}">
                  <a16:creationId xmlns:a16="http://schemas.microsoft.com/office/drawing/2014/main" id="{C3051F93-EC41-44B9-8998-E60864A5C212}"/>
                </a:ext>
              </a:extLst>
            </p:cNvPr>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952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61;p50">
              <a:extLst>
                <a:ext uri="{FF2B5EF4-FFF2-40B4-BE49-F238E27FC236}">
                  <a16:creationId xmlns:a16="http://schemas.microsoft.com/office/drawing/2014/main" id="{1C38CAB7-760D-4E6E-ABFC-5CBF39C43167}"/>
                </a:ext>
              </a:extLst>
            </p:cNvPr>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9525" cap="rnd"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0EB62904-B5EE-4624-8AD0-99FCDEDA62C8}"/>
              </a:ext>
            </a:extLst>
          </p:cNvPr>
          <p:cNvSpPr/>
          <p:nvPr/>
        </p:nvSpPr>
        <p:spPr>
          <a:xfrm>
            <a:off x="2409785" y="4053633"/>
            <a:ext cx="5268233" cy="461665"/>
          </a:xfrm>
          <a:prstGeom prst="rect">
            <a:avLst/>
          </a:prstGeom>
        </p:spPr>
        <p:txBody>
          <a:bodyPr wrap="square">
            <a:spAutoFit/>
          </a:bodyPr>
          <a:lstStyle/>
          <a:p>
            <a:pPr lvl="0" algn="ctr"/>
            <a:r>
              <a:rPr lang="en-US" sz="1200" b="1" dirty="0" err="1">
                <a:solidFill>
                  <a:schemeClr val="tx1"/>
                </a:solidFill>
                <a:latin typeface="Arvo" panose="020B0604020202020204" charset="0"/>
              </a:rPr>
              <a:t>Sodelovski</a:t>
            </a:r>
            <a:r>
              <a:rPr lang="en-US" sz="1200" b="1" dirty="0">
                <a:solidFill>
                  <a:schemeClr val="tx1"/>
                </a:solidFill>
                <a:latin typeface="Arvo" panose="020B0604020202020204" charset="0"/>
              </a:rPr>
              <a:t> in </a:t>
            </a:r>
            <a:r>
              <a:rPr lang="en-US" sz="1200" b="1" dirty="0" err="1">
                <a:solidFill>
                  <a:schemeClr val="tx1"/>
                </a:solidFill>
                <a:latin typeface="Arvo" panose="020B0604020202020204" charset="0"/>
              </a:rPr>
              <a:t>integrirani</a:t>
            </a:r>
            <a:r>
              <a:rPr lang="en-US" sz="1200" b="1" dirty="0">
                <a:solidFill>
                  <a:schemeClr val="tx1"/>
                </a:solidFill>
                <a:latin typeface="Arvo" panose="020B0604020202020204" charset="0"/>
              </a:rPr>
              <a:t> </a:t>
            </a:r>
            <a:r>
              <a:rPr lang="en-US" sz="1200" b="1" dirty="0" err="1">
                <a:solidFill>
                  <a:schemeClr val="tx1"/>
                </a:solidFill>
                <a:latin typeface="Arvo" panose="020B0604020202020204" charset="0"/>
              </a:rPr>
              <a:t>pristop</a:t>
            </a:r>
            <a:r>
              <a:rPr lang="en-US" sz="1200" b="1" dirty="0">
                <a:solidFill>
                  <a:schemeClr val="tx1"/>
                </a:solidFill>
                <a:latin typeface="Arvo" panose="020B0604020202020204" charset="0"/>
              </a:rPr>
              <a:t> IP v </a:t>
            </a:r>
            <a:r>
              <a:rPr lang="en-US" sz="1200" b="1" dirty="0" err="1">
                <a:solidFill>
                  <a:schemeClr val="tx1"/>
                </a:solidFill>
                <a:latin typeface="Arvo" panose="020B0604020202020204" charset="0"/>
              </a:rPr>
              <a:t>področju</a:t>
            </a:r>
            <a:r>
              <a:rPr lang="en-US" sz="1200" b="1" dirty="0">
                <a:solidFill>
                  <a:schemeClr val="tx1"/>
                </a:solidFill>
                <a:latin typeface="Arvo" panose="020B0604020202020204" charset="0"/>
              </a:rPr>
              <a:t> </a:t>
            </a:r>
            <a:r>
              <a:rPr lang="en-US" sz="1200" b="1" dirty="0" err="1">
                <a:solidFill>
                  <a:schemeClr val="tx1"/>
                </a:solidFill>
                <a:latin typeface="Arvo" panose="020B0604020202020204" charset="0"/>
              </a:rPr>
              <a:t>prava</a:t>
            </a:r>
            <a:r>
              <a:rPr lang="en-US" sz="1200" b="1" dirty="0">
                <a:solidFill>
                  <a:schemeClr val="tx1"/>
                </a:solidFill>
                <a:latin typeface="Arvo" panose="020B0604020202020204" charset="0"/>
              </a:rPr>
              <a:t>: </a:t>
            </a:r>
          </a:p>
          <a:p>
            <a:pPr lvl="0" algn="ctr"/>
            <a:r>
              <a:rPr lang="en-US" sz="1200" b="1" dirty="0" err="1">
                <a:solidFill>
                  <a:schemeClr val="tx1"/>
                </a:solidFill>
                <a:latin typeface="Arvo" panose="020B0604020202020204" charset="0"/>
              </a:rPr>
              <a:t>knjižničari</a:t>
            </a:r>
            <a:r>
              <a:rPr lang="en-US" sz="1200" b="1" dirty="0">
                <a:solidFill>
                  <a:schemeClr val="tx1"/>
                </a:solidFill>
                <a:latin typeface="Arvo" panose="020B0604020202020204" charset="0"/>
              </a:rPr>
              <a:t> in </a:t>
            </a:r>
            <a:r>
              <a:rPr lang="en-US" sz="1200" b="1" dirty="0" err="1">
                <a:solidFill>
                  <a:schemeClr val="tx1"/>
                </a:solidFill>
                <a:latin typeface="Arvo" panose="020B0604020202020204" charset="0"/>
              </a:rPr>
              <a:t>znanstveniki</a:t>
            </a:r>
            <a:endParaRPr lang="en-US" sz="1200" b="1" dirty="0">
              <a:solidFill>
                <a:schemeClr val="tx1"/>
              </a:solidFill>
              <a:latin typeface="Arvo" panose="020B06040202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9">
            <a:extLst>
              <a:ext uri="{FF2B5EF4-FFF2-40B4-BE49-F238E27FC236}">
                <a16:creationId xmlns:a16="http://schemas.microsoft.com/office/drawing/2014/main" id="{F52D93E2-BCBD-4284-B040-E5AAF46E4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8095"/>
            <a:ext cx="9143999" cy="53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014;p22">
            <a:extLst>
              <a:ext uri="{FF2B5EF4-FFF2-40B4-BE49-F238E27FC236}">
                <a16:creationId xmlns:a16="http://schemas.microsoft.com/office/drawing/2014/main" id="{49897564-E56D-464F-8522-F5AF177CFC77}"/>
              </a:ext>
            </a:extLst>
          </p:cNvPr>
          <p:cNvSpPr txBox="1">
            <a:spLocks/>
          </p:cNvSpPr>
          <p:nvPr/>
        </p:nvSpPr>
        <p:spPr>
          <a:xfrm>
            <a:off x="0" y="372979"/>
            <a:ext cx="4417996" cy="85204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1pPr>
            <a:lvl2pPr marR="0" lvl="1"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2pPr>
            <a:lvl3pPr marR="0" lvl="2"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3pPr>
            <a:lvl4pPr marR="0" lvl="3"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4pPr>
            <a:lvl5pPr marR="0" lvl="4"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5pPr>
            <a:lvl6pPr marR="0" lvl="5"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6pPr>
            <a:lvl7pPr marR="0" lvl="6"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7pPr>
            <a:lvl8pPr marR="0" lvl="7"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8pPr>
            <a:lvl9pPr marR="0" lvl="8" algn="l" rtl="0">
              <a:lnSpc>
                <a:spcPct val="100000"/>
              </a:lnSpc>
              <a:spcBef>
                <a:spcPts val="0"/>
              </a:spcBef>
              <a:spcAft>
                <a:spcPts val="0"/>
              </a:spcAft>
              <a:buClr>
                <a:schemeClr val="dk2"/>
              </a:buClr>
              <a:buSzPts val="1400"/>
              <a:buFont typeface="Arvo"/>
              <a:buNone/>
              <a:defRPr sz="1400" b="0" i="0" u="none" strike="noStrike" cap="none">
                <a:solidFill>
                  <a:schemeClr val="dk2"/>
                </a:solidFill>
                <a:latin typeface="Arvo"/>
                <a:ea typeface="Arvo"/>
                <a:cs typeface="Arvo"/>
                <a:sym typeface="Arvo"/>
              </a:defRPr>
            </a:lvl9pPr>
          </a:lstStyle>
          <a:p>
            <a:r>
              <a:rPr lang="pl-PL" sz="3000" dirty="0">
                <a:solidFill>
                  <a:schemeClr val="bg1"/>
                </a:solidFill>
                <a:highlight>
                  <a:schemeClr val="accent1"/>
                </a:highlight>
                <a:latin typeface="Arvo" panose="020B0604020202020204" charset="0"/>
              </a:rPr>
              <a:t>Razvoj informacijske pismenosti</a:t>
            </a:r>
            <a:endParaRPr lang="pl-PL" sz="3000" dirty="0">
              <a:solidFill>
                <a:schemeClr val="bg1"/>
              </a:solidFill>
              <a:highlight>
                <a:schemeClr val="accent1"/>
              </a:highlight>
            </a:endParaRPr>
          </a:p>
          <a:p>
            <a:pPr>
              <a:lnSpc>
                <a:spcPct val="115000"/>
              </a:lnSpc>
            </a:pPr>
            <a:r>
              <a:rPr lang="pl-PL" sz="3000" dirty="0">
                <a:solidFill>
                  <a:schemeClr val="bg1"/>
                </a:solidFill>
                <a:highlight>
                  <a:schemeClr val="accent2"/>
                </a:highlight>
              </a:rPr>
              <a:t>v področju prava v RH?</a:t>
            </a:r>
          </a:p>
        </p:txBody>
      </p:sp>
      <p:sp>
        <p:nvSpPr>
          <p:cNvPr id="3" name="Rezervirano mjesto sadržaja 2">
            <a:extLst>
              <a:ext uri="{FF2B5EF4-FFF2-40B4-BE49-F238E27FC236}">
                <a16:creationId xmlns:a16="http://schemas.microsoft.com/office/drawing/2014/main" id="{508D28D1-E247-43F5-A129-51013823F612}"/>
              </a:ext>
            </a:extLst>
          </p:cNvPr>
          <p:cNvSpPr>
            <a:spLocks noGrp="1"/>
          </p:cNvSpPr>
          <p:nvPr>
            <p:ph idx="1"/>
          </p:nvPr>
        </p:nvSpPr>
        <p:spPr>
          <a:xfrm>
            <a:off x="1882941" y="2210803"/>
            <a:ext cx="6401088" cy="1765974"/>
          </a:xfrm>
        </p:spPr>
        <p:txBody>
          <a:bodyPr/>
          <a:lstStyle/>
          <a:p>
            <a:pPr marL="127000" indent="0">
              <a:buNone/>
            </a:pPr>
            <a:r>
              <a:rPr lang="hr-HR" sz="1200" b="1" dirty="0">
                <a:solidFill>
                  <a:schemeClr val="accent1">
                    <a:lumMod val="50000"/>
                  </a:schemeClr>
                </a:solidFill>
                <a:latin typeface="Arvo" panose="020B0604020202020204" charset="0"/>
              </a:rPr>
              <a:t>POZITIVNO: Zadnjih 10 let: </a:t>
            </a:r>
            <a:r>
              <a:rPr lang="hr-HR" sz="1200" b="1" dirty="0" err="1">
                <a:solidFill>
                  <a:schemeClr val="accent1">
                    <a:lumMod val="50000"/>
                  </a:schemeClr>
                </a:solidFill>
                <a:latin typeface="Arvo" panose="020B0604020202020204" charset="0"/>
              </a:rPr>
              <a:t>večje</a:t>
            </a:r>
            <a:r>
              <a:rPr lang="hr-HR" sz="1200" b="1" dirty="0">
                <a:solidFill>
                  <a:schemeClr val="accent1">
                    <a:lumMod val="50000"/>
                  </a:schemeClr>
                </a:solidFill>
                <a:latin typeface="Arvo" panose="020B0604020202020204" charset="0"/>
              </a:rPr>
              <a:t> </a:t>
            </a:r>
            <a:r>
              <a:rPr lang="hr-HR" sz="1200" b="1" dirty="0" err="1">
                <a:solidFill>
                  <a:schemeClr val="accent1">
                    <a:lumMod val="50000"/>
                  </a:schemeClr>
                </a:solidFill>
                <a:latin typeface="Arvo" panose="020B0604020202020204" charset="0"/>
              </a:rPr>
              <a:t>število</a:t>
            </a:r>
            <a:r>
              <a:rPr lang="hr-HR" sz="1200" b="1" dirty="0">
                <a:solidFill>
                  <a:schemeClr val="accent1">
                    <a:lumMod val="50000"/>
                  </a:schemeClr>
                </a:solidFill>
                <a:latin typeface="Arvo" panose="020B0604020202020204" charset="0"/>
              </a:rPr>
              <a:t> </a:t>
            </a:r>
            <a:r>
              <a:rPr lang="hr-HR" sz="1200" b="1" dirty="0" err="1">
                <a:solidFill>
                  <a:schemeClr val="accent1">
                    <a:lumMod val="50000"/>
                  </a:schemeClr>
                </a:solidFill>
                <a:latin typeface="Arvo" panose="020B0604020202020204" charset="0"/>
              </a:rPr>
              <a:t>raziskovanj</a:t>
            </a:r>
            <a:r>
              <a:rPr lang="hr-HR" sz="1200" b="1" dirty="0">
                <a:solidFill>
                  <a:schemeClr val="accent1">
                    <a:lumMod val="50000"/>
                  </a:schemeClr>
                </a:solidFill>
                <a:latin typeface="Arvo" panose="020B0604020202020204" charset="0"/>
              </a:rPr>
              <a:t> </a:t>
            </a:r>
            <a:r>
              <a:rPr lang="hr-HR" sz="1200" b="1" dirty="0" err="1">
                <a:solidFill>
                  <a:schemeClr val="accent1">
                    <a:lumMod val="50000"/>
                  </a:schemeClr>
                </a:solidFill>
                <a:latin typeface="Arvo" panose="020B0604020202020204" charset="0"/>
              </a:rPr>
              <a:t>in</a:t>
            </a:r>
            <a:r>
              <a:rPr lang="hr-HR" sz="1200" b="1" dirty="0">
                <a:solidFill>
                  <a:schemeClr val="accent1">
                    <a:lumMod val="50000"/>
                  </a:schemeClr>
                </a:solidFill>
                <a:latin typeface="Arvo" panose="020B0604020202020204" charset="0"/>
              </a:rPr>
              <a:t> </a:t>
            </a:r>
            <a:r>
              <a:rPr lang="sl-SI" sz="1200" b="1" dirty="0">
                <a:solidFill>
                  <a:schemeClr val="accent1">
                    <a:lumMod val="50000"/>
                  </a:schemeClr>
                </a:solidFill>
                <a:latin typeface="Arvo" panose="020B0604020202020204" charset="0"/>
              </a:rPr>
              <a:t>veliko število </a:t>
            </a:r>
            <a:r>
              <a:rPr lang="en-US" sz="1200" b="1" dirty="0" err="1">
                <a:solidFill>
                  <a:schemeClr val="accent1">
                    <a:lumMod val="50000"/>
                  </a:schemeClr>
                </a:solidFill>
                <a:latin typeface="Arvo" panose="020B0604020202020204" charset="0"/>
              </a:rPr>
              <a:t>progra</a:t>
            </a:r>
            <a:r>
              <a:rPr lang="sl-SI" sz="1200" b="1" dirty="0" err="1">
                <a:solidFill>
                  <a:schemeClr val="accent1">
                    <a:lumMod val="50000"/>
                  </a:schemeClr>
                </a:solidFill>
                <a:latin typeface="Arvo" panose="020B0604020202020204" charset="0"/>
              </a:rPr>
              <a:t>mov</a:t>
            </a:r>
            <a:r>
              <a:rPr lang="en-US" sz="1200" b="1" dirty="0">
                <a:solidFill>
                  <a:schemeClr val="accent1">
                    <a:lumMod val="50000"/>
                  </a:schemeClr>
                </a:solidFill>
                <a:latin typeface="Arvo" panose="020B0604020202020204" charset="0"/>
              </a:rPr>
              <a:t> </a:t>
            </a:r>
            <a:r>
              <a:rPr lang="hr-HR" sz="1200" b="1" dirty="0">
                <a:solidFill>
                  <a:schemeClr val="accent1">
                    <a:lumMod val="50000"/>
                  </a:schemeClr>
                </a:solidFill>
                <a:latin typeface="Arvo" panose="020B0604020202020204" charset="0"/>
              </a:rPr>
              <a:t>IP</a:t>
            </a:r>
            <a:r>
              <a:rPr lang="en-US" sz="1200" b="1" dirty="0">
                <a:solidFill>
                  <a:schemeClr val="accent1">
                    <a:lumMod val="50000"/>
                  </a:schemeClr>
                </a:solidFill>
                <a:latin typeface="Arvo" panose="020B0604020202020204" charset="0"/>
              </a:rPr>
              <a:t> </a:t>
            </a:r>
            <a:r>
              <a:rPr lang="en-US" sz="1200" b="1" dirty="0" err="1">
                <a:solidFill>
                  <a:schemeClr val="accent1">
                    <a:lumMod val="50000"/>
                  </a:schemeClr>
                </a:solidFill>
                <a:latin typeface="Arvo" panose="020B0604020202020204" charset="0"/>
              </a:rPr>
              <a:t>na</a:t>
            </a:r>
            <a:r>
              <a:rPr lang="en-US" sz="1200" b="1" dirty="0">
                <a:solidFill>
                  <a:schemeClr val="accent1">
                    <a:lumMod val="50000"/>
                  </a:schemeClr>
                </a:solidFill>
                <a:latin typeface="Arvo" panose="020B0604020202020204" charset="0"/>
              </a:rPr>
              <a:t> </a:t>
            </a:r>
            <a:r>
              <a:rPr lang="en-US" sz="1200" b="1" dirty="0" err="1">
                <a:solidFill>
                  <a:schemeClr val="accent1">
                    <a:lumMod val="50000"/>
                  </a:schemeClr>
                </a:solidFill>
                <a:latin typeface="Arvo" panose="020B0604020202020204" charset="0"/>
              </a:rPr>
              <a:t>pravni</a:t>
            </a:r>
            <a:r>
              <a:rPr lang="sl-SI" sz="1200" b="1" dirty="0">
                <a:solidFill>
                  <a:schemeClr val="accent1">
                    <a:lumMod val="50000"/>
                  </a:schemeClr>
                </a:solidFill>
                <a:latin typeface="Arvo" panose="020B0604020202020204" charset="0"/>
              </a:rPr>
              <a:t>h</a:t>
            </a:r>
            <a:r>
              <a:rPr lang="en-US" sz="1200" b="1" dirty="0">
                <a:solidFill>
                  <a:schemeClr val="accent1">
                    <a:lumMod val="50000"/>
                  </a:schemeClr>
                </a:solidFill>
                <a:latin typeface="Arvo" panose="020B0604020202020204" charset="0"/>
              </a:rPr>
              <a:t> </a:t>
            </a:r>
            <a:r>
              <a:rPr lang="en-US" sz="1200" b="1" dirty="0" err="1">
                <a:solidFill>
                  <a:schemeClr val="accent1">
                    <a:lumMod val="50000"/>
                  </a:schemeClr>
                </a:solidFill>
                <a:latin typeface="Arvo" panose="020B0604020202020204" charset="0"/>
              </a:rPr>
              <a:t>fakultet</a:t>
            </a:r>
            <a:r>
              <a:rPr lang="sl-SI" sz="1200" b="1" dirty="0">
                <a:solidFill>
                  <a:schemeClr val="accent1">
                    <a:lumMod val="50000"/>
                  </a:schemeClr>
                </a:solidFill>
                <a:latin typeface="Arvo" panose="020B0604020202020204" charset="0"/>
              </a:rPr>
              <a:t>ah</a:t>
            </a:r>
            <a:r>
              <a:rPr lang="en-US" sz="1200" b="1" dirty="0">
                <a:solidFill>
                  <a:schemeClr val="accent1">
                    <a:lumMod val="50000"/>
                  </a:schemeClr>
                </a:solidFill>
                <a:latin typeface="Arvo" panose="020B0604020202020204" charset="0"/>
              </a:rPr>
              <a:t> </a:t>
            </a:r>
            <a:r>
              <a:rPr lang="hr-HR" sz="1200" b="1" dirty="0">
                <a:solidFill>
                  <a:schemeClr val="accent1">
                    <a:lumMod val="50000"/>
                  </a:schemeClr>
                </a:solidFill>
                <a:latin typeface="Arvo" panose="020B0604020202020204" charset="0"/>
              </a:rPr>
              <a:t>v RH</a:t>
            </a:r>
            <a:r>
              <a:rPr lang="en-US" sz="1200" b="1" dirty="0">
                <a:solidFill>
                  <a:schemeClr val="accent1">
                    <a:lumMod val="50000"/>
                  </a:schemeClr>
                </a:solidFill>
                <a:latin typeface="Arvo" panose="020B0604020202020204" charset="0"/>
              </a:rPr>
              <a:t> - </a:t>
            </a:r>
            <a:r>
              <a:rPr lang="en-US" sz="1200" b="1" dirty="0" err="1">
                <a:solidFill>
                  <a:schemeClr val="accent1">
                    <a:lumMod val="50000"/>
                  </a:schemeClr>
                </a:solidFill>
                <a:latin typeface="Arvo" panose="020B0604020202020204" charset="0"/>
              </a:rPr>
              <a:t>prijateljsko</a:t>
            </a:r>
            <a:r>
              <a:rPr lang="en-US" sz="1200" b="1" dirty="0">
                <a:solidFill>
                  <a:schemeClr val="accent1">
                    <a:lumMod val="50000"/>
                  </a:schemeClr>
                </a:solidFill>
                <a:latin typeface="Arvo" panose="020B0604020202020204" charset="0"/>
              </a:rPr>
              <a:t> </a:t>
            </a:r>
            <a:r>
              <a:rPr lang="en-US" sz="1200" b="1" dirty="0" err="1">
                <a:solidFill>
                  <a:schemeClr val="accent1">
                    <a:lumMod val="50000"/>
                  </a:schemeClr>
                </a:solidFill>
                <a:latin typeface="Arvo" panose="020B0604020202020204" charset="0"/>
              </a:rPr>
              <a:t>sodelovanje</a:t>
            </a:r>
            <a:r>
              <a:rPr lang="en-US" sz="1200" b="1" dirty="0">
                <a:solidFill>
                  <a:schemeClr val="accent1">
                    <a:lumMod val="50000"/>
                  </a:schemeClr>
                </a:solidFill>
                <a:latin typeface="Arvo" panose="020B0604020202020204" charset="0"/>
              </a:rPr>
              <a:t> med </a:t>
            </a:r>
            <a:r>
              <a:rPr lang="en-US" sz="1200" b="1" dirty="0" err="1">
                <a:solidFill>
                  <a:schemeClr val="accent1">
                    <a:lumMod val="50000"/>
                  </a:schemeClr>
                </a:solidFill>
                <a:latin typeface="Arvo" panose="020B0604020202020204" charset="0"/>
              </a:rPr>
              <a:t>knjižničarjem</a:t>
            </a:r>
            <a:r>
              <a:rPr lang="en-US" sz="1200" b="1" dirty="0">
                <a:solidFill>
                  <a:schemeClr val="accent1">
                    <a:lumMod val="50000"/>
                  </a:schemeClr>
                </a:solidFill>
                <a:latin typeface="Arvo" panose="020B0604020202020204" charset="0"/>
              </a:rPr>
              <a:t> in </a:t>
            </a:r>
            <a:r>
              <a:rPr lang="en-US" sz="1200" b="1" dirty="0" err="1">
                <a:solidFill>
                  <a:schemeClr val="accent1">
                    <a:lumMod val="50000"/>
                  </a:schemeClr>
                </a:solidFill>
                <a:latin typeface="Arvo" panose="020B0604020202020204" charset="0"/>
              </a:rPr>
              <a:t>znansvenikom</a:t>
            </a:r>
            <a:endParaRPr lang="hr-HR" sz="1200" b="1" dirty="0">
              <a:solidFill>
                <a:schemeClr val="accent1">
                  <a:lumMod val="50000"/>
                </a:schemeClr>
              </a:solidFill>
              <a:latin typeface="Arvo" panose="020B0604020202020204" charset="0"/>
            </a:endParaRPr>
          </a:p>
          <a:p>
            <a:pPr marL="127000" indent="0">
              <a:buNone/>
            </a:pPr>
            <a:r>
              <a:rPr lang="hr-HR" sz="1200" b="1" dirty="0">
                <a:solidFill>
                  <a:srgbClr val="92D050"/>
                </a:solidFill>
                <a:latin typeface="Arvo" panose="020B0604020202020204" charset="0"/>
              </a:rPr>
              <a:t>PROBLEM, KI OSTAJA: </a:t>
            </a:r>
            <a:r>
              <a:rPr lang="hr-HR" sz="1200" b="1" dirty="0" err="1">
                <a:solidFill>
                  <a:schemeClr val="accent1">
                    <a:lumMod val="50000"/>
                  </a:schemeClr>
                </a:solidFill>
                <a:latin typeface="Arvo" panose="020B0604020202020204" charset="0"/>
              </a:rPr>
              <a:t>neformaliziranje</a:t>
            </a:r>
            <a:r>
              <a:rPr lang="hr-HR" sz="1200" b="1" dirty="0">
                <a:solidFill>
                  <a:schemeClr val="accent1">
                    <a:lumMod val="50000"/>
                  </a:schemeClr>
                </a:solidFill>
                <a:latin typeface="Arvo" panose="020B0604020202020204" charset="0"/>
              </a:rPr>
              <a:t> programa  IP</a:t>
            </a:r>
          </a:p>
          <a:p>
            <a:pPr marL="127000" indent="0">
              <a:buNone/>
            </a:pPr>
            <a:r>
              <a:rPr lang="hr-HR" sz="1200" b="1" dirty="0">
                <a:solidFill>
                  <a:schemeClr val="accent1">
                    <a:lumMod val="50000"/>
                  </a:schemeClr>
                </a:solidFill>
                <a:latin typeface="Arvo" panose="020B0604020202020204" charset="0"/>
              </a:rPr>
              <a:t>Zaradi </a:t>
            </a:r>
            <a:r>
              <a:rPr lang="hr-HR" sz="1200" b="1" dirty="0" err="1">
                <a:solidFill>
                  <a:schemeClr val="accent1">
                    <a:lumMod val="50000"/>
                  </a:schemeClr>
                </a:solidFill>
                <a:latin typeface="Arvo" panose="020B0604020202020204" charset="0"/>
              </a:rPr>
              <a:t>nesistematičnega</a:t>
            </a:r>
            <a:r>
              <a:rPr lang="hr-HR" sz="1200" b="1" dirty="0">
                <a:solidFill>
                  <a:schemeClr val="accent1">
                    <a:lumMod val="50000"/>
                  </a:schemeClr>
                </a:solidFill>
                <a:latin typeface="Arvo" panose="020B0604020202020204" charset="0"/>
              </a:rPr>
              <a:t> </a:t>
            </a:r>
            <a:r>
              <a:rPr lang="hr-HR" sz="1200" b="1" dirty="0" err="1">
                <a:solidFill>
                  <a:schemeClr val="accent1">
                    <a:lumMod val="50000"/>
                  </a:schemeClr>
                </a:solidFill>
                <a:latin typeface="Arvo" panose="020B0604020202020204" charset="0"/>
              </a:rPr>
              <a:t>izobraževanja</a:t>
            </a:r>
            <a:r>
              <a:rPr lang="hr-HR" sz="1200" b="1" dirty="0">
                <a:solidFill>
                  <a:schemeClr val="accent1">
                    <a:lumMod val="50000"/>
                  </a:schemeClr>
                </a:solidFill>
                <a:latin typeface="Arvo" panose="020B0604020202020204" charset="0"/>
              </a:rPr>
              <a:t>: </a:t>
            </a:r>
            <a:r>
              <a:rPr lang="hr-HR" sz="1200" b="1" dirty="0" err="1">
                <a:solidFill>
                  <a:schemeClr val="accent1">
                    <a:lumMod val="50000"/>
                  </a:schemeClr>
                </a:solidFill>
                <a:latin typeface="Arvo" panose="020B0604020202020204" charset="0"/>
              </a:rPr>
              <a:t>študentje</a:t>
            </a:r>
            <a:r>
              <a:rPr lang="hr-HR" sz="1200" b="1" dirty="0">
                <a:solidFill>
                  <a:schemeClr val="accent1">
                    <a:lumMod val="50000"/>
                  </a:schemeClr>
                </a:solidFill>
                <a:latin typeface="Arvo" panose="020B0604020202020204" charset="0"/>
              </a:rPr>
              <a:t>  </a:t>
            </a:r>
            <a:r>
              <a:rPr lang="hr-HR" sz="1200" b="1" dirty="0" err="1">
                <a:solidFill>
                  <a:schemeClr val="accent1">
                    <a:lumMod val="50000"/>
                  </a:schemeClr>
                </a:solidFill>
                <a:latin typeface="Arvo" panose="020B0604020202020204" charset="0"/>
              </a:rPr>
              <a:t>so</a:t>
            </a:r>
            <a:r>
              <a:rPr lang="hr-HR" sz="1200" b="1" dirty="0">
                <a:solidFill>
                  <a:schemeClr val="accent1">
                    <a:lumMod val="50000"/>
                  </a:schemeClr>
                </a:solidFill>
                <a:latin typeface="Arvo" panose="020B0604020202020204" charset="0"/>
              </a:rPr>
              <a:t> </a:t>
            </a:r>
            <a:r>
              <a:rPr lang="hr-HR" sz="1200" b="1" dirty="0" err="1">
                <a:solidFill>
                  <a:schemeClr val="accent1">
                    <a:lumMod val="50000"/>
                  </a:schemeClr>
                </a:solidFill>
                <a:latin typeface="Arvo" panose="020B0604020202020204" charset="0"/>
              </a:rPr>
              <a:t>nesamostojni</a:t>
            </a:r>
            <a:r>
              <a:rPr lang="hr-HR" sz="1200" b="1" dirty="0">
                <a:solidFill>
                  <a:schemeClr val="accent1">
                    <a:lumMod val="50000"/>
                  </a:schemeClr>
                </a:solidFill>
                <a:latin typeface="Arvo" panose="020B0604020202020204" charset="0"/>
              </a:rPr>
              <a:t>, v </a:t>
            </a:r>
            <a:r>
              <a:rPr lang="hr-HR" sz="1200" b="1" dirty="0" err="1">
                <a:solidFill>
                  <a:schemeClr val="accent1">
                    <a:lumMod val="50000"/>
                  </a:schemeClr>
                </a:solidFill>
                <a:latin typeface="Arvo" panose="020B0604020202020204" charset="0"/>
              </a:rPr>
              <a:t>raziskovalnem</a:t>
            </a:r>
            <a:r>
              <a:rPr lang="hr-HR" sz="1200" b="1" dirty="0">
                <a:solidFill>
                  <a:schemeClr val="accent1">
                    <a:lumMod val="50000"/>
                  </a:schemeClr>
                </a:solidFill>
                <a:latin typeface="Arvo" panose="020B0604020202020204" charset="0"/>
              </a:rPr>
              <a:t> procesu </a:t>
            </a:r>
            <a:r>
              <a:rPr lang="hr-HR" sz="1200" b="1" dirty="0" err="1">
                <a:solidFill>
                  <a:schemeClr val="accent1">
                    <a:lumMod val="50000"/>
                  </a:schemeClr>
                </a:solidFill>
                <a:latin typeface="Arvo" panose="020B0604020202020204" charset="0"/>
              </a:rPr>
              <a:t>so</a:t>
            </a:r>
            <a:r>
              <a:rPr lang="hr-HR" sz="1200" b="1" dirty="0">
                <a:solidFill>
                  <a:schemeClr val="accent1">
                    <a:lumMod val="50000"/>
                  </a:schemeClr>
                </a:solidFill>
                <a:latin typeface="Arvo" panose="020B0604020202020204" charset="0"/>
              </a:rPr>
              <a:t> </a:t>
            </a:r>
            <a:r>
              <a:rPr lang="hr-HR" sz="1200" b="1" dirty="0" err="1">
                <a:solidFill>
                  <a:schemeClr val="accent1">
                    <a:lumMod val="50000"/>
                  </a:schemeClr>
                </a:solidFill>
                <a:latin typeface="Arvo" panose="020B0604020202020204" charset="0"/>
              </a:rPr>
              <a:t>nezadostno</a:t>
            </a:r>
            <a:r>
              <a:rPr lang="hr-HR" sz="1200" b="1" dirty="0">
                <a:solidFill>
                  <a:schemeClr val="accent1">
                    <a:lumMod val="50000"/>
                  </a:schemeClr>
                </a:solidFill>
                <a:latin typeface="Arvo" panose="020B0604020202020204" charset="0"/>
              </a:rPr>
              <a:t> aktivni , </a:t>
            </a:r>
            <a:r>
              <a:rPr lang="hr-HR" sz="1200" b="1" dirty="0" err="1">
                <a:solidFill>
                  <a:schemeClr val="accent1">
                    <a:lumMod val="50000"/>
                  </a:schemeClr>
                </a:solidFill>
                <a:latin typeface="Arvo" panose="020B0604020202020204" charset="0"/>
              </a:rPr>
              <a:t>imajo</a:t>
            </a:r>
            <a:r>
              <a:rPr lang="hr-HR" sz="1200" b="1" dirty="0">
                <a:solidFill>
                  <a:schemeClr val="accent1">
                    <a:lumMod val="50000"/>
                  </a:schemeClr>
                </a:solidFill>
                <a:latin typeface="Arvo" panose="020B0604020202020204" charset="0"/>
              </a:rPr>
              <a:t> različni nivo spretnosti IP</a:t>
            </a:r>
          </a:p>
          <a:p>
            <a:pPr marL="127000" indent="0">
              <a:buNone/>
            </a:pPr>
            <a:r>
              <a:rPr lang="hr-HR" sz="1200" dirty="0">
                <a:solidFill>
                  <a:schemeClr val="tx1"/>
                </a:solidFill>
                <a:latin typeface="Arvo" panose="020B0604020202020204" charset="0"/>
              </a:rPr>
              <a:t>(Golenko, Model </a:t>
            </a:r>
            <a:r>
              <a:rPr lang="hr-HR" sz="1200" dirty="0" err="1">
                <a:solidFill>
                  <a:schemeClr val="tx1"/>
                </a:solidFill>
                <a:latin typeface="Arvo" panose="020B0604020202020204" charset="0"/>
              </a:rPr>
              <a:t>intrakurikularnog</a:t>
            </a:r>
            <a:r>
              <a:rPr lang="hr-HR" sz="1200" dirty="0">
                <a:solidFill>
                  <a:schemeClr val="tx1"/>
                </a:solidFill>
                <a:latin typeface="Arvo" panose="020B0604020202020204" charset="0"/>
              </a:rPr>
              <a:t> pristupa </a:t>
            </a:r>
            <a:r>
              <a:rPr lang="en-US" sz="1200" dirty="0">
                <a:solidFill>
                  <a:schemeClr val="tx1"/>
                </a:solidFill>
                <a:latin typeface="Arvo" panose="020B0604020202020204" charset="0"/>
              </a:rPr>
              <a:t>IP </a:t>
            </a:r>
            <a:r>
              <a:rPr lang="hr-HR" sz="1200" dirty="0">
                <a:solidFill>
                  <a:schemeClr val="tx1"/>
                </a:solidFill>
                <a:latin typeface="Arvo" panose="020B0604020202020204" charset="0"/>
              </a:rPr>
              <a:t>na visokoškolskoj razini u području prava, 2016.; </a:t>
            </a:r>
            <a:r>
              <a:rPr lang="hr-HR" altLang="sr-Latn-RS" sz="1200" dirty="0">
                <a:latin typeface="Arvo" panose="020B0604020202020204" charset="0"/>
                <a:ea typeface="宋体" panose="02010600030101010101" pitchFamily="2" charset="-122"/>
                <a:cs typeface="Times New Roman" panose="02020603050405020304" pitchFamily="18" charset="0"/>
              </a:rPr>
              <a:t>Golenko; </a:t>
            </a:r>
            <a:r>
              <a:rPr lang="hr-HR" altLang="sr-Latn-RS" sz="1200" dirty="0" err="1">
                <a:latin typeface="Arvo" panose="020B0604020202020204" charset="0"/>
                <a:ea typeface="宋体" panose="02010600030101010101" pitchFamily="2" charset="-122"/>
                <a:cs typeface="Times New Roman" panose="02020603050405020304" pitchFamily="18" charset="0"/>
              </a:rPr>
              <a:t>Vilar</a:t>
            </a:r>
            <a:r>
              <a:rPr lang="hr-HR" altLang="sr-Latn-RS" sz="1200" dirty="0">
                <a:latin typeface="Arvo" panose="020B0604020202020204" charset="0"/>
                <a:ea typeface="宋体" panose="02010600030101010101" pitchFamily="2" charset="-122"/>
                <a:cs typeface="Times New Roman" panose="02020603050405020304" pitchFamily="18" charset="0"/>
              </a:rPr>
              <a:t>; Stričević, 2017.; </a:t>
            </a:r>
            <a:r>
              <a:rPr lang="hr-HR" sz="1200" dirty="0">
                <a:solidFill>
                  <a:schemeClr val="tx1"/>
                </a:solidFill>
                <a:latin typeface="Arvo" panose="020B0604020202020204" charset="0"/>
              </a:rPr>
              <a:t>Golenko, </a:t>
            </a:r>
            <a:r>
              <a:rPr lang="hr-HR" sz="1200" dirty="0" err="1">
                <a:solidFill>
                  <a:schemeClr val="tx1"/>
                </a:solidFill>
                <a:latin typeface="Arvo" panose="020B0604020202020204" charset="0"/>
              </a:rPr>
              <a:t>Petr</a:t>
            </a:r>
            <a:r>
              <a:rPr lang="hr-HR" sz="1200" dirty="0">
                <a:solidFill>
                  <a:schemeClr val="tx1"/>
                </a:solidFill>
                <a:latin typeface="Arvo" panose="020B0604020202020204" charset="0"/>
              </a:rPr>
              <a:t>, </a:t>
            </a:r>
            <a:r>
              <a:rPr lang="hr-HR" sz="1200" dirty="0" err="1">
                <a:solidFill>
                  <a:schemeClr val="tx1"/>
                </a:solidFill>
                <a:latin typeface="Arvo" panose="020B0604020202020204" charset="0"/>
              </a:rPr>
              <a:t>Siber</a:t>
            </a:r>
            <a:r>
              <a:rPr lang="hr-HR" sz="1200" dirty="0">
                <a:solidFill>
                  <a:schemeClr val="tx1"/>
                </a:solidFill>
                <a:latin typeface="Arvo" panose="020B0604020202020204" charset="0"/>
              </a:rPr>
              <a:t>, 2021)</a:t>
            </a:r>
            <a:endParaRPr lang="hr-HR" sz="1200" dirty="0">
              <a:solidFill>
                <a:schemeClr val="accent1">
                  <a:lumMod val="50000"/>
                </a:schemeClr>
              </a:solidFill>
              <a:latin typeface="Arvo" panose="020B06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5"/>
          <p:cNvSpPr/>
          <p:nvPr/>
        </p:nvSpPr>
        <p:spPr>
          <a:xfrm>
            <a:off x="5425928" y="1887560"/>
            <a:ext cx="1859700" cy="1859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solidFill>
                  <a:srgbClr val="FFFFFF"/>
                </a:solidFill>
                <a:latin typeface="Arvo"/>
                <a:ea typeface="Arvo"/>
                <a:cs typeface="Arvo"/>
                <a:sym typeface="Arvo"/>
              </a:rPr>
              <a:t>Want big impact?</a:t>
            </a:r>
            <a:endParaRPr dirty="0">
              <a:solidFill>
                <a:srgbClr val="FFFFFF"/>
              </a:solidFill>
              <a:latin typeface="Arvo"/>
              <a:ea typeface="Arvo"/>
              <a:cs typeface="Arvo"/>
              <a:sym typeface="Arvo"/>
            </a:endParaRPr>
          </a:p>
          <a:p>
            <a:pPr marL="0" lvl="0" indent="0" algn="ctr" rtl="0">
              <a:spcBef>
                <a:spcPts val="0"/>
              </a:spcBef>
              <a:spcAft>
                <a:spcPts val="0"/>
              </a:spcAft>
              <a:buClr>
                <a:schemeClr val="dk1"/>
              </a:buClr>
              <a:buSzPts val="1100"/>
              <a:buFont typeface="Arial"/>
              <a:buNone/>
            </a:pPr>
            <a:r>
              <a:rPr lang="en" dirty="0">
                <a:solidFill>
                  <a:srgbClr val="FFFFFF"/>
                </a:solidFill>
                <a:latin typeface="Arvo"/>
                <a:ea typeface="Arvo"/>
                <a:cs typeface="Arvo"/>
                <a:sym typeface="Arvo"/>
              </a:rPr>
              <a:t>Use big image.</a:t>
            </a:r>
            <a:endParaRPr dirty="0">
              <a:solidFill>
                <a:srgbClr val="FFFFFF"/>
              </a:solidFill>
            </a:endParaRPr>
          </a:p>
        </p:txBody>
      </p:sp>
      <p:sp>
        <p:nvSpPr>
          <p:cNvPr id="379" name="Google Shape;379;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2" name="Picture 1">
            <a:extLst>
              <a:ext uri="{FF2B5EF4-FFF2-40B4-BE49-F238E27FC236}">
                <a16:creationId xmlns:a16="http://schemas.microsoft.com/office/drawing/2014/main" id="{088BCB86-FB2E-41A2-8994-23CA323A764A}"/>
              </a:ext>
            </a:extLst>
          </p:cNvPr>
          <p:cNvPicPr>
            <a:picLocks noChangeAspect="1"/>
          </p:cNvPicPr>
          <p:nvPr/>
        </p:nvPicPr>
        <p:blipFill>
          <a:blip r:embed="rId3"/>
          <a:stretch>
            <a:fillRect/>
          </a:stretch>
        </p:blipFill>
        <p:spPr>
          <a:xfrm>
            <a:off x="0" y="0"/>
            <a:ext cx="9144000" cy="5143500"/>
          </a:xfrm>
          <a:prstGeom prst="rect">
            <a:avLst/>
          </a:prstGeom>
        </p:spPr>
      </p:pic>
      <p:sp>
        <p:nvSpPr>
          <p:cNvPr id="3" name="Pravokutnik 2">
            <a:extLst>
              <a:ext uri="{FF2B5EF4-FFF2-40B4-BE49-F238E27FC236}">
                <a16:creationId xmlns:a16="http://schemas.microsoft.com/office/drawing/2014/main" id="{79990D0C-8E57-465F-8C88-B62183FC6531}"/>
              </a:ext>
            </a:extLst>
          </p:cNvPr>
          <p:cNvSpPr/>
          <p:nvPr/>
        </p:nvSpPr>
        <p:spPr>
          <a:xfrm>
            <a:off x="4689970" y="3860953"/>
            <a:ext cx="1665808" cy="1015663"/>
          </a:xfrm>
          <a:prstGeom prst="rect">
            <a:avLst/>
          </a:prstGeom>
        </p:spPr>
        <p:txBody>
          <a:bodyPr wrap="square">
            <a:spAutoFit/>
          </a:bodyPr>
          <a:lstStyle/>
          <a:p>
            <a:pPr algn="ctr"/>
            <a:r>
              <a:rPr lang="pl-PL" sz="1500" b="1" dirty="0">
                <a:solidFill>
                  <a:schemeClr val="accent5">
                    <a:lumMod val="10000"/>
                  </a:schemeClr>
                </a:solidFill>
                <a:latin typeface="Consolas" panose="020B0609020204030204" pitchFamily="49" charset="0"/>
              </a:rPr>
              <a:t>IP</a:t>
            </a:r>
            <a:r>
              <a:rPr lang="en-US" sz="1500" b="1" dirty="0">
                <a:solidFill>
                  <a:schemeClr val="accent5">
                    <a:lumMod val="10000"/>
                  </a:schemeClr>
                </a:solidFill>
                <a:latin typeface="Consolas" panose="020B0609020204030204" pitchFamily="49" charset="0"/>
              </a:rPr>
              <a:t> </a:t>
            </a:r>
            <a:r>
              <a:rPr lang="pl-PL" sz="1500" b="1" dirty="0">
                <a:solidFill>
                  <a:schemeClr val="accent5">
                    <a:lumMod val="10000"/>
                  </a:schemeClr>
                </a:solidFill>
                <a:latin typeface="Consolas" panose="020B0609020204030204" pitchFamily="49" charset="0"/>
              </a:rPr>
              <a:t>na PravRi</a:t>
            </a:r>
          </a:p>
          <a:p>
            <a:pPr algn="ctr"/>
            <a:r>
              <a:rPr lang="pl-PL" sz="1500" b="1" dirty="0">
                <a:solidFill>
                  <a:schemeClr val="accent5">
                    <a:lumMod val="10000"/>
                  </a:schemeClr>
                </a:solidFill>
                <a:latin typeface="Consolas" panose="020B0609020204030204" pitchFamily="49" charset="0"/>
              </a:rPr>
              <a:t>pr</a:t>
            </a:r>
            <a:r>
              <a:rPr lang="en-GB" sz="1500" b="1" dirty="0" err="1">
                <a:solidFill>
                  <a:schemeClr val="accent5">
                    <a:lumMod val="10000"/>
                  </a:schemeClr>
                </a:solidFill>
                <a:latin typeface="Consolas" panose="020B0609020204030204" pitchFamily="49" charset="0"/>
              </a:rPr>
              <a:t>etek</a:t>
            </a:r>
            <a:r>
              <a:rPr lang="pl-PL" sz="1500" b="1" dirty="0">
                <a:solidFill>
                  <a:schemeClr val="accent5">
                    <a:lumMod val="10000"/>
                  </a:schemeClr>
                </a:solidFill>
                <a:latin typeface="Consolas" panose="020B0609020204030204" pitchFamily="49" charset="0"/>
              </a:rPr>
              <a:t>lost, s</a:t>
            </a:r>
            <a:r>
              <a:rPr lang="en-GB" sz="1500" b="1" dirty="0">
                <a:solidFill>
                  <a:schemeClr val="accent5">
                    <a:lumMod val="10000"/>
                  </a:schemeClr>
                </a:solidFill>
                <a:latin typeface="Consolas" panose="020B0609020204030204" pitchFamily="49" charset="0"/>
              </a:rPr>
              <a:t>e</a:t>
            </a:r>
            <a:r>
              <a:rPr lang="pl-PL" sz="1500" b="1" dirty="0">
                <a:solidFill>
                  <a:schemeClr val="accent5">
                    <a:lumMod val="10000"/>
                  </a:schemeClr>
                </a:solidFill>
                <a:latin typeface="Consolas" panose="020B0609020204030204" pitchFamily="49" charset="0"/>
              </a:rPr>
              <a:t>danjost, </a:t>
            </a:r>
            <a:r>
              <a:rPr lang="en-GB" sz="1500" b="1" dirty="0" err="1">
                <a:solidFill>
                  <a:schemeClr val="accent5">
                    <a:lumMod val="10000"/>
                  </a:schemeClr>
                </a:solidFill>
                <a:latin typeface="Consolas" panose="020B0609020204030204" pitchFamily="49" charset="0"/>
              </a:rPr>
              <a:t>prihod</a:t>
            </a:r>
            <a:r>
              <a:rPr lang="pl-PL" sz="1500" b="1" dirty="0">
                <a:solidFill>
                  <a:schemeClr val="accent5">
                    <a:lumMod val="10000"/>
                  </a:schemeClr>
                </a:solidFill>
                <a:latin typeface="Consolas" panose="020B0609020204030204" pitchFamily="49" charset="0"/>
              </a:rPr>
              <a:t>nost...</a:t>
            </a:r>
          </a:p>
        </p:txBody>
      </p:sp>
    </p:spTree>
    <p:extLst>
      <p:ext uri="{BB962C8B-B14F-4D97-AF65-F5344CB8AC3E}">
        <p14:creationId xmlns:p14="http://schemas.microsoft.com/office/powerpoint/2010/main" val="4083598945"/>
      </p:ext>
    </p:extLst>
  </p:cSld>
  <p:clrMapOvr>
    <a:masterClrMapping/>
  </p:clrMapOvr>
</p:sld>
</file>

<file path=ppt/theme/theme1.xml><?xml version="1.0" encoding="utf-8"?>
<a:theme xmlns:a="http://schemas.openxmlformats.org/drawingml/2006/main" name="Titania template">
  <a:themeElements>
    <a:clrScheme name="Custom 347">
      <a:dk1>
        <a:srgbClr val="4D778A"/>
      </a:dk1>
      <a:lt1>
        <a:srgbClr val="FFFFFF"/>
      </a:lt1>
      <a:dk2>
        <a:srgbClr val="7198A9"/>
      </a:dk2>
      <a:lt2>
        <a:srgbClr val="EFF3F5"/>
      </a:lt2>
      <a:accent1>
        <a:srgbClr val="37A9DD"/>
      </a:accent1>
      <a:accent2>
        <a:srgbClr val="B0D85B"/>
      </a:accent2>
      <a:accent3>
        <a:srgbClr val="EDC67B"/>
      </a:accent3>
      <a:accent4>
        <a:srgbClr val="FAA99C"/>
      </a:accent4>
      <a:accent5>
        <a:srgbClr val="CEDBE0"/>
      </a:accent5>
      <a:accent6>
        <a:srgbClr val="7198A9"/>
      </a:accent6>
      <a:hlink>
        <a:srgbClr val="4D778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6194</Words>
  <Application>Microsoft Office PowerPoint</Application>
  <PresentationFormat>On-screen Show (16:9)</PresentationFormat>
  <Paragraphs>292</Paragraphs>
  <Slides>26</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Wingdings</vt:lpstr>
      <vt:lpstr>Muli</vt:lpstr>
      <vt:lpstr>Arvo</vt:lpstr>
      <vt:lpstr>Consolas</vt:lpstr>
      <vt:lpstr>宋体</vt:lpstr>
      <vt:lpstr>Roboto Condensed</vt:lpstr>
      <vt:lpstr>Barlow</vt:lpstr>
      <vt:lpstr>Calibri</vt:lpstr>
      <vt:lpstr>Raavi</vt:lpstr>
      <vt:lpstr>Times New Roman</vt:lpstr>
      <vt:lpstr>Arial</vt:lpstr>
      <vt:lpstr>Titania template</vt:lpstr>
      <vt:lpstr>Programi informacijskega opismenjevanja  v področju prava:  preteklost, sedanjost in prihodnost:  študija primera na Pravni fakulteti na  Reki</vt:lpstr>
      <vt:lpstr>Vsebina</vt:lpstr>
      <vt:lpstr> Pojava IP: razvoj IKT, novi izobraževalni koncepti, veliko število informacijskih virov (Zurkowski, 1974; Dewey, 1997, Bruce, 2000, Lau, 2011…) IP pomaga študentu da z uporabo informacijskih virov pridobiva informacije, vrednoti, raziskuje in samostojno najde in kritično ovrednoti informacije in tako predstavlja kompetencijsko podlago za učenje, ki temelji na sodobnih izobraževalnih izhodiščih.</vt:lpstr>
      <vt:lpstr>PowerPoint Presentation</vt:lpstr>
      <vt:lpstr>Specifičnosti pravne znanosti</vt:lpstr>
      <vt:lpstr>PowerPoint Presentation</vt:lpstr>
      <vt:lpstr>Maps</vt:lpstr>
      <vt:lpstr>PowerPoint Presentation</vt:lpstr>
      <vt:lpstr>PowerPoint Presentation</vt:lpstr>
      <vt:lpstr>Razumevanje IP iz različnih zornih kotov udeležencev izobraževalnega  procesa?</vt:lpstr>
      <vt:lpstr>Zastopanje knjižnice in IP v strateških dokumentih PravRi </vt:lpstr>
      <vt:lpstr>Stališče vodstva inštitucija o IP na PravRi</vt:lpstr>
      <vt:lpstr>Stališče akademskega osebja o IP na PravRi</vt:lpstr>
      <vt:lpstr>Stališče knjižničarja o IP na pravnih fakultetah v RH</vt:lpstr>
      <vt:lpstr>Stališče študentov o IP na PravRi</vt:lpstr>
      <vt:lpstr>PowerPoint Presentation</vt:lpstr>
      <vt:lpstr>Stališče pravnih praktikov o IP</vt:lpstr>
      <vt:lpstr>PowerPoint Presentation</vt:lpstr>
      <vt:lpstr>PowerPoint Presentation</vt:lpstr>
      <vt:lpstr>PowerPoint Presentation</vt:lpstr>
      <vt:lpstr>SPRETNOSTI KNJIŽNIČARJA</vt:lpstr>
      <vt:lpstr>PowerPoint Presentation</vt:lpstr>
      <vt:lpstr>PowerPoint Presentation</vt:lpstr>
      <vt:lpstr>Indikatorji izobraževalnega okolja, ki omogoča kontinuirano in sistematično pridobivanje kompetenc IP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Dejana</dc:creator>
  <cp:lastModifiedBy>Dejana Golenko</cp:lastModifiedBy>
  <cp:revision>170</cp:revision>
  <dcterms:modified xsi:type="dcterms:W3CDTF">2022-05-25T11:07:38Z</dcterms:modified>
</cp:coreProperties>
</file>