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4"/>
  </p:notesMasterIdLst>
  <p:sldIdLst>
    <p:sldId id="256" r:id="rId5"/>
    <p:sldId id="292" r:id="rId6"/>
    <p:sldId id="305" r:id="rId7"/>
    <p:sldId id="306" r:id="rId8"/>
    <p:sldId id="258" r:id="rId9"/>
    <p:sldId id="316" r:id="rId10"/>
    <p:sldId id="307" r:id="rId11"/>
    <p:sldId id="314" r:id="rId12"/>
    <p:sldId id="296" r:id="rId13"/>
    <p:sldId id="264" r:id="rId14"/>
    <p:sldId id="290" r:id="rId15"/>
    <p:sldId id="320" r:id="rId16"/>
    <p:sldId id="323" r:id="rId17"/>
    <p:sldId id="324" r:id="rId18"/>
    <p:sldId id="322" r:id="rId19"/>
    <p:sldId id="321" r:id="rId20"/>
    <p:sldId id="263" r:id="rId21"/>
    <p:sldId id="293" r:id="rId22"/>
    <p:sldId id="315" r:id="rId23"/>
    <p:sldId id="317" r:id="rId24"/>
    <p:sldId id="265" r:id="rId25"/>
    <p:sldId id="271" r:id="rId26"/>
    <p:sldId id="294" r:id="rId27"/>
    <p:sldId id="319" r:id="rId28"/>
    <p:sldId id="308" r:id="rId29"/>
    <p:sldId id="309" r:id="rId30"/>
    <p:sldId id="313" r:id="rId31"/>
    <p:sldId id="312" r:id="rId32"/>
    <p:sldId id="278" r:id="rId3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0"/>
  </p:normalViewPr>
  <p:slideViewPr>
    <p:cSldViewPr snapToGrid="0">
      <p:cViewPr varScale="1">
        <p:scale>
          <a:sx n="62" d="100"/>
          <a:sy n="62" d="100"/>
        </p:scale>
        <p:origin x="300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0D223-F329-41A8-B3DA-773B9BFD8DCE}" type="datetimeFigureOut">
              <a:rPr lang="en-IE" smtClean="0"/>
              <a:t>19/05/2026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334F9-CBDA-4094-9D82-76A4AB23EAD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987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334F9-CBDA-4094-9D82-76A4AB23EAD1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705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E7F4E-D57E-72C0-CF51-22351398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A6272-B160-8BE8-D94C-4E4D59B82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378C4-5E2E-4811-5F71-E43C658E9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1783D-F3A6-DC9B-312F-FC848C91C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334F9-CBDA-4094-9D82-76A4AB23EAD1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250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5C0ED-C379-BA5F-48B1-416D63D1C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D180E-070D-ED9A-707A-D53B60A69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22672-25B7-6ED6-7549-F8F24527F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35BF3-D249-3467-F902-5BE114C1B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334F9-CBDA-4094-9D82-76A4AB23EAD1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551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B2FD-8EF4-DFF8-0C52-9C3E13C8F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532E3-8944-4857-643C-F06F44911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40F467-D85D-2C2B-AD34-A6F1CE32C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03510-5318-0B55-58F5-FC3541347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334F9-CBDA-4094-9D82-76A4AB23EAD1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576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FA607-9BDA-9736-2D0F-587CC71E0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43ACA-417C-C17F-598E-C2E72C99F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1C771-711A-E8C5-85C3-A70ECACF4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135B5-CC57-7DF9-907B-123570446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334F9-CBDA-4094-9D82-76A4AB23EAD1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153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717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3908" y="0"/>
            <a:ext cx="3706986" cy="43902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866016"/>
            <a:ext cx="2861200" cy="363137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424"/>
            <a:ext cx="5618955" cy="8361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3669" y="313045"/>
            <a:ext cx="1410970" cy="352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rgbClr val="1AAAF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850" b="1" i="0">
                <a:solidFill>
                  <a:srgbClr val="D9FFF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rgbClr val="1AAAF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850" b="1" i="0">
                <a:solidFill>
                  <a:srgbClr val="D9FFF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rgbClr val="1AAAF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>
                <a:solidFill>
                  <a:srgbClr val="1AAAF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3563" y="313045"/>
            <a:ext cx="1411075" cy="352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rgbClr val="1AAAF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4381" y="4709669"/>
            <a:ext cx="18782665" cy="4121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850" b="1" i="0">
                <a:solidFill>
                  <a:srgbClr val="D9FFF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sos.com/sites/default/files/ct/news/documents/2023-12/ipsos-trust-in-professions-veracity-index-2023-charts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ifla.org/events/" TargetMode="External"/><Relationship Id="rId7" Type="http://schemas.openxmlformats.org/officeDocument/2006/relationships/hyperlink" Target="https://soundcloud.com/librariansalou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hyperlink" Target="https://www.youtube.com/channel/UCv2a6bQ8-m3PsaSZ_EIdArg" TargetMode="External"/><Relationship Id="rId4" Type="http://schemas.openxmlformats.org/officeDocument/2006/relationships/hyperlink" Target="https://eblida.org/events/?_sft_category=webinar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-academic.com/dic.nsf/enwiki/3074781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s://www.youtube.com/watch?v=lWyVfiom6lw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oomsbury.com/uk/search/?q=How+to+Thrive+as+a+Solo+Librarian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ciencedirect.com/book/monograph/9781843346715/managing-the-one-person-library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shop.elsevier.com/books/the-solo-librarian/roper/978-0-443-15795-0" TargetMode="External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hyperlink" Target="https://www.libraryassociation.ie/wp-content/uploads/2018/11/Mar_12_Leabharlann_21_1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5ACC215-4F30-CF3A-26E6-8FBE3D010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8" name="Picture 7" descr="A blue logo with a blue background&#10;&#10;Description automatically generated">
            <a:extLst>
              <a:ext uri="{FF2B5EF4-FFF2-40B4-BE49-F238E27FC236}">
                <a16:creationId xmlns:a16="http://schemas.microsoft.com/office/drawing/2014/main" id="{471D128D-79B1-493C-59E9-432C0EA17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" y="-51542"/>
            <a:ext cx="20337295" cy="11366439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ACCF0DFF-3789-C076-1774-70D03D8D630E}"/>
              </a:ext>
            </a:extLst>
          </p:cNvPr>
          <p:cNvSpPr txBox="1"/>
          <p:nvPr/>
        </p:nvSpPr>
        <p:spPr>
          <a:xfrm>
            <a:off x="1214361" y="4658408"/>
            <a:ext cx="19066305" cy="4448013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US" sz="9600" b="1" dirty="0">
                <a:solidFill>
                  <a:srgbClr val="00B0F0"/>
                </a:solidFill>
              </a:rPr>
              <a:t>Solo Power: One-Person libraries and Continuing Professional Development</a:t>
            </a:r>
            <a:endParaRPr lang="en-US" dirty="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7BFCD960-B81F-4C6E-F354-9DB503C2B6F2}"/>
              </a:ext>
            </a:extLst>
          </p:cNvPr>
          <p:cNvSpPr txBox="1"/>
          <p:nvPr/>
        </p:nvSpPr>
        <p:spPr>
          <a:xfrm>
            <a:off x="1214361" y="9790531"/>
            <a:ext cx="13934040" cy="2244845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 algn="l">
              <a:spcBef>
                <a:spcPts val="125"/>
              </a:spcBef>
            </a:pPr>
            <a:r>
              <a:rPr lang="en-US" sz="4800" b="1" dirty="0">
                <a:solidFill>
                  <a:srgbClr val="00B0F0"/>
                </a:solidFill>
              </a:rPr>
              <a:t>Special Library Day, Slovenia, 28</a:t>
            </a:r>
            <a:r>
              <a:rPr lang="en-US" sz="4800" b="1" baseline="30000" dirty="0">
                <a:solidFill>
                  <a:srgbClr val="00B0F0"/>
                </a:solidFill>
              </a:rPr>
              <a:t>th</a:t>
            </a:r>
            <a:r>
              <a:rPr lang="en-US" sz="4800" b="1" dirty="0">
                <a:solidFill>
                  <a:srgbClr val="00B0F0"/>
                </a:solidFill>
              </a:rPr>
              <a:t> May 2026</a:t>
            </a:r>
            <a:endParaRPr lang="en-US" sz="4800" dirty="0"/>
          </a:p>
          <a:p>
            <a:pPr marL="12700">
              <a:spcBef>
                <a:spcPts val="125"/>
              </a:spcBef>
            </a:pPr>
            <a:endParaRPr lang="en-US" sz="96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EAB039-7701-4C72-B9E0-F45A9B350BFE}"/>
              </a:ext>
            </a:extLst>
          </p:cNvPr>
          <p:cNvSpPr txBox="1"/>
          <p:nvPr/>
        </p:nvSpPr>
        <p:spPr>
          <a:xfrm>
            <a:off x="1149496" y="4966823"/>
            <a:ext cx="7926161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/>
            <a:r>
              <a:rPr lang="en-IE" altLang="en-US" sz="2400" dirty="0">
                <a:solidFill>
                  <a:schemeClr val="accent1"/>
                </a:solidFill>
                <a:latin typeface="+mn-lt"/>
              </a:rPr>
              <a:t>Category 1</a:t>
            </a:r>
            <a:r>
              <a:rPr lang="en-IE" altLang="en-US" sz="2400" dirty="0">
                <a:latin typeface="+mn-lt"/>
              </a:rPr>
              <a:t>: Upskilling for the sake of the organisation/library service (service orientation)</a:t>
            </a:r>
          </a:p>
          <a:p>
            <a:pPr marL="0" indent="0"/>
            <a:endParaRPr lang="en-IE" altLang="en-US" sz="2400" dirty="0">
              <a:latin typeface="+mn-lt"/>
            </a:endParaRPr>
          </a:p>
          <a:p>
            <a:pPr marL="0" indent="0"/>
            <a:r>
              <a:rPr lang="en-IE" altLang="en-US" sz="2400" dirty="0">
                <a:solidFill>
                  <a:schemeClr val="accent1"/>
                </a:solidFill>
                <a:latin typeface="+mn-lt"/>
              </a:rPr>
              <a:t>Category 2</a:t>
            </a:r>
            <a:r>
              <a:rPr lang="en-IE" altLang="en-US" sz="2400" dirty="0">
                <a:latin typeface="+mn-lt"/>
              </a:rPr>
              <a:t>:  Developing as a professional librarian (LIS profession orientation)</a:t>
            </a:r>
          </a:p>
          <a:p>
            <a:pPr marL="0" indent="0"/>
            <a:endParaRPr lang="en-IE" altLang="en-US" sz="2400" dirty="0">
              <a:latin typeface="+mn-lt"/>
            </a:endParaRPr>
          </a:p>
          <a:p>
            <a:pPr marL="0" indent="0"/>
            <a:r>
              <a:rPr lang="en-IE" altLang="en-US" sz="2400" dirty="0">
                <a:solidFill>
                  <a:schemeClr val="accent1"/>
                </a:solidFill>
                <a:latin typeface="+mn-lt"/>
              </a:rPr>
              <a:t>Category 3</a:t>
            </a:r>
            <a:r>
              <a:rPr lang="en-IE" altLang="en-US" sz="2400" dirty="0">
                <a:latin typeface="+mn-lt"/>
              </a:rPr>
              <a:t>: Helping you to do all the jobs an OPL does (OPL orientation)</a:t>
            </a:r>
          </a:p>
          <a:p>
            <a:pPr marL="0" indent="0"/>
            <a:endParaRPr lang="en-IE" altLang="en-US" sz="2400" dirty="0">
              <a:latin typeface="+mn-lt"/>
            </a:endParaRPr>
          </a:p>
          <a:p>
            <a:pPr marL="0" indent="0"/>
            <a:r>
              <a:rPr lang="en-IE" altLang="en-US" sz="2400" dirty="0">
                <a:solidFill>
                  <a:schemeClr val="accent1"/>
                </a:solidFill>
                <a:latin typeface="+mn-lt"/>
              </a:rPr>
              <a:t>Category 4</a:t>
            </a:r>
            <a:r>
              <a:rPr lang="en-IE" altLang="en-US" sz="2400" dirty="0">
                <a:latin typeface="+mn-lt"/>
              </a:rPr>
              <a:t>: When you have learned something and you want to do things in a better way when you come back (personal orientation)</a:t>
            </a:r>
          </a:p>
          <a:p>
            <a:pPr marL="0" indent="0"/>
            <a:endParaRPr lang="en-IE" altLang="en-US" sz="2400" dirty="0">
              <a:solidFill>
                <a:schemeClr val="accent1"/>
              </a:solidFill>
              <a:latin typeface="+mn-lt"/>
            </a:endParaRPr>
          </a:p>
          <a:p>
            <a:pPr marL="0" indent="0"/>
            <a:r>
              <a:rPr lang="en-IE" altLang="en-US" sz="2400" dirty="0">
                <a:solidFill>
                  <a:schemeClr val="accent1"/>
                </a:solidFill>
                <a:latin typeface="+mn-lt"/>
              </a:rPr>
              <a:t>Category 5</a:t>
            </a:r>
            <a:r>
              <a:rPr lang="en-IE" altLang="en-US" sz="2400" dirty="0">
                <a:latin typeface="+mn-lt"/>
              </a:rPr>
              <a:t>: Your development as a human being (lifelong learning orientation)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6AA64C-B956-2A7E-B4F8-A96A8A6550DB}"/>
              </a:ext>
            </a:extLst>
          </p:cNvPr>
          <p:cNvSpPr txBox="1"/>
          <p:nvPr/>
        </p:nvSpPr>
        <p:spPr>
          <a:xfrm>
            <a:off x="1722126" y="1119616"/>
            <a:ext cx="4919825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17375E"/>
                </a:solidFill>
                <a:latin typeface="Calibri"/>
              </a:rPr>
              <a:t>Categories of Description </a:t>
            </a:r>
            <a:r>
              <a:rPr lang="en-IE" sz="3200" dirty="0">
                <a:solidFill>
                  <a:srgbClr val="002060"/>
                </a:solidFill>
                <a:latin typeface="+mn-lt"/>
              </a:rPr>
              <a:t>Conceptions of CPD as experienced by OPLs</a:t>
            </a:r>
          </a:p>
          <a:p>
            <a:endParaRPr lang="en-US" sz="6000" dirty="0"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A6B19542-BED0-62F0-BA30-D397B7B0F720}"/>
              </a:ext>
            </a:extLst>
          </p:cNvPr>
          <p:cNvSpPr/>
          <p:nvPr/>
        </p:nvSpPr>
        <p:spPr>
          <a:xfrm>
            <a:off x="716998" y="4430825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 descr="A bridge over a river&#10;&#10;Description automatically generated"/>
          <p:cNvPicPr/>
          <p:nvPr/>
        </p:nvPicPr>
        <p:blipFill>
          <a:blip r:embed="rId2"/>
          <a:stretch>
            <a:fillRect/>
          </a:stretch>
        </p:blipFill>
        <p:spPr>
          <a:xfrm>
            <a:off x="10331172" y="-11518"/>
            <a:ext cx="10127311" cy="1133864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86369" y="3696039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DDCBE-A40F-78F3-698E-320030FFD6EA}"/>
              </a:ext>
            </a:extLst>
          </p:cNvPr>
          <p:cNvSpPr txBox="1"/>
          <p:nvPr/>
        </p:nvSpPr>
        <p:spPr>
          <a:xfrm>
            <a:off x="697425" y="2296568"/>
            <a:ext cx="839794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161743"/>
                </a:solidFill>
                <a:latin typeface="Calibri"/>
              </a:rPr>
              <a:t>Reported CPD activities</a:t>
            </a:r>
            <a:endParaRPr lang="en-US" sz="6000" b="1" dirty="0">
              <a:solidFill>
                <a:srgbClr val="161743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E7880B1-E8D9-E16C-FAF0-1FC58E401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31D45B6-3695-1C37-E74E-5532E3996C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FBA9F-C421-26E7-DB4C-D9BE5FFB1624}"/>
              </a:ext>
            </a:extLst>
          </p:cNvPr>
          <p:cNvSpPr txBox="1"/>
          <p:nvPr/>
        </p:nvSpPr>
        <p:spPr>
          <a:xfrm>
            <a:off x="2464231" y="4928461"/>
            <a:ext cx="6631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solidFill>
                  <a:srgbClr val="002060"/>
                </a:solidFill>
                <a:latin typeface="+mj-lt"/>
              </a:rPr>
              <a:t>Some of these might work for you, too!</a:t>
            </a:r>
          </a:p>
        </p:txBody>
      </p:sp>
    </p:spTree>
    <p:extLst>
      <p:ext uri="{BB962C8B-B14F-4D97-AF65-F5344CB8AC3E}">
        <p14:creationId xmlns:p14="http://schemas.microsoft.com/office/powerpoint/2010/main" val="17592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A3EE5-919F-6FF8-660B-40BE60F07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3CFCD84-C27B-A0BB-A8CA-E75FF7E8CDF9}"/>
              </a:ext>
            </a:extLst>
          </p:cNvPr>
          <p:cNvSpPr/>
          <p:nvPr/>
        </p:nvSpPr>
        <p:spPr>
          <a:xfrm>
            <a:off x="586369" y="3696039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DC82E-CDDE-105A-F326-1DD25FC97986}"/>
              </a:ext>
            </a:extLst>
          </p:cNvPr>
          <p:cNvSpPr txBox="1"/>
          <p:nvPr/>
        </p:nvSpPr>
        <p:spPr>
          <a:xfrm>
            <a:off x="697425" y="2296568"/>
            <a:ext cx="839794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161743"/>
                </a:solidFill>
                <a:latin typeface="Calibri"/>
              </a:rPr>
              <a:t>Category 1</a:t>
            </a:r>
            <a:endParaRPr lang="en-US" sz="6000" b="1" dirty="0">
              <a:solidFill>
                <a:srgbClr val="161743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5155C68-1682-0361-177F-F3FD36541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B89A67-90DD-9103-D2D1-00AE24E7B8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12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BEAB97-C038-3F7D-78C7-D7C72E6B4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17272"/>
              </p:ext>
            </p:extLst>
          </p:nvPr>
        </p:nvGraphicFramePr>
        <p:xfrm>
          <a:off x="865769" y="4578259"/>
          <a:ext cx="8229600" cy="4434523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3427016355"/>
                    </a:ext>
                  </a:extLst>
                </a:gridCol>
              </a:tblGrid>
              <a:tr h="51276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ＭＳ Ｐゴシック" panose="020B0600070205080204" pitchFamily="34" charset="-128"/>
                        </a:rPr>
                        <a:t>Category 1: Service 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50931"/>
                  </a:ext>
                </a:extLst>
              </a:tr>
              <a:tr h="391636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anose="020B0600070205080204" pitchFamily="34" charset="-128"/>
                        </a:rPr>
                        <a:t>Both formal and informal; </a:t>
                      </a:r>
                      <a:r>
                        <a:rPr kumimoji="0" lang="en-IE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anose="020B0600070205080204" pitchFamily="34" charset="-128"/>
                        </a:rPr>
                        <a:t>formal strong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anose="020B0600070205080204" pitchFamily="34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anose="020B0600070205080204" pitchFamily="34" charset="-128"/>
                        </a:rPr>
                        <a:t>Formal: Training courses (both in the organisation and outside), seminars, academic degrees; being involved in work committees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E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panose="020B0600070205080204" pitchFamily="34" charset="-128"/>
                        </a:rPr>
                        <a:t>Informal: Internet (email lists, online tutorials, free resources); on the job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2332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E0186DB-01D3-9498-A73F-07A00E4EA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894" y="4135982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42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CF5B6-2F27-D7E5-6E75-EA5AA982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FB8D395-3C41-728F-B0A4-13482455B28A}"/>
              </a:ext>
            </a:extLst>
          </p:cNvPr>
          <p:cNvSpPr/>
          <p:nvPr/>
        </p:nvSpPr>
        <p:spPr>
          <a:xfrm>
            <a:off x="586369" y="3696039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B719A-5F28-F775-B48F-EC5D11577A51}"/>
              </a:ext>
            </a:extLst>
          </p:cNvPr>
          <p:cNvSpPr txBox="1"/>
          <p:nvPr/>
        </p:nvSpPr>
        <p:spPr>
          <a:xfrm>
            <a:off x="697425" y="2296568"/>
            <a:ext cx="839794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161743"/>
                </a:solidFill>
                <a:latin typeface="Calibri"/>
              </a:rPr>
              <a:t>Category 2</a:t>
            </a:r>
            <a:endParaRPr lang="en-US" sz="6000" b="1" dirty="0">
              <a:solidFill>
                <a:srgbClr val="161743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63E0F73-6F52-9FF1-257C-F8EEB3F5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09E11A-7B1B-BAB8-8808-C388FEFE5FA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13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7F9620-592A-650D-0553-C3B9A29C0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034027"/>
              </p:ext>
            </p:extLst>
          </p:nvPr>
        </p:nvGraphicFramePr>
        <p:xfrm>
          <a:off x="865769" y="4577397"/>
          <a:ext cx="8229600" cy="5343246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1322435675"/>
                    </a:ext>
                  </a:extLst>
                </a:gridCol>
              </a:tblGrid>
              <a:tr h="557886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Category 2: LIS Profession 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46432"/>
                  </a:ext>
                </a:extLst>
              </a:tr>
              <a:tr h="391636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Formal and informal; </a:t>
                      </a:r>
                      <a:r>
                        <a:rPr kumimoji="0" lang="en-IE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often informal more important</a:t>
                      </a: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, but </a:t>
                      </a:r>
                      <a:r>
                        <a:rPr kumimoji="0" lang="en-IE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accreditation </a:t>
                      </a: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or formal structure strong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Formal: Courses, conferences, seminars; training courses as part of a conference; case studies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Informal: hands-on, people showing you things; email lists, help forums, web seminars, online learning, correspondence courses, email, phone; reading, especially professional literature; informal networking evening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1632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D2EF489-41A5-FFF8-379D-8288AB0B7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32" y="4577397"/>
            <a:ext cx="7749153" cy="38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7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462D5-CE4D-B7C5-D7DE-355709154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87961982-E290-D481-8088-049B062CCB7C}"/>
              </a:ext>
            </a:extLst>
          </p:cNvPr>
          <p:cNvSpPr/>
          <p:nvPr/>
        </p:nvSpPr>
        <p:spPr>
          <a:xfrm>
            <a:off x="586369" y="3696039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C0297-5E1F-CB69-8503-B51FAC1D6921}"/>
              </a:ext>
            </a:extLst>
          </p:cNvPr>
          <p:cNvSpPr txBox="1"/>
          <p:nvPr/>
        </p:nvSpPr>
        <p:spPr>
          <a:xfrm>
            <a:off x="697425" y="2296568"/>
            <a:ext cx="839794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161743"/>
                </a:solidFill>
                <a:latin typeface="Calibri"/>
              </a:rPr>
              <a:t>Category 3</a:t>
            </a:r>
            <a:endParaRPr lang="en-US" sz="6000" b="1" dirty="0">
              <a:solidFill>
                <a:srgbClr val="161743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1988CC6-9F2C-2CCD-11BA-B11AE447F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59D5990-ACEF-FC70-E343-9619ECBD8F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14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7FAC4D-C684-4A46-24D8-A32F62930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572463"/>
              </p:ext>
            </p:extLst>
          </p:nvPr>
        </p:nvGraphicFramePr>
        <p:xfrm>
          <a:off x="865769" y="4538533"/>
          <a:ext cx="8229600" cy="4474249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271357457"/>
                    </a:ext>
                  </a:extLst>
                </a:gridCol>
              </a:tblGrid>
              <a:tr h="557886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Category 3: OPL 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11914"/>
                  </a:ext>
                </a:extLst>
              </a:tr>
              <a:tr h="391636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Much more emphasis on </a:t>
                      </a:r>
                      <a:r>
                        <a:rPr kumimoji="0" lang="en-IE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informal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Internet (Web, email, email lists, online tutorials), database providers, phone; reading journal articles; on the job activities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86823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19CACCE-F267-64F3-80E4-FC45EE04B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043" y="4520564"/>
            <a:ext cx="7842142" cy="443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20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FDD0D-1311-9EC0-C671-8C432D8ED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4888ABF8-7B13-0371-B50B-627ACA02081A}"/>
              </a:ext>
            </a:extLst>
          </p:cNvPr>
          <p:cNvSpPr/>
          <p:nvPr/>
        </p:nvSpPr>
        <p:spPr>
          <a:xfrm>
            <a:off x="586369" y="3696039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340B31-08A4-C6B9-1ABA-BAA71FE871AD}"/>
              </a:ext>
            </a:extLst>
          </p:cNvPr>
          <p:cNvSpPr txBox="1"/>
          <p:nvPr/>
        </p:nvSpPr>
        <p:spPr>
          <a:xfrm>
            <a:off x="697425" y="2296568"/>
            <a:ext cx="839794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161743"/>
                </a:solidFill>
                <a:latin typeface="Calibri"/>
              </a:rPr>
              <a:t>Category 4</a:t>
            </a:r>
            <a:endParaRPr lang="en-US" sz="6000" b="1" dirty="0">
              <a:solidFill>
                <a:srgbClr val="161743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B35395E-1FF4-401B-23A3-578242D5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A24F275-9515-2F8A-3D29-D0F1099633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15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5F82C2-A6DF-48B6-D86E-F8DE8CD78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423319"/>
              </p:ext>
            </p:extLst>
          </p:nvPr>
        </p:nvGraphicFramePr>
        <p:xfrm>
          <a:off x="865769" y="4562702"/>
          <a:ext cx="8229600" cy="445008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3198300915"/>
                    </a:ext>
                  </a:extLst>
                </a:gridCol>
              </a:tblGrid>
              <a:tr h="51276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Category 4:  Personal 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61622"/>
                  </a:ext>
                </a:extLst>
              </a:tr>
              <a:tr h="391636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Both formal and informal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E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Formal: Short seminars, training courses, refresher courses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Informal: Internet (email lists, newsgroups, restricted groups); hands-on, people show you how to do things (shadowing people); Newsletters from vendors; journals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19566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A298B6F-CF1A-578F-64E1-9F2CDBCBD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41" y="3696039"/>
            <a:ext cx="8002823" cy="53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3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91965-3C8B-661B-1D80-AF0D684EC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F867C3EE-69AE-8990-4CB6-7FB63C0556CF}"/>
              </a:ext>
            </a:extLst>
          </p:cNvPr>
          <p:cNvSpPr/>
          <p:nvPr/>
        </p:nvSpPr>
        <p:spPr>
          <a:xfrm>
            <a:off x="586369" y="3696039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CADFE-6EA3-2947-5444-8751C883BE5F}"/>
              </a:ext>
            </a:extLst>
          </p:cNvPr>
          <p:cNvSpPr txBox="1"/>
          <p:nvPr/>
        </p:nvSpPr>
        <p:spPr>
          <a:xfrm>
            <a:off x="697425" y="2296568"/>
            <a:ext cx="839794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srgbClr val="161743"/>
                </a:solidFill>
                <a:latin typeface="Calibri"/>
              </a:rPr>
              <a:t>Category 5</a:t>
            </a:r>
            <a:endParaRPr lang="en-US" sz="6000" b="1" dirty="0">
              <a:solidFill>
                <a:srgbClr val="161743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DFE04DC-3827-0761-E036-38272B16C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D4A99AE-BDB7-8E64-7E34-BE853D39C8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16</a:t>
            </a:fld>
            <a:endParaRPr lang="en-US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FEF0EC7D-E989-64D9-CBFF-7DDAC36401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157660"/>
              </p:ext>
            </p:extLst>
          </p:nvPr>
        </p:nvGraphicFramePr>
        <p:xfrm>
          <a:off x="1301482" y="4515404"/>
          <a:ext cx="7324725" cy="4497378"/>
        </p:xfrm>
        <a:graphic>
          <a:graphicData uri="http://schemas.openxmlformats.org/drawingml/2006/table">
            <a:tbl>
              <a:tblPr/>
              <a:tblGrid>
                <a:gridCol w="7324725">
                  <a:extLst>
                    <a:ext uri="{9D8B030D-6E8A-4147-A177-3AD203B41FA5}">
                      <a16:colId xmlns:a16="http://schemas.microsoft.com/office/drawing/2014/main" val="641524060"/>
                    </a:ext>
                  </a:extLst>
                </a:gridCol>
              </a:tblGrid>
              <a:tr h="58101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Category 5: Lifelong learning 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53133"/>
                  </a:ext>
                </a:extLst>
              </a:tr>
              <a:tr h="391636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350"/>
                        </a:spcBef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350"/>
                        </a:spcBef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350"/>
                        </a:spcBef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Both formal and informal, very strong on both</a:t>
                      </a:r>
                      <a:endParaRPr kumimoji="0" lang="en-IE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panose="020B0600070205080204" pitchFamily="34" charset="-128"/>
                        </a:rPr>
                        <a:t>Every opportunity to learn!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26743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F26B6D8-631F-6B58-D7EF-CC32A0F18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5" y="4389881"/>
            <a:ext cx="6991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3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CC6F59-5EBC-DC41-F415-69268845F91D}"/>
              </a:ext>
            </a:extLst>
          </p:cNvPr>
          <p:cNvSpPr txBox="1"/>
          <p:nvPr/>
        </p:nvSpPr>
        <p:spPr>
          <a:xfrm>
            <a:off x="764662" y="6163926"/>
            <a:ext cx="1622791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What is happening now for solo librarians in Ireland?</a:t>
            </a:r>
            <a:endParaRPr lang="en-US" sz="6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01163" y="1860332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DDCBE-A40F-78F3-698E-320030FFD6EA}"/>
              </a:ext>
            </a:extLst>
          </p:cNvPr>
          <p:cNvSpPr txBox="1"/>
          <p:nvPr/>
        </p:nvSpPr>
        <p:spPr>
          <a:xfrm>
            <a:off x="798668" y="54522"/>
            <a:ext cx="801149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Professional Association (LAI)</a:t>
            </a:r>
            <a:endParaRPr lang="en-US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1878C-62E5-326C-71AE-702875A9E28B}"/>
              </a:ext>
            </a:extLst>
          </p:cNvPr>
          <p:cNvSpPr txBox="1"/>
          <p:nvPr/>
        </p:nvSpPr>
        <p:spPr>
          <a:xfrm>
            <a:off x="798668" y="3794480"/>
            <a:ext cx="7926161" cy="4739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The Academic and Special Libraries Section of the Library Association of Ireland (LAI) now runs informal networking evenings:</a:t>
            </a:r>
          </a:p>
          <a:p>
            <a:pPr algn="l"/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algn="l"/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Visit to a library/new service to be followed by a trip to a nearby pub.</a:t>
            </a:r>
          </a:p>
          <a:p>
            <a:pPr algn="l"/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Mainly in Dublin, but also in Cork and Dublin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6E56B42-F8D5-174F-749C-C675801E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CBCF9D-AD8A-CECF-B919-4F313FA73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109" y="1860332"/>
            <a:ext cx="4762500" cy="35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2DB4-40B5-3F7F-05BD-01B241704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206" y="5654675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4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9A021C-3841-E23C-6595-A6604A0F0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B80AE02-BE88-F1BC-21CE-E95C2D13CEA8}"/>
              </a:ext>
            </a:extLst>
          </p:cNvPr>
          <p:cNvSpPr/>
          <p:nvPr/>
        </p:nvSpPr>
        <p:spPr>
          <a:xfrm>
            <a:off x="301163" y="1860332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927D0-652C-D385-00F9-DFBED6AA4735}"/>
              </a:ext>
            </a:extLst>
          </p:cNvPr>
          <p:cNvSpPr txBox="1"/>
          <p:nvPr/>
        </p:nvSpPr>
        <p:spPr>
          <a:xfrm>
            <a:off x="814167" y="890836"/>
            <a:ext cx="491982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Other</a:t>
            </a:r>
          </a:p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activities</a:t>
            </a:r>
            <a:endParaRPr lang="en-US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12CF0-B898-FC96-E21F-4A505C6FD70F}"/>
              </a:ext>
            </a:extLst>
          </p:cNvPr>
          <p:cNvSpPr txBox="1"/>
          <p:nvPr/>
        </p:nvSpPr>
        <p:spPr>
          <a:xfrm>
            <a:off x="592582" y="3484513"/>
            <a:ext cx="7926161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A group of librarians </a:t>
            </a:r>
            <a:r>
              <a:rPr lang="en-US" sz="3600" dirty="0" err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organised</a:t>
            </a:r>
            <a:endParaRPr lang="en-US" sz="36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3600" dirty="0" err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LibCamps</a:t>
            </a:r>
            <a:r>
              <a:rPr lang="en-US" sz="3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on a Saturday (2013, 2015, 2016):</a:t>
            </a:r>
          </a:p>
          <a:p>
            <a:pPr algn="l"/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“Unconference” = not-a-conference</a:t>
            </a:r>
          </a:p>
          <a:p>
            <a:pPr algn="l"/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People pitch ideas or talk about projects</a:t>
            </a:r>
          </a:p>
          <a:p>
            <a:pPr algn="l"/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Very informal with lots of interactions</a:t>
            </a:r>
          </a:p>
          <a:p>
            <a:pPr algn="l"/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Feedback from the audience</a:t>
            </a:r>
          </a:p>
          <a:p>
            <a:pPr algn="l"/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Cake! 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68AB6F9-257F-9790-C2F2-0B0724EA6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95A41-8D02-96BC-CB9A-DB1F9B7F0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604" y="1317357"/>
            <a:ext cx="5424407" cy="5176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C98B02-9753-3581-87E2-7BF20B8F5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976" y="4262035"/>
            <a:ext cx="5424407" cy="5030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43721F-75AE-0A23-86C3-28DE2B1B0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58" y="8755009"/>
            <a:ext cx="2712204" cy="166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ackground with a blue and white logo&#10;&#10;Description automatically generated">
            <a:extLst>
              <a:ext uri="{FF2B5EF4-FFF2-40B4-BE49-F238E27FC236}">
                <a16:creationId xmlns:a16="http://schemas.microsoft.com/office/drawing/2014/main" id="{761F2CCC-DB19-1B74-1438-7270E2B89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095" y="-584377"/>
            <a:ext cx="21261894" cy="118880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C584AB-4319-5DE1-8119-BF4EBAAA61A1}"/>
              </a:ext>
            </a:extLst>
          </p:cNvPr>
          <p:cNvSpPr txBox="1"/>
          <p:nvPr/>
        </p:nvSpPr>
        <p:spPr>
          <a:xfrm>
            <a:off x="1163150" y="2935086"/>
            <a:ext cx="511396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 dirty="0">
                <a:solidFill>
                  <a:srgbClr val="17375E"/>
                </a:solidFill>
                <a:latin typeface="Calibri"/>
              </a:rPr>
              <a:t>Talking points</a:t>
            </a:r>
            <a:endParaRPr lang="en-US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66C3E2EE-956B-E1C3-E036-C43E30EFE72E}"/>
              </a:ext>
            </a:extLst>
          </p:cNvPr>
          <p:cNvSpPr>
            <a:spLocks noGrp="1"/>
          </p:cNvSpPr>
          <p:nvPr/>
        </p:nvSpPr>
        <p:spPr>
          <a:xfrm>
            <a:off x="1163150" y="7675549"/>
            <a:ext cx="12517685" cy="2254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/>
              </a:rPr>
              <a:t>Hello from a one-person librarian!</a:t>
            </a: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/>
              </a:rPr>
              <a:t>Research</a:t>
            </a: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/>
              </a:rPr>
              <a:t>OPLs and CPD in Ireland</a:t>
            </a: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/>
              </a:rPr>
              <a:t>Some ideas for you</a:t>
            </a: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/>
              </a:rPr>
              <a:t>HOPE!</a:t>
            </a: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44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A35D6B-DC65-2D26-B970-CC33C4A3D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B8D7C305-15E7-FE15-C978-8C937D48360E}"/>
              </a:ext>
            </a:extLst>
          </p:cNvPr>
          <p:cNvSpPr/>
          <p:nvPr/>
        </p:nvSpPr>
        <p:spPr>
          <a:xfrm>
            <a:off x="301163" y="1860332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4CE82-ABEB-2B82-1A1C-724245E7F960}"/>
              </a:ext>
            </a:extLst>
          </p:cNvPr>
          <p:cNvSpPr txBox="1"/>
          <p:nvPr/>
        </p:nvSpPr>
        <p:spPr>
          <a:xfrm>
            <a:off x="798668" y="54522"/>
            <a:ext cx="729144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CPD Framework and recognition</a:t>
            </a:r>
            <a:endParaRPr lang="en-US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4288A-EE19-6FF8-2703-4BEFA9DF20C0}"/>
              </a:ext>
            </a:extLst>
          </p:cNvPr>
          <p:cNvSpPr txBox="1"/>
          <p:nvPr/>
        </p:nvSpPr>
        <p:spPr>
          <a:xfrm>
            <a:off x="751008" y="2719846"/>
            <a:ext cx="8509000" cy="621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The LAI runs a professional registration scheme:</a:t>
            </a:r>
          </a:p>
          <a:p>
            <a:pPr algn="l"/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algn="l"/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Associateship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Senior Associateship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Fellowship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Shows active commitment to CPD and the profession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Recognises</a:t>
            </a: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professional practice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Offers peer recognition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Competitive advantage when applying for jobs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Mentors are available.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A4E594-21D7-FD58-5B6B-C617860B8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AAE5A6-92CA-A08F-E3C8-9CE8860B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859" y="333673"/>
            <a:ext cx="8078327" cy="2591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B2417D-D7F7-B84C-B666-13723002F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42" y="2242910"/>
            <a:ext cx="5820587" cy="6144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37D56-0A2B-44E7-F1A4-191F8B4D7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873" y="3167168"/>
            <a:ext cx="5868219" cy="61254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6113A4-3192-38FE-02D0-625212F51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130" y="4285175"/>
            <a:ext cx="5925377" cy="67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6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8B1CA59-EC13-660C-5563-8626622FCD47}"/>
              </a:ext>
            </a:extLst>
          </p:cNvPr>
          <p:cNvSpPr txBox="1"/>
          <p:nvPr/>
        </p:nvSpPr>
        <p:spPr>
          <a:xfrm>
            <a:off x="12135172" y="1070766"/>
            <a:ext cx="67987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New OPL group</a:t>
            </a:r>
            <a:endParaRPr lang="en-US" sz="6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63F8EE-CD24-F289-E4EB-47A8471C10D9}"/>
              </a:ext>
            </a:extLst>
          </p:cNvPr>
          <p:cNvSpPr txBox="1"/>
          <p:nvPr/>
        </p:nvSpPr>
        <p:spPr>
          <a:xfrm>
            <a:off x="11829040" y="4880737"/>
            <a:ext cx="7926161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In late 2025, a group of solo librarians working in health libraries formed an informal network. </a:t>
            </a:r>
          </a:p>
          <a:p>
            <a:pPr algn="l"/>
            <a:endParaRPr lang="en-US" sz="32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They advertised this at a conference. </a:t>
            </a:r>
          </a:p>
          <a:p>
            <a:pPr algn="l"/>
            <a:endParaRPr lang="en-US" sz="32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We hope to expand it Ireland-wide and to other types of settings.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1D1C976A-8379-6134-DBFC-56664CE547B5}"/>
              </a:ext>
            </a:extLst>
          </p:cNvPr>
          <p:cNvSpPr/>
          <p:nvPr/>
        </p:nvSpPr>
        <p:spPr>
          <a:xfrm flipV="1">
            <a:off x="11145966" y="963386"/>
            <a:ext cx="8509000" cy="1230425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6C8DDE8-D500-E847-BF69-B6BC4B7407AF}"/>
              </a:ext>
            </a:extLst>
          </p:cNvPr>
          <p:cNvSpPr txBox="1"/>
          <p:nvPr/>
        </p:nvSpPr>
        <p:spPr>
          <a:xfrm>
            <a:off x="1957935" y="4577901"/>
            <a:ext cx="802646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17375E"/>
                </a:solidFill>
                <a:latin typeface="Calibri"/>
              </a:rPr>
              <a:t>HOPE!</a:t>
            </a:r>
            <a:endParaRPr lang="en-US" sz="8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01163" y="2056275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DDCBE-A40F-78F3-698E-320030FFD6EA}"/>
              </a:ext>
            </a:extLst>
          </p:cNvPr>
          <p:cNvSpPr txBox="1"/>
          <p:nvPr/>
        </p:nvSpPr>
        <p:spPr>
          <a:xfrm>
            <a:off x="914629" y="801663"/>
            <a:ext cx="570314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People trust us!</a:t>
            </a:r>
            <a:endParaRPr lang="en-US" sz="6000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6E56B42-F8D5-174F-749C-C675801E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AB2E70F8-710D-6519-34C4-99DC7BB07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14" y="2473025"/>
            <a:ext cx="12865153" cy="77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25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4F076-29E6-6D19-C993-8E6D7A0FF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A808EAEF-DFBA-9AAE-D541-FCAD75960522}"/>
              </a:ext>
            </a:extLst>
          </p:cNvPr>
          <p:cNvSpPr/>
          <p:nvPr/>
        </p:nvSpPr>
        <p:spPr>
          <a:xfrm>
            <a:off x="586369" y="3696039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D29FE6-C787-B003-546A-B8A767E664B5}"/>
              </a:ext>
            </a:extLst>
          </p:cNvPr>
          <p:cNvSpPr txBox="1"/>
          <p:nvPr/>
        </p:nvSpPr>
        <p:spPr>
          <a:xfrm>
            <a:off x="1552348" y="2296568"/>
            <a:ext cx="655751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What you can do</a:t>
            </a:r>
            <a:endParaRPr lang="en-US" sz="6000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8855C7C-9F09-2F84-7197-9B627AE63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6C710C-5EFC-0EF1-280C-852A469CC6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10102-01E5-40E0-7AB5-45FFEB808B6F}"/>
              </a:ext>
            </a:extLst>
          </p:cNvPr>
          <p:cNvSpPr txBox="1"/>
          <p:nvPr/>
        </p:nvSpPr>
        <p:spPr>
          <a:xfrm>
            <a:off x="1193370" y="4607235"/>
            <a:ext cx="69164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Network! Locally, nationally, internationally</a:t>
            </a:r>
          </a:p>
          <a:p>
            <a:pPr algn="l"/>
            <a:endParaRPr lang="en-US" sz="24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Host or join local meetups</a:t>
            </a:r>
          </a:p>
          <a:p>
            <a:pPr algn="l"/>
            <a:endParaRPr lang="en-US" sz="24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Sign up to email lists: Google Groups "Solo Librarians“ (you need a Gmail account)</a:t>
            </a:r>
          </a:p>
          <a:p>
            <a:pPr algn="l"/>
            <a:endParaRPr lang="en-US" sz="24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Join free webinars: 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  <a:hlinkClick r:id="rId3"/>
              </a:rPr>
              <a:t>https://www.ifla.org/events/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 and 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  <a:hlinkClick r:id="rId4"/>
              </a:rPr>
              <a:t>https://eblida.org/events/?_sft_category=webinars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 </a:t>
            </a:r>
          </a:p>
          <a:p>
            <a:pPr algn="l"/>
            <a:endParaRPr lang="en-US" sz="24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Explore free </a:t>
            </a:r>
            <a:r>
              <a:rPr lang="en-US" sz="2400" b="1" dirty="0" err="1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microcredentials</a:t>
            </a:r>
            <a:endParaRPr lang="en-US" sz="24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  <a:p>
            <a:pPr algn="l"/>
            <a:endParaRPr lang="en-US" sz="24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Use YouTube and </a:t>
            </a:r>
            <a:r>
              <a:rPr lang="en-US" sz="2400" b="1" dirty="0" err="1">
                <a:solidFill>
                  <a:srgbClr val="002060"/>
                </a:solidFill>
                <a:latin typeface="Calibri"/>
                <a:ea typeface="Calibri Light"/>
                <a:cs typeface="Calibri Light"/>
              </a:rPr>
              <a:t>LinkedIN</a:t>
            </a:r>
            <a:endParaRPr lang="en-US" sz="2400" b="1" dirty="0">
              <a:solidFill>
                <a:srgbClr val="002060"/>
              </a:solidFill>
              <a:latin typeface="Calibri"/>
              <a:ea typeface="Calibri Light"/>
              <a:cs typeface="Calibri Light"/>
            </a:endParaRPr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506B6549-D536-AC71-5DD4-3612154B9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5764" y="1924280"/>
            <a:ext cx="8813254" cy="4058065"/>
          </a:xfrm>
          <a:prstGeom prst="rect">
            <a:avLst/>
          </a:prstGeom>
        </p:spPr>
      </p:pic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917F2BB1-8B5F-A0C1-2182-FD901F215A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53" y="6789598"/>
            <a:ext cx="8813254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44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FEE5B-CB1D-C33D-B636-FC0EEBADC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6278C99-1C4C-50DC-55B7-E41192A62108}"/>
              </a:ext>
            </a:extLst>
          </p:cNvPr>
          <p:cNvSpPr txBox="1"/>
          <p:nvPr/>
        </p:nvSpPr>
        <p:spPr>
          <a:xfrm>
            <a:off x="1957935" y="4577901"/>
            <a:ext cx="802646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17375E"/>
                </a:solidFill>
                <a:latin typeface="Calibri"/>
              </a:rPr>
              <a:t>Free Resources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01015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160C73-447D-F289-4DA7-6EE08B98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 descr="A city with lights at night&#10;&#10;Description automatically generated">
            <a:extLst>
              <a:ext uri="{FF2B5EF4-FFF2-40B4-BE49-F238E27FC236}">
                <a16:creationId xmlns:a16="http://schemas.microsoft.com/office/drawing/2014/main" id="{74569B8B-AD79-CCA8-3DBA-2D87068406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050858" y="39682"/>
            <a:ext cx="10167276" cy="1122919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0BAB4A7-9D70-3B66-0CCC-BA16268135AC}"/>
              </a:ext>
            </a:extLst>
          </p:cNvPr>
          <p:cNvSpPr/>
          <p:nvPr/>
        </p:nvSpPr>
        <p:spPr>
          <a:xfrm>
            <a:off x="301163" y="2056275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99D72-DD21-26C2-F29F-76350150A4E9}"/>
              </a:ext>
            </a:extLst>
          </p:cNvPr>
          <p:cNvSpPr txBox="1"/>
          <p:nvPr/>
        </p:nvSpPr>
        <p:spPr>
          <a:xfrm>
            <a:off x="928719" y="1086779"/>
            <a:ext cx="491982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A video, a timeline… </a:t>
            </a:r>
            <a:endParaRPr lang="en-US" sz="6000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BB0029-F7AD-8BDC-0939-897411A1C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2" name="Content Placeholder 5">
            <a:hlinkClick r:id="rId4"/>
            <a:extLst>
              <a:ext uri="{FF2B5EF4-FFF2-40B4-BE49-F238E27FC236}">
                <a16:creationId xmlns:a16="http://schemas.microsoft.com/office/drawing/2014/main" id="{AB3D6F33-2906-7172-3A28-5EBC04FAB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29" y="3557101"/>
            <a:ext cx="4846638" cy="2789403"/>
          </a:xfrm>
          <a:prstGeom prst="rect">
            <a:avLst/>
          </a:prstGeom>
        </p:spPr>
      </p:pic>
      <p:pic>
        <p:nvPicPr>
          <p:cNvPr id="6" name="Content Placeholder 8">
            <a:hlinkClick r:id="rId6"/>
            <a:extLst>
              <a:ext uri="{FF2B5EF4-FFF2-40B4-BE49-F238E27FC236}">
                <a16:creationId xmlns:a16="http://schemas.microsoft.com/office/drawing/2014/main" id="{7B3948A4-BD73-E7F4-338C-70444B515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649" y="6697797"/>
            <a:ext cx="4766514" cy="40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8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57DC962-E999-1A0D-88C0-FB84D6412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 descr="A river in a city&#10;&#10;Description automatically generated">
            <a:extLst>
              <a:ext uri="{FF2B5EF4-FFF2-40B4-BE49-F238E27FC236}">
                <a16:creationId xmlns:a16="http://schemas.microsoft.com/office/drawing/2014/main" id="{BCF8733A-2BFE-E19D-BF60-EDF6D0CAE0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050479" y="54522"/>
            <a:ext cx="10053620" cy="11291839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3705B76C-F359-D480-D4BF-951E07F071CC}"/>
              </a:ext>
            </a:extLst>
          </p:cNvPr>
          <p:cNvSpPr/>
          <p:nvPr/>
        </p:nvSpPr>
        <p:spPr>
          <a:xfrm>
            <a:off x="301163" y="1860332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8407F-C205-982F-0C5E-329195FA2553}"/>
              </a:ext>
            </a:extLst>
          </p:cNvPr>
          <p:cNvSpPr txBox="1"/>
          <p:nvPr/>
        </p:nvSpPr>
        <p:spPr>
          <a:xfrm>
            <a:off x="816350" y="890836"/>
            <a:ext cx="491982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And some books</a:t>
            </a:r>
            <a:endParaRPr lang="en-US" sz="6000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2C21FD-7600-7418-F776-606C8C7C5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2" name="Content Placeholder 7">
            <a:hlinkClick r:id="rId4"/>
            <a:extLst>
              <a:ext uri="{FF2B5EF4-FFF2-40B4-BE49-F238E27FC236}">
                <a16:creationId xmlns:a16="http://schemas.microsoft.com/office/drawing/2014/main" id="{7796CDB3-2636-328A-E618-83A222521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19" y="3799324"/>
            <a:ext cx="2046083" cy="3055173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A6BF0A0B-DDB3-D162-64C4-39DFE2840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263" y="5700441"/>
            <a:ext cx="2292836" cy="3055173"/>
          </a:xfrm>
          <a:prstGeom prst="rect">
            <a:avLst/>
          </a:prstGeom>
        </p:spPr>
      </p:pic>
      <p:pic>
        <p:nvPicPr>
          <p:cNvPr id="11" name="Content Placeholder 9">
            <a:hlinkClick r:id="rId8"/>
            <a:extLst>
              <a:ext uri="{FF2B5EF4-FFF2-40B4-BE49-F238E27FC236}">
                <a16:creationId xmlns:a16="http://schemas.microsoft.com/office/drawing/2014/main" id="{ADE368EC-A76F-4818-65CC-FF6B6377BE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1823" y="7461423"/>
            <a:ext cx="2584494" cy="305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34DAD-4E04-E3AB-DCF2-3AA53D708040}"/>
              </a:ext>
            </a:extLst>
          </p:cNvPr>
          <p:cNvSpPr txBox="1"/>
          <p:nvPr/>
        </p:nvSpPr>
        <p:spPr>
          <a:xfrm>
            <a:off x="6862881" y="6912244"/>
            <a:ext cx="184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>
                    <a:lumMod val="75000"/>
                  </a:schemeClr>
                </a:solidFill>
              </a:rPr>
              <a:t>2011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04A14D-D560-E213-650A-AC97C45DC14C}"/>
              </a:ext>
            </a:extLst>
          </p:cNvPr>
          <p:cNvSpPr txBox="1"/>
          <p:nvPr/>
        </p:nvSpPr>
        <p:spPr>
          <a:xfrm>
            <a:off x="3827242" y="5142244"/>
            <a:ext cx="145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>
                    <a:lumMod val="75000"/>
                  </a:schemeClr>
                </a:solidFill>
              </a:rPr>
              <a:t>2014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327A0-98BF-4E50-AC95-10561F66F4EB}"/>
              </a:ext>
            </a:extLst>
          </p:cNvPr>
          <p:cNvSpPr txBox="1"/>
          <p:nvPr/>
        </p:nvSpPr>
        <p:spPr>
          <a:xfrm>
            <a:off x="1379348" y="3341183"/>
            <a:ext cx="116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1">
                    <a:lumMod val="75000"/>
                  </a:schemeClr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413068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9E2E645-70F6-9405-E48A-444B49092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B86B125D-0595-C593-E4B8-AB9E5AF0D8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66770" y="249401"/>
            <a:ext cx="10053620" cy="11308556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279540F3-003C-382E-6534-FD18DA9537F1}"/>
              </a:ext>
            </a:extLst>
          </p:cNvPr>
          <p:cNvSpPr/>
          <p:nvPr/>
        </p:nvSpPr>
        <p:spPr>
          <a:xfrm>
            <a:off x="586369" y="5468946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E2136-0401-DD57-8F69-300328ED4CE6}"/>
              </a:ext>
            </a:extLst>
          </p:cNvPr>
          <p:cNvSpPr txBox="1"/>
          <p:nvPr/>
        </p:nvSpPr>
        <p:spPr>
          <a:xfrm>
            <a:off x="767672" y="3528535"/>
            <a:ext cx="648892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Reference</a:t>
            </a:r>
            <a:endParaRPr lang="en-US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EB9C64A-A461-D308-953A-C0699211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2" name="Content Placeholder 5">
            <a:hlinkClick r:id="rId4"/>
            <a:extLst>
              <a:ext uri="{FF2B5EF4-FFF2-40B4-BE49-F238E27FC236}">
                <a16:creationId xmlns:a16="http://schemas.microsoft.com/office/drawing/2014/main" id="{FBFEE70F-98AF-322B-068D-180D622B4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294" y="5903679"/>
            <a:ext cx="4609435" cy="50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52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9775" y="-1128672"/>
            <a:ext cx="15676582" cy="11308720"/>
            <a:chOff x="4427906" y="0"/>
            <a:chExt cx="15676582" cy="11308720"/>
          </a:xfrm>
        </p:grpSpPr>
        <p:sp>
          <p:nvSpPr>
            <p:cNvPr id="3" name="object 3"/>
            <p:cNvSpPr/>
            <p:nvPr/>
          </p:nvSpPr>
          <p:spPr>
            <a:xfrm>
              <a:off x="4427917" y="0"/>
              <a:ext cx="7849870" cy="5576570"/>
            </a:xfrm>
            <a:custGeom>
              <a:avLst/>
              <a:gdLst/>
              <a:ahLst/>
              <a:cxnLst/>
              <a:rect l="l" t="t" r="r" b="b"/>
              <a:pathLst>
                <a:path w="7849870" h="5576570">
                  <a:moveTo>
                    <a:pt x="7849562" y="0"/>
                  </a:moveTo>
                  <a:lnTo>
                    <a:pt x="0" y="0"/>
                  </a:lnTo>
                  <a:lnTo>
                    <a:pt x="0" y="5576448"/>
                  </a:lnTo>
                  <a:lnTo>
                    <a:pt x="7849562" y="5576448"/>
                  </a:lnTo>
                  <a:lnTo>
                    <a:pt x="7849562" y="0"/>
                  </a:lnTo>
                  <a:close/>
                </a:path>
              </a:pathLst>
            </a:custGeom>
            <a:solidFill>
              <a:srgbClr val="D9F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27906" y="5"/>
              <a:ext cx="15676244" cy="11308715"/>
            </a:xfrm>
            <a:custGeom>
              <a:avLst/>
              <a:gdLst/>
              <a:ahLst/>
              <a:cxnLst/>
              <a:rect l="l" t="t" r="r" b="b"/>
              <a:pathLst>
                <a:path w="15676244" h="11308715">
                  <a:moveTo>
                    <a:pt x="7849565" y="5576443"/>
                  </a:moveTo>
                  <a:lnTo>
                    <a:pt x="0" y="5576443"/>
                  </a:lnTo>
                  <a:lnTo>
                    <a:pt x="0" y="11308550"/>
                  </a:lnTo>
                  <a:lnTo>
                    <a:pt x="7849565" y="11308550"/>
                  </a:lnTo>
                  <a:lnTo>
                    <a:pt x="7849565" y="5576443"/>
                  </a:lnTo>
                  <a:close/>
                </a:path>
                <a:path w="15676244" h="11308715">
                  <a:moveTo>
                    <a:pt x="15676182" y="0"/>
                  </a:moveTo>
                  <a:lnTo>
                    <a:pt x="7849565" y="0"/>
                  </a:lnTo>
                  <a:lnTo>
                    <a:pt x="7849565" y="5576443"/>
                  </a:lnTo>
                  <a:lnTo>
                    <a:pt x="15676182" y="5576443"/>
                  </a:lnTo>
                  <a:lnTo>
                    <a:pt x="15676182" y="0"/>
                  </a:lnTo>
                  <a:close/>
                </a:path>
              </a:pathLst>
            </a:custGeom>
            <a:solidFill>
              <a:srgbClr val="1AAB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77479" y="5576447"/>
              <a:ext cx="7827009" cy="5732145"/>
            </a:xfrm>
            <a:custGeom>
              <a:avLst/>
              <a:gdLst/>
              <a:ahLst/>
              <a:cxnLst/>
              <a:rect l="l" t="t" r="r" b="b"/>
              <a:pathLst>
                <a:path w="7827009" h="5732145">
                  <a:moveTo>
                    <a:pt x="7826609" y="0"/>
                  </a:moveTo>
                  <a:lnTo>
                    <a:pt x="0" y="0"/>
                  </a:lnTo>
                  <a:lnTo>
                    <a:pt x="0" y="5732108"/>
                  </a:lnTo>
                  <a:lnTo>
                    <a:pt x="7826609" y="5732108"/>
                  </a:lnTo>
                  <a:lnTo>
                    <a:pt x="7826609" y="0"/>
                  </a:lnTo>
                  <a:close/>
                </a:path>
              </a:pathLst>
            </a:custGeom>
            <a:solidFill>
              <a:srgbClr val="D9FF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37178" y="85054"/>
              <a:ext cx="5342592" cy="53415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5173" y="0"/>
              <a:ext cx="7691934" cy="55764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87296" y="5574165"/>
              <a:ext cx="7616804" cy="57343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02668" y="6128840"/>
              <a:ext cx="4655355" cy="51797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95011" y="1112950"/>
              <a:ext cx="4945011" cy="44516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03663" y="786803"/>
              <a:ext cx="4897745" cy="47896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54947" y="5715375"/>
              <a:ext cx="2605879" cy="26063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46356" y="8045964"/>
              <a:ext cx="2789431" cy="326259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89E899-A805-738C-3543-3A58C48D4700}"/>
              </a:ext>
            </a:extLst>
          </p:cNvPr>
          <p:cNvSpPr txBox="1"/>
          <p:nvPr/>
        </p:nvSpPr>
        <p:spPr>
          <a:xfrm>
            <a:off x="956487" y="4242881"/>
            <a:ext cx="326186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  <a:endParaRPr lang="en-US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Picture 1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7401BD4-BF69-2051-164A-30FD89EA19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9206" y="8936393"/>
            <a:ext cx="1830245" cy="1696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DE7D64-2A5E-C015-FABE-8426F8D11D2F}"/>
              </a:ext>
            </a:extLst>
          </p:cNvPr>
          <p:cNvSpPr txBox="1"/>
          <p:nvPr/>
        </p:nvSpPr>
        <p:spPr>
          <a:xfrm>
            <a:off x="8999736" y="4692794"/>
            <a:ext cx="5191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eva.hornung@cdu.cdetb.ie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https://www.linkedin.com/in/evahornung/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ackground with a blue and white logo&#10;&#10;Description automatically generated">
            <a:extLst>
              <a:ext uri="{FF2B5EF4-FFF2-40B4-BE49-F238E27FC236}">
                <a16:creationId xmlns:a16="http://schemas.microsoft.com/office/drawing/2014/main" id="{761F2CCC-DB19-1B74-1438-7270E2B89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2692" y="-37934"/>
            <a:ext cx="21261894" cy="118880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C584AB-4319-5DE1-8119-BF4EBAAA61A1}"/>
              </a:ext>
            </a:extLst>
          </p:cNvPr>
          <p:cNvSpPr txBox="1"/>
          <p:nvPr/>
        </p:nvSpPr>
        <p:spPr>
          <a:xfrm>
            <a:off x="1162758" y="3446530"/>
            <a:ext cx="1160285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 dirty="0">
                <a:solidFill>
                  <a:srgbClr val="17375E"/>
                </a:solidFill>
                <a:latin typeface="Calibri"/>
              </a:rPr>
              <a:t>A quick hello…</a:t>
            </a:r>
            <a:endParaRPr lang="en-US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66C3E2EE-956B-E1C3-E036-C43E30EFE72E}"/>
              </a:ext>
            </a:extLst>
          </p:cNvPr>
          <p:cNvSpPr>
            <a:spLocks noGrp="1"/>
          </p:cNvSpPr>
          <p:nvPr/>
        </p:nvSpPr>
        <p:spPr>
          <a:xfrm>
            <a:off x="1163150" y="6237769"/>
            <a:ext cx="15950090" cy="2254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…from a solo librarian and researcher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034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FAA49D1-C5E1-1157-BE1E-709B09CB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B1A8A5F8-0FB4-451D-E1AF-1725238AA746}"/>
              </a:ext>
            </a:extLst>
          </p:cNvPr>
          <p:cNvSpPr/>
          <p:nvPr/>
        </p:nvSpPr>
        <p:spPr>
          <a:xfrm>
            <a:off x="586369" y="5468946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4D518-41BC-218A-AB01-4D87125A5C3D}"/>
              </a:ext>
            </a:extLst>
          </p:cNvPr>
          <p:cNvSpPr txBox="1"/>
          <p:nvPr/>
        </p:nvSpPr>
        <p:spPr>
          <a:xfrm>
            <a:off x="767672" y="3528535"/>
            <a:ext cx="648892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City of Dublin ETB</a:t>
            </a:r>
            <a:endParaRPr lang="en-US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6EB2186-C836-C8BC-08B3-2CA223E0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3AF79-DE7D-2E7F-49CA-3140ED257EEC}"/>
              </a:ext>
            </a:extLst>
          </p:cNvPr>
          <p:cNvSpPr txBox="1"/>
          <p:nvPr/>
        </p:nvSpPr>
        <p:spPr>
          <a:xfrm>
            <a:off x="360337" y="6393695"/>
            <a:ext cx="70323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000" b="1" dirty="0">
                <a:solidFill>
                  <a:srgbClr val="0070C0"/>
                </a:solidFill>
              </a:rPr>
              <a:t>City of Dublin ETB is the state education and training authority for Dublin city with over 3,000 staff who provide education and training opportunities for over 34,000 people.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634F8-3CF8-7C4C-9759-6D7EEC7DB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09" y="1487655"/>
            <a:ext cx="10107436" cy="71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2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86369" y="5468946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DDCBE-A40F-78F3-698E-320030FFD6EA}"/>
              </a:ext>
            </a:extLst>
          </p:cNvPr>
          <p:cNvSpPr txBox="1"/>
          <p:nvPr/>
        </p:nvSpPr>
        <p:spPr>
          <a:xfrm>
            <a:off x="767672" y="3528535"/>
            <a:ext cx="648892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The Curriculum Development Unit library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1878C-62E5-326C-71AE-702875A9E28B}"/>
              </a:ext>
            </a:extLst>
          </p:cNvPr>
          <p:cNvSpPr txBox="1"/>
          <p:nvPr/>
        </p:nvSpPr>
        <p:spPr>
          <a:xfrm>
            <a:off x="767672" y="6964762"/>
            <a:ext cx="792616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Special library 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serving </a:t>
            </a:r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staff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 (teachers, school managers, administrative staff) working in City of Dublin Education and Training Board: primary and post-primary schools, adult education, youth work, prison education and </a:t>
            </a:r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further education colleges</a:t>
            </a: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algn="l"/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Information and research services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Document supply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/>
                <a:cs typeface="Calibri"/>
              </a:rPr>
              <a:t>Social media, Moodle, website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6E56B42-F8D5-174F-749C-C675801E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53FEC-8D60-1A2E-82BD-5D13C47E8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269" y="2188221"/>
            <a:ext cx="6096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9B2FC5-4160-69F3-9954-FC4578555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ackground with a blue and white logo&#10;&#10;Description automatically generated">
            <a:extLst>
              <a:ext uri="{FF2B5EF4-FFF2-40B4-BE49-F238E27FC236}">
                <a16:creationId xmlns:a16="http://schemas.microsoft.com/office/drawing/2014/main" id="{6AE17AC4-25BB-92ED-665F-854E552A2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2692" y="-37934"/>
            <a:ext cx="21261894" cy="118880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25E862-7D5D-E8E0-D071-DE08E4900C35}"/>
              </a:ext>
            </a:extLst>
          </p:cNvPr>
          <p:cNvSpPr txBox="1"/>
          <p:nvPr/>
        </p:nvSpPr>
        <p:spPr>
          <a:xfrm>
            <a:off x="1162758" y="3446530"/>
            <a:ext cx="1160285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 dirty="0">
                <a:solidFill>
                  <a:srgbClr val="17375E"/>
                </a:solidFill>
                <a:latin typeface="Calibri"/>
              </a:rPr>
              <a:t>Frustration</a:t>
            </a:r>
            <a:endParaRPr lang="en-US" dirty="0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0B97514D-CA1C-1958-53AD-BDA431B1E935}"/>
              </a:ext>
            </a:extLst>
          </p:cNvPr>
          <p:cNvSpPr>
            <a:spLocks noGrp="1"/>
          </p:cNvSpPr>
          <p:nvPr/>
        </p:nvSpPr>
        <p:spPr>
          <a:xfrm>
            <a:off x="1163150" y="6237769"/>
            <a:ext cx="15950090" cy="2254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6600" dirty="0">
                <a:solidFill>
                  <a:schemeClr val="bg1"/>
                </a:solidFill>
                <a:latin typeface="+mj-lt"/>
                <a:cs typeface="Calibri"/>
              </a:rPr>
              <a:t>…led to research!</a:t>
            </a:r>
          </a:p>
          <a:p>
            <a:pPr marL="342900" indent="-342900">
              <a:buClr>
                <a:srgbClr val="FFFFFF"/>
              </a:buClr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94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5567AF-7914-E3E4-F219-0CBD625DA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6282C28B-F874-43F4-EDD1-46B497954D4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66770" y="249401"/>
            <a:ext cx="10053620" cy="11308556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CF5C0017-22E5-A01D-C6D7-FB1328C763D6}"/>
              </a:ext>
            </a:extLst>
          </p:cNvPr>
          <p:cNvSpPr/>
          <p:nvPr/>
        </p:nvSpPr>
        <p:spPr>
          <a:xfrm>
            <a:off x="586369" y="5468946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DB65E-1B20-2D34-727D-A22CEF8805E7}"/>
              </a:ext>
            </a:extLst>
          </p:cNvPr>
          <p:cNvSpPr txBox="1"/>
          <p:nvPr/>
        </p:nvSpPr>
        <p:spPr>
          <a:xfrm>
            <a:off x="1015645" y="1858717"/>
            <a:ext cx="648892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Continuing Professional Development (CPD)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B0776-D340-EB19-F47E-C83CA9153150}"/>
              </a:ext>
            </a:extLst>
          </p:cNvPr>
          <p:cNvSpPr txBox="1"/>
          <p:nvPr/>
        </p:nvSpPr>
        <p:spPr>
          <a:xfrm>
            <a:off x="767672" y="6964762"/>
            <a:ext cx="7926161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PhD research on solo librarians and their perceptions of CPD.</a:t>
            </a:r>
          </a:p>
          <a:p>
            <a:pPr algn="l"/>
            <a:endParaRPr lang="en-US" sz="24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altLang="en-US" sz="2400" dirty="0">
                <a:solidFill>
                  <a:srgbClr val="002060"/>
                </a:solidFill>
                <a:latin typeface="+mn-lt"/>
              </a:rPr>
              <a:t>One-person librarians (OPLs) have been rarely studied, yet one in three librarians in the world is a OPL (Siess, 2003)</a:t>
            </a:r>
          </a:p>
          <a:p>
            <a:endParaRPr lang="en-IE" altLang="en-US" sz="240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altLang="en-US" sz="2400" dirty="0">
                <a:solidFill>
                  <a:srgbClr val="002060"/>
                </a:solidFill>
                <a:latin typeface="+mn-lt"/>
              </a:rPr>
              <a:t>Continuing professional development (CPD) is central to our role as information providers</a:t>
            </a:r>
          </a:p>
          <a:p>
            <a:endParaRPr lang="en-IE" altLang="en-US" sz="240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altLang="en-US" sz="2400" dirty="0">
                <a:solidFill>
                  <a:srgbClr val="002060"/>
                </a:solidFill>
                <a:latin typeface="+mn-lt"/>
              </a:rPr>
              <a:t>Little research into CPD for OPLs, none on their own perceptions of this concept</a:t>
            </a: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768670B-57AA-20A3-ECE6-AC079911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22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829F56B-3F39-93A6-AA22-A4B3F5664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4D9C942E-5E48-9BC9-0777-F356E60C7E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66770" y="249401"/>
            <a:ext cx="10053620" cy="11308556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8291A4DF-8A5D-653C-6544-59A4FCAD67FC}"/>
              </a:ext>
            </a:extLst>
          </p:cNvPr>
          <p:cNvSpPr/>
          <p:nvPr/>
        </p:nvSpPr>
        <p:spPr>
          <a:xfrm>
            <a:off x="586369" y="5468946"/>
            <a:ext cx="8509000" cy="0"/>
          </a:xfrm>
          <a:custGeom>
            <a:avLst/>
            <a:gdLst/>
            <a:ahLst/>
            <a:cxnLst/>
            <a:rect l="l" t="t" r="r" b="b"/>
            <a:pathLst>
              <a:path w="8509000">
                <a:moveTo>
                  <a:pt x="0" y="0"/>
                </a:moveTo>
                <a:lnTo>
                  <a:pt x="8508641" y="0"/>
                </a:lnTo>
              </a:path>
            </a:pathLst>
          </a:custGeom>
          <a:ln w="10470">
            <a:solidFill>
              <a:srgbClr val="1AAA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1F543-D419-39D0-F908-7713317321DB}"/>
              </a:ext>
            </a:extLst>
          </p:cNvPr>
          <p:cNvSpPr txBox="1"/>
          <p:nvPr/>
        </p:nvSpPr>
        <p:spPr>
          <a:xfrm>
            <a:off x="767672" y="3528535"/>
            <a:ext cx="648892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17375E"/>
                </a:solidFill>
                <a:latin typeface="Calibri"/>
              </a:rPr>
              <a:t>Research project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6ACD9-7172-A00D-D13E-51E90C0F482F}"/>
              </a:ext>
            </a:extLst>
          </p:cNvPr>
          <p:cNvSpPr txBox="1"/>
          <p:nvPr/>
        </p:nvSpPr>
        <p:spPr>
          <a:xfrm>
            <a:off x="767672" y="6220843"/>
            <a:ext cx="792616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2438" indent="-342900">
              <a:buFont typeface="Arial" panose="020B0604020202020204" pitchFamily="34" charset="0"/>
              <a:buChar char="•"/>
            </a:pPr>
            <a:r>
              <a:rPr lang="en-IE" altLang="en-US" sz="2400" b="1" dirty="0">
                <a:solidFill>
                  <a:srgbClr val="002060"/>
                </a:solidFill>
                <a:latin typeface="+mj-lt"/>
              </a:rPr>
              <a:t>Phenomenography:</a:t>
            </a:r>
            <a:r>
              <a:rPr lang="en-IE" altLang="en-US" sz="2400" dirty="0">
                <a:solidFill>
                  <a:srgbClr val="002060"/>
                </a:solidFill>
                <a:latin typeface="+mj-lt"/>
              </a:rPr>
              <a:t> Qualitative in nature, looks at variation within perception of a  phenomenon</a:t>
            </a:r>
          </a:p>
          <a:p>
            <a:pPr marL="109538" indent="0">
              <a:buFont typeface="Wingdings 3" panose="05040102010807070707" pitchFamily="18" charset="2"/>
              <a:buNone/>
            </a:pPr>
            <a:endParaRPr lang="en-IE" altLang="en-US" sz="2400" dirty="0">
              <a:solidFill>
                <a:srgbClr val="002060"/>
              </a:solidFill>
              <a:latin typeface="+mj-lt"/>
            </a:endParaRPr>
          </a:p>
          <a:p>
            <a:pPr marL="452438" indent="-342900">
              <a:buFont typeface="Arial" panose="020B0604020202020204" pitchFamily="34" charset="0"/>
              <a:buChar char="•"/>
            </a:pPr>
            <a:r>
              <a:rPr lang="en-IE" altLang="en-US" sz="2400" b="1" dirty="0">
                <a:solidFill>
                  <a:srgbClr val="002060"/>
                </a:solidFill>
                <a:latin typeface="+mj-lt"/>
              </a:rPr>
              <a:t>30 OPLs </a:t>
            </a:r>
            <a:r>
              <a:rPr lang="en-IE" altLang="en-US" sz="2400" dirty="0">
                <a:solidFill>
                  <a:srgbClr val="002060"/>
                </a:solidFill>
                <a:latin typeface="+mj-lt"/>
              </a:rPr>
              <a:t>across Ireland took part in semi-structured interviews (maximum variation sampling)</a:t>
            </a:r>
          </a:p>
          <a:p>
            <a:pPr marL="452438" indent="-342900">
              <a:buFont typeface="Arial" panose="020B0604020202020204" pitchFamily="34" charset="0"/>
              <a:buChar char="•"/>
            </a:pPr>
            <a:endParaRPr lang="en-IE" altLang="en-US" sz="2400" dirty="0">
              <a:solidFill>
                <a:srgbClr val="002060"/>
              </a:solidFill>
              <a:latin typeface="+mj-lt"/>
            </a:endParaRPr>
          </a:p>
          <a:p>
            <a:pPr marL="109538"/>
            <a:r>
              <a:rPr lang="en-IE" altLang="en-US" sz="2400" b="1" dirty="0">
                <a:solidFill>
                  <a:srgbClr val="002060"/>
                </a:solidFill>
                <a:latin typeface="+mj-lt"/>
              </a:rPr>
              <a:t>Research questions:</a:t>
            </a:r>
          </a:p>
          <a:p>
            <a:pPr marL="452438" lvl="8" indent="-342900">
              <a:buFont typeface="Arial" panose="020B0604020202020204" pitchFamily="34" charset="0"/>
              <a:buChar char="•"/>
            </a:pPr>
            <a:r>
              <a:rPr lang="en-IE" altLang="en-US" sz="2400" dirty="0">
                <a:solidFill>
                  <a:srgbClr val="002060"/>
                </a:solidFill>
                <a:latin typeface="+mj-lt"/>
              </a:rPr>
              <a:t>What are their conceptions of CPD?</a:t>
            </a:r>
          </a:p>
          <a:p>
            <a:pPr marL="452438" lvl="6" indent="-342900">
              <a:buFont typeface="Arial" panose="020B0604020202020204" pitchFamily="34" charset="0"/>
              <a:buChar char="•"/>
            </a:pPr>
            <a:r>
              <a:rPr lang="en-IE" altLang="en-US" sz="2400" dirty="0">
                <a:solidFill>
                  <a:srgbClr val="002060"/>
                </a:solidFill>
                <a:latin typeface="+mj-lt"/>
              </a:rPr>
              <a:t>How do OPLs in Ireland experience different methods of CPD?</a:t>
            </a:r>
          </a:p>
          <a:p>
            <a:pPr marL="452438" indent="-342900">
              <a:buFont typeface="Arial" panose="020B0604020202020204" pitchFamily="34" charset="0"/>
              <a:buChar char="•"/>
            </a:pPr>
            <a:endParaRPr lang="en-IE" altLang="en-US" sz="2400" dirty="0">
              <a:solidFill>
                <a:srgbClr val="002060"/>
              </a:solidFill>
              <a:latin typeface="+mj-lt"/>
            </a:endParaRPr>
          </a:p>
          <a:p>
            <a:pPr algn="l"/>
            <a:endParaRPr lang="en-US"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D54F058-0056-8619-4ED4-D6C9D3D53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185" y="9292598"/>
            <a:ext cx="1922321" cy="16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2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1ABB54-0305-D31C-3116-93C64B02D59A}"/>
              </a:ext>
            </a:extLst>
          </p:cNvPr>
          <p:cNvSpPr txBox="1"/>
          <p:nvPr/>
        </p:nvSpPr>
        <p:spPr>
          <a:xfrm>
            <a:off x="1957935" y="4577901"/>
            <a:ext cx="802646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17375E"/>
                </a:solidFill>
                <a:latin typeface="Calibri"/>
              </a:rPr>
              <a:t>Results!</a:t>
            </a:r>
            <a:r>
              <a:rPr lang="en-US" sz="6000" b="1" dirty="0">
                <a:solidFill>
                  <a:srgbClr val="17375E"/>
                </a:solidFill>
                <a:latin typeface="Calibri"/>
              </a:rPr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3865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F5810B5A2D734BB29903DBCF6B6E5B" ma:contentTypeVersion="14" ma:contentTypeDescription="Create a new document." ma:contentTypeScope="" ma:versionID="d1b033a2003ee23ba68f7ba1319151e1">
  <xsd:schema xmlns:xsd="http://www.w3.org/2001/XMLSchema" xmlns:xs="http://www.w3.org/2001/XMLSchema" xmlns:p="http://schemas.microsoft.com/office/2006/metadata/properties" xmlns:ns2="6a804e27-53ac-4f4e-8e8c-519d6e17cb84" xmlns:ns3="b8cda18f-0108-4ae7-812d-92a01ffa63f5" targetNamespace="http://schemas.microsoft.com/office/2006/metadata/properties" ma:root="true" ma:fieldsID="172bfd21216a8b5454365990f464e6a0" ns2:_="" ns3:_="">
    <xsd:import namespace="6a804e27-53ac-4f4e-8e8c-519d6e17cb84"/>
    <xsd:import namespace="b8cda18f-0108-4ae7-812d-92a01ffa63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04e27-53ac-4f4e-8e8c-519d6e17cb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ad6df33-68c8-45a7-b8e0-81627f6e48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da18f-0108-4ae7-812d-92a01ffa63f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198c83a-a4e3-4f9a-b35a-e77691665526}" ma:internalName="TaxCatchAll" ma:showField="CatchAllData" ma:web="b8cda18f-0108-4ae7-812d-92a01ffa63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804e27-53ac-4f4e-8e8c-519d6e17cb84">
      <Terms xmlns="http://schemas.microsoft.com/office/infopath/2007/PartnerControls"/>
    </lcf76f155ced4ddcb4097134ff3c332f>
    <TaxCatchAll xmlns="b8cda18f-0108-4ae7-812d-92a01ffa63f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E3BF02-AC92-4910-92D3-FC3AE38266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804e27-53ac-4f4e-8e8c-519d6e17cb84"/>
    <ds:schemaRef ds:uri="b8cda18f-0108-4ae7-812d-92a01ffa63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C4CDCC-9F72-4CF8-A692-41D4323E6277}">
  <ds:schemaRefs>
    <ds:schemaRef ds:uri="http://schemas.microsoft.com/office/2006/metadata/properties"/>
    <ds:schemaRef ds:uri="http://schemas.microsoft.com/office/infopath/2007/PartnerControls"/>
    <ds:schemaRef ds:uri="6a804e27-53ac-4f4e-8e8c-519d6e17cb84"/>
    <ds:schemaRef ds:uri="b8cda18f-0108-4ae7-812d-92a01ffa63f5"/>
  </ds:schemaRefs>
</ds:datastoreItem>
</file>

<file path=customXml/itemProps3.xml><?xml version="1.0" encoding="utf-8"?>
<ds:datastoreItem xmlns:ds="http://schemas.openxmlformats.org/officeDocument/2006/customXml" ds:itemID="{06D5829D-AD6C-435A-827E-C9D41E7B6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</TotalTime>
  <Words>943</Words>
  <Application>Microsoft Office PowerPoint</Application>
  <PresentationFormat>Custom</PresentationFormat>
  <Paragraphs>169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Calibri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Hornung</dc:creator>
  <cp:lastModifiedBy>Eva Hornung</cp:lastModifiedBy>
  <cp:revision>723</cp:revision>
  <dcterms:created xsi:type="dcterms:W3CDTF">2024-01-30T09:50:29Z</dcterms:created>
  <dcterms:modified xsi:type="dcterms:W3CDTF">2026-05-19T13:04:37Z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2023-02-24T00:00:00Z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2024-01-30T00:00:00Z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0x010100B5F5810B5A2D734BB29903DBCF6B6E5B</vt:lpwstr>
  </property>
  <property fmtid="{D5CDD505-2E9C-101B-9397-08002B2CF9AE}" pid="7" name="MediaServiceImageTags">
    <vt:lpwstr/>
  </property>
</Properties>
</file>