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8288000" cy="10287000"/>
  <p:notesSz cx="6858000" cy="9144000"/>
  <p:embeddedFontLst>
    <p:embeddedFont>
      <p:font typeface="Aptos Bold" panose="020B0604020202020204" charset="0"/>
      <p:regular r:id="rId44"/>
    </p:embeddedFont>
    <p:embeddedFont>
      <p:font typeface="Arial Bold" panose="020B0604020202020204" charset="0"/>
      <p:regular r:id="rId45"/>
    </p:embeddedFont>
    <p:embeddedFont>
      <p:font typeface="Arimo" panose="020B0604020202020204" charset="0"/>
      <p:regular r:id="rId46"/>
    </p:embeddedFont>
    <p:embeddedFont>
      <p:font typeface="Arimo Bold" panose="020B0604020202020204" charset="0"/>
      <p:regular r:id="rId47"/>
    </p:embeddedFont>
    <p:embeddedFont>
      <p:font typeface="Calibri (MS)" panose="020B0604020202020204" charset="0"/>
      <p:regular r:id="rId48"/>
    </p:embeddedFont>
    <p:embeddedFont>
      <p:font typeface="Calibri (MS) Bold" panose="020B0604020202020204" charset="0"/>
      <p:regular r:id="rId49"/>
    </p:embeddedFont>
    <p:embeddedFont>
      <p:font typeface="Calibri (MS) Italics" panose="020B0604020202020204" charset="0"/>
      <p:regular r:id="rId50"/>
    </p:embeddedFont>
    <p:embeddedFont>
      <p:font typeface="Calibri 1" panose="020B0604020202020204" charset="0"/>
      <p:regular r:id="rId51"/>
    </p:embeddedFont>
    <p:embeddedFont>
      <p:font typeface="Calibri 2" panose="020B0604020202020204" charset="0"/>
      <p:regular r:id="rId52"/>
    </p:embeddedFont>
    <p:embeddedFont>
      <p:font typeface="Futura Bold" panose="020B0604020202020204" charset="-18"/>
      <p:regular r:id="rId53"/>
    </p:embeddedFont>
    <p:embeddedFont>
      <p:font typeface="TT Rounds Condensed Bold" panose="020B0604020202020204" charset="-18"/>
      <p:regular r:id="rId54"/>
    </p:embeddedFont>
    <p:embeddedFont>
      <p:font typeface="Verdana" panose="020B0604030504040204" pitchFamily="34" charset="0"/>
      <p:regular r:id="rId55"/>
      <p:bold r:id="rId56"/>
      <p:italic r:id="rId57"/>
      <p:boldItalic r:id="rId58"/>
    </p:embeddedFont>
    <p:embeddedFont>
      <p:font typeface="Verdana Pro" panose="020F0502020204030204" pitchFamily="34" charset="0"/>
      <p:regular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808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Ovdje dodati nekoliko po jedan primjer za svaki izazov: HRV i SLO</a:t>
            </a:r>
          </a:p>
          <a:p>
            <a:r>
              <a:rPr lang="en-US"/>
              <a:t>Čitanje – Mjesec knjige (HRV)</a:t>
            </a:r>
          </a:p>
          <a:p>
            <a:r>
              <a:rPr lang="en-US"/>
              <a:t>Urbani i ruralni razvoj – GIS analiza mreže knjižnica (SLO)</a:t>
            </a:r>
          </a:p>
          <a:p>
            <a:r>
              <a:rPr lang="en-US"/>
              <a:t>Ekonomska konkurentnost – start-up u knjižnici, Požega (HRV)</a:t>
            </a:r>
          </a:p>
          <a:p>
            <a:r>
              <a:rPr lang="en-US"/>
              <a:t>Pristup kulturi - Kamniške pravljične poti (SLO)</a:t>
            </a:r>
          </a:p>
          <a:p>
            <a:r>
              <a:rPr lang="en-US"/>
              <a:t>Društvena kohezija – kampanja I ja želim čitati (HRV)</a:t>
            </a:r>
          </a:p>
          <a:p>
            <a:r>
              <a:rPr lang="en-US"/>
              <a:t>Digitalni razvoj – Tehnofobija nije za žene (SLO)</a:t>
            </a:r>
          </a:p>
          <a:p>
            <a:r>
              <a:rPr lang="en-US"/>
              <a:t>Demokracija i pristup informacijama – Pisati slobodno (HRV)</a:t>
            </a:r>
          </a:p>
          <a:p>
            <a:r>
              <a:rPr lang="en-US"/>
              <a:t>Održivi razvoj – Knjižnica sjemena (SLO)</a:t>
            </a:r>
          </a:p>
          <a:p>
            <a:r>
              <a:rPr lang="en-US"/>
              <a:t>Zdravlje i kvaliteta života (well-being) – ZKD biciklisti</a:t>
            </a:r>
          </a:p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ur-lex.europa.eu/legal-content/SL/TXT/?uri=CELEX:32022G1207(01)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svg"/><Relationship Id="rId4" Type="http://schemas.openxmlformats.org/officeDocument/2006/relationships/image" Target="../media/image6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66.svg"/><Relationship Id="rId7" Type="http://schemas.openxmlformats.org/officeDocument/2006/relationships/image" Target="../media/image70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svg"/><Relationship Id="rId5" Type="http://schemas.openxmlformats.org/officeDocument/2006/relationships/image" Target="../media/image68.svg"/><Relationship Id="rId10" Type="http://schemas.openxmlformats.org/officeDocument/2006/relationships/image" Target="../media/image55.png"/><Relationship Id="rId4" Type="http://schemas.openxmlformats.org/officeDocument/2006/relationships/image" Target="../media/image67.svg"/><Relationship Id="rId9" Type="http://schemas.openxmlformats.org/officeDocument/2006/relationships/image" Target="../media/image72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sv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18" Type="http://schemas.openxmlformats.org/officeDocument/2006/relationships/image" Target="../media/image97.png"/><Relationship Id="rId3" Type="http://schemas.openxmlformats.org/officeDocument/2006/relationships/image" Target="../media/image83.jpe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17" Type="http://schemas.openxmlformats.org/officeDocument/2006/relationships/image" Target="../media/image96.png"/><Relationship Id="rId2" Type="http://schemas.openxmlformats.org/officeDocument/2006/relationships/image" Target="../media/image82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5" Type="http://schemas.openxmlformats.org/officeDocument/2006/relationships/image" Target="../media/image95.png"/><Relationship Id="rId10" Type="http://schemas.openxmlformats.org/officeDocument/2006/relationships/image" Target="../media/image90.svg"/><Relationship Id="rId4" Type="http://schemas.openxmlformats.org/officeDocument/2006/relationships/image" Target="../media/image84.png"/><Relationship Id="rId9" Type="http://schemas.openxmlformats.org/officeDocument/2006/relationships/image" Target="../media/image89.png"/><Relationship Id="rId14" Type="http://schemas.openxmlformats.org/officeDocument/2006/relationships/image" Target="../media/image94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sv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7" Type="http://schemas.openxmlformats.org/officeDocument/2006/relationships/image" Target="../media/image120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svg"/><Relationship Id="rId7" Type="http://schemas.openxmlformats.org/officeDocument/2006/relationships/image" Target="../media/image12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svg"/><Relationship Id="rId4" Type="http://schemas.openxmlformats.org/officeDocument/2006/relationships/image" Target="../media/image126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sv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120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2490838" y="433320"/>
            <a:ext cx="5797162" cy="1304360"/>
            <a:chOff x="0" y="0"/>
            <a:chExt cx="9204215" cy="20709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204198" cy="2070989"/>
            </a:xfrm>
            <a:custGeom>
              <a:avLst/>
              <a:gdLst/>
              <a:ahLst/>
              <a:cxnLst/>
              <a:rect l="l" t="t" r="r" b="b"/>
              <a:pathLst>
                <a:path w="9204198" h="2070989">
                  <a:moveTo>
                    <a:pt x="0" y="0"/>
                  </a:moveTo>
                  <a:lnTo>
                    <a:pt x="9204198" y="0"/>
                  </a:lnTo>
                  <a:lnTo>
                    <a:pt x="9204198" y="2070989"/>
                  </a:lnTo>
                  <a:lnTo>
                    <a:pt x="0" y="20709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7983" b="-27983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56713" y="9060820"/>
            <a:ext cx="1935144" cy="954071"/>
            <a:chOff x="0" y="0"/>
            <a:chExt cx="11147006" cy="5495734"/>
          </a:xfrm>
        </p:grpSpPr>
        <p:sp>
          <p:nvSpPr>
            <p:cNvPr id="6" name="Freeform 6" descr="Afbeelding met vlag, symbool, logo  Door AI gegenereerde inhoud is mogelijk onjuist."/>
            <p:cNvSpPr/>
            <p:nvPr/>
          </p:nvSpPr>
          <p:spPr>
            <a:xfrm>
              <a:off x="0" y="0"/>
              <a:ext cx="11147044" cy="5495671"/>
            </a:xfrm>
            <a:custGeom>
              <a:avLst/>
              <a:gdLst/>
              <a:ahLst/>
              <a:cxnLst/>
              <a:rect l="l" t="t" r="r" b="b"/>
              <a:pathLst>
                <a:path w="11147044" h="5495671">
                  <a:moveTo>
                    <a:pt x="0" y="0"/>
                  </a:moveTo>
                  <a:lnTo>
                    <a:pt x="11147044" y="0"/>
                  </a:lnTo>
                  <a:lnTo>
                    <a:pt x="11147044" y="5495671"/>
                  </a:lnTo>
                  <a:lnTo>
                    <a:pt x="0" y="5495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30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Freeform 7"/>
          <p:cNvSpPr/>
          <p:nvPr/>
        </p:nvSpPr>
        <p:spPr>
          <a:xfrm>
            <a:off x="656713" y="433320"/>
            <a:ext cx="6020980" cy="8478696"/>
          </a:xfrm>
          <a:custGeom>
            <a:avLst/>
            <a:gdLst/>
            <a:ahLst/>
            <a:cxnLst/>
            <a:rect l="l" t="t" r="r" b="b"/>
            <a:pathLst>
              <a:path w="6020980" h="8478696">
                <a:moveTo>
                  <a:pt x="0" y="0"/>
                </a:moveTo>
                <a:lnTo>
                  <a:pt x="6020980" y="0"/>
                </a:lnTo>
                <a:lnTo>
                  <a:pt x="6020980" y="8478697"/>
                </a:lnTo>
                <a:lnTo>
                  <a:pt x="0" y="84786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8" name="TextBox 8"/>
          <p:cNvSpPr txBox="1"/>
          <p:nvPr/>
        </p:nvSpPr>
        <p:spPr>
          <a:xfrm>
            <a:off x="2997337" y="9280898"/>
            <a:ext cx="15290663" cy="733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9"/>
              </a:lnSpc>
            </a:pPr>
            <a:r>
              <a:rPr lang="en-US" sz="226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Kongres ZBDS 2026: Kdaj, če ne zdaj?! skupaj za razvoj knjižnic, 16. - 18. september 2026, Maribor (IZUM)</a:t>
            </a:r>
          </a:p>
          <a:p>
            <a:pPr algn="ctr">
              <a:lnSpc>
                <a:spcPts val="2719"/>
              </a:lnSpc>
            </a:pPr>
            <a:r>
              <a:rPr lang="en-US" sz="2266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17. oktober 2026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794893" y="6323148"/>
            <a:ext cx="7953671" cy="96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7"/>
              </a:lnSpc>
              <a:spcBef>
                <a:spcPct val="0"/>
              </a:spcBef>
            </a:pPr>
            <a:r>
              <a:rPr lang="en-US" sz="3503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mag. Aleš Klemen</a:t>
            </a:r>
          </a:p>
          <a:p>
            <a:pPr algn="ctr">
              <a:lnSpc>
                <a:spcPts val="3777"/>
              </a:lnSpc>
              <a:spcBef>
                <a:spcPct val="0"/>
              </a:spcBef>
            </a:pPr>
            <a:r>
              <a:rPr lang="en-US" sz="3503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Mestna knjižnica Ljubljana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84157" y="2820788"/>
            <a:ext cx="8975143" cy="2944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24"/>
              </a:lnSpc>
              <a:spcBef>
                <a:spcPct val="0"/>
              </a:spcBef>
            </a:pPr>
            <a:r>
              <a:rPr lang="en-US" sz="558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Neizkoriščen potencial: </a:t>
            </a:r>
          </a:p>
          <a:p>
            <a:pPr algn="ctr">
              <a:lnSpc>
                <a:spcPts val="7824"/>
              </a:lnSpc>
              <a:spcBef>
                <a:spcPct val="0"/>
              </a:spcBef>
            </a:pPr>
            <a:r>
              <a:rPr lang="en-US" sz="558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Krepitev Evrope s pomočjo splošnih knjižnic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 descr="10,400+ Library Silence Stock Photos, Pictures &amp; Royalty-Free Images -  iStock | Silent, Scottish man, Museum"/>
          <p:cNvSpPr/>
          <p:nvPr/>
        </p:nvSpPr>
        <p:spPr>
          <a:xfrm>
            <a:off x="1257300" y="3109589"/>
            <a:ext cx="6380069" cy="5908110"/>
          </a:xfrm>
          <a:custGeom>
            <a:avLst/>
            <a:gdLst/>
            <a:ahLst/>
            <a:cxnLst/>
            <a:rect l="l" t="t" r="r" b="b"/>
            <a:pathLst>
              <a:path w="6380069" h="5908110">
                <a:moveTo>
                  <a:pt x="0" y="0"/>
                </a:moveTo>
                <a:lnTo>
                  <a:pt x="6380069" y="0"/>
                </a:lnTo>
                <a:lnTo>
                  <a:pt x="6380069" y="5908109"/>
                </a:lnTo>
                <a:lnTo>
                  <a:pt x="0" y="59081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94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 descr="10,400+ Library Silence Stock Photos, Pictures &amp; Royalty-Free Images -  iStock | Silent, Scottish man, Museum"/>
          <p:cNvSpPr/>
          <p:nvPr/>
        </p:nvSpPr>
        <p:spPr>
          <a:xfrm>
            <a:off x="10089752" y="2940432"/>
            <a:ext cx="5543679" cy="6246424"/>
          </a:xfrm>
          <a:custGeom>
            <a:avLst/>
            <a:gdLst/>
            <a:ahLst/>
            <a:cxnLst/>
            <a:rect l="l" t="t" r="r" b="b"/>
            <a:pathLst>
              <a:path w="5543679" h="6246424">
                <a:moveTo>
                  <a:pt x="0" y="0"/>
                </a:moveTo>
                <a:lnTo>
                  <a:pt x="5543679" y="0"/>
                </a:lnTo>
                <a:lnTo>
                  <a:pt x="5543679" y="6246423"/>
                </a:lnTo>
                <a:lnTo>
                  <a:pt x="0" y="62464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TextBox 5"/>
          <p:cNvSpPr txBox="1"/>
          <p:nvPr/>
        </p:nvSpPr>
        <p:spPr>
          <a:xfrm>
            <a:off x="2618334" y="1126217"/>
            <a:ext cx="3299743" cy="1326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11"/>
              </a:lnSpc>
            </a:pPr>
            <a:r>
              <a:rPr lang="en-US" sz="7794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Podoba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458389" y="1126217"/>
            <a:ext cx="4806404" cy="1326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11"/>
              </a:lnSpc>
            </a:pPr>
            <a:r>
              <a:rPr lang="en-US" sz="7794" spc="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Resničnost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3" name="Group 3"/>
          <p:cNvGrpSpPr/>
          <p:nvPr/>
        </p:nvGrpSpPr>
        <p:grpSpPr>
          <a:xfrm>
            <a:off x="4008093" y="21733"/>
            <a:ext cx="13761533" cy="2013933"/>
            <a:chOff x="0" y="0"/>
            <a:chExt cx="18348710" cy="26852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348709" cy="2685244"/>
            </a:xfrm>
            <a:custGeom>
              <a:avLst/>
              <a:gdLst/>
              <a:ahLst/>
              <a:cxnLst/>
              <a:rect l="l" t="t" r="r" b="b"/>
              <a:pathLst>
                <a:path w="18348709" h="2685244">
                  <a:moveTo>
                    <a:pt x="0" y="0"/>
                  </a:moveTo>
                  <a:lnTo>
                    <a:pt x="18348709" y="0"/>
                  </a:lnTo>
                  <a:lnTo>
                    <a:pt x="18348709" y="2685244"/>
                  </a:lnTo>
                  <a:lnTo>
                    <a:pt x="0" y="2685244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18348710" cy="26185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>
                  <a:solidFill>
                    <a:srgbClr val="000000"/>
                  </a:solidFill>
                  <a:latin typeface="Verdana Pro"/>
                  <a:ea typeface="Verdana Pro"/>
                  <a:cs typeface="Verdana Pro"/>
                  <a:sym typeface="Verdana Pro"/>
                </a:rPr>
                <a:t>Pravni okvir delovanja skupine OMC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80959" y="1702310"/>
            <a:ext cx="16168595" cy="623247"/>
            <a:chOff x="0" y="0"/>
            <a:chExt cx="21558126" cy="8309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558126" cy="830996"/>
            </a:xfrm>
            <a:custGeom>
              <a:avLst/>
              <a:gdLst/>
              <a:ahLst/>
              <a:cxnLst/>
              <a:rect l="l" t="t" r="r" b="b"/>
              <a:pathLst>
                <a:path w="21558126" h="830996">
                  <a:moveTo>
                    <a:pt x="0" y="0"/>
                  </a:moveTo>
                  <a:lnTo>
                    <a:pt x="21558126" y="0"/>
                  </a:lnTo>
                  <a:lnTo>
                    <a:pt x="21558126" y="830996"/>
                  </a:lnTo>
                  <a:lnTo>
                    <a:pt x="0" y="830996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1558126" cy="83099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779"/>
                </a:lnSpc>
              </a:pPr>
              <a:r>
                <a:rPr lang="en-US" sz="3150" u="sng">
                  <a:solidFill>
                    <a:srgbClr val="0563C1"/>
                  </a:solidFill>
                  <a:latin typeface="Verdana Pro"/>
                  <a:ea typeface="Verdana Pro"/>
                  <a:cs typeface="Verdana Pro"/>
                  <a:sym typeface="Verdana Pro"/>
                  <a:hlinkClick r:id="rId3" tooltip="https://eur-lex.europa.eu/legal-content/SL/TXT/?uri=CELEX:32022G1207(01)"/>
                </a:rPr>
                <a:t>Resolucija Sveta o delovnem načrtu EU za kulturo za obdobje 2023–2026 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3434" y="2013933"/>
            <a:ext cx="15679629" cy="4719898"/>
            <a:chOff x="0" y="0"/>
            <a:chExt cx="20906172" cy="629319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906172" cy="6293197"/>
            </a:xfrm>
            <a:custGeom>
              <a:avLst/>
              <a:gdLst/>
              <a:ahLst/>
              <a:cxnLst/>
              <a:rect l="l" t="t" r="r" b="b"/>
              <a:pathLst>
                <a:path w="20906172" h="6293197">
                  <a:moveTo>
                    <a:pt x="0" y="0"/>
                  </a:moveTo>
                  <a:lnTo>
                    <a:pt x="20906172" y="0"/>
                  </a:lnTo>
                  <a:lnTo>
                    <a:pt x="20906172" y="6293197"/>
                  </a:lnTo>
                  <a:lnTo>
                    <a:pt x="0" y="6293197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20906172" cy="635987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600"/>
                </a:lnSpc>
              </a:pPr>
              <a:endParaRPr/>
            </a:p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Sprejeta 29. novembra 2022 in določa  </a:t>
              </a:r>
              <a:r>
                <a:rPr lang="en-US" sz="300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 prednostna področja </a:t>
              </a:r>
              <a:r>
                <a:rPr lang="en-US" sz="30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delovanje:</a:t>
              </a:r>
            </a:p>
            <a:p>
              <a:pPr marL="542925" lvl="1" indent="-271462" algn="l">
                <a:lnSpc>
                  <a:spcPts val="3600"/>
                </a:lnSpc>
                <a:buAutoNum type="alphaLcPeriod"/>
              </a:pPr>
              <a:r>
                <a:rPr lang="en-US" sz="30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Umetniki in kulturni delavci: krepitev vloge kulturnega in ustvarjalnega sektorja</a:t>
              </a:r>
            </a:p>
            <a:p>
              <a:pPr marL="542925" lvl="1" indent="-271462" algn="l">
                <a:lnSpc>
                  <a:spcPts val="3600"/>
                </a:lnSpc>
                <a:buAutoNum type="alphaLcPeriod"/>
              </a:pPr>
              <a:r>
                <a:rPr lang="en-US" sz="3000" b="1">
                  <a:solidFill>
                    <a:srgbClr val="E9713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Kultura za ljudi: krepitev kulturnega udejstvovanja in vloge kulture v družbi</a:t>
              </a:r>
            </a:p>
            <a:p>
              <a:pPr marL="542925" lvl="1" indent="-271462" algn="l">
                <a:lnSpc>
                  <a:spcPts val="3600"/>
                </a:lnSpc>
                <a:buAutoNum type="alphaLcPeriod"/>
              </a:pPr>
              <a:r>
                <a:rPr lang="en-US" sz="30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Kultura za planet: aktiviranje moči kulture</a:t>
              </a:r>
            </a:p>
            <a:p>
              <a:pPr marL="542925" lvl="1" indent="-271462" algn="l">
                <a:lnSpc>
                  <a:spcPts val="3600"/>
                </a:lnSpc>
                <a:buAutoNum type="alphaLcPeriod"/>
              </a:pPr>
              <a:r>
                <a:rPr lang="en-US" sz="30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Kultura za soustvarjalna partnerstva: krepitev kulturne razsežnosti v zunanjih odnosih EU</a:t>
              </a:r>
            </a:p>
            <a:p>
              <a:pPr marL="542925" lvl="1" indent="-271462" algn="l">
                <a:lnSpc>
                  <a:spcPts val="3600"/>
                </a:lnSpc>
              </a:pPr>
              <a:endPara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542925" lvl="1" indent="-271462" algn="l">
                <a:lnSpc>
                  <a:spcPts val="3600"/>
                </a:lnSpc>
              </a:pPr>
              <a:endPara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542925" lvl="1" indent="-271462" algn="l">
                <a:lnSpc>
                  <a:spcPts val="3600"/>
                </a:lnSpc>
              </a:pPr>
              <a:endPara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542925" lvl="1" indent="-271462" algn="l">
                <a:lnSpc>
                  <a:spcPts val="3600"/>
                </a:lnSpc>
              </a:pPr>
              <a:endPara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3434" y="4896159"/>
            <a:ext cx="16039461" cy="6548698"/>
            <a:chOff x="0" y="0"/>
            <a:chExt cx="21385948" cy="87315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385947" cy="8731597"/>
            </a:xfrm>
            <a:custGeom>
              <a:avLst/>
              <a:gdLst/>
              <a:ahLst/>
              <a:cxnLst/>
              <a:rect l="l" t="t" r="r" b="b"/>
              <a:pathLst>
                <a:path w="21385947" h="8731597">
                  <a:moveTo>
                    <a:pt x="0" y="0"/>
                  </a:moveTo>
                  <a:lnTo>
                    <a:pt x="21385947" y="0"/>
                  </a:lnTo>
                  <a:lnTo>
                    <a:pt x="21385947" y="8731597"/>
                  </a:lnTo>
                  <a:lnTo>
                    <a:pt x="0" y="8731597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21385948" cy="879827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600"/>
                </a:lnSpc>
              </a:pPr>
              <a:endParaRPr/>
            </a:p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V zvezi s prednostnimi področji in delovnimi metodami, opisanimi v delovnem načrtu, </a:t>
              </a:r>
              <a:r>
                <a:rPr lang="en-US" sz="3000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resolucija določa 21 ukrepov</a:t>
              </a:r>
              <a:r>
                <a:rPr lang="en-US" sz="30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, ki obravnavajo specifična vprašanja, kot so:</a:t>
              </a:r>
            </a:p>
            <a:p>
              <a:pPr marL="542925" lvl="2" indent="-180975" algn="l">
                <a:lnSpc>
                  <a:spcPts val="3600"/>
                </a:lnSpc>
                <a:buFont typeface="Arial"/>
                <a:buChar char="⚬"/>
              </a:pPr>
              <a:r>
                <a:rPr lang="en-US" sz="30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Delovni pogoji umetnikov</a:t>
              </a:r>
            </a:p>
            <a:p>
              <a:pPr marL="542925" lvl="2" indent="-180975" algn="l">
                <a:lnSpc>
                  <a:spcPts val="3600"/>
                </a:lnSpc>
                <a:buFont typeface="Arial"/>
                <a:buChar char="⚬"/>
              </a:pPr>
              <a:r>
                <a:rPr lang="en-US" sz="30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Vloga kulture za zdravje in dobro počutje</a:t>
              </a:r>
            </a:p>
            <a:p>
              <a:pPr marL="542925" lvl="2" indent="-180975" algn="l">
                <a:lnSpc>
                  <a:spcPts val="3600"/>
                </a:lnSpc>
                <a:buFont typeface="Arial"/>
                <a:buChar char="⚬"/>
              </a:pPr>
              <a:r>
                <a:rPr lang="en-US" sz="30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Dostop do kulture, kulturna participacija in demokracija</a:t>
              </a:r>
            </a:p>
            <a:p>
              <a:pPr marL="542925" lvl="2" indent="-180975" algn="l">
                <a:lnSpc>
                  <a:spcPts val="3600"/>
                </a:lnSpc>
                <a:buFont typeface="Arial"/>
                <a:buChar char="⚬"/>
              </a:pPr>
              <a:r>
                <a:rPr lang="en-US" sz="3000" b="1">
                  <a:solidFill>
                    <a:srgbClr val="E9713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Vloga knjižnic</a:t>
              </a:r>
            </a:p>
            <a:p>
              <a:pPr marL="542925" lvl="2" indent="-180975" algn="l">
                <a:lnSpc>
                  <a:spcPts val="3600"/>
                </a:lnSpc>
                <a:buFont typeface="Arial"/>
                <a:buChar char="⚬"/>
              </a:pPr>
              <a:r>
                <a:rPr lang="en-US" sz="30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Zeleni in digitalni prehodi sektorjev</a:t>
              </a:r>
            </a:p>
            <a:p>
              <a:pPr marL="542925" lvl="2" indent="-180975" algn="l">
                <a:lnSpc>
                  <a:spcPts val="3600"/>
                </a:lnSpc>
                <a:buFont typeface="Arial"/>
                <a:buChar char="⚬"/>
              </a:pPr>
              <a:r>
                <a:rPr lang="en-US" sz="30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Kultura, kulturna dediščina in podnebne spremembe</a:t>
              </a:r>
            </a:p>
            <a:p>
              <a:pPr marL="542925" lvl="2" indent="-180975" algn="l">
                <a:lnSpc>
                  <a:spcPts val="3600"/>
                </a:lnSpc>
                <a:buFont typeface="Arial"/>
                <a:buChar char="⚬"/>
              </a:pPr>
              <a:r>
                <a:rPr lang="en-US" sz="30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Kakovostno grajeno okolje</a:t>
              </a:r>
            </a:p>
            <a:p>
              <a:pPr marL="542925" lvl="2" indent="-180975" algn="l">
                <a:lnSpc>
                  <a:spcPts val="3600"/>
                </a:lnSpc>
                <a:buFont typeface="Arial"/>
                <a:buChar char="⚬"/>
              </a:pPr>
              <a:r>
                <a:rPr lang="en-US" sz="30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Mednarodni kulturni odnosi, vključno z Ukrajino</a:t>
              </a:r>
            </a:p>
            <a:p>
              <a:pPr marL="542925" lvl="2" indent="-180975" algn="l">
                <a:lnSpc>
                  <a:spcPts val="3600"/>
                </a:lnSpc>
              </a:pPr>
              <a:endPara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542925" lvl="2" indent="-180975" algn="l">
                <a:lnSpc>
                  <a:spcPts val="3600"/>
                </a:lnSpc>
              </a:pPr>
              <a:endPara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542925" lvl="2" indent="-180975" algn="l">
                <a:lnSpc>
                  <a:spcPts val="3600"/>
                </a:lnSpc>
              </a:pPr>
              <a:endPara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>
            <a:off x="416318" y="214874"/>
            <a:ext cx="2729281" cy="1211474"/>
          </a:xfrm>
          <a:custGeom>
            <a:avLst/>
            <a:gdLst/>
            <a:ahLst/>
            <a:cxnLst/>
            <a:rect l="l" t="t" r="r" b="b"/>
            <a:pathLst>
              <a:path w="2729281" h="1211474">
                <a:moveTo>
                  <a:pt x="0" y="0"/>
                </a:moveTo>
                <a:lnTo>
                  <a:pt x="2729281" y="0"/>
                </a:lnTo>
                <a:lnTo>
                  <a:pt x="2729281" y="1211474"/>
                </a:lnTo>
                <a:lnTo>
                  <a:pt x="0" y="12114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6427" t="-18557" r="-46427" b="-16307"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3" name="Group 3"/>
          <p:cNvGrpSpPr/>
          <p:nvPr/>
        </p:nvGrpSpPr>
        <p:grpSpPr>
          <a:xfrm>
            <a:off x="777915" y="961234"/>
            <a:ext cx="5598025" cy="8374722"/>
            <a:chOff x="0" y="0"/>
            <a:chExt cx="7464034" cy="111662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64034" cy="11166296"/>
            </a:xfrm>
            <a:custGeom>
              <a:avLst/>
              <a:gdLst/>
              <a:ahLst/>
              <a:cxnLst/>
              <a:rect l="l" t="t" r="r" b="b"/>
              <a:pathLst>
                <a:path w="7464034" h="11166296">
                  <a:moveTo>
                    <a:pt x="0" y="0"/>
                  </a:moveTo>
                  <a:lnTo>
                    <a:pt x="7464034" y="0"/>
                  </a:lnTo>
                  <a:lnTo>
                    <a:pt x="7464034" y="11166296"/>
                  </a:lnTo>
                  <a:lnTo>
                    <a:pt x="0" y="11166296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57150"/>
              <a:ext cx="7464034" cy="111091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 spc="-36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Ključen pomen vključitve knjižnic v Delovni načrt EU za kulturo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907636" y="361948"/>
            <a:ext cx="10969264" cy="1501569"/>
            <a:chOff x="0" y="0"/>
            <a:chExt cx="14625686" cy="2002092"/>
          </a:xfrm>
        </p:grpSpPr>
        <p:sp>
          <p:nvSpPr>
            <p:cNvPr id="7" name="Freeform 7"/>
            <p:cNvSpPr/>
            <p:nvPr/>
          </p:nvSpPr>
          <p:spPr>
            <a:xfrm>
              <a:off x="12700" y="12700"/>
              <a:ext cx="14600301" cy="1976628"/>
            </a:xfrm>
            <a:custGeom>
              <a:avLst/>
              <a:gdLst/>
              <a:ahLst/>
              <a:cxnLst/>
              <a:rect l="l" t="t" r="r" b="b"/>
              <a:pathLst>
                <a:path w="14600301" h="1976628">
                  <a:moveTo>
                    <a:pt x="0" y="329438"/>
                  </a:moveTo>
                  <a:cubicBezTo>
                    <a:pt x="0" y="147447"/>
                    <a:pt x="149098" y="0"/>
                    <a:pt x="333121" y="0"/>
                  </a:cubicBezTo>
                  <a:lnTo>
                    <a:pt x="14267180" y="0"/>
                  </a:lnTo>
                  <a:cubicBezTo>
                    <a:pt x="14451203" y="0"/>
                    <a:pt x="14600301" y="147447"/>
                    <a:pt x="14600301" y="329438"/>
                  </a:cubicBezTo>
                  <a:lnTo>
                    <a:pt x="14600301" y="1647190"/>
                  </a:lnTo>
                  <a:cubicBezTo>
                    <a:pt x="14600301" y="1829181"/>
                    <a:pt x="14451203" y="1976628"/>
                    <a:pt x="14267180" y="1976628"/>
                  </a:cubicBezTo>
                  <a:lnTo>
                    <a:pt x="333121" y="1976628"/>
                  </a:lnTo>
                  <a:cubicBezTo>
                    <a:pt x="149098" y="1976755"/>
                    <a:pt x="0" y="1829181"/>
                    <a:pt x="0" y="1647190"/>
                  </a:cubicBezTo>
                  <a:close/>
                </a:path>
              </a:pathLst>
            </a:custGeom>
            <a:solidFill>
              <a:srgbClr val="ED7D31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14625701" cy="2002028"/>
            </a:xfrm>
            <a:custGeom>
              <a:avLst/>
              <a:gdLst/>
              <a:ahLst/>
              <a:cxnLst/>
              <a:rect l="l" t="t" r="r" b="b"/>
              <a:pathLst>
                <a:path w="14625701" h="2002028">
                  <a:moveTo>
                    <a:pt x="0" y="342138"/>
                  </a:moveTo>
                  <a:cubicBezTo>
                    <a:pt x="0" y="153035"/>
                    <a:pt x="154940" y="0"/>
                    <a:pt x="345821" y="0"/>
                  </a:cubicBezTo>
                  <a:lnTo>
                    <a:pt x="14279880" y="0"/>
                  </a:lnTo>
                  <a:lnTo>
                    <a:pt x="14279880" y="12700"/>
                  </a:lnTo>
                  <a:lnTo>
                    <a:pt x="14279880" y="0"/>
                  </a:lnTo>
                  <a:cubicBezTo>
                    <a:pt x="14470762" y="0"/>
                    <a:pt x="14625701" y="153035"/>
                    <a:pt x="14625701" y="342138"/>
                  </a:cubicBezTo>
                  <a:lnTo>
                    <a:pt x="14613001" y="342138"/>
                  </a:lnTo>
                  <a:lnTo>
                    <a:pt x="14625701" y="342138"/>
                  </a:lnTo>
                  <a:lnTo>
                    <a:pt x="14625701" y="1659890"/>
                  </a:lnTo>
                  <a:lnTo>
                    <a:pt x="14613001" y="1659890"/>
                  </a:lnTo>
                  <a:lnTo>
                    <a:pt x="14625701" y="1659890"/>
                  </a:lnTo>
                  <a:cubicBezTo>
                    <a:pt x="14625701" y="1848993"/>
                    <a:pt x="14470762" y="2002028"/>
                    <a:pt x="14279880" y="2002028"/>
                  </a:cubicBezTo>
                  <a:lnTo>
                    <a:pt x="14279880" y="1989328"/>
                  </a:lnTo>
                  <a:lnTo>
                    <a:pt x="14279880" y="2002028"/>
                  </a:lnTo>
                  <a:lnTo>
                    <a:pt x="345821" y="2002028"/>
                  </a:lnTo>
                  <a:lnTo>
                    <a:pt x="345821" y="1989328"/>
                  </a:lnTo>
                  <a:lnTo>
                    <a:pt x="345821" y="2002028"/>
                  </a:lnTo>
                  <a:cubicBezTo>
                    <a:pt x="154940" y="2002155"/>
                    <a:pt x="0" y="1848993"/>
                    <a:pt x="0" y="1659890"/>
                  </a:cubicBezTo>
                  <a:lnTo>
                    <a:pt x="0" y="342138"/>
                  </a:lnTo>
                  <a:lnTo>
                    <a:pt x="12700" y="342138"/>
                  </a:lnTo>
                  <a:lnTo>
                    <a:pt x="0" y="342138"/>
                  </a:lnTo>
                  <a:moveTo>
                    <a:pt x="25400" y="342138"/>
                  </a:moveTo>
                  <a:lnTo>
                    <a:pt x="25400" y="1659890"/>
                  </a:lnTo>
                  <a:lnTo>
                    <a:pt x="12700" y="1659890"/>
                  </a:lnTo>
                  <a:lnTo>
                    <a:pt x="25400" y="1659890"/>
                  </a:lnTo>
                  <a:cubicBezTo>
                    <a:pt x="25400" y="1834642"/>
                    <a:pt x="168783" y="1976628"/>
                    <a:pt x="345821" y="1976628"/>
                  </a:cubicBezTo>
                  <a:lnTo>
                    <a:pt x="14279880" y="1976628"/>
                  </a:lnTo>
                  <a:cubicBezTo>
                    <a:pt x="14456919" y="1976628"/>
                    <a:pt x="14600301" y="1834642"/>
                    <a:pt x="14600301" y="1659890"/>
                  </a:cubicBezTo>
                  <a:lnTo>
                    <a:pt x="14600301" y="342138"/>
                  </a:lnTo>
                  <a:cubicBezTo>
                    <a:pt x="14600301" y="167386"/>
                    <a:pt x="14456919" y="25400"/>
                    <a:pt x="14279880" y="25400"/>
                  </a:cubicBezTo>
                  <a:lnTo>
                    <a:pt x="345821" y="25400"/>
                  </a:lnTo>
                  <a:lnTo>
                    <a:pt x="345821" y="12700"/>
                  </a:lnTo>
                  <a:lnTo>
                    <a:pt x="345821" y="25400"/>
                  </a:lnTo>
                  <a:cubicBezTo>
                    <a:pt x="168783" y="25400"/>
                    <a:pt x="25400" y="167386"/>
                    <a:pt x="25400" y="34213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071427" y="434319"/>
            <a:ext cx="10824524" cy="1356828"/>
            <a:chOff x="0" y="0"/>
            <a:chExt cx="14432698" cy="180910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432697" cy="1809104"/>
            </a:xfrm>
            <a:custGeom>
              <a:avLst/>
              <a:gdLst/>
              <a:ahLst/>
              <a:cxnLst/>
              <a:rect l="l" t="t" r="r" b="b"/>
              <a:pathLst>
                <a:path w="14432697" h="1809104">
                  <a:moveTo>
                    <a:pt x="0" y="0"/>
                  </a:moveTo>
                  <a:lnTo>
                    <a:pt x="14432697" y="0"/>
                  </a:lnTo>
                  <a:lnTo>
                    <a:pt x="14432697" y="1809104"/>
                  </a:lnTo>
                  <a:lnTo>
                    <a:pt x="0" y="1809104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4432698" cy="18281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54"/>
                </a:lnSpc>
              </a:pPr>
              <a:r>
                <a:rPr lang="en-US" sz="255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Čeprav pravno nezavezujoče, so </a:t>
              </a:r>
              <a:r>
                <a:rPr lang="en-US" sz="255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prednostne naloge delovnega načrta upoštevane pri pripravi programa financiranja EU za kulturo "Ustvarjalna Evropa"</a:t>
              </a:r>
              <a:r>
                <a:rPr lang="en-US" sz="255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ki je zanimiv za splošne knjižnice.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907636" y="1930868"/>
            <a:ext cx="10969264" cy="1469153"/>
            <a:chOff x="0" y="0"/>
            <a:chExt cx="14625686" cy="1958870"/>
          </a:xfrm>
        </p:grpSpPr>
        <p:sp>
          <p:nvSpPr>
            <p:cNvPr id="13" name="Freeform 13"/>
            <p:cNvSpPr/>
            <p:nvPr/>
          </p:nvSpPr>
          <p:spPr>
            <a:xfrm>
              <a:off x="12700" y="12700"/>
              <a:ext cx="14600174" cy="1933448"/>
            </a:xfrm>
            <a:custGeom>
              <a:avLst/>
              <a:gdLst/>
              <a:ahLst/>
              <a:cxnLst/>
              <a:rect l="l" t="t" r="r" b="b"/>
              <a:pathLst>
                <a:path w="14600174" h="1933448">
                  <a:moveTo>
                    <a:pt x="0" y="322199"/>
                  </a:moveTo>
                  <a:cubicBezTo>
                    <a:pt x="0" y="144272"/>
                    <a:pt x="145923" y="0"/>
                    <a:pt x="325882" y="0"/>
                  </a:cubicBezTo>
                  <a:lnTo>
                    <a:pt x="14274293" y="0"/>
                  </a:lnTo>
                  <a:cubicBezTo>
                    <a:pt x="14454251" y="0"/>
                    <a:pt x="14600174" y="144272"/>
                    <a:pt x="14600174" y="322199"/>
                  </a:cubicBezTo>
                  <a:lnTo>
                    <a:pt x="14600174" y="1611249"/>
                  </a:lnTo>
                  <a:cubicBezTo>
                    <a:pt x="14600174" y="1789176"/>
                    <a:pt x="14454251" y="1933448"/>
                    <a:pt x="14274293" y="1933448"/>
                  </a:cubicBezTo>
                  <a:lnTo>
                    <a:pt x="325882" y="1933448"/>
                  </a:lnTo>
                  <a:cubicBezTo>
                    <a:pt x="145923" y="1933448"/>
                    <a:pt x="0" y="1789176"/>
                    <a:pt x="0" y="1611249"/>
                  </a:cubicBezTo>
                  <a:close/>
                </a:path>
              </a:pathLst>
            </a:custGeom>
            <a:solidFill>
              <a:srgbClr val="47DE7E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14625574" cy="1958848"/>
            </a:xfrm>
            <a:custGeom>
              <a:avLst/>
              <a:gdLst/>
              <a:ahLst/>
              <a:cxnLst/>
              <a:rect l="l" t="t" r="r" b="b"/>
              <a:pathLst>
                <a:path w="14625574" h="1958848">
                  <a:moveTo>
                    <a:pt x="0" y="334899"/>
                  </a:moveTo>
                  <a:cubicBezTo>
                    <a:pt x="0" y="149860"/>
                    <a:pt x="151765" y="0"/>
                    <a:pt x="338582" y="0"/>
                  </a:cubicBezTo>
                  <a:lnTo>
                    <a:pt x="14286993" y="0"/>
                  </a:lnTo>
                  <a:lnTo>
                    <a:pt x="14286993" y="12700"/>
                  </a:lnTo>
                  <a:lnTo>
                    <a:pt x="14286993" y="0"/>
                  </a:lnTo>
                  <a:cubicBezTo>
                    <a:pt x="14473810" y="0"/>
                    <a:pt x="14625574" y="149860"/>
                    <a:pt x="14625574" y="334899"/>
                  </a:cubicBezTo>
                  <a:lnTo>
                    <a:pt x="14612874" y="334899"/>
                  </a:lnTo>
                  <a:lnTo>
                    <a:pt x="14625574" y="334899"/>
                  </a:lnTo>
                  <a:lnTo>
                    <a:pt x="14625574" y="1623949"/>
                  </a:lnTo>
                  <a:lnTo>
                    <a:pt x="14612874" y="1623949"/>
                  </a:lnTo>
                  <a:lnTo>
                    <a:pt x="14625574" y="1623949"/>
                  </a:lnTo>
                  <a:cubicBezTo>
                    <a:pt x="14625574" y="1809115"/>
                    <a:pt x="14473810" y="1958848"/>
                    <a:pt x="14286993" y="1958848"/>
                  </a:cubicBezTo>
                  <a:lnTo>
                    <a:pt x="14286993" y="1946148"/>
                  </a:lnTo>
                  <a:lnTo>
                    <a:pt x="14286993" y="1958848"/>
                  </a:lnTo>
                  <a:lnTo>
                    <a:pt x="338582" y="1958848"/>
                  </a:lnTo>
                  <a:lnTo>
                    <a:pt x="338582" y="1946148"/>
                  </a:lnTo>
                  <a:lnTo>
                    <a:pt x="338582" y="1958848"/>
                  </a:lnTo>
                  <a:cubicBezTo>
                    <a:pt x="151765" y="1958848"/>
                    <a:pt x="0" y="1808988"/>
                    <a:pt x="0" y="1623949"/>
                  </a:cubicBezTo>
                  <a:lnTo>
                    <a:pt x="0" y="334899"/>
                  </a:lnTo>
                  <a:lnTo>
                    <a:pt x="12700" y="334899"/>
                  </a:lnTo>
                  <a:lnTo>
                    <a:pt x="0" y="334899"/>
                  </a:lnTo>
                  <a:moveTo>
                    <a:pt x="25400" y="334899"/>
                  </a:moveTo>
                  <a:lnTo>
                    <a:pt x="25400" y="1623949"/>
                  </a:lnTo>
                  <a:lnTo>
                    <a:pt x="12700" y="1623949"/>
                  </a:lnTo>
                  <a:lnTo>
                    <a:pt x="25400" y="1623949"/>
                  </a:lnTo>
                  <a:cubicBezTo>
                    <a:pt x="25400" y="1794764"/>
                    <a:pt x="165481" y="1933448"/>
                    <a:pt x="338582" y="1933448"/>
                  </a:cubicBezTo>
                  <a:lnTo>
                    <a:pt x="14286993" y="1933448"/>
                  </a:lnTo>
                  <a:cubicBezTo>
                    <a:pt x="14460094" y="1933448"/>
                    <a:pt x="14600174" y="1794764"/>
                    <a:pt x="14600174" y="1623949"/>
                  </a:cubicBezTo>
                  <a:lnTo>
                    <a:pt x="14600174" y="334899"/>
                  </a:lnTo>
                  <a:cubicBezTo>
                    <a:pt x="14600174" y="164084"/>
                    <a:pt x="14460094" y="25400"/>
                    <a:pt x="14286993" y="25400"/>
                  </a:cubicBezTo>
                  <a:lnTo>
                    <a:pt x="338582" y="25400"/>
                  </a:lnTo>
                  <a:lnTo>
                    <a:pt x="338582" y="12700"/>
                  </a:lnTo>
                  <a:lnTo>
                    <a:pt x="338582" y="25400"/>
                  </a:lnTo>
                  <a:cubicBezTo>
                    <a:pt x="165481" y="25400"/>
                    <a:pt x="25400" y="164084"/>
                    <a:pt x="25400" y="33489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049212" y="2001656"/>
            <a:ext cx="10827688" cy="1327576"/>
            <a:chOff x="0" y="0"/>
            <a:chExt cx="14436918" cy="177010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436919" cy="1770102"/>
            </a:xfrm>
            <a:custGeom>
              <a:avLst/>
              <a:gdLst/>
              <a:ahLst/>
              <a:cxnLst/>
              <a:rect l="l" t="t" r="r" b="b"/>
              <a:pathLst>
                <a:path w="14436919" h="1770102">
                  <a:moveTo>
                    <a:pt x="0" y="0"/>
                  </a:moveTo>
                  <a:lnTo>
                    <a:pt x="14436919" y="0"/>
                  </a:lnTo>
                  <a:lnTo>
                    <a:pt x="14436919" y="1770102"/>
                  </a:lnTo>
                  <a:lnTo>
                    <a:pt x="0" y="177010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4436918" cy="17891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54"/>
                </a:lnSpc>
              </a:pPr>
              <a:r>
                <a:rPr lang="en-US" sz="255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Teme</a:t>
              </a:r>
              <a:r>
                <a:rPr lang="en-US" sz="255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vključene v delovni načrt, </a:t>
              </a:r>
              <a:r>
                <a:rPr lang="en-US" sz="255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pridobijo prepoznavnost na ravni celotne EU in lahko postanejo podlaga za nadaljnje programsko in politično zavezujoče dokumente</a:t>
              </a:r>
              <a:r>
                <a:rPr lang="en-US" sz="255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kot so resolucije Sveta.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907636" y="3467370"/>
            <a:ext cx="10969264" cy="1155132"/>
            <a:chOff x="0" y="0"/>
            <a:chExt cx="14625686" cy="1540176"/>
          </a:xfrm>
        </p:grpSpPr>
        <p:sp>
          <p:nvSpPr>
            <p:cNvPr id="19" name="Freeform 19"/>
            <p:cNvSpPr/>
            <p:nvPr/>
          </p:nvSpPr>
          <p:spPr>
            <a:xfrm>
              <a:off x="12700" y="12700"/>
              <a:ext cx="14600301" cy="1514856"/>
            </a:xfrm>
            <a:custGeom>
              <a:avLst/>
              <a:gdLst/>
              <a:ahLst/>
              <a:cxnLst/>
              <a:rect l="l" t="t" r="r" b="b"/>
              <a:pathLst>
                <a:path w="14600301" h="1514856">
                  <a:moveTo>
                    <a:pt x="0" y="252476"/>
                  </a:moveTo>
                  <a:cubicBezTo>
                    <a:pt x="0" y="113030"/>
                    <a:pt x="114681" y="0"/>
                    <a:pt x="256286" y="0"/>
                  </a:cubicBezTo>
                  <a:lnTo>
                    <a:pt x="14344014" y="0"/>
                  </a:lnTo>
                  <a:cubicBezTo>
                    <a:pt x="14485493" y="0"/>
                    <a:pt x="14600301" y="113030"/>
                    <a:pt x="14600301" y="252476"/>
                  </a:cubicBezTo>
                  <a:lnTo>
                    <a:pt x="14600301" y="1262380"/>
                  </a:lnTo>
                  <a:cubicBezTo>
                    <a:pt x="14600301" y="1401826"/>
                    <a:pt x="14485620" y="1514856"/>
                    <a:pt x="14344014" y="1514856"/>
                  </a:cubicBezTo>
                  <a:lnTo>
                    <a:pt x="256286" y="1514856"/>
                  </a:lnTo>
                  <a:cubicBezTo>
                    <a:pt x="114681" y="1514729"/>
                    <a:pt x="0" y="1401699"/>
                    <a:pt x="0" y="1262253"/>
                  </a:cubicBezTo>
                  <a:close/>
                </a:path>
              </a:pathLst>
            </a:custGeom>
            <a:solidFill>
              <a:srgbClr val="815CD1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0" y="0"/>
              <a:ext cx="14625701" cy="1540256"/>
            </a:xfrm>
            <a:custGeom>
              <a:avLst/>
              <a:gdLst/>
              <a:ahLst/>
              <a:cxnLst/>
              <a:rect l="l" t="t" r="r" b="b"/>
              <a:pathLst>
                <a:path w="14625701" h="1540256">
                  <a:moveTo>
                    <a:pt x="0" y="265176"/>
                  </a:moveTo>
                  <a:cubicBezTo>
                    <a:pt x="0" y="118491"/>
                    <a:pt x="120650" y="0"/>
                    <a:pt x="268986" y="0"/>
                  </a:cubicBezTo>
                  <a:lnTo>
                    <a:pt x="14356714" y="0"/>
                  </a:lnTo>
                  <a:lnTo>
                    <a:pt x="14356714" y="12700"/>
                  </a:lnTo>
                  <a:lnTo>
                    <a:pt x="14356714" y="0"/>
                  </a:lnTo>
                  <a:cubicBezTo>
                    <a:pt x="14505051" y="0"/>
                    <a:pt x="14625701" y="118491"/>
                    <a:pt x="14625701" y="265176"/>
                  </a:cubicBezTo>
                  <a:lnTo>
                    <a:pt x="14613001" y="265176"/>
                  </a:lnTo>
                  <a:lnTo>
                    <a:pt x="14625701" y="265176"/>
                  </a:lnTo>
                  <a:lnTo>
                    <a:pt x="14625701" y="1275080"/>
                  </a:lnTo>
                  <a:lnTo>
                    <a:pt x="14613001" y="1275080"/>
                  </a:lnTo>
                  <a:lnTo>
                    <a:pt x="14625701" y="1275080"/>
                  </a:lnTo>
                  <a:cubicBezTo>
                    <a:pt x="14625701" y="1421765"/>
                    <a:pt x="14505051" y="1540256"/>
                    <a:pt x="14356714" y="1540256"/>
                  </a:cubicBezTo>
                  <a:lnTo>
                    <a:pt x="14356714" y="1527556"/>
                  </a:lnTo>
                  <a:lnTo>
                    <a:pt x="14356714" y="1540256"/>
                  </a:lnTo>
                  <a:lnTo>
                    <a:pt x="268986" y="1540256"/>
                  </a:lnTo>
                  <a:lnTo>
                    <a:pt x="268986" y="1527556"/>
                  </a:lnTo>
                  <a:lnTo>
                    <a:pt x="268986" y="1540256"/>
                  </a:lnTo>
                  <a:cubicBezTo>
                    <a:pt x="120650" y="1540129"/>
                    <a:pt x="0" y="1421638"/>
                    <a:pt x="0" y="1274953"/>
                  </a:cubicBezTo>
                  <a:lnTo>
                    <a:pt x="0" y="265176"/>
                  </a:lnTo>
                  <a:lnTo>
                    <a:pt x="12700" y="265176"/>
                  </a:lnTo>
                  <a:lnTo>
                    <a:pt x="0" y="265176"/>
                  </a:lnTo>
                  <a:moveTo>
                    <a:pt x="25400" y="265176"/>
                  </a:moveTo>
                  <a:lnTo>
                    <a:pt x="25400" y="1275080"/>
                  </a:lnTo>
                  <a:lnTo>
                    <a:pt x="12700" y="1275080"/>
                  </a:lnTo>
                  <a:lnTo>
                    <a:pt x="25400" y="1275080"/>
                  </a:lnTo>
                  <a:cubicBezTo>
                    <a:pt x="25400" y="1407287"/>
                    <a:pt x="134239" y="1514856"/>
                    <a:pt x="268986" y="1514856"/>
                  </a:cubicBezTo>
                  <a:lnTo>
                    <a:pt x="14356714" y="1514856"/>
                  </a:lnTo>
                  <a:cubicBezTo>
                    <a:pt x="14491461" y="1514856"/>
                    <a:pt x="14600301" y="1407287"/>
                    <a:pt x="14600301" y="1275080"/>
                  </a:cubicBezTo>
                  <a:lnTo>
                    <a:pt x="14600301" y="265176"/>
                  </a:lnTo>
                  <a:cubicBezTo>
                    <a:pt x="14600301" y="132969"/>
                    <a:pt x="14491461" y="25400"/>
                    <a:pt x="14356714" y="25400"/>
                  </a:cubicBezTo>
                  <a:lnTo>
                    <a:pt x="268986" y="25400"/>
                  </a:lnTo>
                  <a:lnTo>
                    <a:pt x="268986" y="12700"/>
                  </a:lnTo>
                  <a:lnTo>
                    <a:pt x="268986" y="25400"/>
                  </a:lnTo>
                  <a:cubicBezTo>
                    <a:pt x="134239" y="25400"/>
                    <a:pt x="25400" y="132969"/>
                    <a:pt x="25400" y="26517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037605" y="3522830"/>
            <a:ext cx="10858346" cy="1044213"/>
            <a:chOff x="0" y="0"/>
            <a:chExt cx="14477794" cy="13922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477794" cy="1392284"/>
            </a:xfrm>
            <a:custGeom>
              <a:avLst/>
              <a:gdLst/>
              <a:ahLst/>
              <a:cxnLst/>
              <a:rect l="l" t="t" r="r" b="b"/>
              <a:pathLst>
                <a:path w="14477794" h="1392284">
                  <a:moveTo>
                    <a:pt x="0" y="0"/>
                  </a:moveTo>
                  <a:lnTo>
                    <a:pt x="14477794" y="0"/>
                  </a:lnTo>
                  <a:lnTo>
                    <a:pt x="14477794" y="1392284"/>
                  </a:lnTo>
                  <a:lnTo>
                    <a:pt x="0" y="1392284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4477794" cy="14113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54"/>
                </a:lnSpc>
              </a:pPr>
              <a:r>
                <a:rPr lang="en-US" sz="255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Pogosto </a:t>
              </a:r>
              <a:r>
                <a:rPr lang="en-US" sz="25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ukrepi iz delovnega načrta vodijo do dogodkov in objav </a:t>
              </a:r>
              <a:r>
                <a:rPr lang="en-US" sz="255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na evropski ravni, od katerih bi imela knjižničarska skupnost koristi.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907636" y="4689852"/>
            <a:ext cx="10969264" cy="1477302"/>
            <a:chOff x="0" y="0"/>
            <a:chExt cx="14625686" cy="1969736"/>
          </a:xfrm>
        </p:grpSpPr>
        <p:sp>
          <p:nvSpPr>
            <p:cNvPr id="25" name="Freeform 25"/>
            <p:cNvSpPr/>
            <p:nvPr/>
          </p:nvSpPr>
          <p:spPr>
            <a:xfrm>
              <a:off x="12700" y="12700"/>
              <a:ext cx="14600301" cy="1944370"/>
            </a:xfrm>
            <a:custGeom>
              <a:avLst/>
              <a:gdLst/>
              <a:ahLst/>
              <a:cxnLst/>
              <a:rect l="l" t="t" r="r" b="b"/>
              <a:pathLst>
                <a:path w="14600301" h="1944370">
                  <a:moveTo>
                    <a:pt x="0" y="324104"/>
                  </a:moveTo>
                  <a:cubicBezTo>
                    <a:pt x="0" y="145034"/>
                    <a:pt x="146685" y="0"/>
                    <a:pt x="327787" y="0"/>
                  </a:cubicBezTo>
                  <a:lnTo>
                    <a:pt x="14272513" y="0"/>
                  </a:lnTo>
                  <a:cubicBezTo>
                    <a:pt x="14453488" y="0"/>
                    <a:pt x="14600301" y="145034"/>
                    <a:pt x="14600301" y="324104"/>
                  </a:cubicBezTo>
                  <a:lnTo>
                    <a:pt x="14600301" y="1620266"/>
                  </a:lnTo>
                  <a:cubicBezTo>
                    <a:pt x="14600301" y="1799209"/>
                    <a:pt x="14453615" y="1944370"/>
                    <a:pt x="14272513" y="1944370"/>
                  </a:cubicBezTo>
                  <a:lnTo>
                    <a:pt x="327787" y="1944370"/>
                  </a:lnTo>
                  <a:cubicBezTo>
                    <a:pt x="146685" y="1944370"/>
                    <a:pt x="0" y="1799209"/>
                    <a:pt x="0" y="1620266"/>
                  </a:cubicBezTo>
                  <a:close/>
                </a:path>
              </a:pathLst>
            </a:custGeom>
            <a:solidFill>
              <a:srgbClr val="C4870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0" y="0"/>
              <a:ext cx="14625701" cy="1969770"/>
            </a:xfrm>
            <a:custGeom>
              <a:avLst/>
              <a:gdLst/>
              <a:ahLst/>
              <a:cxnLst/>
              <a:rect l="l" t="t" r="r" b="b"/>
              <a:pathLst>
                <a:path w="14625701" h="1969770">
                  <a:moveTo>
                    <a:pt x="0" y="336804"/>
                  </a:moveTo>
                  <a:cubicBezTo>
                    <a:pt x="0" y="150622"/>
                    <a:pt x="152527" y="0"/>
                    <a:pt x="340487" y="0"/>
                  </a:cubicBezTo>
                  <a:lnTo>
                    <a:pt x="14285213" y="0"/>
                  </a:lnTo>
                  <a:lnTo>
                    <a:pt x="14285213" y="12700"/>
                  </a:lnTo>
                  <a:lnTo>
                    <a:pt x="14285213" y="0"/>
                  </a:lnTo>
                  <a:cubicBezTo>
                    <a:pt x="14473047" y="0"/>
                    <a:pt x="14625701" y="150622"/>
                    <a:pt x="14625701" y="336804"/>
                  </a:cubicBezTo>
                  <a:lnTo>
                    <a:pt x="14613001" y="336804"/>
                  </a:lnTo>
                  <a:lnTo>
                    <a:pt x="14625701" y="336804"/>
                  </a:lnTo>
                  <a:lnTo>
                    <a:pt x="14625701" y="1632966"/>
                  </a:lnTo>
                  <a:lnTo>
                    <a:pt x="14613001" y="1632966"/>
                  </a:lnTo>
                  <a:lnTo>
                    <a:pt x="14625701" y="1632966"/>
                  </a:lnTo>
                  <a:cubicBezTo>
                    <a:pt x="14625701" y="1819148"/>
                    <a:pt x="14473174" y="1969770"/>
                    <a:pt x="14285213" y="1969770"/>
                  </a:cubicBezTo>
                  <a:lnTo>
                    <a:pt x="14285213" y="1957070"/>
                  </a:lnTo>
                  <a:lnTo>
                    <a:pt x="14285213" y="1969770"/>
                  </a:lnTo>
                  <a:lnTo>
                    <a:pt x="340487" y="1969770"/>
                  </a:lnTo>
                  <a:lnTo>
                    <a:pt x="340487" y="1957070"/>
                  </a:lnTo>
                  <a:lnTo>
                    <a:pt x="340487" y="1969770"/>
                  </a:lnTo>
                  <a:cubicBezTo>
                    <a:pt x="152527" y="1969770"/>
                    <a:pt x="0" y="1819148"/>
                    <a:pt x="0" y="1632966"/>
                  </a:cubicBezTo>
                  <a:lnTo>
                    <a:pt x="0" y="336804"/>
                  </a:lnTo>
                  <a:lnTo>
                    <a:pt x="12700" y="336804"/>
                  </a:lnTo>
                  <a:lnTo>
                    <a:pt x="0" y="336804"/>
                  </a:lnTo>
                  <a:moveTo>
                    <a:pt x="25400" y="336804"/>
                  </a:moveTo>
                  <a:lnTo>
                    <a:pt x="25400" y="1632966"/>
                  </a:lnTo>
                  <a:lnTo>
                    <a:pt x="12700" y="1632966"/>
                  </a:lnTo>
                  <a:lnTo>
                    <a:pt x="25400" y="1632966"/>
                  </a:lnTo>
                  <a:cubicBezTo>
                    <a:pt x="25400" y="1804797"/>
                    <a:pt x="166370" y="1944370"/>
                    <a:pt x="340487" y="1944370"/>
                  </a:cubicBezTo>
                  <a:lnTo>
                    <a:pt x="14285213" y="1944370"/>
                  </a:lnTo>
                  <a:cubicBezTo>
                    <a:pt x="14459330" y="1944370"/>
                    <a:pt x="14600301" y="1804797"/>
                    <a:pt x="14600301" y="1632966"/>
                  </a:cubicBezTo>
                  <a:lnTo>
                    <a:pt x="14600301" y="336804"/>
                  </a:lnTo>
                  <a:cubicBezTo>
                    <a:pt x="14600301" y="164973"/>
                    <a:pt x="14459330" y="25400"/>
                    <a:pt x="14285213" y="25400"/>
                  </a:cubicBezTo>
                  <a:lnTo>
                    <a:pt x="340487" y="25400"/>
                  </a:lnTo>
                  <a:lnTo>
                    <a:pt x="340487" y="12700"/>
                  </a:lnTo>
                  <a:lnTo>
                    <a:pt x="340487" y="25400"/>
                  </a:lnTo>
                  <a:cubicBezTo>
                    <a:pt x="166370" y="25400"/>
                    <a:pt x="25400" y="164973"/>
                    <a:pt x="25400" y="33680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030518" y="4761038"/>
            <a:ext cx="10826894" cy="1334931"/>
            <a:chOff x="0" y="0"/>
            <a:chExt cx="14435858" cy="177990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4435858" cy="1779908"/>
            </a:xfrm>
            <a:custGeom>
              <a:avLst/>
              <a:gdLst/>
              <a:ahLst/>
              <a:cxnLst/>
              <a:rect l="l" t="t" r="r" b="b"/>
              <a:pathLst>
                <a:path w="14435858" h="1779908">
                  <a:moveTo>
                    <a:pt x="0" y="0"/>
                  </a:moveTo>
                  <a:lnTo>
                    <a:pt x="14435858" y="0"/>
                  </a:lnTo>
                  <a:lnTo>
                    <a:pt x="14435858" y="1779908"/>
                  </a:lnTo>
                  <a:lnTo>
                    <a:pt x="0" y="177990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19050"/>
              <a:ext cx="14435858" cy="17989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54"/>
                </a:lnSpc>
              </a:pPr>
              <a:r>
                <a:rPr lang="en-US" sz="255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Skupina OMC, ki se ukvarja s splošnimi knjižnicami, bi </a:t>
              </a:r>
              <a:r>
                <a:rPr lang="en-US" sz="255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ustvarila priložnost za poglobljeno in strukturirano izmenjavo informacij o tem sektorju</a:t>
              </a:r>
              <a:r>
                <a:rPr lang="en-US" sz="255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na evropski ravni.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907636" y="6234505"/>
            <a:ext cx="10969264" cy="808546"/>
            <a:chOff x="0" y="0"/>
            <a:chExt cx="14625686" cy="1078062"/>
          </a:xfrm>
        </p:grpSpPr>
        <p:sp>
          <p:nvSpPr>
            <p:cNvPr id="31" name="Freeform 31"/>
            <p:cNvSpPr/>
            <p:nvPr/>
          </p:nvSpPr>
          <p:spPr>
            <a:xfrm>
              <a:off x="12700" y="12700"/>
              <a:ext cx="14600301" cy="1052576"/>
            </a:xfrm>
            <a:custGeom>
              <a:avLst/>
              <a:gdLst/>
              <a:ahLst/>
              <a:cxnLst/>
              <a:rect l="l" t="t" r="r" b="b"/>
              <a:pathLst>
                <a:path w="14600301" h="1052576">
                  <a:moveTo>
                    <a:pt x="0" y="175387"/>
                  </a:moveTo>
                  <a:cubicBezTo>
                    <a:pt x="0" y="78613"/>
                    <a:pt x="80264" y="0"/>
                    <a:pt x="179324" y="0"/>
                  </a:cubicBezTo>
                  <a:lnTo>
                    <a:pt x="14420977" y="0"/>
                  </a:lnTo>
                  <a:cubicBezTo>
                    <a:pt x="14520038" y="0"/>
                    <a:pt x="14600301" y="78613"/>
                    <a:pt x="14600301" y="175387"/>
                  </a:cubicBezTo>
                  <a:lnTo>
                    <a:pt x="14600301" y="877189"/>
                  </a:lnTo>
                  <a:cubicBezTo>
                    <a:pt x="14600301" y="974090"/>
                    <a:pt x="14520038" y="1052576"/>
                    <a:pt x="14420977" y="1052576"/>
                  </a:cubicBezTo>
                  <a:lnTo>
                    <a:pt x="179324" y="1052576"/>
                  </a:lnTo>
                  <a:cubicBezTo>
                    <a:pt x="80264" y="1052703"/>
                    <a:pt x="0" y="974090"/>
                    <a:pt x="0" y="877189"/>
                  </a:cubicBezTo>
                  <a:close/>
                </a:path>
              </a:pathLst>
            </a:custGeom>
            <a:solidFill>
              <a:srgbClr val="82B98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0" y="0"/>
              <a:ext cx="14625701" cy="1077976"/>
            </a:xfrm>
            <a:custGeom>
              <a:avLst/>
              <a:gdLst/>
              <a:ahLst/>
              <a:cxnLst/>
              <a:rect l="l" t="t" r="r" b="b"/>
              <a:pathLst>
                <a:path w="14625701" h="1077976">
                  <a:moveTo>
                    <a:pt x="0" y="188087"/>
                  </a:moveTo>
                  <a:cubicBezTo>
                    <a:pt x="0" y="83947"/>
                    <a:pt x="86233" y="0"/>
                    <a:pt x="192024" y="0"/>
                  </a:cubicBezTo>
                  <a:lnTo>
                    <a:pt x="14433677" y="0"/>
                  </a:lnTo>
                  <a:lnTo>
                    <a:pt x="14433677" y="12700"/>
                  </a:lnTo>
                  <a:lnTo>
                    <a:pt x="14433677" y="0"/>
                  </a:lnTo>
                  <a:cubicBezTo>
                    <a:pt x="14539468" y="0"/>
                    <a:pt x="14625701" y="83947"/>
                    <a:pt x="14625701" y="188087"/>
                  </a:cubicBezTo>
                  <a:lnTo>
                    <a:pt x="14613001" y="188087"/>
                  </a:lnTo>
                  <a:lnTo>
                    <a:pt x="14625701" y="188087"/>
                  </a:lnTo>
                  <a:lnTo>
                    <a:pt x="14625701" y="889889"/>
                  </a:lnTo>
                  <a:lnTo>
                    <a:pt x="14613001" y="889889"/>
                  </a:lnTo>
                  <a:lnTo>
                    <a:pt x="14625701" y="889889"/>
                  </a:lnTo>
                  <a:cubicBezTo>
                    <a:pt x="14625701" y="994029"/>
                    <a:pt x="14539468" y="1077976"/>
                    <a:pt x="14433677" y="1077976"/>
                  </a:cubicBezTo>
                  <a:lnTo>
                    <a:pt x="14433677" y="1065276"/>
                  </a:lnTo>
                  <a:lnTo>
                    <a:pt x="14433677" y="1077976"/>
                  </a:lnTo>
                  <a:lnTo>
                    <a:pt x="192024" y="1077976"/>
                  </a:lnTo>
                  <a:lnTo>
                    <a:pt x="192024" y="1065276"/>
                  </a:lnTo>
                  <a:lnTo>
                    <a:pt x="192024" y="1077976"/>
                  </a:lnTo>
                  <a:cubicBezTo>
                    <a:pt x="86233" y="1078103"/>
                    <a:pt x="0" y="994029"/>
                    <a:pt x="0" y="889889"/>
                  </a:cubicBezTo>
                  <a:lnTo>
                    <a:pt x="0" y="188087"/>
                  </a:lnTo>
                  <a:lnTo>
                    <a:pt x="12700" y="188087"/>
                  </a:lnTo>
                  <a:lnTo>
                    <a:pt x="0" y="188087"/>
                  </a:lnTo>
                  <a:moveTo>
                    <a:pt x="25400" y="188087"/>
                  </a:moveTo>
                  <a:lnTo>
                    <a:pt x="25400" y="889889"/>
                  </a:lnTo>
                  <a:lnTo>
                    <a:pt x="12700" y="889889"/>
                  </a:lnTo>
                  <a:lnTo>
                    <a:pt x="25400" y="889889"/>
                  </a:lnTo>
                  <a:cubicBezTo>
                    <a:pt x="25400" y="979551"/>
                    <a:pt x="99695" y="1052576"/>
                    <a:pt x="192024" y="1052576"/>
                  </a:cubicBezTo>
                  <a:lnTo>
                    <a:pt x="14433677" y="1052576"/>
                  </a:lnTo>
                  <a:cubicBezTo>
                    <a:pt x="14526006" y="1052576"/>
                    <a:pt x="14600301" y="979424"/>
                    <a:pt x="14600301" y="889889"/>
                  </a:cubicBezTo>
                  <a:lnTo>
                    <a:pt x="14600301" y="188087"/>
                  </a:lnTo>
                  <a:cubicBezTo>
                    <a:pt x="14600301" y="98425"/>
                    <a:pt x="14526006" y="25400"/>
                    <a:pt x="14433677" y="25400"/>
                  </a:cubicBezTo>
                  <a:lnTo>
                    <a:pt x="192024" y="25400"/>
                  </a:lnTo>
                  <a:lnTo>
                    <a:pt x="192024" y="12700"/>
                  </a:lnTo>
                  <a:lnTo>
                    <a:pt x="192024" y="25400"/>
                  </a:lnTo>
                  <a:cubicBezTo>
                    <a:pt x="99695" y="25400"/>
                    <a:pt x="25400" y="98552"/>
                    <a:pt x="25400" y="18808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037605" y="6273045"/>
            <a:ext cx="10892186" cy="731468"/>
            <a:chOff x="0" y="0"/>
            <a:chExt cx="14522914" cy="9752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4522914" cy="975290"/>
            </a:xfrm>
            <a:custGeom>
              <a:avLst/>
              <a:gdLst/>
              <a:ahLst/>
              <a:cxnLst/>
              <a:rect l="l" t="t" r="r" b="b"/>
              <a:pathLst>
                <a:path w="14522914" h="975290">
                  <a:moveTo>
                    <a:pt x="0" y="0"/>
                  </a:moveTo>
                  <a:lnTo>
                    <a:pt x="14522914" y="0"/>
                  </a:lnTo>
                  <a:lnTo>
                    <a:pt x="14522914" y="975290"/>
                  </a:lnTo>
                  <a:lnTo>
                    <a:pt x="0" y="97529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19050"/>
              <a:ext cx="14522914" cy="994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54"/>
                </a:lnSpc>
              </a:pPr>
              <a:r>
                <a:rPr lang="en-US" sz="255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Vidnost in prepoznavanje splošnih knjižnic</a:t>
              </a:r>
              <a:r>
                <a:rPr lang="en-US" sz="255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kot „kulturnih središč demokracije“.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907636" y="7110402"/>
            <a:ext cx="10969264" cy="1075170"/>
            <a:chOff x="0" y="0"/>
            <a:chExt cx="14625686" cy="1433560"/>
          </a:xfrm>
        </p:grpSpPr>
        <p:sp>
          <p:nvSpPr>
            <p:cNvPr id="37" name="Freeform 37"/>
            <p:cNvSpPr/>
            <p:nvPr/>
          </p:nvSpPr>
          <p:spPr>
            <a:xfrm>
              <a:off x="12700" y="12700"/>
              <a:ext cx="14600301" cy="1408176"/>
            </a:xfrm>
            <a:custGeom>
              <a:avLst/>
              <a:gdLst/>
              <a:ahLst/>
              <a:cxnLst/>
              <a:rect l="l" t="t" r="r" b="b"/>
              <a:pathLst>
                <a:path w="14600301" h="1408176">
                  <a:moveTo>
                    <a:pt x="0" y="234696"/>
                  </a:moveTo>
                  <a:cubicBezTo>
                    <a:pt x="0" y="105029"/>
                    <a:pt x="106807" y="0"/>
                    <a:pt x="238506" y="0"/>
                  </a:cubicBezTo>
                  <a:lnTo>
                    <a:pt x="14361795" y="0"/>
                  </a:lnTo>
                  <a:cubicBezTo>
                    <a:pt x="14493494" y="0"/>
                    <a:pt x="14600301" y="105029"/>
                    <a:pt x="14600301" y="234696"/>
                  </a:cubicBezTo>
                  <a:lnTo>
                    <a:pt x="14600301" y="1173480"/>
                  </a:lnTo>
                  <a:cubicBezTo>
                    <a:pt x="14600301" y="1303147"/>
                    <a:pt x="14493494" y="1408176"/>
                    <a:pt x="14361795" y="1408176"/>
                  </a:cubicBezTo>
                  <a:lnTo>
                    <a:pt x="238506" y="1408176"/>
                  </a:lnTo>
                  <a:cubicBezTo>
                    <a:pt x="106807" y="1408176"/>
                    <a:pt x="0" y="1303020"/>
                    <a:pt x="0" y="1173480"/>
                  </a:cubicBezTo>
                  <a:close/>
                </a:path>
              </a:pathLst>
            </a:custGeom>
            <a:solidFill>
              <a:srgbClr val="9994AE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0" y="0"/>
              <a:ext cx="14625701" cy="1433576"/>
            </a:xfrm>
            <a:custGeom>
              <a:avLst/>
              <a:gdLst/>
              <a:ahLst/>
              <a:cxnLst/>
              <a:rect l="l" t="t" r="r" b="b"/>
              <a:pathLst>
                <a:path w="14625701" h="1433576">
                  <a:moveTo>
                    <a:pt x="0" y="247396"/>
                  </a:moveTo>
                  <a:cubicBezTo>
                    <a:pt x="0" y="110617"/>
                    <a:pt x="112649" y="0"/>
                    <a:pt x="251206" y="0"/>
                  </a:cubicBezTo>
                  <a:lnTo>
                    <a:pt x="14374495" y="0"/>
                  </a:lnTo>
                  <a:lnTo>
                    <a:pt x="14374495" y="12700"/>
                  </a:lnTo>
                  <a:lnTo>
                    <a:pt x="14374495" y="0"/>
                  </a:lnTo>
                  <a:cubicBezTo>
                    <a:pt x="14513052" y="0"/>
                    <a:pt x="14625701" y="110617"/>
                    <a:pt x="14625701" y="247396"/>
                  </a:cubicBezTo>
                  <a:lnTo>
                    <a:pt x="14613001" y="247396"/>
                  </a:lnTo>
                  <a:lnTo>
                    <a:pt x="14625701" y="247396"/>
                  </a:lnTo>
                  <a:lnTo>
                    <a:pt x="14625701" y="1186180"/>
                  </a:lnTo>
                  <a:lnTo>
                    <a:pt x="14613001" y="1186180"/>
                  </a:lnTo>
                  <a:lnTo>
                    <a:pt x="14625701" y="1186180"/>
                  </a:lnTo>
                  <a:cubicBezTo>
                    <a:pt x="14625701" y="1322959"/>
                    <a:pt x="14513052" y="1433576"/>
                    <a:pt x="14374495" y="1433576"/>
                  </a:cubicBezTo>
                  <a:lnTo>
                    <a:pt x="14374495" y="1420876"/>
                  </a:lnTo>
                  <a:lnTo>
                    <a:pt x="14374495" y="1433576"/>
                  </a:lnTo>
                  <a:lnTo>
                    <a:pt x="251206" y="1433576"/>
                  </a:lnTo>
                  <a:lnTo>
                    <a:pt x="251206" y="1420876"/>
                  </a:lnTo>
                  <a:lnTo>
                    <a:pt x="251206" y="1433576"/>
                  </a:lnTo>
                  <a:cubicBezTo>
                    <a:pt x="112649" y="1433576"/>
                    <a:pt x="0" y="1322959"/>
                    <a:pt x="0" y="1186180"/>
                  </a:cubicBezTo>
                  <a:lnTo>
                    <a:pt x="0" y="247396"/>
                  </a:lnTo>
                  <a:lnTo>
                    <a:pt x="12700" y="247396"/>
                  </a:lnTo>
                  <a:lnTo>
                    <a:pt x="0" y="247396"/>
                  </a:lnTo>
                  <a:moveTo>
                    <a:pt x="25400" y="247396"/>
                  </a:moveTo>
                  <a:lnTo>
                    <a:pt x="25400" y="1186180"/>
                  </a:lnTo>
                  <a:lnTo>
                    <a:pt x="12700" y="1186180"/>
                  </a:lnTo>
                  <a:lnTo>
                    <a:pt x="25400" y="1186180"/>
                  </a:lnTo>
                  <a:cubicBezTo>
                    <a:pt x="25400" y="1308608"/>
                    <a:pt x="126365" y="1408176"/>
                    <a:pt x="251206" y="1408176"/>
                  </a:cubicBezTo>
                  <a:lnTo>
                    <a:pt x="14374495" y="1408176"/>
                  </a:lnTo>
                  <a:cubicBezTo>
                    <a:pt x="14499462" y="1408176"/>
                    <a:pt x="14600301" y="1308608"/>
                    <a:pt x="14600301" y="1186180"/>
                  </a:cubicBezTo>
                  <a:lnTo>
                    <a:pt x="14600301" y="247396"/>
                  </a:lnTo>
                  <a:cubicBezTo>
                    <a:pt x="14600301" y="124968"/>
                    <a:pt x="14499335" y="25400"/>
                    <a:pt x="14374495" y="25400"/>
                  </a:cubicBezTo>
                  <a:lnTo>
                    <a:pt x="251206" y="25400"/>
                  </a:lnTo>
                  <a:lnTo>
                    <a:pt x="251206" y="12700"/>
                  </a:lnTo>
                  <a:lnTo>
                    <a:pt x="251206" y="25400"/>
                  </a:lnTo>
                  <a:cubicBezTo>
                    <a:pt x="126365" y="25400"/>
                    <a:pt x="25400" y="124968"/>
                    <a:pt x="25400" y="24739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037605" y="7161957"/>
            <a:ext cx="10866154" cy="972060"/>
            <a:chOff x="0" y="0"/>
            <a:chExt cx="14488206" cy="129608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488206" cy="1296080"/>
            </a:xfrm>
            <a:custGeom>
              <a:avLst/>
              <a:gdLst/>
              <a:ahLst/>
              <a:cxnLst/>
              <a:rect l="l" t="t" r="r" b="b"/>
              <a:pathLst>
                <a:path w="14488206" h="1296080">
                  <a:moveTo>
                    <a:pt x="0" y="0"/>
                  </a:moveTo>
                  <a:lnTo>
                    <a:pt x="14488206" y="0"/>
                  </a:lnTo>
                  <a:lnTo>
                    <a:pt x="14488206" y="1296080"/>
                  </a:lnTo>
                  <a:lnTo>
                    <a:pt x="0" y="129608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19050"/>
              <a:ext cx="14488206" cy="13151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54"/>
                </a:lnSpc>
              </a:pPr>
              <a:r>
                <a:rPr lang="en-US" sz="255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Dvig ozaveščenosti o večplastni vlogi splošnih knjižnic</a:t>
              </a:r>
              <a:r>
                <a:rPr lang="en-US" sz="255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kot dostopnih točk in prenašalcev kulturnih vsebin ter veščin.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907636" y="8252923"/>
            <a:ext cx="10969264" cy="1449240"/>
            <a:chOff x="0" y="0"/>
            <a:chExt cx="14625686" cy="1932320"/>
          </a:xfrm>
        </p:grpSpPr>
        <p:sp>
          <p:nvSpPr>
            <p:cNvPr id="43" name="Freeform 43"/>
            <p:cNvSpPr/>
            <p:nvPr/>
          </p:nvSpPr>
          <p:spPr>
            <a:xfrm>
              <a:off x="12700" y="12700"/>
              <a:ext cx="14600174" cy="1907032"/>
            </a:xfrm>
            <a:custGeom>
              <a:avLst/>
              <a:gdLst/>
              <a:ahLst/>
              <a:cxnLst/>
              <a:rect l="l" t="t" r="r" b="b"/>
              <a:pathLst>
                <a:path w="14600174" h="1907032">
                  <a:moveTo>
                    <a:pt x="0" y="317881"/>
                  </a:moveTo>
                  <a:cubicBezTo>
                    <a:pt x="0" y="142240"/>
                    <a:pt x="143891" y="0"/>
                    <a:pt x="321437" y="0"/>
                  </a:cubicBezTo>
                  <a:lnTo>
                    <a:pt x="14278738" y="0"/>
                  </a:lnTo>
                  <a:cubicBezTo>
                    <a:pt x="14456283" y="0"/>
                    <a:pt x="14600174" y="142240"/>
                    <a:pt x="14600174" y="317881"/>
                  </a:cubicBezTo>
                  <a:lnTo>
                    <a:pt x="14600174" y="1589151"/>
                  </a:lnTo>
                  <a:cubicBezTo>
                    <a:pt x="14600174" y="1764665"/>
                    <a:pt x="14456283" y="1907032"/>
                    <a:pt x="14278738" y="1907032"/>
                  </a:cubicBezTo>
                  <a:lnTo>
                    <a:pt x="321437" y="1907032"/>
                  </a:lnTo>
                  <a:cubicBezTo>
                    <a:pt x="143891" y="1906905"/>
                    <a:pt x="0" y="1764665"/>
                    <a:pt x="0" y="1589151"/>
                  </a:cubicBezTo>
                  <a:close/>
                </a:path>
              </a:pathLst>
            </a:custGeom>
            <a:solidFill>
              <a:srgbClr val="A5A5A5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0" y="0"/>
              <a:ext cx="14625574" cy="1932432"/>
            </a:xfrm>
            <a:custGeom>
              <a:avLst/>
              <a:gdLst/>
              <a:ahLst/>
              <a:cxnLst/>
              <a:rect l="l" t="t" r="r" b="b"/>
              <a:pathLst>
                <a:path w="14625574" h="1932432">
                  <a:moveTo>
                    <a:pt x="0" y="330581"/>
                  </a:moveTo>
                  <a:cubicBezTo>
                    <a:pt x="0" y="147828"/>
                    <a:pt x="149733" y="0"/>
                    <a:pt x="334137" y="0"/>
                  </a:cubicBezTo>
                  <a:lnTo>
                    <a:pt x="14291438" y="0"/>
                  </a:lnTo>
                  <a:lnTo>
                    <a:pt x="14291438" y="12700"/>
                  </a:lnTo>
                  <a:lnTo>
                    <a:pt x="14291438" y="0"/>
                  </a:lnTo>
                  <a:cubicBezTo>
                    <a:pt x="14475840" y="0"/>
                    <a:pt x="14625574" y="147828"/>
                    <a:pt x="14625574" y="330581"/>
                  </a:cubicBezTo>
                  <a:lnTo>
                    <a:pt x="14612874" y="330581"/>
                  </a:lnTo>
                  <a:lnTo>
                    <a:pt x="14625574" y="330581"/>
                  </a:lnTo>
                  <a:lnTo>
                    <a:pt x="14625574" y="1601851"/>
                  </a:lnTo>
                  <a:lnTo>
                    <a:pt x="14612874" y="1601851"/>
                  </a:lnTo>
                  <a:lnTo>
                    <a:pt x="14625574" y="1601851"/>
                  </a:lnTo>
                  <a:cubicBezTo>
                    <a:pt x="14625574" y="1784477"/>
                    <a:pt x="14475840" y="1932432"/>
                    <a:pt x="14291438" y="1932432"/>
                  </a:cubicBezTo>
                  <a:lnTo>
                    <a:pt x="14291438" y="1919732"/>
                  </a:lnTo>
                  <a:lnTo>
                    <a:pt x="14291438" y="1932432"/>
                  </a:lnTo>
                  <a:lnTo>
                    <a:pt x="334137" y="1932432"/>
                  </a:lnTo>
                  <a:lnTo>
                    <a:pt x="334137" y="1919732"/>
                  </a:lnTo>
                  <a:lnTo>
                    <a:pt x="334137" y="1932432"/>
                  </a:lnTo>
                  <a:cubicBezTo>
                    <a:pt x="149733" y="1932305"/>
                    <a:pt x="0" y="1784477"/>
                    <a:pt x="0" y="1601851"/>
                  </a:cubicBezTo>
                  <a:lnTo>
                    <a:pt x="0" y="330581"/>
                  </a:lnTo>
                  <a:lnTo>
                    <a:pt x="12700" y="330581"/>
                  </a:lnTo>
                  <a:lnTo>
                    <a:pt x="0" y="330581"/>
                  </a:lnTo>
                  <a:moveTo>
                    <a:pt x="25400" y="330581"/>
                  </a:moveTo>
                  <a:lnTo>
                    <a:pt x="25400" y="1601851"/>
                  </a:lnTo>
                  <a:lnTo>
                    <a:pt x="12700" y="1601851"/>
                  </a:lnTo>
                  <a:lnTo>
                    <a:pt x="25400" y="1601851"/>
                  </a:lnTo>
                  <a:cubicBezTo>
                    <a:pt x="25400" y="1770253"/>
                    <a:pt x="163576" y="1907032"/>
                    <a:pt x="334137" y="1907032"/>
                  </a:cubicBezTo>
                  <a:lnTo>
                    <a:pt x="14291438" y="1907032"/>
                  </a:lnTo>
                  <a:cubicBezTo>
                    <a:pt x="14462125" y="1907032"/>
                    <a:pt x="14600174" y="1770253"/>
                    <a:pt x="14600174" y="1601851"/>
                  </a:cubicBezTo>
                  <a:lnTo>
                    <a:pt x="14600174" y="330581"/>
                  </a:lnTo>
                  <a:cubicBezTo>
                    <a:pt x="14600174" y="162179"/>
                    <a:pt x="14461998" y="25400"/>
                    <a:pt x="14291438" y="25400"/>
                  </a:cubicBezTo>
                  <a:lnTo>
                    <a:pt x="334137" y="25400"/>
                  </a:lnTo>
                  <a:lnTo>
                    <a:pt x="334137" y="12700"/>
                  </a:lnTo>
                  <a:lnTo>
                    <a:pt x="334137" y="25400"/>
                  </a:lnTo>
                  <a:cubicBezTo>
                    <a:pt x="163576" y="25400"/>
                    <a:pt x="25400" y="162179"/>
                    <a:pt x="25400" y="330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027779" y="8322739"/>
            <a:ext cx="10829633" cy="1309608"/>
            <a:chOff x="0" y="0"/>
            <a:chExt cx="14439510" cy="1746144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4439511" cy="1746144"/>
            </a:xfrm>
            <a:custGeom>
              <a:avLst/>
              <a:gdLst/>
              <a:ahLst/>
              <a:cxnLst/>
              <a:rect l="l" t="t" r="r" b="b"/>
              <a:pathLst>
                <a:path w="14439511" h="1746144">
                  <a:moveTo>
                    <a:pt x="0" y="0"/>
                  </a:moveTo>
                  <a:lnTo>
                    <a:pt x="14439511" y="0"/>
                  </a:lnTo>
                  <a:lnTo>
                    <a:pt x="14439511" y="1746144"/>
                  </a:lnTo>
                  <a:lnTo>
                    <a:pt x="0" y="1746144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19050"/>
              <a:ext cx="14439510" cy="17651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54"/>
                </a:lnSpc>
              </a:pPr>
              <a:r>
                <a:rPr lang="en-US" sz="255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Potrditev, da lahko </a:t>
              </a:r>
              <a:r>
                <a:rPr lang="en-US" sz="255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splošne knjižnice delujejo kot posredniki</a:t>
              </a:r>
              <a:r>
                <a:rPr lang="en-US" sz="255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v razpravi med </a:t>
              </a:r>
              <a:r>
                <a:rPr lang="en-US" sz="255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oblikovalci politik, zasebnim sektorjem, organizacijami civilne družbe in državljanskimi pobudami</a:t>
              </a:r>
              <a:r>
                <a:rPr lang="en-US" sz="255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3" name="Group 3"/>
          <p:cNvGrpSpPr/>
          <p:nvPr/>
        </p:nvGrpSpPr>
        <p:grpSpPr>
          <a:xfrm>
            <a:off x="3923886" y="-45720"/>
            <a:ext cx="13495203" cy="2013933"/>
            <a:chOff x="0" y="0"/>
            <a:chExt cx="17993604" cy="26852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993604" cy="2685244"/>
            </a:xfrm>
            <a:custGeom>
              <a:avLst/>
              <a:gdLst/>
              <a:ahLst/>
              <a:cxnLst/>
              <a:rect l="l" t="t" r="r" b="b"/>
              <a:pathLst>
                <a:path w="17993604" h="2685244">
                  <a:moveTo>
                    <a:pt x="0" y="0"/>
                  </a:moveTo>
                  <a:lnTo>
                    <a:pt x="17993604" y="0"/>
                  </a:lnTo>
                  <a:lnTo>
                    <a:pt x="17993604" y="2685244"/>
                  </a:lnTo>
                  <a:lnTo>
                    <a:pt x="0" y="2685244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6675"/>
              <a:ext cx="17993604" cy="26185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>
                  <a:solidFill>
                    <a:srgbClr val="6550A3"/>
                  </a:solidFill>
                  <a:latin typeface="Verdana"/>
                  <a:ea typeface="Verdana"/>
                  <a:cs typeface="Verdana"/>
                  <a:sym typeface="Verdana"/>
                </a:rPr>
                <a:t>Kaj je skupina OMC?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68938" y="2195479"/>
            <a:ext cx="17150123" cy="7495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3466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Skupina za odprto metodo koordinacije (OMC) zagotavlja okvir za </a:t>
            </a:r>
            <a:r>
              <a:rPr lang="en-US" sz="2700" b="1">
                <a:solidFill>
                  <a:srgbClr val="6550A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prostovoljno sodelovanje, izmenjavo in deljenje dobrih praks </a:t>
            </a: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med državami članicami glede tem in prednostnih nalog, dogovorjenih v delovnem načrtu za kulturo, ter omogoča razvoj </a:t>
            </a:r>
            <a:r>
              <a:rPr lang="en-US" sz="2700" b="1">
                <a:solidFill>
                  <a:srgbClr val="6550A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nezavezujočih priporočil</a:t>
            </a: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marL="488632" lvl="1" indent="-244316" algn="l">
              <a:lnSpc>
                <a:spcPts val="3466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Člane skupine OMC (max. 2 člana na državo) </a:t>
            </a:r>
            <a:r>
              <a:rPr lang="en-US" sz="2700" b="1">
                <a:solidFill>
                  <a:srgbClr val="6550A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imenujejo države članice</a:t>
            </a: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običajno iz ministrstev za kulturo in nacionalnih kulturnih institucij.</a:t>
            </a:r>
          </a:p>
          <a:p>
            <a:pPr marL="488632" lvl="1" indent="-244316" algn="l">
              <a:lnSpc>
                <a:spcPts val="3466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Vsaka skupina OMC je odgovorna za imenovanje predsednika ali sopredsednikov na prvem srečanju strokovne skupine.</a:t>
            </a:r>
          </a:p>
          <a:p>
            <a:pPr marL="488632" lvl="1" indent="-244316" algn="l">
              <a:lnSpc>
                <a:spcPts val="3466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Glede na temo se lahko znotraj skupine OMC </a:t>
            </a:r>
            <a:r>
              <a:rPr lang="en-US" sz="2700" b="1">
                <a:solidFill>
                  <a:srgbClr val="6550A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oblikujejo manjše fokusne skupine </a:t>
            </a: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 uporabi participativne metode.</a:t>
            </a:r>
          </a:p>
          <a:p>
            <a:pPr marL="488632" lvl="1" indent="-244316" algn="l">
              <a:lnSpc>
                <a:spcPts val="3466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Člani skupine OMC se srečajo </a:t>
            </a:r>
            <a:r>
              <a:rPr lang="en-US" sz="27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predvidoma šestkrat</a:t>
            </a: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večinoma srečanja potekajo fizično.</a:t>
            </a:r>
          </a:p>
          <a:p>
            <a:pPr marL="488632" lvl="1" indent="-244316" algn="l">
              <a:lnSpc>
                <a:spcPts val="3466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Predstavniki EK so odgovorni za organizacijo dela skupine OMC, gostovanje srečanj in logistično podporo.</a:t>
            </a:r>
          </a:p>
          <a:p>
            <a:pPr marL="488632" lvl="1" indent="-244316" algn="l">
              <a:lnSpc>
                <a:spcPts val="3466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Skupina OMC mora zagotavljati </a:t>
            </a:r>
            <a:r>
              <a:rPr lang="en-US" sz="2700" b="1">
                <a:solidFill>
                  <a:srgbClr val="6550A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komplementarnost in sinergijo z drugimi ustreznimi pobudami </a:t>
            </a: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 okviru delovnega načrta.</a:t>
            </a:r>
          </a:p>
          <a:p>
            <a:pPr marL="488632" lvl="1" indent="-244316" algn="l">
              <a:lnSpc>
                <a:spcPts val="3466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Skupina OMC v svoje delo </a:t>
            </a:r>
            <a:r>
              <a:rPr lang="en-US" sz="2700" b="1">
                <a:solidFill>
                  <a:srgbClr val="6550A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lahko vključuje tudi zunanje strokovnjake</a:t>
            </a: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kot so raziskovalci in predstavniki civilne družbe ter </a:t>
            </a:r>
            <a:r>
              <a:rPr lang="en-US" sz="2700" b="1">
                <a:solidFill>
                  <a:srgbClr val="6550A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relevantnih strokovnih mrež</a:t>
            </a: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marL="488632" lvl="1" indent="-244316" algn="l">
              <a:lnSpc>
                <a:spcPts val="3466"/>
              </a:lnSpc>
            </a:pPr>
            <a:endParaRPr lang="en-US" sz="27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488632" lvl="1" indent="-244316" algn="l">
              <a:lnSpc>
                <a:spcPts val="3466"/>
              </a:lnSpc>
              <a:buFont typeface="Arial"/>
              <a:buChar char="•"/>
            </a:pPr>
            <a:r>
              <a:rPr lang="en-US" sz="2700" b="1">
                <a:solidFill>
                  <a:srgbClr val="6550A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Orodje za podporo implementaciji EU strategij za trajnostno ekonomsko rast in večjo socialno kohezijo </a:t>
            </a: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(od leta 2000) na področju „mehkih“ EU politik (zaposlovanje, izobraževanje, kultura)</a:t>
            </a:r>
          </a:p>
          <a:p>
            <a:pPr marL="1174432" lvl="2" indent="-391478" algn="l">
              <a:lnSpc>
                <a:spcPts val="3466"/>
              </a:lnSpc>
              <a:buFont typeface="Arial"/>
              <a:buChar char="⚬"/>
            </a:pPr>
            <a:r>
              <a:rPr lang="en-US" sz="27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predvsem pri širjenju dobrih praks in zmanjševanju medsebojnih razlik pri doseganju skupnih ciljev EU </a:t>
            </a:r>
          </a:p>
        </p:txBody>
      </p:sp>
      <p:sp>
        <p:nvSpPr>
          <p:cNvPr id="7" name="Freeform 7"/>
          <p:cNvSpPr/>
          <p:nvPr/>
        </p:nvSpPr>
        <p:spPr>
          <a:xfrm>
            <a:off x="461705" y="138914"/>
            <a:ext cx="2373361" cy="1644665"/>
          </a:xfrm>
          <a:custGeom>
            <a:avLst/>
            <a:gdLst/>
            <a:ahLst/>
            <a:cxnLst/>
            <a:rect l="l" t="t" r="r" b="b"/>
            <a:pathLst>
              <a:path w="2373361" h="1644665">
                <a:moveTo>
                  <a:pt x="0" y="0"/>
                </a:moveTo>
                <a:lnTo>
                  <a:pt x="2373361" y="0"/>
                </a:lnTo>
                <a:lnTo>
                  <a:pt x="2373361" y="1644665"/>
                </a:lnTo>
                <a:lnTo>
                  <a:pt x="0" y="16446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3" name="Group 3"/>
          <p:cNvGrpSpPr/>
          <p:nvPr/>
        </p:nvGrpSpPr>
        <p:grpSpPr>
          <a:xfrm>
            <a:off x="3" y="0"/>
            <a:ext cx="18287997" cy="2521528"/>
            <a:chOff x="0" y="0"/>
            <a:chExt cx="16255997" cy="22413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255998" cy="2241296"/>
            </a:xfrm>
            <a:custGeom>
              <a:avLst/>
              <a:gdLst/>
              <a:ahLst/>
              <a:cxnLst/>
              <a:rect l="l" t="t" r="r" b="b"/>
              <a:pathLst>
                <a:path w="16255998" h="2241296">
                  <a:moveTo>
                    <a:pt x="16255998" y="0"/>
                  </a:moveTo>
                  <a:lnTo>
                    <a:pt x="0" y="0"/>
                  </a:lnTo>
                  <a:lnTo>
                    <a:pt x="0" y="2241296"/>
                  </a:lnTo>
                  <a:lnTo>
                    <a:pt x="16255998" y="224129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376092">
                    <a:alpha val="10000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117587" y="598127"/>
            <a:ext cx="12052829" cy="1404366"/>
            <a:chOff x="0" y="0"/>
            <a:chExt cx="10713626" cy="12483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713626" cy="1248326"/>
            </a:xfrm>
            <a:custGeom>
              <a:avLst/>
              <a:gdLst/>
              <a:ahLst/>
              <a:cxnLst/>
              <a:rect l="l" t="t" r="r" b="b"/>
              <a:pathLst>
                <a:path w="10713626" h="1248326">
                  <a:moveTo>
                    <a:pt x="0" y="0"/>
                  </a:moveTo>
                  <a:lnTo>
                    <a:pt x="10713626" y="0"/>
                  </a:lnTo>
                  <a:lnTo>
                    <a:pt x="10713626" y="1248326"/>
                  </a:lnTo>
                  <a:lnTo>
                    <a:pt x="0" y="1248326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14300"/>
              <a:ext cx="10713626" cy="1362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720"/>
                </a:lnSpc>
              </a:pPr>
              <a:r>
                <a:rPr lang="en-US" sz="56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Odprta metoda koordinacije: OMC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548080" y="3018018"/>
            <a:ext cx="10531354" cy="1516507"/>
            <a:chOff x="0" y="0"/>
            <a:chExt cx="9361203" cy="1348006"/>
          </a:xfrm>
        </p:grpSpPr>
        <p:sp>
          <p:nvSpPr>
            <p:cNvPr id="9" name="Freeform 9"/>
            <p:cNvSpPr/>
            <p:nvPr/>
          </p:nvSpPr>
          <p:spPr>
            <a:xfrm>
              <a:off x="18034" y="18034"/>
              <a:ext cx="9325102" cy="1311910"/>
            </a:xfrm>
            <a:custGeom>
              <a:avLst/>
              <a:gdLst/>
              <a:ahLst/>
              <a:cxnLst/>
              <a:rect l="l" t="t" r="r" b="b"/>
              <a:pathLst>
                <a:path w="9325102" h="1311910">
                  <a:moveTo>
                    <a:pt x="0" y="131191"/>
                  </a:moveTo>
                  <a:cubicBezTo>
                    <a:pt x="0" y="58801"/>
                    <a:pt x="60198" y="0"/>
                    <a:pt x="134366" y="0"/>
                  </a:cubicBezTo>
                  <a:lnTo>
                    <a:pt x="9190863" y="0"/>
                  </a:lnTo>
                  <a:cubicBezTo>
                    <a:pt x="9265031" y="0"/>
                    <a:pt x="9325102" y="58674"/>
                    <a:pt x="9325102" y="131191"/>
                  </a:cubicBezTo>
                  <a:lnTo>
                    <a:pt x="9325102" y="1180719"/>
                  </a:lnTo>
                  <a:cubicBezTo>
                    <a:pt x="9325102" y="1253109"/>
                    <a:pt x="9265031" y="1311910"/>
                    <a:pt x="9190863" y="1311910"/>
                  </a:cubicBezTo>
                  <a:lnTo>
                    <a:pt x="134366" y="1311910"/>
                  </a:lnTo>
                  <a:cubicBezTo>
                    <a:pt x="60198" y="1311910"/>
                    <a:pt x="127" y="1253236"/>
                    <a:pt x="127" y="1180719"/>
                  </a:cubicBezTo>
                  <a:close/>
                </a:path>
              </a:pathLst>
            </a:custGeom>
            <a:solidFill>
              <a:srgbClr val="C0504D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9361297" cy="1347978"/>
            </a:xfrm>
            <a:custGeom>
              <a:avLst/>
              <a:gdLst/>
              <a:ahLst/>
              <a:cxnLst/>
              <a:rect l="l" t="t" r="r" b="b"/>
              <a:pathLst>
                <a:path w="9361297" h="1347978">
                  <a:moveTo>
                    <a:pt x="0" y="149225"/>
                  </a:moveTo>
                  <a:cubicBezTo>
                    <a:pt x="0" y="66421"/>
                    <a:pt x="68580" y="0"/>
                    <a:pt x="152400" y="0"/>
                  </a:cubicBezTo>
                  <a:lnTo>
                    <a:pt x="9208897" y="0"/>
                  </a:lnTo>
                  <a:lnTo>
                    <a:pt x="9208897" y="18034"/>
                  </a:lnTo>
                  <a:lnTo>
                    <a:pt x="9208897" y="0"/>
                  </a:lnTo>
                  <a:cubicBezTo>
                    <a:pt x="9292590" y="0"/>
                    <a:pt x="9361297" y="66421"/>
                    <a:pt x="9361297" y="149225"/>
                  </a:cubicBezTo>
                  <a:lnTo>
                    <a:pt x="9343263" y="149225"/>
                  </a:lnTo>
                  <a:lnTo>
                    <a:pt x="9361297" y="149225"/>
                  </a:lnTo>
                  <a:lnTo>
                    <a:pt x="9361297" y="1198753"/>
                  </a:lnTo>
                  <a:lnTo>
                    <a:pt x="9343263" y="1198753"/>
                  </a:lnTo>
                  <a:lnTo>
                    <a:pt x="9361297" y="1198753"/>
                  </a:lnTo>
                  <a:cubicBezTo>
                    <a:pt x="9361297" y="1281557"/>
                    <a:pt x="9292717" y="1347978"/>
                    <a:pt x="9208897" y="1347978"/>
                  </a:cubicBezTo>
                  <a:lnTo>
                    <a:pt x="9208897" y="1329944"/>
                  </a:lnTo>
                  <a:lnTo>
                    <a:pt x="9208897" y="1347978"/>
                  </a:lnTo>
                  <a:lnTo>
                    <a:pt x="152400" y="1347978"/>
                  </a:lnTo>
                  <a:lnTo>
                    <a:pt x="152400" y="1329944"/>
                  </a:lnTo>
                  <a:lnTo>
                    <a:pt x="152400" y="1347978"/>
                  </a:lnTo>
                  <a:cubicBezTo>
                    <a:pt x="68707" y="1347978"/>
                    <a:pt x="0" y="1281557"/>
                    <a:pt x="0" y="1198753"/>
                  </a:cubicBezTo>
                  <a:lnTo>
                    <a:pt x="0" y="149225"/>
                  </a:lnTo>
                  <a:lnTo>
                    <a:pt x="18034" y="149225"/>
                  </a:lnTo>
                  <a:lnTo>
                    <a:pt x="0" y="149225"/>
                  </a:lnTo>
                  <a:moveTo>
                    <a:pt x="36068" y="149225"/>
                  </a:moveTo>
                  <a:lnTo>
                    <a:pt x="36068" y="1198753"/>
                  </a:lnTo>
                  <a:lnTo>
                    <a:pt x="18034" y="1198753"/>
                  </a:lnTo>
                  <a:lnTo>
                    <a:pt x="36068" y="1198753"/>
                  </a:lnTo>
                  <a:cubicBezTo>
                    <a:pt x="36068" y="1260856"/>
                    <a:pt x="87757" y="1311910"/>
                    <a:pt x="152273" y="1311910"/>
                  </a:cubicBezTo>
                  <a:lnTo>
                    <a:pt x="9208897" y="1311910"/>
                  </a:lnTo>
                  <a:cubicBezTo>
                    <a:pt x="9273540" y="1311910"/>
                    <a:pt x="9325102" y="1260856"/>
                    <a:pt x="9325102" y="1198753"/>
                  </a:cubicBezTo>
                  <a:lnTo>
                    <a:pt x="9325102" y="149225"/>
                  </a:lnTo>
                  <a:cubicBezTo>
                    <a:pt x="9325102" y="87122"/>
                    <a:pt x="9273413" y="36068"/>
                    <a:pt x="9208897" y="36068"/>
                  </a:cubicBezTo>
                  <a:lnTo>
                    <a:pt x="152400" y="36068"/>
                  </a:lnTo>
                  <a:lnTo>
                    <a:pt x="152400" y="18034"/>
                  </a:lnTo>
                  <a:lnTo>
                    <a:pt x="152400" y="36068"/>
                  </a:lnTo>
                  <a:cubicBezTo>
                    <a:pt x="87757" y="36068"/>
                    <a:pt x="36195" y="87122"/>
                    <a:pt x="36195" y="14922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886759" y="3147871"/>
            <a:ext cx="8814066" cy="1430053"/>
            <a:chOff x="0" y="0"/>
            <a:chExt cx="7834725" cy="12711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834725" cy="1271158"/>
            </a:xfrm>
            <a:custGeom>
              <a:avLst/>
              <a:gdLst/>
              <a:ahLst/>
              <a:cxnLst/>
              <a:rect l="l" t="t" r="r" b="b"/>
              <a:pathLst>
                <a:path w="7834725" h="1271158">
                  <a:moveTo>
                    <a:pt x="0" y="0"/>
                  </a:moveTo>
                  <a:lnTo>
                    <a:pt x="7834725" y="0"/>
                  </a:lnTo>
                  <a:lnTo>
                    <a:pt x="7834725" y="1271158"/>
                  </a:lnTo>
                  <a:lnTo>
                    <a:pt x="0" y="127115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7834725" cy="13092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455"/>
                </a:lnSpc>
              </a:pP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Medvladni mehanizem oblikovanja politik EU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356769" y="4848850"/>
            <a:ext cx="10531354" cy="1516507"/>
            <a:chOff x="0" y="0"/>
            <a:chExt cx="9361203" cy="1348006"/>
          </a:xfrm>
        </p:grpSpPr>
        <p:sp>
          <p:nvSpPr>
            <p:cNvPr id="15" name="Freeform 15"/>
            <p:cNvSpPr/>
            <p:nvPr/>
          </p:nvSpPr>
          <p:spPr>
            <a:xfrm>
              <a:off x="18034" y="18034"/>
              <a:ext cx="9325102" cy="1311910"/>
            </a:xfrm>
            <a:custGeom>
              <a:avLst/>
              <a:gdLst/>
              <a:ahLst/>
              <a:cxnLst/>
              <a:rect l="l" t="t" r="r" b="b"/>
              <a:pathLst>
                <a:path w="9325102" h="1311910">
                  <a:moveTo>
                    <a:pt x="0" y="131191"/>
                  </a:moveTo>
                  <a:cubicBezTo>
                    <a:pt x="0" y="58801"/>
                    <a:pt x="60198" y="0"/>
                    <a:pt x="134366" y="0"/>
                  </a:cubicBezTo>
                  <a:lnTo>
                    <a:pt x="9190863" y="0"/>
                  </a:lnTo>
                  <a:cubicBezTo>
                    <a:pt x="9265031" y="0"/>
                    <a:pt x="9325102" y="58674"/>
                    <a:pt x="9325102" y="131191"/>
                  </a:cubicBezTo>
                  <a:lnTo>
                    <a:pt x="9325102" y="1180719"/>
                  </a:lnTo>
                  <a:cubicBezTo>
                    <a:pt x="9325102" y="1253109"/>
                    <a:pt x="9265031" y="1311910"/>
                    <a:pt x="9190863" y="1311910"/>
                  </a:cubicBezTo>
                  <a:lnTo>
                    <a:pt x="134366" y="1311910"/>
                  </a:lnTo>
                  <a:cubicBezTo>
                    <a:pt x="60198" y="1311910"/>
                    <a:pt x="127" y="1253236"/>
                    <a:pt x="127" y="1180719"/>
                  </a:cubicBezTo>
                  <a:close/>
                </a:path>
              </a:pathLst>
            </a:custGeom>
            <a:solidFill>
              <a:srgbClr val="51BE55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9361297" cy="1347978"/>
            </a:xfrm>
            <a:custGeom>
              <a:avLst/>
              <a:gdLst/>
              <a:ahLst/>
              <a:cxnLst/>
              <a:rect l="l" t="t" r="r" b="b"/>
              <a:pathLst>
                <a:path w="9361297" h="1347978">
                  <a:moveTo>
                    <a:pt x="0" y="149225"/>
                  </a:moveTo>
                  <a:cubicBezTo>
                    <a:pt x="0" y="66421"/>
                    <a:pt x="68580" y="0"/>
                    <a:pt x="152400" y="0"/>
                  </a:cubicBezTo>
                  <a:lnTo>
                    <a:pt x="9208897" y="0"/>
                  </a:lnTo>
                  <a:lnTo>
                    <a:pt x="9208897" y="18034"/>
                  </a:lnTo>
                  <a:lnTo>
                    <a:pt x="9208897" y="0"/>
                  </a:lnTo>
                  <a:cubicBezTo>
                    <a:pt x="9292590" y="0"/>
                    <a:pt x="9361297" y="66421"/>
                    <a:pt x="9361297" y="149225"/>
                  </a:cubicBezTo>
                  <a:lnTo>
                    <a:pt x="9343263" y="149225"/>
                  </a:lnTo>
                  <a:lnTo>
                    <a:pt x="9361297" y="149225"/>
                  </a:lnTo>
                  <a:lnTo>
                    <a:pt x="9361297" y="1198753"/>
                  </a:lnTo>
                  <a:lnTo>
                    <a:pt x="9343263" y="1198753"/>
                  </a:lnTo>
                  <a:lnTo>
                    <a:pt x="9361297" y="1198753"/>
                  </a:lnTo>
                  <a:cubicBezTo>
                    <a:pt x="9361297" y="1281557"/>
                    <a:pt x="9292717" y="1347978"/>
                    <a:pt x="9208897" y="1347978"/>
                  </a:cubicBezTo>
                  <a:lnTo>
                    <a:pt x="9208897" y="1329944"/>
                  </a:lnTo>
                  <a:lnTo>
                    <a:pt x="9208897" y="1347978"/>
                  </a:lnTo>
                  <a:lnTo>
                    <a:pt x="152400" y="1347978"/>
                  </a:lnTo>
                  <a:lnTo>
                    <a:pt x="152400" y="1329944"/>
                  </a:lnTo>
                  <a:lnTo>
                    <a:pt x="152400" y="1347978"/>
                  </a:lnTo>
                  <a:cubicBezTo>
                    <a:pt x="68707" y="1347978"/>
                    <a:pt x="0" y="1281557"/>
                    <a:pt x="0" y="1198753"/>
                  </a:cubicBezTo>
                  <a:lnTo>
                    <a:pt x="0" y="149225"/>
                  </a:lnTo>
                  <a:lnTo>
                    <a:pt x="18034" y="149225"/>
                  </a:lnTo>
                  <a:lnTo>
                    <a:pt x="0" y="149225"/>
                  </a:lnTo>
                  <a:moveTo>
                    <a:pt x="36068" y="149225"/>
                  </a:moveTo>
                  <a:lnTo>
                    <a:pt x="36068" y="1198753"/>
                  </a:lnTo>
                  <a:lnTo>
                    <a:pt x="18034" y="1198753"/>
                  </a:lnTo>
                  <a:lnTo>
                    <a:pt x="36068" y="1198753"/>
                  </a:lnTo>
                  <a:cubicBezTo>
                    <a:pt x="36068" y="1260856"/>
                    <a:pt x="87757" y="1311910"/>
                    <a:pt x="152273" y="1311910"/>
                  </a:cubicBezTo>
                  <a:lnTo>
                    <a:pt x="9208897" y="1311910"/>
                  </a:lnTo>
                  <a:cubicBezTo>
                    <a:pt x="9273540" y="1311910"/>
                    <a:pt x="9325102" y="1260856"/>
                    <a:pt x="9325102" y="1198753"/>
                  </a:cubicBezTo>
                  <a:lnTo>
                    <a:pt x="9325102" y="149225"/>
                  </a:lnTo>
                  <a:cubicBezTo>
                    <a:pt x="9325102" y="87122"/>
                    <a:pt x="9273413" y="36068"/>
                    <a:pt x="9208897" y="36068"/>
                  </a:cubicBezTo>
                  <a:lnTo>
                    <a:pt x="152400" y="36068"/>
                  </a:lnTo>
                  <a:lnTo>
                    <a:pt x="152400" y="18034"/>
                  </a:lnTo>
                  <a:lnTo>
                    <a:pt x="152400" y="36068"/>
                  </a:lnTo>
                  <a:cubicBezTo>
                    <a:pt x="87757" y="36068"/>
                    <a:pt x="36195" y="87122"/>
                    <a:pt x="36195" y="14922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765355" y="4892077"/>
            <a:ext cx="8606989" cy="1430053"/>
            <a:chOff x="0" y="0"/>
            <a:chExt cx="7650657" cy="127115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650657" cy="1271158"/>
            </a:xfrm>
            <a:custGeom>
              <a:avLst/>
              <a:gdLst/>
              <a:ahLst/>
              <a:cxnLst/>
              <a:rect l="l" t="t" r="r" b="b"/>
              <a:pathLst>
                <a:path w="7650657" h="1271158">
                  <a:moveTo>
                    <a:pt x="0" y="0"/>
                  </a:moveTo>
                  <a:lnTo>
                    <a:pt x="7650657" y="0"/>
                  </a:lnTo>
                  <a:lnTo>
                    <a:pt x="7650657" y="1271158"/>
                  </a:lnTo>
                  <a:lnTo>
                    <a:pt x="0" y="127115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7650657" cy="13092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455"/>
                </a:lnSpc>
              </a:pP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Prostovoljno sodelovanje, izmenjava izkušenj, deljenje dobrih praks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278730" y="6549829"/>
            <a:ext cx="10531354" cy="1516507"/>
            <a:chOff x="0" y="0"/>
            <a:chExt cx="9361203" cy="1348006"/>
          </a:xfrm>
        </p:grpSpPr>
        <p:sp>
          <p:nvSpPr>
            <p:cNvPr id="21" name="Freeform 21"/>
            <p:cNvSpPr/>
            <p:nvPr/>
          </p:nvSpPr>
          <p:spPr>
            <a:xfrm>
              <a:off x="18034" y="18034"/>
              <a:ext cx="9325102" cy="1311910"/>
            </a:xfrm>
            <a:custGeom>
              <a:avLst/>
              <a:gdLst/>
              <a:ahLst/>
              <a:cxnLst/>
              <a:rect l="l" t="t" r="r" b="b"/>
              <a:pathLst>
                <a:path w="9325102" h="1311910">
                  <a:moveTo>
                    <a:pt x="0" y="131191"/>
                  </a:moveTo>
                  <a:cubicBezTo>
                    <a:pt x="0" y="58801"/>
                    <a:pt x="60198" y="0"/>
                    <a:pt x="134366" y="0"/>
                  </a:cubicBezTo>
                  <a:lnTo>
                    <a:pt x="9190863" y="0"/>
                  </a:lnTo>
                  <a:cubicBezTo>
                    <a:pt x="9265031" y="0"/>
                    <a:pt x="9325102" y="58674"/>
                    <a:pt x="9325102" y="131191"/>
                  </a:cubicBezTo>
                  <a:lnTo>
                    <a:pt x="9325102" y="1180719"/>
                  </a:lnTo>
                  <a:cubicBezTo>
                    <a:pt x="9325102" y="1253109"/>
                    <a:pt x="9265031" y="1311910"/>
                    <a:pt x="9190863" y="1311910"/>
                  </a:cubicBezTo>
                  <a:lnTo>
                    <a:pt x="134366" y="1311910"/>
                  </a:lnTo>
                  <a:cubicBezTo>
                    <a:pt x="60198" y="1311910"/>
                    <a:pt x="127" y="1253236"/>
                    <a:pt x="127" y="1180719"/>
                  </a:cubicBezTo>
                  <a:close/>
                </a:path>
              </a:pathLst>
            </a:custGeom>
            <a:solidFill>
              <a:srgbClr val="5955BD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0"/>
              <a:ext cx="9361297" cy="1347978"/>
            </a:xfrm>
            <a:custGeom>
              <a:avLst/>
              <a:gdLst/>
              <a:ahLst/>
              <a:cxnLst/>
              <a:rect l="l" t="t" r="r" b="b"/>
              <a:pathLst>
                <a:path w="9361297" h="1347978">
                  <a:moveTo>
                    <a:pt x="0" y="149225"/>
                  </a:moveTo>
                  <a:cubicBezTo>
                    <a:pt x="0" y="66421"/>
                    <a:pt x="68580" y="0"/>
                    <a:pt x="152400" y="0"/>
                  </a:cubicBezTo>
                  <a:lnTo>
                    <a:pt x="9208897" y="0"/>
                  </a:lnTo>
                  <a:lnTo>
                    <a:pt x="9208897" y="18034"/>
                  </a:lnTo>
                  <a:lnTo>
                    <a:pt x="9208897" y="0"/>
                  </a:lnTo>
                  <a:cubicBezTo>
                    <a:pt x="9292590" y="0"/>
                    <a:pt x="9361297" y="66421"/>
                    <a:pt x="9361297" y="149225"/>
                  </a:cubicBezTo>
                  <a:lnTo>
                    <a:pt x="9343263" y="149225"/>
                  </a:lnTo>
                  <a:lnTo>
                    <a:pt x="9361297" y="149225"/>
                  </a:lnTo>
                  <a:lnTo>
                    <a:pt x="9361297" y="1198753"/>
                  </a:lnTo>
                  <a:lnTo>
                    <a:pt x="9343263" y="1198753"/>
                  </a:lnTo>
                  <a:lnTo>
                    <a:pt x="9361297" y="1198753"/>
                  </a:lnTo>
                  <a:cubicBezTo>
                    <a:pt x="9361297" y="1281557"/>
                    <a:pt x="9292717" y="1347978"/>
                    <a:pt x="9208897" y="1347978"/>
                  </a:cubicBezTo>
                  <a:lnTo>
                    <a:pt x="9208897" y="1329944"/>
                  </a:lnTo>
                  <a:lnTo>
                    <a:pt x="9208897" y="1347978"/>
                  </a:lnTo>
                  <a:lnTo>
                    <a:pt x="152400" y="1347978"/>
                  </a:lnTo>
                  <a:lnTo>
                    <a:pt x="152400" y="1329944"/>
                  </a:lnTo>
                  <a:lnTo>
                    <a:pt x="152400" y="1347978"/>
                  </a:lnTo>
                  <a:cubicBezTo>
                    <a:pt x="68707" y="1347978"/>
                    <a:pt x="0" y="1281557"/>
                    <a:pt x="0" y="1198753"/>
                  </a:cubicBezTo>
                  <a:lnTo>
                    <a:pt x="0" y="149225"/>
                  </a:lnTo>
                  <a:lnTo>
                    <a:pt x="18034" y="149225"/>
                  </a:lnTo>
                  <a:lnTo>
                    <a:pt x="0" y="149225"/>
                  </a:lnTo>
                  <a:moveTo>
                    <a:pt x="36068" y="149225"/>
                  </a:moveTo>
                  <a:lnTo>
                    <a:pt x="36068" y="1198753"/>
                  </a:lnTo>
                  <a:lnTo>
                    <a:pt x="18034" y="1198753"/>
                  </a:lnTo>
                  <a:lnTo>
                    <a:pt x="36068" y="1198753"/>
                  </a:lnTo>
                  <a:cubicBezTo>
                    <a:pt x="36068" y="1260856"/>
                    <a:pt x="87757" y="1311910"/>
                    <a:pt x="152273" y="1311910"/>
                  </a:cubicBezTo>
                  <a:lnTo>
                    <a:pt x="9208897" y="1311910"/>
                  </a:lnTo>
                  <a:cubicBezTo>
                    <a:pt x="9273540" y="1311910"/>
                    <a:pt x="9325102" y="1260856"/>
                    <a:pt x="9325102" y="1198753"/>
                  </a:cubicBezTo>
                  <a:lnTo>
                    <a:pt x="9325102" y="149225"/>
                  </a:lnTo>
                  <a:cubicBezTo>
                    <a:pt x="9325102" y="87122"/>
                    <a:pt x="9273413" y="36068"/>
                    <a:pt x="9208897" y="36068"/>
                  </a:cubicBezTo>
                  <a:lnTo>
                    <a:pt x="152400" y="36068"/>
                  </a:lnTo>
                  <a:lnTo>
                    <a:pt x="152400" y="18034"/>
                  </a:lnTo>
                  <a:lnTo>
                    <a:pt x="152400" y="36068"/>
                  </a:lnTo>
                  <a:cubicBezTo>
                    <a:pt x="87757" y="36068"/>
                    <a:pt x="36195" y="87122"/>
                    <a:pt x="36195" y="14922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30839" y="6636284"/>
            <a:ext cx="8620102" cy="1430053"/>
            <a:chOff x="0" y="0"/>
            <a:chExt cx="7662313" cy="127115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662313" cy="1271158"/>
            </a:xfrm>
            <a:custGeom>
              <a:avLst/>
              <a:gdLst/>
              <a:ahLst/>
              <a:cxnLst/>
              <a:rect l="l" t="t" r="r" b="b"/>
              <a:pathLst>
                <a:path w="7662313" h="1271158">
                  <a:moveTo>
                    <a:pt x="0" y="0"/>
                  </a:moveTo>
                  <a:lnTo>
                    <a:pt x="7662313" y="0"/>
                  </a:lnTo>
                  <a:lnTo>
                    <a:pt x="7662313" y="1271158"/>
                  </a:lnTo>
                  <a:lnTo>
                    <a:pt x="0" y="127115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7662313" cy="13092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455"/>
                </a:lnSpc>
              </a:pPr>
              <a:r>
                <a:rPr lang="en-US" sz="3199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Namen dela: </a:t>
              </a: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skupna opredelitev ciljev in skupni razvoj nezavezujočih priporočil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208570" y="8380490"/>
            <a:ext cx="10531354" cy="1516507"/>
            <a:chOff x="0" y="0"/>
            <a:chExt cx="9361203" cy="1348006"/>
          </a:xfrm>
        </p:grpSpPr>
        <p:sp>
          <p:nvSpPr>
            <p:cNvPr id="27" name="Freeform 27"/>
            <p:cNvSpPr/>
            <p:nvPr/>
          </p:nvSpPr>
          <p:spPr>
            <a:xfrm>
              <a:off x="18034" y="18034"/>
              <a:ext cx="9325102" cy="1311910"/>
            </a:xfrm>
            <a:custGeom>
              <a:avLst/>
              <a:gdLst/>
              <a:ahLst/>
              <a:cxnLst/>
              <a:rect l="l" t="t" r="r" b="b"/>
              <a:pathLst>
                <a:path w="9325102" h="1311910">
                  <a:moveTo>
                    <a:pt x="0" y="131191"/>
                  </a:moveTo>
                  <a:cubicBezTo>
                    <a:pt x="0" y="58801"/>
                    <a:pt x="60198" y="0"/>
                    <a:pt x="134366" y="0"/>
                  </a:cubicBezTo>
                  <a:lnTo>
                    <a:pt x="9190863" y="0"/>
                  </a:lnTo>
                  <a:cubicBezTo>
                    <a:pt x="9265031" y="0"/>
                    <a:pt x="9325102" y="58674"/>
                    <a:pt x="9325102" y="131191"/>
                  </a:cubicBezTo>
                  <a:lnTo>
                    <a:pt x="9325102" y="1180719"/>
                  </a:lnTo>
                  <a:cubicBezTo>
                    <a:pt x="9325102" y="1253109"/>
                    <a:pt x="9265031" y="1311910"/>
                    <a:pt x="9190863" y="1311910"/>
                  </a:cubicBezTo>
                  <a:lnTo>
                    <a:pt x="134366" y="1311910"/>
                  </a:lnTo>
                  <a:cubicBezTo>
                    <a:pt x="60198" y="1311910"/>
                    <a:pt x="127" y="1253236"/>
                    <a:pt x="127" y="1180719"/>
                  </a:cubicBezTo>
                  <a:close/>
                </a:path>
              </a:pathLst>
            </a:custGeom>
            <a:solidFill>
              <a:srgbClr val="BB5E59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0" y="0"/>
              <a:ext cx="9361297" cy="1347978"/>
            </a:xfrm>
            <a:custGeom>
              <a:avLst/>
              <a:gdLst/>
              <a:ahLst/>
              <a:cxnLst/>
              <a:rect l="l" t="t" r="r" b="b"/>
              <a:pathLst>
                <a:path w="9361297" h="1347978">
                  <a:moveTo>
                    <a:pt x="0" y="149225"/>
                  </a:moveTo>
                  <a:cubicBezTo>
                    <a:pt x="0" y="66421"/>
                    <a:pt x="68580" y="0"/>
                    <a:pt x="152400" y="0"/>
                  </a:cubicBezTo>
                  <a:lnTo>
                    <a:pt x="9208897" y="0"/>
                  </a:lnTo>
                  <a:lnTo>
                    <a:pt x="9208897" y="18034"/>
                  </a:lnTo>
                  <a:lnTo>
                    <a:pt x="9208897" y="0"/>
                  </a:lnTo>
                  <a:cubicBezTo>
                    <a:pt x="9292590" y="0"/>
                    <a:pt x="9361297" y="66421"/>
                    <a:pt x="9361297" y="149225"/>
                  </a:cubicBezTo>
                  <a:lnTo>
                    <a:pt x="9343263" y="149225"/>
                  </a:lnTo>
                  <a:lnTo>
                    <a:pt x="9361297" y="149225"/>
                  </a:lnTo>
                  <a:lnTo>
                    <a:pt x="9361297" y="1198753"/>
                  </a:lnTo>
                  <a:lnTo>
                    <a:pt x="9343263" y="1198753"/>
                  </a:lnTo>
                  <a:lnTo>
                    <a:pt x="9361297" y="1198753"/>
                  </a:lnTo>
                  <a:cubicBezTo>
                    <a:pt x="9361297" y="1281557"/>
                    <a:pt x="9292717" y="1347978"/>
                    <a:pt x="9208897" y="1347978"/>
                  </a:cubicBezTo>
                  <a:lnTo>
                    <a:pt x="9208897" y="1329944"/>
                  </a:lnTo>
                  <a:lnTo>
                    <a:pt x="9208897" y="1347978"/>
                  </a:lnTo>
                  <a:lnTo>
                    <a:pt x="152400" y="1347978"/>
                  </a:lnTo>
                  <a:lnTo>
                    <a:pt x="152400" y="1329944"/>
                  </a:lnTo>
                  <a:lnTo>
                    <a:pt x="152400" y="1347978"/>
                  </a:lnTo>
                  <a:cubicBezTo>
                    <a:pt x="68707" y="1347978"/>
                    <a:pt x="0" y="1281557"/>
                    <a:pt x="0" y="1198753"/>
                  </a:cubicBezTo>
                  <a:lnTo>
                    <a:pt x="0" y="149225"/>
                  </a:lnTo>
                  <a:lnTo>
                    <a:pt x="18034" y="149225"/>
                  </a:lnTo>
                  <a:lnTo>
                    <a:pt x="0" y="149225"/>
                  </a:lnTo>
                  <a:moveTo>
                    <a:pt x="36068" y="149225"/>
                  </a:moveTo>
                  <a:lnTo>
                    <a:pt x="36068" y="1198753"/>
                  </a:lnTo>
                  <a:lnTo>
                    <a:pt x="18034" y="1198753"/>
                  </a:lnTo>
                  <a:lnTo>
                    <a:pt x="36068" y="1198753"/>
                  </a:lnTo>
                  <a:cubicBezTo>
                    <a:pt x="36068" y="1260856"/>
                    <a:pt x="87757" y="1311910"/>
                    <a:pt x="152273" y="1311910"/>
                  </a:cubicBezTo>
                  <a:lnTo>
                    <a:pt x="9208897" y="1311910"/>
                  </a:lnTo>
                  <a:cubicBezTo>
                    <a:pt x="9273540" y="1311910"/>
                    <a:pt x="9325102" y="1260856"/>
                    <a:pt x="9325102" y="1198753"/>
                  </a:cubicBezTo>
                  <a:lnTo>
                    <a:pt x="9325102" y="149225"/>
                  </a:lnTo>
                  <a:cubicBezTo>
                    <a:pt x="9325102" y="87122"/>
                    <a:pt x="9273413" y="36068"/>
                    <a:pt x="9208897" y="36068"/>
                  </a:cubicBezTo>
                  <a:lnTo>
                    <a:pt x="152400" y="36068"/>
                  </a:lnTo>
                  <a:lnTo>
                    <a:pt x="152400" y="18034"/>
                  </a:lnTo>
                  <a:lnTo>
                    <a:pt x="152400" y="36068"/>
                  </a:lnTo>
                  <a:cubicBezTo>
                    <a:pt x="87757" y="36068"/>
                    <a:pt x="36195" y="87122"/>
                    <a:pt x="36195" y="14922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509437" y="8380490"/>
            <a:ext cx="8606989" cy="1430053"/>
            <a:chOff x="0" y="0"/>
            <a:chExt cx="7650657" cy="127115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50657" cy="1271158"/>
            </a:xfrm>
            <a:custGeom>
              <a:avLst/>
              <a:gdLst/>
              <a:ahLst/>
              <a:cxnLst/>
              <a:rect l="l" t="t" r="r" b="b"/>
              <a:pathLst>
                <a:path w="7650657" h="1271158">
                  <a:moveTo>
                    <a:pt x="0" y="0"/>
                  </a:moveTo>
                  <a:lnTo>
                    <a:pt x="7650657" y="0"/>
                  </a:lnTo>
                  <a:lnTo>
                    <a:pt x="7650657" y="1271158"/>
                  </a:lnTo>
                  <a:lnTo>
                    <a:pt x="0" y="127115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7650657" cy="13092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455"/>
                </a:lnSpc>
              </a:pPr>
              <a:r>
                <a:rPr lang="en-US" sz="3199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Rezultati OMC: </a:t>
              </a: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podpora pobudam na ravni EU in držav članic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374931" y="4235023"/>
            <a:ext cx="999954" cy="999954"/>
            <a:chOff x="0" y="0"/>
            <a:chExt cx="888848" cy="888848"/>
          </a:xfrm>
        </p:grpSpPr>
        <p:sp>
          <p:nvSpPr>
            <p:cNvPr id="33" name="Freeform 33"/>
            <p:cNvSpPr/>
            <p:nvPr/>
          </p:nvSpPr>
          <p:spPr>
            <a:xfrm>
              <a:off x="18034" y="18034"/>
              <a:ext cx="852805" cy="852805"/>
            </a:xfrm>
            <a:custGeom>
              <a:avLst/>
              <a:gdLst/>
              <a:ahLst/>
              <a:cxnLst/>
              <a:rect l="l" t="t" r="r" b="b"/>
              <a:pathLst>
                <a:path w="852805" h="852805">
                  <a:moveTo>
                    <a:pt x="0" y="469011"/>
                  </a:moveTo>
                  <a:lnTo>
                    <a:pt x="191897" y="469011"/>
                  </a:lnTo>
                  <a:lnTo>
                    <a:pt x="191897" y="0"/>
                  </a:lnTo>
                  <a:lnTo>
                    <a:pt x="660908" y="0"/>
                  </a:lnTo>
                  <a:lnTo>
                    <a:pt x="660908" y="469011"/>
                  </a:lnTo>
                  <a:lnTo>
                    <a:pt x="852805" y="469011"/>
                  </a:lnTo>
                  <a:lnTo>
                    <a:pt x="426339" y="852805"/>
                  </a:lnTo>
                  <a:close/>
                </a:path>
              </a:pathLst>
            </a:custGeom>
            <a:solidFill>
              <a:srgbClr val="E8D0D0">
                <a:alpha val="8078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-47" y="0"/>
              <a:ext cx="888967" cy="888841"/>
            </a:xfrm>
            <a:custGeom>
              <a:avLst/>
              <a:gdLst/>
              <a:ahLst/>
              <a:cxnLst/>
              <a:rect l="l" t="t" r="r" b="b"/>
              <a:pathLst>
                <a:path w="888967" h="888841">
                  <a:moveTo>
                    <a:pt x="18081" y="469011"/>
                  </a:moveTo>
                  <a:lnTo>
                    <a:pt x="209978" y="469011"/>
                  </a:lnTo>
                  <a:lnTo>
                    <a:pt x="209978" y="487045"/>
                  </a:lnTo>
                  <a:lnTo>
                    <a:pt x="191944" y="487045"/>
                  </a:lnTo>
                  <a:lnTo>
                    <a:pt x="191944" y="18034"/>
                  </a:lnTo>
                  <a:cubicBezTo>
                    <a:pt x="191944" y="8001"/>
                    <a:pt x="200072" y="0"/>
                    <a:pt x="209978" y="0"/>
                  </a:cubicBezTo>
                  <a:lnTo>
                    <a:pt x="678989" y="0"/>
                  </a:lnTo>
                  <a:cubicBezTo>
                    <a:pt x="689022" y="0"/>
                    <a:pt x="697023" y="8128"/>
                    <a:pt x="697023" y="18034"/>
                  </a:cubicBezTo>
                  <a:lnTo>
                    <a:pt x="697023" y="487045"/>
                  </a:lnTo>
                  <a:lnTo>
                    <a:pt x="678989" y="487045"/>
                  </a:lnTo>
                  <a:lnTo>
                    <a:pt x="678989" y="469011"/>
                  </a:lnTo>
                  <a:lnTo>
                    <a:pt x="870886" y="469011"/>
                  </a:lnTo>
                  <a:cubicBezTo>
                    <a:pt x="878379" y="469011"/>
                    <a:pt x="885110" y="473583"/>
                    <a:pt x="887777" y="480568"/>
                  </a:cubicBezTo>
                  <a:cubicBezTo>
                    <a:pt x="890444" y="487553"/>
                    <a:pt x="888539" y="495427"/>
                    <a:pt x="882951" y="500507"/>
                  </a:cubicBezTo>
                  <a:lnTo>
                    <a:pt x="456612" y="884174"/>
                  </a:lnTo>
                  <a:cubicBezTo>
                    <a:pt x="449754" y="890397"/>
                    <a:pt x="439340" y="890397"/>
                    <a:pt x="432482" y="884174"/>
                  </a:cubicBezTo>
                  <a:lnTo>
                    <a:pt x="6016" y="500507"/>
                  </a:lnTo>
                  <a:cubicBezTo>
                    <a:pt x="428" y="495554"/>
                    <a:pt x="-1477" y="487553"/>
                    <a:pt x="1190" y="480568"/>
                  </a:cubicBezTo>
                  <a:cubicBezTo>
                    <a:pt x="3857" y="473583"/>
                    <a:pt x="10588" y="469011"/>
                    <a:pt x="18081" y="469011"/>
                  </a:cubicBezTo>
                  <a:moveTo>
                    <a:pt x="18081" y="505079"/>
                  </a:moveTo>
                  <a:lnTo>
                    <a:pt x="18081" y="487045"/>
                  </a:lnTo>
                  <a:lnTo>
                    <a:pt x="30146" y="473583"/>
                  </a:lnTo>
                  <a:lnTo>
                    <a:pt x="456612" y="857377"/>
                  </a:lnTo>
                  <a:lnTo>
                    <a:pt x="444547" y="870839"/>
                  </a:lnTo>
                  <a:lnTo>
                    <a:pt x="432482" y="857377"/>
                  </a:lnTo>
                  <a:lnTo>
                    <a:pt x="858694" y="473583"/>
                  </a:lnTo>
                  <a:lnTo>
                    <a:pt x="870759" y="487045"/>
                  </a:lnTo>
                  <a:lnTo>
                    <a:pt x="870759" y="505079"/>
                  </a:lnTo>
                  <a:lnTo>
                    <a:pt x="678989" y="505079"/>
                  </a:lnTo>
                  <a:cubicBezTo>
                    <a:pt x="668956" y="505079"/>
                    <a:pt x="660955" y="496951"/>
                    <a:pt x="660955" y="487045"/>
                  </a:cubicBezTo>
                  <a:lnTo>
                    <a:pt x="660955" y="18034"/>
                  </a:lnTo>
                  <a:lnTo>
                    <a:pt x="678989" y="18034"/>
                  </a:lnTo>
                  <a:lnTo>
                    <a:pt x="678989" y="36068"/>
                  </a:lnTo>
                  <a:lnTo>
                    <a:pt x="209978" y="36068"/>
                  </a:lnTo>
                  <a:lnTo>
                    <a:pt x="209978" y="18034"/>
                  </a:lnTo>
                  <a:lnTo>
                    <a:pt x="228012" y="18034"/>
                  </a:lnTo>
                  <a:lnTo>
                    <a:pt x="228012" y="487045"/>
                  </a:lnTo>
                  <a:cubicBezTo>
                    <a:pt x="228012" y="497078"/>
                    <a:pt x="219884" y="505079"/>
                    <a:pt x="209978" y="505079"/>
                  </a:cubicBezTo>
                  <a:lnTo>
                    <a:pt x="18081" y="505079"/>
                  </a:lnTo>
                  <a:close/>
                </a:path>
              </a:pathLst>
            </a:custGeom>
            <a:solidFill>
              <a:srgbClr val="E8D0D0">
                <a:alpha val="80784"/>
              </a:srgbClr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3253530" y="5979229"/>
            <a:ext cx="999954" cy="999954"/>
            <a:chOff x="0" y="0"/>
            <a:chExt cx="888848" cy="888848"/>
          </a:xfrm>
        </p:grpSpPr>
        <p:sp>
          <p:nvSpPr>
            <p:cNvPr id="36" name="Freeform 36"/>
            <p:cNvSpPr/>
            <p:nvPr/>
          </p:nvSpPr>
          <p:spPr>
            <a:xfrm>
              <a:off x="18034" y="18034"/>
              <a:ext cx="852805" cy="852805"/>
            </a:xfrm>
            <a:custGeom>
              <a:avLst/>
              <a:gdLst/>
              <a:ahLst/>
              <a:cxnLst/>
              <a:rect l="l" t="t" r="r" b="b"/>
              <a:pathLst>
                <a:path w="852805" h="852805">
                  <a:moveTo>
                    <a:pt x="0" y="469011"/>
                  </a:moveTo>
                  <a:lnTo>
                    <a:pt x="191897" y="469011"/>
                  </a:lnTo>
                  <a:lnTo>
                    <a:pt x="191897" y="0"/>
                  </a:lnTo>
                  <a:lnTo>
                    <a:pt x="660908" y="0"/>
                  </a:lnTo>
                  <a:lnTo>
                    <a:pt x="660908" y="469011"/>
                  </a:lnTo>
                  <a:lnTo>
                    <a:pt x="852805" y="469011"/>
                  </a:lnTo>
                  <a:lnTo>
                    <a:pt x="426339" y="852805"/>
                  </a:lnTo>
                  <a:close/>
                </a:path>
              </a:pathLst>
            </a:custGeom>
            <a:solidFill>
              <a:srgbClr val="E8D1D3">
                <a:alpha val="8078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-47" y="0"/>
              <a:ext cx="888967" cy="888841"/>
            </a:xfrm>
            <a:custGeom>
              <a:avLst/>
              <a:gdLst/>
              <a:ahLst/>
              <a:cxnLst/>
              <a:rect l="l" t="t" r="r" b="b"/>
              <a:pathLst>
                <a:path w="888967" h="888841">
                  <a:moveTo>
                    <a:pt x="18081" y="469011"/>
                  </a:moveTo>
                  <a:lnTo>
                    <a:pt x="209978" y="469011"/>
                  </a:lnTo>
                  <a:lnTo>
                    <a:pt x="209978" y="487045"/>
                  </a:lnTo>
                  <a:lnTo>
                    <a:pt x="191944" y="487045"/>
                  </a:lnTo>
                  <a:lnTo>
                    <a:pt x="191944" y="18034"/>
                  </a:lnTo>
                  <a:cubicBezTo>
                    <a:pt x="191944" y="8001"/>
                    <a:pt x="200072" y="0"/>
                    <a:pt x="209978" y="0"/>
                  </a:cubicBezTo>
                  <a:lnTo>
                    <a:pt x="678989" y="0"/>
                  </a:lnTo>
                  <a:cubicBezTo>
                    <a:pt x="689022" y="0"/>
                    <a:pt x="697023" y="8128"/>
                    <a:pt x="697023" y="18034"/>
                  </a:cubicBezTo>
                  <a:lnTo>
                    <a:pt x="697023" y="487045"/>
                  </a:lnTo>
                  <a:lnTo>
                    <a:pt x="678989" y="487045"/>
                  </a:lnTo>
                  <a:lnTo>
                    <a:pt x="678989" y="469011"/>
                  </a:lnTo>
                  <a:lnTo>
                    <a:pt x="870886" y="469011"/>
                  </a:lnTo>
                  <a:cubicBezTo>
                    <a:pt x="878379" y="469011"/>
                    <a:pt x="885110" y="473583"/>
                    <a:pt x="887777" y="480568"/>
                  </a:cubicBezTo>
                  <a:cubicBezTo>
                    <a:pt x="890444" y="487553"/>
                    <a:pt x="888539" y="495427"/>
                    <a:pt x="882951" y="500507"/>
                  </a:cubicBezTo>
                  <a:lnTo>
                    <a:pt x="456612" y="884174"/>
                  </a:lnTo>
                  <a:cubicBezTo>
                    <a:pt x="449754" y="890397"/>
                    <a:pt x="439340" y="890397"/>
                    <a:pt x="432482" y="884174"/>
                  </a:cubicBezTo>
                  <a:lnTo>
                    <a:pt x="6016" y="500507"/>
                  </a:lnTo>
                  <a:cubicBezTo>
                    <a:pt x="428" y="495554"/>
                    <a:pt x="-1477" y="487553"/>
                    <a:pt x="1190" y="480568"/>
                  </a:cubicBezTo>
                  <a:cubicBezTo>
                    <a:pt x="3857" y="473583"/>
                    <a:pt x="10588" y="469011"/>
                    <a:pt x="18081" y="469011"/>
                  </a:cubicBezTo>
                  <a:moveTo>
                    <a:pt x="18081" y="505079"/>
                  </a:moveTo>
                  <a:lnTo>
                    <a:pt x="18081" y="487045"/>
                  </a:lnTo>
                  <a:lnTo>
                    <a:pt x="30146" y="473583"/>
                  </a:lnTo>
                  <a:lnTo>
                    <a:pt x="456612" y="857377"/>
                  </a:lnTo>
                  <a:lnTo>
                    <a:pt x="444547" y="870839"/>
                  </a:lnTo>
                  <a:lnTo>
                    <a:pt x="432482" y="857377"/>
                  </a:lnTo>
                  <a:lnTo>
                    <a:pt x="858694" y="473583"/>
                  </a:lnTo>
                  <a:lnTo>
                    <a:pt x="870759" y="487045"/>
                  </a:lnTo>
                  <a:lnTo>
                    <a:pt x="870759" y="505079"/>
                  </a:lnTo>
                  <a:lnTo>
                    <a:pt x="678989" y="505079"/>
                  </a:lnTo>
                  <a:cubicBezTo>
                    <a:pt x="668956" y="505079"/>
                    <a:pt x="660955" y="496951"/>
                    <a:pt x="660955" y="487045"/>
                  </a:cubicBezTo>
                  <a:lnTo>
                    <a:pt x="660955" y="18034"/>
                  </a:lnTo>
                  <a:lnTo>
                    <a:pt x="678989" y="18034"/>
                  </a:lnTo>
                  <a:lnTo>
                    <a:pt x="678989" y="36068"/>
                  </a:lnTo>
                  <a:lnTo>
                    <a:pt x="209978" y="36068"/>
                  </a:lnTo>
                  <a:lnTo>
                    <a:pt x="209978" y="18034"/>
                  </a:lnTo>
                  <a:lnTo>
                    <a:pt x="228012" y="18034"/>
                  </a:lnTo>
                  <a:lnTo>
                    <a:pt x="228012" y="487045"/>
                  </a:lnTo>
                  <a:cubicBezTo>
                    <a:pt x="228012" y="497078"/>
                    <a:pt x="219884" y="505079"/>
                    <a:pt x="209978" y="505079"/>
                  </a:cubicBezTo>
                  <a:lnTo>
                    <a:pt x="18081" y="505079"/>
                  </a:lnTo>
                  <a:close/>
                </a:path>
              </a:pathLst>
            </a:custGeom>
            <a:solidFill>
              <a:srgbClr val="E8D1D3">
                <a:alpha val="80784"/>
              </a:srgbClr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4119013" y="7723437"/>
            <a:ext cx="999954" cy="999954"/>
            <a:chOff x="0" y="0"/>
            <a:chExt cx="888848" cy="888848"/>
          </a:xfrm>
        </p:grpSpPr>
        <p:sp>
          <p:nvSpPr>
            <p:cNvPr id="39" name="Freeform 39"/>
            <p:cNvSpPr/>
            <p:nvPr/>
          </p:nvSpPr>
          <p:spPr>
            <a:xfrm>
              <a:off x="18034" y="18034"/>
              <a:ext cx="852805" cy="852805"/>
            </a:xfrm>
            <a:custGeom>
              <a:avLst/>
              <a:gdLst/>
              <a:ahLst/>
              <a:cxnLst/>
              <a:rect l="l" t="t" r="r" b="b"/>
              <a:pathLst>
                <a:path w="852805" h="852805">
                  <a:moveTo>
                    <a:pt x="0" y="469011"/>
                  </a:moveTo>
                  <a:lnTo>
                    <a:pt x="191897" y="469011"/>
                  </a:lnTo>
                  <a:lnTo>
                    <a:pt x="191897" y="0"/>
                  </a:lnTo>
                  <a:lnTo>
                    <a:pt x="660908" y="0"/>
                  </a:lnTo>
                  <a:lnTo>
                    <a:pt x="660908" y="469011"/>
                  </a:lnTo>
                  <a:lnTo>
                    <a:pt x="852805" y="469011"/>
                  </a:lnTo>
                  <a:lnTo>
                    <a:pt x="426339" y="852805"/>
                  </a:lnTo>
                  <a:close/>
                </a:path>
              </a:pathLst>
            </a:custGeom>
            <a:solidFill>
              <a:srgbClr val="E7D1D6">
                <a:alpha val="80784"/>
              </a:srgbClr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-47" y="0"/>
              <a:ext cx="888967" cy="888841"/>
            </a:xfrm>
            <a:custGeom>
              <a:avLst/>
              <a:gdLst/>
              <a:ahLst/>
              <a:cxnLst/>
              <a:rect l="l" t="t" r="r" b="b"/>
              <a:pathLst>
                <a:path w="888967" h="888841">
                  <a:moveTo>
                    <a:pt x="18081" y="469011"/>
                  </a:moveTo>
                  <a:lnTo>
                    <a:pt x="209978" y="469011"/>
                  </a:lnTo>
                  <a:lnTo>
                    <a:pt x="209978" y="487045"/>
                  </a:lnTo>
                  <a:lnTo>
                    <a:pt x="191944" y="487045"/>
                  </a:lnTo>
                  <a:lnTo>
                    <a:pt x="191944" y="18034"/>
                  </a:lnTo>
                  <a:cubicBezTo>
                    <a:pt x="191944" y="8001"/>
                    <a:pt x="200072" y="0"/>
                    <a:pt x="209978" y="0"/>
                  </a:cubicBezTo>
                  <a:lnTo>
                    <a:pt x="678989" y="0"/>
                  </a:lnTo>
                  <a:cubicBezTo>
                    <a:pt x="689022" y="0"/>
                    <a:pt x="697023" y="8128"/>
                    <a:pt x="697023" y="18034"/>
                  </a:cubicBezTo>
                  <a:lnTo>
                    <a:pt x="697023" y="487045"/>
                  </a:lnTo>
                  <a:lnTo>
                    <a:pt x="678989" y="487045"/>
                  </a:lnTo>
                  <a:lnTo>
                    <a:pt x="678989" y="469011"/>
                  </a:lnTo>
                  <a:lnTo>
                    <a:pt x="870886" y="469011"/>
                  </a:lnTo>
                  <a:cubicBezTo>
                    <a:pt x="878379" y="469011"/>
                    <a:pt x="885110" y="473583"/>
                    <a:pt x="887777" y="480568"/>
                  </a:cubicBezTo>
                  <a:cubicBezTo>
                    <a:pt x="890444" y="487553"/>
                    <a:pt x="888539" y="495427"/>
                    <a:pt x="882951" y="500507"/>
                  </a:cubicBezTo>
                  <a:lnTo>
                    <a:pt x="456612" y="884174"/>
                  </a:lnTo>
                  <a:cubicBezTo>
                    <a:pt x="449754" y="890397"/>
                    <a:pt x="439340" y="890397"/>
                    <a:pt x="432482" y="884174"/>
                  </a:cubicBezTo>
                  <a:lnTo>
                    <a:pt x="6016" y="500507"/>
                  </a:lnTo>
                  <a:cubicBezTo>
                    <a:pt x="428" y="495554"/>
                    <a:pt x="-1477" y="487553"/>
                    <a:pt x="1190" y="480568"/>
                  </a:cubicBezTo>
                  <a:cubicBezTo>
                    <a:pt x="3857" y="473583"/>
                    <a:pt x="10588" y="469011"/>
                    <a:pt x="18081" y="469011"/>
                  </a:cubicBezTo>
                  <a:moveTo>
                    <a:pt x="18081" y="505079"/>
                  </a:moveTo>
                  <a:lnTo>
                    <a:pt x="18081" y="487045"/>
                  </a:lnTo>
                  <a:lnTo>
                    <a:pt x="30146" y="473583"/>
                  </a:lnTo>
                  <a:lnTo>
                    <a:pt x="456612" y="857377"/>
                  </a:lnTo>
                  <a:lnTo>
                    <a:pt x="444547" y="870839"/>
                  </a:lnTo>
                  <a:lnTo>
                    <a:pt x="432482" y="857377"/>
                  </a:lnTo>
                  <a:lnTo>
                    <a:pt x="858694" y="473583"/>
                  </a:lnTo>
                  <a:lnTo>
                    <a:pt x="870759" y="487045"/>
                  </a:lnTo>
                  <a:lnTo>
                    <a:pt x="870759" y="505079"/>
                  </a:lnTo>
                  <a:lnTo>
                    <a:pt x="678989" y="505079"/>
                  </a:lnTo>
                  <a:cubicBezTo>
                    <a:pt x="668956" y="505079"/>
                    <a:pt x="660955" y="496951"/>
                    <a:pt x="660955" y="487045"/>
                  </a:cubicBezTo>
                  <a:lnTo>
                    <a:pt x="660955" y="18034"/>
                  </a:lnTo>
                  <a:lnTo>
                    <a:pt x="678989" y="18034"/>
                  </a:lnTo>
                  <a:lnTo>
                    <a:pt x="678989" y="36068"/>
                  </a:lnTo>
                  <a:lnTo>
                    <a:pt x="209978" y="36068"/>
                  </a:lnTo>
                  <a:lnTo>
                    <a:pt x="209978" y="18034"/>
                  </a:lnTo>
                  <a:lnTo>
                    <a:pt x="228012" y="18034"/>
                  </a:lnTo>
                  <a:lnTo>
                    <a:pt x="228012" y="487045"/>
                  </a:lnTo>
                  <a:cubicBezTo>
                    <a:pt x="228012" y="497078"/>
                    <a:pt x="219884" y="505079"/>
                    <a:pt x="209978" y="505079"/>
                  </a:cubicBezTo>
                  <a:lnTo>
                    <a:pt x="18081" y="505079"/>
                  </a:lnTo>
                  <a:close/>
                </a:path>
              </a:pathLst>
            </a:custGeom>
            <a:solidFill>
              <a:srgbClr val="E7D1D6">
                <a:alpha val="80784"/>
              </a:srgbClr>
            </a:solidFill>
          </p:spPr>
          <p:txBody>
            <a:bodyPr/>
            <a:lstStyle/>
            <a:p>
              <a:endParaRPr lang="sl-SI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3" name="Group 3"/>
          <p:cNvGrpSpPr/>
          <p:nvPr/>
        </p:nvGrpSpPr>
        <p:grpSpPr>
          <a:xfrm>
            <a:off x="3" y="0"/>
            <a:ext cx="18287997" cy="2437390"/>
            <a:chOff x="0" y="0"/>
            <a:chExt cx="16817149" cy="22413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17150" cy="2241296"/>
            </a:xfrm>
            <a:custGeom>
              <a:avLst/>
              <a:gdLst/>
              <a:ahLst/>
              <a:cxnLst/>
              <a:rect l="l" t="t" r="r" b="b"/>
              <a:pathLst>
                <a:path w="16817150" h="2241296">
                  <a:moveTo>
                    <a:pt x="16817150" y="0"/>
                  </a:moveTo>
                  <a:lnTo>
                    <a:pt x="0" y="0"/>
                  </a:lnTo>
                  <a:lnTo>
                    <a:pt x="0" y="2241296"/>
                  </a:lnTo>
                  <a:lnTo>
                    <a:pt x="16817150" y="224129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376092">
                    <a:alpha val="10000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318674" y="539942"/>
            <a:ext cx="11650652" cy="1357506"/>
            <a:chOff x="0" y="0"/>
            <a:chExt cx="10713626" cy="12483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713626" cy="1248326"/>
            </a:xfrm>
            <a:custGeom>
              <a:avLst/>
              <a:gdLst/>
              <a:ahLst/>
              <a:cxnLst/>
              <a:rect l="l" t="t" r="r" b="b"/>
              <a:pathLst>
                <a:path w="10713626" h="1248326">
                  <a:moveTo>
                    <a:pt x="0" y="0"/>
                  </a:moveTo>
                  <a:lnTo>
                    <a:pt x="10713626" y="0"/>
                  </a:lnTo>
                  <a:lnTo>
                    <a:pt x="10713626" y="1248326"/>
                  </a:lnTo>
                  <a:lnTo>
                    <a:pt x="0" y="1248326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0713626" cy="12578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938"/>
                </a:lnSpc>
              </a:pPr>
              <a:r>
                <a:rPr lang="en-US" sz="4949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Namen in cilj OMC skupine za knjižnice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392075" y="8404195"/>
            <a:ext cx="13503850" cy="1708211"/>
            <a:chOff x="0" y="0"/>
            <a:chExt cx="12417776" cy="1570825"/>
          </a:xfrm>
        </p:grpSpPr>
        <p:sp>
          <p:nvSpPr>
            <p:cNvPr id="9" name="Freeform 9"/>
            <p:cNvSpPr/>
            <p:nvPr/>
          </p:nvSpPr>
          <p:spPr>
            <a:xfrm>
              <a:off x="18034" y="18034"/>
              <a:ext cx="12381738" cy="1534668"/>
            </a:xfrm>
            <a:custGeom>
              <a:avLst/>
              <a:gdLst/>
              <a:ahLst/>
              <a:cxnLst/>
              <a:rect l="l" t="t" r="r" b="b"/>
              <a:pathLst>
                <a:path w="12381738" h="1534668">
                  <a:moveTo>
                    <a:pt x="0" y="0"/>
                  </a:moveTo>
                  <a:lnTo>
                    <a:pt x="12381738" y="0"/>
                  </a:lnTo>
                  <a:lnTo>
                    <a:pt x="12381738" y="1534668"/>
                  </a:lnTo>
                  <a:lnTo>
                    <a:pt x="0" y="1534668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12417806" cy="1570736"/>
            </a:xfrm>
            <a:custGeom>
              <a:avLst/>
              <a:gdLst/>
              <a:ahLst/>
              <a:cxnLst/>
              <a:rect l="l" t="t" r="r" b="b"/>
              <a:pathLst>
                <a:path w="12417806" h="1570736">
                  <a:moveTo>
                    <a:pt x="18034" y="0"/>
                  </a:moveTo>
                  <a:lnTo>
                    <a:pt x="12399772" y="0"/>
                  </a:lnTo>
                  <a:cubicBezTo>
                    <a:pt x="12409805" y="0"/>
                    <a:pt x="12417806" y="8128"/>
                    <a:pt x="12417806" y="18034"/>
                  </a:cubicBezTo>
                  <a:lnTo>
                    <a:pt x="12417806" y="1552702"/>
                  </a:lnTo>
                  <a:cubicBezTo>
                    <a:pt x="12417806" y="1562735"/>
                    <a:pt x="12409678" y="1570736"/>
                    <a:pt x="12399772" y="1570736"/>
                  </a:cubicBezTo>
                  <a:lnTo>
                    <a:pt x="18034" y="1570736"/>
                  </a:lnTo>
                  <a:cubicBezTo>
                    <a:pt x="8001" y="1570736"/>
                    <a:pt x="0" y="1562608"/>
                    <a:pt x="0" y="1552702"/>
                  </a:cubicBezTo>
                  <a:lnTo>
                    <a:pt x="0" y="18034"/>
                  </a:lnTo>
                  <a:cubicBezTo>
                    <a:pt x="0" y="8128"/>
                    <a:pt x="8128" y="0"/>
                    <a:pt x="18034" y="0"/>
                  </a:cubicBezTo>
                  <a:moveTo>
                    <a:pt x="18034" y="36068"/>
                  </a:moveTo>
                  <a:lnTo>
                    <a:pt x="18034" y="18034"/>
                  </a:lnTo>
                  <a:lnTo>
                    <a:pt x="36068" y="18034"/>
                  </a:lnTo>
                  <a:lnTo>
                    <a:pt x="36068" y="1552702"/>
                  </a:lnTo>
                  <a:lnTo>
                    <a:pt x="18034" y="1552702"/>
                  </a:lnTo>
                  <a:lnTo>
                    <a:pt x="18034" y="1534668"/>
                  </a:lnTo>
                  <a:lnTo>
                    <a:pt x="12399772" y="1534668"/>
                  </a:lnTo>
                  <a:lnTo>
                    <a:pt x="12399772" y="1552702"/>
                  </a:lnTo>
                  <a:lnTo>
                    <a:pt x="12381738" y="1552702"/>
                  </a:lnTo>
                  <a:lnTo>
                    <a:pt x="12381738" y="18034"/>
                  </a:lnTo>
                  <a:lnTo>
                    <a:pt x="12399772" y="18034"/>
                  </a:lnTo>
                  <a:lnTo>
                    <a:pt x="12399772" y="36068"/>
                  </a:lnTo>
                  <a:lnTo>
                    <a:pt x="18034" y="360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392075" y="8511387"/>
            <a:ext cx="13503850" cy="1708211"/>
            <a:chOff x="0" y="0"/>
            <a:chExt cx="12417776" cy="157082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417776" cy="1570825"/>
            </a:xfrm>
            <a:custGeom>
              <a:avLst/>
              <a:gdLst/>
              <a:ahLst/>
              <a:cxnLst/>
              <a:rect l="l" t="t" r="r" b="b"/>
              <a:pathLst>
                <a:path w="12417776" h="1570825">
                  <a:moveTo>
                    <a:pt x="0" y="0"/>
                  </a:moveTo>
                  <a:lnTo>
                    <a:pt x="12417776" y="0"/>
                  </a:lnTo>
                  <a:lnTo>
                    <a:pt x="12417776" y="1570825"/>
                  </a:lnTo>
                  <a:lnTo>
                    <a:pt x="0" y="1570825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2417776" cy="1599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40"/>
                </a:lnSpc>
              </a:pPr>
              <a:r>
                <a:rPr lang="en-US" sz="3093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CILJNI REZULTATI: </a:t>
              </a:r>
              <a:r>
                <a:rPr lang="en-US" sz="3093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začetek poglobljene razprave, opredelitev področij za promocijo knjižnic, preučitev možnosti financiranja EU in povezovanje oblikovalcev politik in knjižničarjev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2392075" y="6673101"/>
            <a:ext cx="13503850" cy="2009045"/>
            <a:chOff x="0" y="0"/>
            <a:chExt cx="12417776" cy="1847464"/>
          </a:xfrm>
        </p:grpSpPr>
        <p:sp>
          <p:nvSpPr>
            <p:cNvPr id="15" name="Freeform 15"/>
            <p:cNvSpPr/>
            <p:nvPr/>
          </p:nvSpPr>
          <p:spPr>
            <a:xfrm>
              <a:off x="18034" y="24382"/>
              <a:ext cx="12381738" cy="1798746"/>
            </a:xfrm>
            <a:custGeom>
              <a:avLst/>
              <a:gdLst/>
              <a:ahLst/>
              <a:cxnLst/>
              <a:rect l="l" t="t" r="r" b="b"/>
              <a:pathLst>
                <a:path w="12381738" h="1798746">
                  <a:moveTo>
                    <a:pt x="0" y="629973"/>
                  </a:moveTo>
                  <a:lnTo>
                    <a:pt x="6020562" y="629973"/>
                  </a:lnTo>
                  <a:lnTo>
                    <a:pt x="6020562" y="449686"/>
                  </a:lnTo>
                  <a:lnTo>
                    <a:pt x="5850255" y="449686"/>
                  </a:lnTo>
                  <a:lnTo>
                    <a:pt x="6190869" y="0"/>
                  </a:lnTo>
                  <a:lnTo>
                    <a:pt x="6531483" y="449686"/>
                  </a:lnTo>
                  <a:lnTo>
                    <a:pt x="6361176" y="449686"/>
                  </a:lnTo>
                  <a:lnTo>
                    <a:pt x="6361176" y="629973"/>
                  </a:lnTo>
                  <a:lnTo>
                    <a:pt x="12381738" y="629973"/>
                  </a:lnTo>
                  <a:lnTo>
                    <a:pt x="12381738" y="1798745"/>
                  </a:lnTo>
                  <a:lnTo>
                    <a:pt x="0" y="1798745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384"/>
              <a:ext cx="12417806" cy="1847114"/>
            </a:xfrm>
            <a:custGeom>
              <a:avLst/>
              <a:gdLst/>
              <a:ahLst/>
              <a:cxnLst/>
              <a:rect l="l" t="t" r="r" b="b"/>
              <a:pathLst>
                <a:path w="12417806" h="1847114">
                  <a:moveTo>
                    <a:pt x="18034" y="629589"/>
                  </a:moveTo>
                  <a:lnTo>
                    <a:pt x="6038596" y="629589"/>
                  </a:lnTo>
                  <a:lnTo>
                    <a:pt x="6038596" y="653971"/>
                  </a:lnTo>
                  <a:lnTo>
                    <a:pt x="6020562" y="653971"/>
                  </a:lnTo>
                  <a:lnTo>
                    <a:pt x="6020562" y="473684"/>
                  </a:lnTo>
                  <a:lnTo>
                    <a:pt x="6038596" y="473684"/>
                  </a:lnTo>
                  <a:lnTo>
                    <a:pt x="6038596" y="498066"/>
                  </a:lnTo>
                  <a:lnTo>
                    <a:pt x="5868289" y="498066"/>
                  </a:lnTo>
                  <a:cubicBezTo>
                    <a:pt x="5860923" y="498066"/>
                    <a:pt x="5854319" y="492056"/>
                    <a:pt x="5851525" y="482784"/>
                  </a:cubicBezTo>
                  <a:cubicBezTo>
                    <a:pt x="5848731" y="473512"/>
                    <a:pt x="5850382" y="463039"/>
                    <a:pt x="5855589" y="456170"/>
                  </a:cubicBezTo>
                  <a:lnTo>
                    <a:pt x="6196330" y="6484"/>
                  </a:lnTo>
                  <a:cubicBezTo>
                    <a:pt x="6203315" y="-2162"/>
                    <a:pt x="6214491" y="-2162"/>
                    <a:pt x="6221603" y="6484"/>
                  </a:cubicBezTo>
                  <a:lnTo>
                    <a:pt x="6562090" y="456170"/>
                  </a:lnTo>
                  <a:cubicBezTo>
                    <a:pt x="6567297" y="463039"/>
                    <a:pt x="6568948" y="473684"/>
                    <a:pt x="6566154" y="482784"/>
                  </a:cubicBezTo>
                  <a:cubicBezTo>
                    <a:pt x="6563360" y="491884"/>
                    <a:pt x="6556756" y="498066"/>
                    <a:pt x="6549390" y="498066"/>
                  </a:cubicBezTo>
                  <a:lnTo>
                    <a:pt x="6379210" y="498066"/>
                  </a:lnTo>
                  <a:lnTo>
                    <a:pt x="6379210" y="473684"/>
                  </a:lnTo>
                  <a:lnTo>
                    <a:pt x="6397244" y="473684"/>
                  </a:lnTo>
                  <a:lnTo>
                    <a:pt x="6397244" y="653971"/>
                  </a:lnTo>
                  <a:lnTo>
                    <a:pt x="6379210" y="653971"/>
                  </a:lnTo>
                  <a:lnTo>
                    <a:pt x="6379210" y="629589"/>
                  </a:lnTo>
                  <a:lnTo>
                    <a:pt x="12399772" y="629589"/>
                  </a:lnTo>
                  <a:cubicBezTo>
                    <a:pt x="12409805" y="629589"/>
                    <a:pt x="12417806" y="640578"/>
                    <a:pt x="12417806" y="653971"/>
                  </a:cubicBezTo>
                  <a:lnTo>
                    <a:pt x="12417806" y="1822743"/>
                  </a:lnTo>
                  <a:cubicBezTo>
                    <a:pt x="12417806" y="1836308"/>
                    <a:pt x="12409678" y="1847113"/>
                    <a:pt x="12399772" y="1847113"/>
                  </a:cubicBezTo>
                  <a:lnTo>
                    <a:pt x="18034" y="1847113"/>
                  </a:lnTo>
                  <a:cubicBezTo>
                    <a:pt x="8001" y="1847113"/>
                    <a:pt x="0" y="1836136"/>
                    <a:pt x="0" y="1822743"/>
                  </a:cubicBezTo>
                  <a:lnTo>
                    <a:pt x="0" y="653971"/>
                  </a:lnTo>
                  <a:cubicBezTo>
                    <a:pt x="0" y="640406"/>
                    <a:pt x="8128" y="629589"/>
                    <a:pt x="18034" y="629589"/>
                  </a:cubicBezTo>
                  <a:moveTo>
                    <a:pt x="18034" y="678352"/>
                  </a:moveTo>
                  <a:lnTo>
                    <a:pt x="18034" y="653971"/>
                  </a:lnTo>
                  <a:lnTo>
                    <a:pt x="36068" y="653971"/>
                  </a:lnTo>
                  <a:lnTo>
                    <a:pt x="36068" y="1822743"/>
                  </a:lnTo>
                  <a:lnTo>
                    <a:pt x="18034" y="1822743"/>
                  </a:lnTo>
                  <a:lnTo>
                    <a:pt x="18034" y="1798362"/>
                  </a:lnTo>
                  <a:lnTo>
                    <a:pt x="12399772" y="1798362"/>
                  </a:lnTo>
                  <a:lnTo>
                    <a:pt x="12399772" y="1822743"/>
                  </a:lnTo>
                  <a:lnTo>
                    <a:pt x="12381738" y="1822743"/>
                  </a:lnTo>
                  <a:lnTo>
                    <a:pt x="12381738" y="653971"/>
                  </a:lnTo>
                  <a:lnTo>
                    <a:pt x="12399772" y="653971"/>
                  </a:lnTo>
                  <a:lnTo>
                    <a:pt x="12399772" y="678352"/>
                  </a:lnTo>
                  <a:lnTo>
                    <a:pt x="6379210" y="678352"/>
                  </a:lnTo>
                  <a:cubicBezTo>
                    <a:pt x="6369177" y="678352"/>
                    <a:pt x="6361176" y="667363"/>
                    <a:pt x="6361176" y="653971"/>
                  </a:cubicBezTo>
                  <a:lnTo>
                    <a:pt x="6361176" y="473684"/>
                  </a:lnTo>
                  <a:cubicBezTo>
                    <a:pt x="6361176" y="460120"/>
                    <a:pt x="6369304" y="449302"/>
                    <a:pt x="6379210" y="449302"/>
                  </a:cubicBezTo>
                  <a:lnTo>
                    <a:pt x="6549517" y="449302"/>
                  </a:lnTo>
                  <a:lnTo>
                    <a:pt x="6549517" y="473684"/>
                  </a:lnTo>
                  <a:lnTo>
                    <a:pt x="6536944" y="491198"/>
                  </a:lnTo>
                  <a:lnTo>
                    <a:pt x="6196330" y="41511"/>
                  </a:lnTo>
                  <a:lnTo>
                    <a:pt x="6208903" y="23998"/>
                  </a:lnTo>
                  <a:lnTo>
                    <a:pt x="6221476" y="41511"/>
                  </a:lnTo>
                  <a:lnTo>
                    <a:pt x="5880862" y="491198"/>
                  </a:lnTo>
                  <a:lnTo>
                    <a:pt x="5868289" y="473684"/>
                  </a:lnTo>
                  <a:lnTo>
                    <a:pt x="5868289" y="449302"/>
                  </a:lnTo>
                  <a:lnTo>
                    <a:pt x="6038596" y="449302"/>
                  </a:lnTo>
                  <a:cubicBezTo>
                    <a:pt x="6048629" y="449302"/>
                    <a:pt x="6056630" y="460291"/>
                    <a:pt x="6056630" y="473684"/>
                  </a:cubicBezTo>
                  <a:lnTo>
                    <a:pt x="6056630" y="653971"/>
                  </a:lnTo>
                  <a:cubicBezTo>
                    <a:pt x="6056630" y="667535"/>
                    <a:pt x="6048502" y="678352"/>
                    <a:pt x="6038596" y="678352"/>
                  </a:cubicBezTo>
                  <a:lnTo>
                    <a:pt x="18034" y="6783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392077" y="6974857"/>
            <a:ext cx="13503850" cy="979317"/>
            <a:chOff x="0" y="0"/>
            <a:chExt cx="12417776" cy="90055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2417776" cy="900554"/>
            </a:xfrm>
            <a:custGeom>
              <a:avLst/>
              <a:gdLst/>
              <a:ahLst/>
              <a:cxnLst/>
              <a:rect l="l" t="t" r="r" b="b"/>
              <a:pathLst>
                <a:path w="12417776" h="900554">
                  <a:moveTo>
                    <a:pt x="0" y="0"/>
                  </a:moveTo>
                  <a:lnTo>
                    <a:pt x="12417776" y="0"/>
                  </a:lnTo>
                  <a:lnTo>
                    <a:pt x="12417776" y="900554"/>
                  </a:lnTo>
                  <a:lnTo>
                    <a:pt x="0" y="900554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12417776" cy="92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40"/>
                </a:lnSpc>
              </a:pPr>
              <a:r>
                <a:rPr lang="en-US" sz="3093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KLJUČNI CILJ: </a:t>
              </a:r>
              <a:r>
                <a:rPr lang="en-US" sz="3093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boljše razumevanje in evidentiranje večplastne kulturne, družbene in demokratične vloge knjižnic v Evropi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 rot="-10800000">
            <a:off x="2392075" y="3955724"/>
            <a:ext cx="13503850" cy="3193389"/>
            <a:chOff x="0" y="0"/>
            <a:chExt cx="12417776" cy="2936555"/>
          </a:xfrm>
        </p:grpSpPr>
        <p:sp>
          <p:nvSpPr>
            <p:cNvPr id="21" name="Freeform 21"/>
            <p:cNvSpPr/>
            <p:nvPr/>
          </p:nvSpPr>
          <p:spPr>
            <a:xfrm>
              <a:off x="18034" y="18034"/>
              <a:ext cx="12381738" cy="2900426"/>
            </a:xfrm>
            <a:custGeom>
              <a:avLst/>
              <a:gdLst/>
              <a:ahLst/>
              <a:cxnLst/>
              <a:rect l="l" t="t" r="r" b="b"/>
              <a:pathLst>
                <a:path w="12381738" h="2900426">
                  <a:moveTo>
                    <a:pt x="0" y="1015873"/>
                  </a:moveTo>
                  <a:lnTo>
                    <a:pt x="5824855" y="1015873"/>
                  </a:lnTo>
                  <a:lnTo>
                    <a:pt x="5824855" y="725170"/>
                  </a:lnTo>
                  <a:lnTo>
                    <a:pt x="5458841" y="725170"/>
                  </a:lnTo>
                  <a:lnTo>
                    <a:pt x="6190869" y="0"/>
                  </a:lnTo>
                  <a:lnTo>
                    <a:pt x="6922897" y="725170"/>
                  </a:lnTo>
                  <a:lnTo>
                    <a:pt x="6556883" y="725170"/>
                  </a:lnTo>
                  <a:lnTo>
                    <a:pt x="6556883" y="1015873"/>
                  </a:lnTo>
                  <a:lnTo>
                    <a:pt x="12381738" y="1015873"/>
                  </a:lnTo>
                  <a:lnTo>
                    <a:pt x="12381738" y="2900426"/>
                  </a:lnTo>
                  <a:lnTo>
                    <a:pt x="0" y="2900426"/>
                  </a:lnTo>
                  <a:close/>
                </a:path>
              </a:pathLst>
            </a:custGeom>
            <a:solidFill>
              <a:srgbClr val="8064A2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-32"/>
              <a:ext cx="12417806" cy="2936526"/>
            </a:xfrm>
            <a:custGeom>
              <a:avLst/>
              <a:gdLst/>
              <a:ahLst/>
              <a:cxnLst/>
              <a:rect l="l" t="t" r="r" b="b"/>
              <a:pathLst>
                <a:path w="12417806" h="2936526">
                  <a:moveTo>
                    <a:pt x="18034" y="1015905"/>
                  </a:moveTo>
                  <a:lnTo>
                    <a:pt x="5842889" y="1015905"/>
                  </a:lnTo>
                  <a:lnTo>
                    <a:pt x="5842889" y="1033939"/>
                  </a:lnTo>
                  <a:lnTo>
                    <a:pt x="5824855" y="1033939"/>
                  </a:lnTo>
                  <a:lnTo>
                    <a:pt x="5824855" y="743236"/>
                  </a:lnTo>
                  <a:lnTo>
                    <a:pt x="5842889" y="743236"/>
                  </a:lnTo>
                  <a:lnTo>
                    <a:pt x="5842889" y="761270"/>
                  </a:lnTo>
                  <a:lnTo>
                    <a:pt x="5476875" y="761270"/>
                  </a:lnTo>
                  <a:cubicBezTo>
                    <a:pt x="5469509" y="761270"/>
                    <a:pt x="5462905" y="756825"/>
                    <a:pt x="5460111" y="750094"/>
                  </a:cubicBezTo>
                  <a:cubicBezTo>
                    <a:pt x="5457317" y="743363"/>
                    <a:pt x="5458841" y="735489"/>
                    <a:pt x="5464048" y="730409"/>
                  </a:cubicBezTo>
                  <a:lnTo>
                    <a:pt x="6196203" y="5239"/>
                  </a:lnTo>
                  <a:cubicBezTo>
                    <a:pt x="6203188" y="-1746"/>
                    <a:pt x="6214618" y="-1746"/>
                    <a:pt x="6221603" y="5239"/>
                  </a:cubicBezTo>
                  <a:lnTo>
                    <a:pt x="6953631" y="730409"/>
                  </a:lnTo>
                  <a:cubicBezTo>
                    <a:pt x="6958838" y="735616"/>
                    <a:pt x="6960362" y="743363"/>
                    <a:pt x="6957568" y="750094"/>
                  </a:cubicBezTo>
                  <a:cubicBezTo>
                    <a:pt x="6954774" y="756825"/>
                    <a:pt x="6948170" y="761270"/>
                    <a:pt x="6940804" y="761270"/>
                  </a:cubicBezTo>
                  <a:lnTo>
                    <a:pt x="6574917" y="761270"/>
                  </a:lnTo>
                  <a:lnTo>
                    <a:pt x="6574917" y="743236"/>
                  </a:lnTo>
                  <a:lnTo>
                    <a:pt x="6592951" y="743236"/>
                  </a:lnTo>
                  <a:lnTo>
                    <a:pt x="6592951" y="1033939"/>
                  </a:lnTo>
                  <a:lnTo>
                    <a:pt x="6574917" y="1033939"/>
                  </a:lnTo>
                  <a:lnTo>
                    <a:pt x="6574917" y="1015905"/>
                  </a:lnTo>
                  <a:lnTo>
                    <a:pt x="12399772" y="1015905"/>
                  </a:lnTo>
                  <a:cubicBezTo>
                    <a:pt x="12409805" y="1015905"/>
                    <a:pt x="12417806" y="1024033"/>
                    <a:pt x="12417806" y="1033939"/>
                  </a:cubicBezTo>
                  <a:lnTo>
                    <a:pt x="12417806" y="2918492"/>
                  </a:lnTo>
                  <a:cubicBezTo>
                    <a:pt x="12417806" y="2928525"/>
                    <a:pt x="12409678" y="2936526"/>
                    <a:pt x="12399772" y="2936526"/>
                  </a:cubicBezTo>
                  <a:lnTo>
                    <a:pt x="18034" y="2936526"/>
                  </a:lnTo>
                  <a:cubicBezTo>
                    <a:pt x="8001" y="2936526"/>
                    <a:pt x="0" y="2928398"/>
                    <a:pt x="0" y="2918492"/>
                  </a:cubicBezTo>
                  <a:lnTo>
                    <a:pt x="0" y="1033939"/>
                  </a:lnTo>
                  <a:cubicBezTo>
                    <a:pt x="0" y="1023906"/>
                    <a:pt x="8128" y="1015905"/>
                    <a:pt x="18034" y="1015905"/>
                  </a:cubicBezTo>
                  <a:moveTo>
                    <a:pt x="18034" y="1051973"/>
                  </a:moveTo>
                  <a:lnTo>
                    <a:pt x="18034" y="1033939"/>
                  </a:lnTo>
                  <a:lnTo>
                    <a:pt x="36068" y="1033939"/>
                  </a:lnTo>
                  <a:lnTo>
                    <a:pt x="36068" y="2918492"/>
                  </a:lnTo>
                  <a:lnTo>
                    <a:pt x="18034" y="2918492"/>
                  </a:lnTo>
                  <a:lnTo>
                    <a:pt x="18034" y="2900458"/>
                  </a:lnTo>
                  <a:lnTo>
                    <a:pt x="12399772" y="2900458"/>
                  </a:lnTo>
                  <a:lnTo>
                    <a:pt x="12399772" y="2918492"/>
                  </a:lnTo>
                  <a:lnTo>
                    <a:pt x="12381738" y="2918492"/>
                  </a:lnTo>
                  <a:lnTo>
                    <a:pt x="12381738" y="1033939"/>
                  </a:lnTo>
                  <a:lnTo>
                    <a:pt x="12399772" y="1033939"/>
                  </a:lnTo>
                  <a:lnTo>
                    <a:pt x="12399772" y="1051973"/>
                  </a:lnTo>
                  <a:lnTo>
                    <a:pt x="6574917" y="1051973"/>
                  </a:lnTo>
                  <a:cubicBezTo>
                    <a:pt x="6564885" y="1051973"/>
                    <a:pt x="6556883" y="1043845"/>
                    <a:pt x="6556883" y="1033939"/>
                  </a:cubicBezTo>
                  <a:lnTo>
                    <a:pt x="6556883" y="743236"/>
                  </a:lnTo>
                  <a:cubicBezTo>
                    <a:pt x="6556883" y="733203"/>
                    <a:pt x="6565011" y="725202"/>
                    <a:pt x="6574917" y="725202"/>
                  </a:cubicBezTo>
                  <a:lnTo>
                    <a:pt x="6940931" y="725202"/>
                  </a:lnTo>
                  <a:lnTo>
                    <a:pt x="6940931" y="743236"/>
                  </a:lnTo>
                  <a:lnTo>
                    <a:pt x="6928231" y="756063"/>
                  </a:lnTo>
                  <a:lnTo>
                    <a:pt x="6196203" y="30893"/>
                  </a:lnTo>
                  <a:lnTo>
                    <a:pt x="6208903" y="18066"/>
                  </a:lnTo>
                  <a:lnTo>
                    <a:pt x="6221603" y="30893"/>
                  </a:lnTo>
                  <a:lnTo>
                    <a:pt x="5489575" y="756063"/>
                  </a:lnTo>
                  <a:lnTo>
                    <a:pt x="5476875" y="743236"/>
                  </a:lnTo>
                  <a:lnTo>
                    <a:pt x="5476875" y="725202"/>
                  </a:lnTo>
                  <a:lnTo>
                    <a:pt x="5842889" y="725202"/>
                  </a:lnTo>
                  <a:cubicBezTo>
                    <a:pt x="5852922" y="725202"/>
                    <a:pt x="5860923" y="733330"/>
                    <a:pt x="5860923" y="743236"/>
                  </a:cubicBezTo>
                  <a:lnTo>
                    <a:pt x="5860923" y="1033939"/>
                  </a:lnTo>
                  <a:cubicBezTo>
                    <a:pt x="5860923" y="1043972"/>
                    <a:pt x="5852795" y="1051973"/>
                    <a:pt x="5842889" y="1051973"/>
                  </a:cubicBezTo>
                  <a:lnTo>
                    <a:pt x="18034" y="10519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392075" y="3955724"/>
            <a:ext cx="13503850" cy="2088727"/>
            <a:chOff x="0" y="0"/>
            <a:chExt cx="12417776" cy="192073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417776" cy="1920737"/>
            </a:xfrm>
            <a:custGeom>
              <a:avLst/>
              <a:gdLst/>
              <a:ahLst/>
              <a:cxnLst/>
              <a:rect l="l" t="t" r="r" b="b"/>
              <a:pathLst>
                <a:path w="12417776" h="1920737">
                  <a:moveTo>
                    <a:pt x="0" y="0"/>
                  </a:moveTo>
                  <a:lnTo>
                    <a:pt x="12417776" y="0"/>
                  </a:lnTo>
                  <a:lnTo>
                    <a:pt x="12417776" y="1920737"/>
                  </a:lnTo>
                  <a:lnTo>
                    <a:pt x="0" y="1920737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12417776" cy="194931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40"/>
                </a:lnSpc>
              </a:pPr>
              <a:r>
                <a:rPr lang="en-US" sz="3093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UGOTOVLJENO: </a:t>
              </a:r>
              <a:r>
                <a:rPr lang="en-US" sz="3093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celovit vpliv in doseg knjižnic je slabo prikazan v statistikah, le te se prvenstveno osredotočajo predvsem na knjige, medtem ko je vloga knjižnic pri izobraževanju, socialnem vključevanju in trajnostnem razvoju pogosto spregledana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 rot="-10800000">
            <a:off x="2392075" y="2523115"/>
            <a:ext cx="13503850" cy="1486001"/>
            <a:chOff x="0" y="0"/>
            <a:chExt cx="12417776" cy="1366487"/>
          </a:xfrm>
        </p:grpSpPr>
        <p:sp>
          <p:nvSpPr>
            <p:cNvPr id="27" name="Freeform 27"/>
            <p:cNvSpPr/>
            <p:nvPr/>
          </p:nvSpPr>
          <p:spPr>
            <a:xfrm>
              <a:off x="18034" y="18034"/>
              <a:ext cx="12381738" cy="1330452"/>
            </a:xfrm>
            <a:custGeom>
              <a:avLst/>
              <a:gdLst/>
              <a:ahLst/>
              <a:cxnLst/>
              <a:rect l="l" t="t" r="r" b="b"/>
              <a:pathLst>
                <a:path w="12381738" h="1330452">
                  <a:moveTo>
                    <a:pt x="0" y="465963"/>
                  </a:moveTo>
                  <a:lnTo>
                    <a:pt x="6020562" y="465963"/>
                  </a:lnTo>
                  <a:lnTo>
                    <a:pt x="6020562" y="332613"/>
                  </a:lnTo>
                  <a:lnTo>
                    <a:pt x="5850255" y="332613"/>
                  </a:lnTo>
                  <a:lnTo>
                    <a:pt x="6190869" y="0"/>
                  </a:lnTo>
                  <a:lnTo>
                    <a:pt x="6531483" y="332613"/>
                  </a:lnTo>
                  <a:lnTo>
                    <a:pt x="6361176" y="332613"/>
                  </a:lnTo>
                  <a:lnTo>
                    <a:pt x="6361176" y="465963"/>
                  </a:lnTo>
                  <a:lnTo>
                    <a:pt x="12381738" y="465963"/>
                  </a:lnTo>
                  <a:lnTo>
                    <a:pt x="12381738" y="1330452"/>
                  </a:lnTo>
                  <a:lnTo>
                    <a:pt x="0" y="1330452"/>
                  </a:lnTo>
                  <a:close/>
                </a:path>
              </a:pathLst>
            </a:custGeom>
            <a:solidFill>
              <a:srgbClr val="4BACC6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0" y="-64"/>
              <a:ext cx="12417806" cy="1366583"/>
            </a:xfrm>
            <a:custGeom>
              <a:avLst/>
              <a:gdLst/>
              <a:ahLst/>
              <a:cxnLst/>
              <a:rect l="l" t="t" r="r" b="b"/>
              <a:pathLst>
                <a:path w="12417806" h="1366583">
                  <a:moveTo>
                    <a:pt x="18034" y="466027"/>
                  </a:moveTo>
                  <a:lnTo>
                    <a:pt x="6038596" y="466027"/>
                  </a:lnTo>
                  <a:lnTo>
                    <a:pt x="6038596" y="484061"/>
                  </a:lnTo>
                  <a:lnTo>
                    <a:pt x="6020562" y="484061"/>
                  </a:lnTo>
                  <a:lnTo>
                    <a:pt x="6020562" y="350711"/>
                  </a:lnTo>
                  <a:lnTo>
                    <a:pt x="6038596" y="350711"/>
                  </a:lnTo>
                  <a:lnTo>
                    <a:pt x="6038596" y="368745"/>
                  </a:lnTo>
                  <a:lnTo>
                    <a:pt x="5868289" y="368745"/>
                  </a:lnTo>
                  <a:cubicBezTo>
                    <a:pt x="5860923" y="368745"/>
                    <a:pt x="5854319" y="364300"/>
                    <a:pt x="5851525" y="357442"/>
                  </a:cubicBezTo>
                  <a:cubicBezTo>
                    <a:pt x="5848731" y="350584"/>
                    <a:pt x="5850382" y="342837"/>
                    <a:pt x="5855589" y="337757"/>
                  </a:cubicBezTo>
                  <a:lnTo>
                    <a:pt x="6196330" y="5144"/>
                  </a:lnTo>
                  <a:cubicBezTo>
                    <a:pt x="6203315" y="-1714"/>
                    <a:pt x="6214491" y="-1714"/>
                    <a:pt x="6221603" y="5144"/>
                  </a:cubicBezTo>
                  <a:lnTo>
                    <a:pt x="6562090" y="337757"/>
                  </a:lnTo>
                  <a:cubicBezTo>
                    <a:pt x="6567297" y="342837"/>
                    <a:pt x="6568948" y="350711"/>
                    <a:pt x="6566154" y="357442"/>
                  </a:cubicBezTo>
                  <a:cubicBezTo>
                    <a:pt x="6563360" y="364173"/>
                    <a:pt x="6556756" y="368745"/>
                    <a:pt x="6549390" y="368745"/>
                  </a:cubicBezTo>
                  <a:lnTo>
                    <a:pt x="6379210" y="368745"/>
                  </a:lnTo>
                  <a:lnTo>
                    <a:pt x="6379210" y="350711"/>
                  </a:lnTo>
                  <a:lnTo>
                    <a:pt x="6397244" y="350711"/>
                  </a:lnTo>
                  <a:lnTo>
                    <a:pt x="6397244" y="484061"/>
                  </a:lnTo>
                  <a:lnTo>
                    <a:pt x="6379210" y="484061"/>
                  </a:lnTo>
                  <a:lnTo>
                    <a:pt x="6379210" y="466027"/>
                  </a:lnTo>
                  <a:lnTo>
                    <a:pt x="12399772" y="466027"/>
                  </a:lnTo>
                  <a:cubicBezTo>
                    <a:pt x="12409805" y="466027"/>
                    <a:pt x="12417806" y="474155"/>
                    <a:pt x="12417806" y="484061"/>
                  </a:cubicBezTo>
                  <a:lnTo>
                    <a:pt x="12417806" y="1348550"/>
                  </a:lnTo>
                  <a:cubicBezTo>
                    <a:pt x="12417806" y="1358583"/>
                    <a:pt x="12409678" y="1366584"/>
                    <a:pt x="12399772" y="1366584"/>
                  </a:cubicBezTo>
                  <a:lnTo>
                    <a:pt x="18034" y="1366584"/>
                  </a:lnTo>
                  <a:cubicBezTo>
                    <a:pt x="8001" y="1366584"/>
                    <a:pt x="0" y="1358456"/>
                    <a:pt x="0" y="1348550"/>
                  </a:cubicBezTo>
                  <a:lnTo>
                    <a:pt x="0" y="484061"/>
                  </a:lnTo>
                  <a:cubicBezTo>
                    <a:pt x="0" y="474028"/>
                    <a:pt x="8128" y="466027"/>
                    <a:pt x="18034" y="466027"/>
                  </a:cubicBezTo>
                  <a:moveTo>
                    <a:pt x="18034" y="502095"/>
                  </a:moveTo>
                  <a:lnTo>
                    <a:pt x="18034" y="484061"/>
                  </a:lnTo>
                  <a:lnTo>
                    <a:pt x="36068" y="484061"/>
                  </a:lnTo>
                  <a:lnTo>
                    <a:pt x="36068" y="1348550"/>
                  </a:lnTo>
                  <a:lnTo>
                    <a:pt x="18034" y="1348550"/>
                  </a:lnTo>
                  <a:lnTo>
                    <a:pt x="18034" y="1330516"/>
                  </a:lnTo>
                  <a:lnTo>
                    <a:pt x="12399772" y="1330516"/>
                  </a:lnTo>
                  <a:lnTo>
                    <a:pt x="12399772" y="1348550"/>
                  </a:lnTo>
                  <a:lnTo>
                    <a:pt x="12381738" y="1348550"/>
                  </a:lnTo>
                  <a:lnTo>
                    <a:pt x="12381738" y="484061"/>
                  </a:lnTo>
                  <a:lnTo>
                    <a:pt x="12399772" y="484061"/>
                  </a:lnTo>
                  <a:lnTo>
                    <a:pt x="12399772" y="502095"/>
                  </a:lnTo>
                  <a:lnTo>
                    <a:pt x="6379210" y="502095"/>
                  </a:lnTo>
                  <a:cubicBezTo>
                    <a:pt x="6369177" y="502095"/>
                    <a:pt x="6361176" y="493967"/>
                    <a:pt x="6361176" y="484061"/>
                  </a:cubicBezTo>
                  <a:lnTo>
                    <a:pt x="6361176" y="350711"/>
                  </a:lnTo>
                  <a:cubicBezTo>
                    <a:pt x="6361176" y="340678"/>
                    <a:pt x="6369304" y="332677"/>
                    <a:pt x="6379210" y="332677"/>
                  </a:cubicBezTo>
                  <a:lnTo>
                    <a:pt x="6549517" y="332677"/>
                  </a:lnTo>
                  <a:lnTo>
                    <a:pt x="6549517" y="350711"/>
                  </a:lnTo>
                  <a:lnTo>
                    <a:pt x="6536944" y="363665"/>
                  </a:lnTo>
                  <a:lnTo>
                    <a:pt x="6196330" y="31052"/>
                  </a:lnTo>
                  <a:lnTo>
                    <a:pt x="6208903" y="18098"/>
                  </a:lnTo>
                  <a:lnTo>
                    <a:pt x="6221476" y="31052"/>
                  </a:lnTo>
                  <a:lnTo>
                    <a:pt x="5880862" y="363665"/>
                  </a:lnTo>
                  <a:lnTo>
                    <a:pt x="5868289" y="350711"/>
                  </a:lnTo>
                  <a:lnTo>
                    <a:pt x="5868289" y="332677"/>
                  </a:lnTo>
                  <a:lnTo>
                    <a:pt x="6038596" y="332677"/>
                  </a:lnTo>
                  <a:cubicBezTo>
                    <a:pt x="6048629" y="332677"/>
                    <a:pt x="6056630" y="340805"/>
                    <a:pt x="6056630" y="350711"/>
                  </a:cubicBezTo>
                  <a:lnTo>
                    <a:pt x="6056630" y="484061"/>
                  </a:lnTo>
                  <a:cubicBezTo>
                    <a:pt x="6056630" y="494094"/>
                    <a:pt x="6048502" y="502095"/>
                    <a:pt x="6038596" y="502095"/>
                  </a:cubicBezTo>
                  <a:lnTo>
                    <a:pt x="18034" y="5020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392075" y="2523115"/>
            <a:ext cx="13503850" cy="979317"/>
            <a:chOff x="0" y="0"/>
            <a:chExt cx="12417776" cy="90055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417776" cy="900554"/>
            </a:xfrm>
            <a:custGeom>
              <a:avLst/>
              <a:gdLst/>
              <a:ahLst/>
              <a:cxnLst/>
              <a:rect l="l" t="t" r="r" b="b"/>
              <a:pathLst>
                <a:path w="12417776" h="900554">
                  <a:moveTo>
                    <a:pt x="0" y="0"/>
                  </a:moveTo>
                  <a:lnTo>
                    <a:pt x="12417776" y="0"/>
                  </a:lnTo>
                  <a:lnTo>
                    <a:pt x="12417776" y="900554"/>
                  </a:lnTo>
                  <a:lnTo>
                    <a:pt x="0" y="900554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12417776" cy="92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40"/>
                </a:lnSpc>
              </a:pPr>
              <a:r>
                <a:rPr lang="en-US" sz="3093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PREDNOSTNA NALOGA B </a:t>
              </a:r>
              <a:r>
                <a:rPr lang="en-US" sz="3093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Delovnega načrta EU za kulturo 2023–2026: </a:t>
              </a:r>
              <a:r>
                <a:rPr lang="en-US" sz="3093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Kultura za ljudi: krepitev kulturnega udejstvovanja in vloge kulture v družbi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2783669" cy="3429000"/>
            <a:chOff x="0" y="0"/>
            <a:chExt cx="8522449" cy="228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22462" cy="2286000"/>
            </a:xfrm>
            <a:custGeom>
              <a:avLst/>
              <a:gdLst/>
              <a:ahLst/>
              <a:cxnLst/>
              <a:rect l="l" t="t" r="r" b="b"/>
              <a:pathLst>
                <a:path w="8522462" h="2286000">
                  <a:moveTo>
                    <a:pt x="0" y="2286000"/>
                  </a:moveTo>
                  <a:lnTo>
                    <a:pt x="8522462" y="2286000"/>
                  </a:lnTo>
                  <a:lnTo>
                    <a:pt x="85224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4" name="Freeform 4"/>
          <p:cNvSpPr/>
          <p:nvPr/>
        </p:nvSpPr>
        <p:spPr>
          <a:xfrm>
            <a:off x="0" y="0"/>
            <a:ext cx="12822160" cy="4384548"/>
          </a:xfrm>
          <a:custGeom>
            <a:avLst/>
            <a:gdLst/>
            <a:ahLst/>
            <a:cxnLst/>
            <a:rect l="l" t="t" r="r" b="b"/>
            <a:pathLst>
              <a:path w="12822160" h="4384548">
                <a:moveTo>
                  <a:pt x="0" y="0"/>
                </a:moveTo>
                <a:lnTo>
                  <a:pt x="12822160" y="0"/>
                </a:lnTo>
                <a:lnTo>
                  <a:pt x="12822160" y="4384548"/>
                </a:lnTo>
                <a:lnTo>
                  <a:pt x="0" y="43845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43" t="-11366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 descr="Abstracte vage openbare bibliotheek met boekenplanken"/>
          <p:cNvSpPr/>
          <p:nvPr/>
        </p:nvSpPr>
        <p:spPr>
          <a:xfrm>
            <a:off x="9144000" y="-439520"/>
            <a:ext cx="9806814" cy="11032436"/>
          </a:xfrm>
          <a:custGeom>
            <a:avLst/>
            <a:gdLst/>
            <a:ahLst/>
            <a:cxnLst/>
            <a:rect l="l" t="t" r="r" b="b"/>
            <a:pathLst>
              <a:path w="9806814" h="11032436">
                <a:moveTo>
                  <a:pt x="0" y="0"/>
                </a:moveTo>
                <a:lnTo>
                  <a:pt x="9806814" y="0"/>
                </a:lnTo>
                <a:lnTo>
                  <a:pt x="9806814" y="11032436"/>
                </a:lnTo>
                <a:lnTo>
                  <a:pt x="0" y="110324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50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1223982" y="1078044"/>
            <a:ext cx="6855200" cy="1469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68"/>
              </a:lnSpc>
            </a:pPr>
            <a:r>
              <a:rPr lang="en-US" sz="5244" b="1" spc="5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Mandat OMC skupine ‘Building Bridges’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20799" y="2784950"/>
            <a:ext cx="8127388" cy="7275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8994" lvl="1" indent="-324497" algn="l">
              <a:lnSpc>
                <a:spcPts val="3847"/>
              </a:lnSpc>
              <a:buFont typeface="Arial"/>
              <a:buChar char="•"/>
            </a:pPr>
            <a:r>
              <a:rPr lang="en-US" sz="300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Osredotočiti se na to, kako </a:t>
            </a:r>
            <a:r>
              <a:rPr lang="en-US" sz="300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promovirati in okrepiti večplastne vloge in vidnost knjižnic</a:t>
            </a:r>
            <a:r>
              <a:rPr lang="en-US" sz="300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kot ključnih pospeševalcev za </a:t>
            </a:r>
            <a:r>
              <a:rPr lang="en-US" sz="300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izgradnjo demokracije</a:t>
            </a:r>
            <a:r>
              <a:rPr lang="en-US" sz="300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in </a:t>
            </a:r>
            <a:r>
              <a:rPr lang="en-US" sz="300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vključevanje državljanov</a:t>
            </a:r>
            <a:r>
              <a:rPr lang="en-US" sz="300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ter kot </a:t>
            </a:r>
            <a:r>
              <a:rPr lang="en-US" sz="300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dostopnih točk in prenašalk kulturnih del, veščin in evropskih vrednot</a:t>
            </a:r>
            <a:r>
              <a:rPr lang="en-US" sz="300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marL="648994" lvl="1" indent="-324497" algn="l">
              <a:lnSpc>
                <a:spcPts val="3847"/>
              </a:lnSpc>
              <a:buFont typeface="Arial"/>
              <a:buChar char="•"/>
            </a:pPr>
            <a:r>
              <a:rPr lang="en-US" sz="300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Identificirati in raziskati r</a:t>
            </a:r>
            <a:r>
              <a:rPr lang="en-US" sz="300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azlične razsežnosti in področja</a:t>
            </a:r>
            <a:r>
              <a:rPr lang="en-US" sz="300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na katerih lahko splošne knjižnice igrajo družbeno vlogo.</a:t>
            </a:r>
          </a:p>
          <a:p>
            <a:pPr marL="648994" lvl="1" indent="-324497" algn="l">
              <a:lnSpc>
                <a:spcPts val="3847"/>
              </a:lnSpc>
              <a:buFont typeface="Arial"/>
              <a:buChar char="•"/>
            </a:pPr>
            <a:r>
              <a:rPr lang="en-US" sz="300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Zbrati primere dobre prakse</a:t>
            </a:r>
            <a:r>
              <a:rPr lang="en-US" sz="300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iz splošnih knjižnic v Evropi in </a:t>
            </a:r>
            <a:r>
              <a:rPr lang="en-US" sz="300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dobre primere politik</a:t>
            </a:r>
            <a:r>
              <a:rPr lang="en-US" sz="300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na lokalni, regionalni, nacionalni in evropski ravni.</a:t>
            </a:r>
          </a:p>
          <a:p>
            <a:pPr algn="l">
              <a:lnSpc>
                <a:spcPts val="3847"/>
              </a:lnSpc>
            </a:pPr>
            <a:endParaRPr lang="en-US" sz="3005">
              <a:solidFill>
                <a:srgbClr val="000000"/>
              </a:solidFill>
              <a:latin typeface="Aptos"/>
              <a:ea typeface="Aptos"/>
              <a:cs typeface="Aptos"/>
              <a:sym typeface="Apto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3" name="Group 3"/>
          <p:cNvGrpSpPr/>
          <p:nvPr/>
        </p:nvGrpSpPr>
        <p:grpSpPr>
          <a:xfrm>
            <a:off x="7967553" y="14"/>
            <a:ext cx="10318161" cy="10286871"/>
            <a:chOff x="0" y="0"/>
            <a:chExt cx="9171699" cy="91438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71686" cy="9143873"/>
            </a:xfrm>
            <a:custGeom>
              <a:avLst/>
              <a:gdLst/>
              <a:ahLst/>
              <a:cxnLst/>
              <a:rect l="l" t="t" r="r" b="b"/>
              <a:pathLst>
                <a:path w="9171686" h="9143873">
                  <a:moveTo>
                    <a:pt x="1470660" y="0"/>
                  </a:moveTo>
                  <a:lnTo>
                    <a:pt x="1327658" y="262128"/>
                  </a:lnTo>
                  <a:cubicBezTo>
                    <a:pt x="1067308" y="764286"/>
                    <a:pt x="848360" y="1288034"/>
                    <a:pt x="661416" y="1828292"/>
                  </a:cubicBezTo>
                  <a:cubicBezTo>
                    <a:pt x="370459" y="2676398"/>
                    <a:pt x="169545" y="3552317"/>
                    <a:pt x="62230" y="4442079"/>
                  </a:cubicBezTo>
                  <a:cubicBezTo>
                    <a:pt x="24384" y="4748911"/>
                    <a:pt x="635" y="5055489"/>
                    <a:pt x="0" y="5363083"/>
                  </a:cubicBezTo>
                  <a:lnTo>
                    <a:pt x="0" y="5386070"/>
                  </a:lnTo>
                  <a:cubicBezTo>
                    <a:pt x="254" y="5527040"/>
                    <a:pt x="5461" y="5668264"/>
                    <a:pt x="16383" y="5809869"/>
                  </a:cubicBezTo>
                  <a:cubicBezTo>
                    <a:pt x="58293" y="6345174"/>
                    <a:pt x="121539" y="6877304"/>
                    <a:pt x="228727" y="7403846"/>
                  </a:cubicBezTo>
                  <a:cubicBezTo>
                    <a:pt x="346964" y="7985125"/>
                    <a:pt x="507492" y="8552815"/>
                    <a:pt x="719455" y="9104376"/>
                  </a:cubicBezTo>
                  <a:lnTo>
                    <a:pt x="736092" y="9143873"/>
                  </a:lnTo>
                  <a:lnTo>
                    <a:pt x="806450" y="9143873"/>
                  </a:lnTo>
                  <a:lnTo>
                    <a:pt x="797306" y="9122029"/>
                  </a:lnTo>
                  <a:cubicBezTo>
                    <a:pt x="680085" y="8818626"/>
                    <a:pt x="577596" y="8507730"/>
                    <a:pt x="487807" y="8190230"/>
                  </a:cubicBezTo>
                  <a:cubicBezTo>
                    <a:pt x="409702" y="7913751"/>
                    <a:pt x="352171" y="7631557"/>
                    <a:pt x="285369" y="7351776"/>
                  </a:cubicBezTo>
                  <a:cubicBezTo>
                    <a:pt x="283845" y="7336917"/>
                    <a:pt x="282956" y="7322058"/>
                    <a:pt x="282956" y="7307072"/>
                  </a:cubicBezTo>
                  <a:cubicBezTo>
                    <a:pt x="331851" y="7476744"/>
                    <a:pt x="370840" y="7626223"/>
                    <a:pt x="417068" y="7773670"/>
                  </a:cubicBezTo>
                  <a:cubicBezTo>
                    <a:pt x="537464" y="8157718"/>
                    <a:pt x="676275" y="8531225"/>
                    <a:pt x="834263" y="8893937"/>
                  </a:cubicBezTo>
                  <a:lnTo>
                    <a:pt x="951357" y="9143873"/>
                  </a:lnTo>
                  <a:lnTo>
                    <a:pt x="9171686" y="9143873"/>
                  </a:lnTo>
                  <a:lnTo>
                    <a:pt x="9171686" y="0"/>
                  </a:lnTo>
                  <a:lnTo>
                    <a:pt x="1636776" y="0"/>
                  </a:lnTo>
                  <a:lnTo>
                    <a:pt x="1508506" y="198374"/>
                  </a:lnTo>
                  <a:cubicBezTo>
                    <a:pt x="1332865" y="487299"/>
                    <a:pt x="1173226" y="786130"/>
                    <a:pt x="1027811" y="1093343"/>
                  </a:cubicBezTo>
                  <a:cubicBezTo>
                    <a:pt x="1020699" y="1111377"/>
                    <a:pt x="1008888" y="1127252"/>
                    <a:pt x="993775" y="1139444"/>
                  </a:cubicBezTo>
                  <a:cubicBezTo>
                    <a:pt x="1013333" y="1093216"/>
                    <a:pt x="1032510" y="1046607"/>
                    <a:pt x="1052449" y="1000506"/>
                  </a:cubicBezTo>
                  <a:cubicBezTo>
                    <a:pt x="1133856" y="811784"/>
                    <a:pt x="1219962" y="625729"/>
                    <a:pt x="1311021" y="442468"/>
                  </a:cubicBezTo>
                  <a:lnTo>
                    <a:pt x="1547622" y="0"/>
                  </a:lnTo>
                  <a:close/>
                </a:path>
              </a:pathLst>
            </a:custGeom>
            <a:blipFill>
              <a:blip r:embed="rId3"/>
              <a:stretch>
                <a:fillRect r="-165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03733" y="546689"/>
            <a:ext cx="6376646" cy="2237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20"/>
              </a:lnSpc>
            </a:pPr>
            <a:r>
              <a:rPr lang="en-US" sz="60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Sestava in nominacija članov OMC skupine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03733" y="2912381"/>
            <a:ext cx="6842110" cy="40640"/>
            <a:chOff x="0" y="0"/>
            <a:chExt cx="6081876" cy="36124"/>
          </a:xfrm>
        </p:grpSpPr>
        <p:sp>
          <p:nvSpPr>
            <p:cNvPr id="7" name="Freeform 7"/>
            <p:cNvSpPr/>
            <p:nvPr/>
          </p:nvSpPr>
          <p:spPr>
            <a:xfrm>
              <a:off x="9380" y="18034"/>
              <a:ext cx="6063133" cy="0"/>
            </a:xfrm>
            <a:custGeom>
              <a:avLst/>
              <a:gdLst/>
              <a:ahLst/>
              <a:cxnLst/>
              <a:rect l="l" t="t" r="r" b="b"/>
              <a:pathLst>
                <a:path w="6063133">
                  <a:moveTo>
                    <a:pt x="0" y="0"/>
                  </a:moveTo>
                  <a:lnTo>
                    <a:pt x="6063133" y="0"/>
                  </a:lnTo>
                </a:path>
              </a:pathLst>
            </a:custGeom>
            <a:solidFill>
              <a:srgbClr val="1F497D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8" name="Freeform 8"/>
            <p:cNvSpPr/>
            <p:nvPr/>
          </p:nvSpPr>
          <p:spPr>
            <a:xfrm>
              <a:off x="9380" y="0"/>
              <a:ext cx="6063133" cy="36068"/>
            </a:xfrm>
            <a:custGeom>
              <a:avLst/>
              <a:gdLst/>
              <a:ahLst/>
              <a:cxnLst/>
              <a:rect l="l" t="t" r="r" b="b"/>
              <a:pathLst>
                <a:path w="6063133" h="36068">
                  <a:moveTo>
                    <a:pt x="0" y="0"/>
                  </a:moveTo>
                  <a:lnTo>
                    <a:pt x="6063133" y="0"/>
                  </a:lnTo>
                  <a:lnTo>
                    <a:pt x="6063133" y="36068"/>
                  </a:lnTo>
                  <a:lnTo>
                    <a:pt x="0" y="36068"/>
                  </a:lnTo>
                  <a:close/>
                </a:path>
              </a:pathLst>
            </a:custGeom>
            <a:solidFill>
              <a:srgbClr val="1F497D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69792" y="3017599"/>
            <a:ext cx="6709992" cy="1075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3"/>
              </a:lnSpc>
            </a:pPr>
            <a:r>
              <a:rPr lang="en-US" sz="245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USTANOVITELJ/MANDAT:  </a:t>
            </a:r>
          </a:p>
          <a:p>
            <a:pPr algn="l">
              <a:lnSpc>
                <a:spcPts val="2793"/>
              </a:lnSpc>
            </a:pPr>
            <a:r>
              <a:rPr lang="en-US" sz="24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Odbor za kulturne zadeve (CAC) Sveta Evropske unije, oktober 2023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03733" y="4253753"/>
            <a:ext cx="6842110" cy="40640"/>
            <a:chOff x="0" y="0"/>
            <a:chExt cx="6081876" cy="36124"/>
          </a:xfrm>
        </p:grpSpPr>
        <p:sp>
          <p:nvSpPr>
            <p:cNvPr id="11" name="Freeform 11"/>
            <p:cNvSpPr/>
            <p:nvPr/>
          </p:nvSpPr>
          <p:spPr>
            <a:xfrm>
              <a:off x="9380" y="18034"/>
              <a:ext cx="6063133" cy="0"/>
            </a:xfrm>
            <a:custGeom>
              <a:avLst/>
              <a:gdLst/>
              <a:ahLst/>
              <a:cxnLst/>
              <a:rect l="l" t="t" r="r" b="b"/>
              <a:pathLst>
                <a:path w="6063133">
                  <a:moveTo>
                    <a:pt x="0" y="0"/>
                  </a:moveTo>
                  <a:lnTo>
                    <a:pt x="6063133" y="0"/>
                  </a:lnTo>
                </a:path>
              </a:pathLst>
            </a:custGeom>
            <a:solidFill>
              <a:srgbClr val="1F497D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9380" y="0"/>
              <a:ext cx="6063133" cy="36068"/>
            </a:xfrm>
            <a:custGeom>
              <a:avLst/>
              <a:gdLst/>
              <a:ahLst/>
              <a:cxnLst/>
              <a:rect l="l" t="t" r="r" b="b"/>
              <a:pathLst>
                <a:path w="6063133" h="36068">
                  <a:moveTo>
                    <a:pt x="0" y="0"/>
                  </a:moveTo>
                  <a:lnTo>
                    <a:pt x="6063133" y="0"/>
                  </a:lnTo>
                  <a:lnTo>
                    <a:pt x="6063133" y="36068"/>
                  </a:lnTo>
                  <a:lnTo>
                    <a:pt x="0" y="36068"/>
                  </a:lnTo>
                  <a:close/>
                </a:path>
              </a:pathLst>
            </a:custGeom>
            <a:solidFill>
              <a:srgbClr val="1F497D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69792" y="4279754"/>
            <a:ext cx="6709992" cy="1195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7"/>
              </a:lnSpc>
            </a:pPr>
            <a:r>
              <a:rPr lang="en-US" sz="245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SESTAVA SKUPINE:  </a:t>
            </a:r>
          </a:p>
          <a:p>
            <a:pPr algn="l">
              <a:lnSpc>
                <a:spcPts val="3087"/>
              </a:lnSpc>
            </a:pPr>
            <a:r>
              <a:rPr lang="en-US" sz="2450" u="sng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strokovnjaki</a:t>
            </a:r>
            <a:r>
              <a:rPr lang="en-US" sz="24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- oblikovalci politik in </a:t>
            </a:r>
          </a:p>
          <a:p>
            <a:pPr algn="l">
              <a:lnSpc>
                <a:spcPts val="3087"/>
              </a:lnSpc>
            </a:pPr>
            <a:r>
              <a:rPr lang="en-US" sz="2450" u="sng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praktiki</a:t>
            </a:r>
            <a:r>
              <a:rPr lang="en-US" sz="24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– knjižničarji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03733" y="5595122"/>
            <a:ext cx="6842110" cy="40640"/>
            <a:chOff x="0" y="0"/>
            <a:chExt cx="6081876" cy="36124"/>
          </a:xfrm>
        </p:grpSpPr>
        <p:sp>
          <p:nvSpPr>
            <p:cNvPr id="15" name="Freeform 15"/>
            <p:cNvSpPr/>
            <p:nvPr/>
          </p:nvSpPr>
          <p:spPr>
            <a:xfrm>
              <a:off x="9380" y="18034"/>
              <a:ext cx="6063133" cy="0"/>
            </a:xfrm>
            <a:custGeom>
              <a:avLst/>
              <a:gdLst/>
              <a:ahLst/>
              <a:cxnLst/>
              <a:rect l="l" t="t" r="r" b="b"/>
              <a:pathLst>
                <a:path w="6063133">
                  <a:moveTo>
                    <a:pt x="0" y="0"/>
                  </a:moveTo>
                  <a:lnTo>
                    <a:pt x="6063133" y="0"/>
                  </a:lnTo>
                </a:path>
              </a:pathLst>
            </a:custGeom>
            <a:solidFill>
              <a:srgbClr val="1F497D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9380" y="0"/>
              <a:ext cx="6063133" cy="36068"/>
            </a:xfrm>
            <a:custGeom>
              <a:avLst/>
              <a:gdLst/>
              <a:ahLst/>
              <a:cxnLst/>
              <a:rect l="l" t="t" r="r" b="b"/>
              <a:pathLst>
                <a:path w="6063133" h="36068">
                  <a:moveTo>
                    <a:pt x="0" y="0"/>
                  </a:moveTo>
                  <a:lnTo>
                    <a:pt x="6063133" y="0"/>
                  </a:lnTo>
                  <a:lnTo>
                    <a:pt x="6063133" y="36068"/>
                  </a:lnTo>
                  <a:lnTo>
                    <a:pt x="0" y="36068"/>
                  </a:lnTo>
                  <a:close/>
                </a:path>
              </a:pathLst>
            </a:custGeom>
            <a:solidFill>
              <a:srgbClr val="1F497D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69792" y="5740537"/>
            <a:ext cx="6709992" cy="1587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1"/>
              </a:lnSpc>
            </a:pPr>
            <a:r>
              <a:rPr lang="en-US" sz="245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36 strokovnjakov </a:t>
            </a:r>
            <a:r>
              <a:rPr lang="en-US" sz="24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iz 25 držav EU </a:t>
            </a:r>
          </a:p>
          <a:p>
            <a:pPr algn="l">
              <a:lnSpc>
                <a:spcPts val="3111"/>
              </a:lnSpc>
            </a:pPr>
            <a:r>
              <a:rPr lang="en-US" sz="24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(države članice imenovale največ dva) </a:t>
            </a:r>
          </a:p>
          <a:p>
            <a:pPr algn="l">
              <a:lnSpc>
                <a:spcPts val="3111"/>
              </a:lnSpc>
            </a:pPr>
            <a:r>
              <a:rPr lang="en-US" sz="24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*</a:t>
            </a:r>
            <a:r>
              <a:rPr lang="en-US" sz="245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Norveška, Turčija, Islandija, Gruzija, Moldavija,</a:t>
            </a:r>
          </a:p>
          <a:p>
            <a:pPr algn="l">
              <a:lnSpc>
                <a:spcPts val="3111"/>
              </a:lnSpc>
            </a:pPr>
            <a:r>
              <a:rPr lang="en-US" sz="245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  Švica, Ukrajina in Združeno kraljestvo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603733" y="7438624"/>
            <a:ext cx="6842110" cy="40640"/>
            <a:chOff x="0" y="0"/>
            <a:chExt cx="6081876" cy="36124"/>
          </a:xfrm>
        </p:grpSpPr>
        <p:sp>
          <p:nvSpPr>
            <p:cNvPr id="19" name="Freeform 19"/>
            <p:cNvSpPr/>
            <p:nvPr/>
          </p:nvSpPr>
          <p:spPr>
            <a:xfrm>
              <a:off x="9380" y="18034"/>
              <a:ext cx="6063133" cy="0"/>
            </a:xfrm>
            <a:custGeom>
              <a:avLst/>
              <a:gdLst/>
              <a:ahLst/>
              <a:cxnLst/>
              <a:rect l="l" t="t" r="r" b="b"/>
              <a:pathLst>
                <a:path w="6063133">
                  <a:moveTo>
                    <a:pt x="0" y="0"/>
                  </a:moveTo>
                  <a:lnTo>
                    <a:pt x="6063133" y="0"/>
                  </a:lnTo>
                </a:path>
              </a:pathLst>
            </a:custGeom>
            <a:solidFill>
              <a:srgbClr val="1F497D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9380" y="0"/>
              <a:ext cx="6063133" cy="36068"/>
            </a:xfrm>
            <a:custGeom>
              <a:avLst/>
              <a:gdLst/>
              <a:ahLst/>
              <a:cxnLst/>
              <a:rect l="l" t="t" r="r" b="b"/>
              <a:pathLst>
                <a:path w="6063133" h="36068">
                  <a:moveTo>
                    <a:pt x="0" y="0"/>
                  </a:moveTo>
                  <a:lnTo>
                    <a:pt x="6063133" y="0"/>
                  </a:lnTo>
                  <a:lnTo>
                    <a:pt x="6063133" y="36068"/>
                  </a:lnTo>
                  <a:lnTo>
                    <a:pt x="0" y="36068"/>
                  </a:lnTo>
                  <a:close/>
                </a:path>
              </a:pathLst>
            </a:custGeom>
            <a:solidFill>
              <a:srgbClr val="1F497D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69792" y="7531652"/>
            <a:ext cx="6709992" cy="116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45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Sopredsedujoča</a:t>
            </a:r>
            <a:r>
              <a:rPr lang="en-US" sz="24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: </a:t>
            </a:r>
          </a:p>
          <a:p>
            <a:pPr algn="l">
              <a:lnSpc>
                <a:spcPts val="2940"/>
              </a:lnSpc>
            </a:pPr>
            <a:r>
              <a:rPr lang="en-US" sz="24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Klaas Gommers (Nizozemska), Stuart Hamilton (Irska)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03733" y="8732407"/>
            <a:ext cx="6842110" cy="40640"/>
            <a:chOff x="0" y="0"/>
            <a:chExt cx="6081876" cy="36124"/>
          </a:xfrm>
        </p:grpSpPr>
        <p:sp>
          <p:nvSpPr>
            <p:cNvPr id="23" name="Freeform 23"/>
            <p:cNvSpPr/>
            <p:nvPr/>
          </p:nvSpPr>
          <p:spPr>
            <a:xfrm>
              <a:off x="9380" y="18034"/>
              <a:ext cx="6063133" cy="0"/>
            </a:xfrm>
            <a:custGeom>
              <a:avLst/>
              <a:gdLst/>
              <a:ahLst/>
              <a:cxnLst/>
              <a:rect l="l" t="t" r="r" b="b"/>
              <a:pathLst>
                <a:path w="6063133">
                  <a:moveTo>
                    <a:pt x="0" y="0"/>
                  </a:moveTo>
                  <a:lnTo>
                    <a:pt x="6063133" y="0"/>
                  </a:lnTo>
                </a:path>
              </a:pathLst>
            </a:custGeom>
            <a:solidFill>
              <a:srgbClr val="1F497D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9380" y="0"/>
              <a:ext cx="6063133" cy="36068"/>
            </a:xfrm>
            <a:custGeom>
              <a:avLst/>
              <a:gdLst/>
              <a:ahLst/>
              <a:cxnLst/>
              <a:rect l="l" t="t" r="r" b="b"/>
              <a:pathLst>
                <a:path w="6063133" h="36068">
                  <a:moveTo>
                    <a:pt x="0" y="0"/>
                  </a:moveTo>
                  <a:lnTo>
                    <a:pt x="6063133" y="0"/>
                  </a:lnTo>
                  <a:lnTo>
                    <a:pt x="6063133" y="36068"/>
                  </a:lnTo>
                  <a:lnTo>
                    <a:pt x="0" y="36068"/>
                  </a:lnTo>
                  <a:close/>
                </a:path>
              </a:pathLst>
            </a:custGeom>
            <a:solidFill>
              <a:srgbClr val="1F497D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669792" y="8768285"/>
            <a:ext cx="6709992" cy="1116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77"/>
              </a:lnSpc>
            </a:pPr>
            <a:r>
              <a:rPr lang="en-US" sz="245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Slovenska predstavnika: </a:t>
            </a:r>
          </a:p>
          <a:p>
            <a:pPr algn="l">
              <a:lnSpc>
                <a:spcPts val="2352"/>
              </a:lnSpc>
            </a:pPr>
            <a:r>
              <a:rPr lang="en-US" sz="24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Marjan Gujtman (Ministrstvo za kulturo RS), </a:t>
            </a:r>
          </a:p>
          <a:p>
            <a:pPr algn="l">
              <a:lnSpc>
                <a:spcPts val="2352"/>
              </a:lnSpc>
            </a:pPr>
            <a:r>
              <a:rPr lang="en-US" sz="245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mag. Aleš Klemen (Mestna knjižnica Ljubljana)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7997" cy="2521528"/>
            <a:chOff x="0" y="0"/>
            <a:chExt cx="16255997" cy="22413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255998" cy="2241296"/>
            </a:xfrm>
            <a:custGeom>
              <a:avLst/>
              <a:gdLst/>
              <a:ahLst/>
              <a:cxnLst/>
              <a:rect l="l" t="t" r="r" b="b"/>
              <a:pathLst>
                <a:path w="16255998" h="2241296">
                  <a:moveTo>
                    <a:pt x="16255998" y="0"/>
                  </a:moveTo>
                  <a:lnTo>
                    <a:pt x="0" y="0"/>
                  </a:lnTo>
                  <a:lnTo>
                    <a:pt x="0" y="2241296"/>
                  </a:lnTo>
                  <a:lnTo>
                    <a:pt x="16255998" y="224129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376092">
                    <a:alpha val="10000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70420" y="561874"/>
            <a:ext cx="8476466" cy="1854720"/>
            <a:chOff x="0" y="0"/>
            <a:chExt cx="7534636" cy="16486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534636" cy="1648640"/>
            </a:xfrm>
            <a:custGeom>
              <a:avLst/>
              <a:gdLst/>
              <a:ahLst/>
              <a:cxnLst/>
              <a:rect l="l" t="t" r="r" b="b"/>
              <a:pathLst>
                <a:path w="7534636" h="1648640">
                  <a:moveTo>
                    <a:pt x="0" y="0"/>
                  </a:moveTo>
                  <a:lnTo>
                    <a:pt x="7534636" y="0"/>
                  </a:lnTo>
                  <a:lnTo>
                    <a:pt x="7534636" y="1648640"/>
                  </a:lnTo>
                  <a:lnTo>
                    <a:pt x="0" y="164864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7534636" cy="16581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77"/>
                </a:lnSpc>
              </a:pPr>
              <a:endParaRPr/>
            </a:p>
            <a:p>
              <a:pPr algn="l">
                <a:lnSpc>
                  <a:spcPts val="2177"/>
                </a:lnSpc>
              </a:pPr>
              <a:endParaRPr/>
            </a:p>
            <a:p>
              <a:pPr algn="l">
                <a:lnSpc>
                  <a:spcPts val="6065"/>
                </a:lnSpc>
              </a:pPr>
              <a:r>
                <a:rPr lang="en-US" sz="561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Sestanki in vsebina  dela</a:t>
              </a:r>
            </a:p>
            <a:p>
              <a:pPr algn="l">
                <a:lnSpc>
                  <a:spcPts val="2177"/>
                </a:lnSpc>
              </a:pPr>
              <a:endParaRPr lang="en-US" sz="561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  <a:p>
              <a:pPr algn="l">
                <a:lnSpc>
                  <a:spcPts val="6065"/>
                </a:lnSpc>
              </a:pPr>
              <a:endParaRPr lang="en-US" sz="561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782549" y="561874"/>
            <a:ext cx="4480560" cy="1397779"/>
            <a:chOff x="0" y="0"/>
            <a:chExt cx="3982720" cy="12424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982720" cy="1242470"/>
            </a:xfrm>
            <a:custGeom>
              <a:avLst/>
              <a:gdLst/>
              <a:ahLst/>
              <a:cxnLst/>
              <a:rect l="l" t="t" r="r" b="b"/>
              <a:pathLst>
                <a:path w="3982720" h="1242470">
                  <a:moveTo>
                    <a:pt x="0" y="0"/>
                  </a:moveTo>
                  <a:lnTo>
                    <a:pt x="3982720" y="0"/>
                  </a:lnTo>
                  <a:lnTo>
                    <a:pt x="3982720" y="1242470"/>
                  </a:lnTo>
                  <a:lnTo>
                    <a:pt x="0" y="124247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982720" cy="127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37"/>
                </a:lnSpc>
              </a:pPr>
              <a:r>
                <a:rPr lang="en-US" sz="272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+ virtualna srečanja skupine</a:t>
              </a:r>
            </a:p>
          </p:txBody>
        </p:sp>
      </p:grp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2103368" y="3079706"/>
          <a:ext cx="13573760" cy="6360160"/>
        </p:xfrm>
        <a:graphic>
          <a:graphicData uri="http://schemas.openxmlformats.org/drawingml/2006/table">
            <a:tbl>
              <a:tblPr/>
              <a:tblGrid>
                <a:gridCol w="6053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9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6473">
                <a:tc>
                  <a:txBody>
                    <a:bodyPr/>
                    <a:lstStyle/>
                    <a:p>
                      <a:pPr algn="ctr">
                        <a:lnSpc>
                          <a:spcPts val="3839"/>
                        </a:lnSpc>
                        <a:defRPr/>
                      </a:pPr>
                      <a:r>
                        <a:rPr lang="en-US" sz="3199" b="1">
                          <a:solidFill>
                            <a:srgbClr val="00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SESTANEK </a:t>
                      </a:r>
                      <a:endParaRPr lang="en-US" sz="1100"/>
                    </a:p>
                  </a:txBody>
                  <a:tcPr marL="170301" marR="170301" marT="170301" marB="170301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39"/>
                        </a:lnSpc>
                        <a:defRPr/>
                      </a:pPr>
                      <a:r>
                        <a:rPr lang="en-US" sz="3199" b="1">
                          <a:solidFill>
                            <a:srgbClr val="00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VSEBINA</a:t>
                      </a:r>
                      <a:endParaRPr lang="en-US" sz="1100"/>
                    </a:p>
                  </a:txBody>
                  <a:tcPr marL="170301" marR="170301" marT="170301" marB="170301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574">
                <a:tc>
                  <a:txBody>
                    <a:bodyPr/>
                    <a:lstStyle/>
                    <a:p>
                      <a:pPr algn="l">
                        <a:lnSpc>
                          <a:spcPts val="3839"/>
                        </a:lnSpc>
                        <a:defRPr/>
                      </a:pPr>
                      <a:r>
                        <a:rPr lang="en-US" sz="3199" b="1">
                          <a:solidFill>
                            <a:srgbClr val="00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1. Bruselj: </a:t>
                      </a:r>
                      <a:r>
                        <a:rPr lang="en-US" sz="31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13.–14. februar 2024</a:t>
                      </a:r>
                      <a:endParaRPr lang="en-US" sz="1100"/>
                    </a:p>
                  </a:txBody>
                  <a:tcPr marL="170301" marR="170301" marT="170301" marB="170301" anchor="ctr">
                    <a:lnL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839"/>
                        </a:lnSpc>
                        <a:defRPr/>
                      </a:pPr>
                      <a:r>
                        <a:rPr lang="en-US" sz="31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Začetek dela in dogovor o prioritetah</a:t>
                      </a:r>
                      <a:endParaRPr lang="en-US" sz="1100"/>
                    </a:p>
                  </a:txBody>
                  <a:tcPr marL="170301" marR="170301" marT="170301" marB="170301" anchor="ctr">
                    <a:lnL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0531">
                <a:tc>
                  <a:txBody>
                    <a:bodyPr/>
                    <a:lstStyle/>
                    <a:p>
                      <a:pPr algn="l">
                        <a:lnSpc>
                          <a:spcPts val="3839"/>
                        </a:lnSpc>
                        <a:defRPr/>
                      </a:pPr>
                      <a:r>
                        <a:rPr lang="en-US" sz="3199" b="1">
                          <a:solidFill>
                            <a:srgbClr val="00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2. Varšava:</a:t>
                      </a:r>
                      <a:r>
                        <a:rPr lang="en-US" sz="31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5.–6. junij 2024</a:t>
                      </a:r>
                      <a:endParaRPr lang="en-US" sz="1100"/>
                    </a:p>
                  </a:txBody>
                  <a:tcPr marL="170301" marR="170301" marT="170301" marB="170301" anchor="ctr">
                    <a:lnL w="14288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8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839"/>
                        </a:lnSpc>
                        <a:defRPr/>
                      </a:pPr>
                      <a:r>
                        <a:rPr lang="en-US" sz="31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Predstavitev dela podskupin, razprave o osnutku končnega poročila in nadaljnjih korakih</a:t>
                      </a:r>
                      <a:endParaRPr lang="en-US" sz="1100"/>
                    </a:p>
                  </a:txBody>
                  <a:tcPr marL="170301" marR="170301" marT="170301" marB="170301" anchor="ctr">
                    <a:lnL w="14288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8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1052">
                <a:tc>
                  <a:txBody>
                    <a:bodyPr/>
                    <a:lstStyle/>
                    <a:p>
                      <a:pPr algn="l">
                        <a:lnSpc>
                          <a:spcPts val="3839"/>
                        </a:lnSpc>
                        <a:defRPr/>
                      </a:pPr>
                      <a:r>
                        <a:rPr lang="en-US" sz="3199" b="1">
                          <a:solidFill>
                            <a:srgbClr val="00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3. Bruselj: </a:t>
                      </a:r>
                      <a:r>
                        <a:rPr lang="en-US" sz="31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6.–7. november 2024</a:t>
                      </a:r>
                      <a:endParaRPr lang="en-US" sz="1100"/>
                    </a:p>
                  </a:txBody>
                  <a:tcPr marL="170301" marR="170301" marT="170301" marB="170301" anchor="ctr">
                    <a:lnL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839"/>
                        </a:lnSpc>
                        <a:defRPr/>
                      </a:pPr>
                      <a:r>
                        <a:rPr lang="en-US" sz="31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Začetek zbiranja podatkov, izboljšanje priporočil in priprava analize</a:t>
                      </a:r>
                      <a:endParaRPr lang="en-US" sz="1100"/>
                    </a:p>
                  </a:txBody>
                  <a:tcPr marL="170301" marR="170301" marT="170301" marB="170301" anchor="ctr">
                    <a:lnL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90531">
                <a:tc>
                  <a:txBody>
                    <a:bodyPr/>
                    <a:lstStyle/>
                    <a:p>
                      <a:pPr algn="l">
                        <a:lnSpc>
                          <a:spcPts val="3839"/>
                        </a:lnSpc>
                        <a:defRPr/>
                      </a:pPr>
                      <a:r>
                        <a:rPr lang="en-US" sz="3199" b="1">
                          <a:solidFill>
                            <a:srgbClr val="000000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4. Riga: </a:t>
                      </a:r>
                      <a:r>
                        <a:rPr lang="en-US" sz="31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10.–11. april 2025</a:t>
                      </a:r>
                      <a:endParaRPr lang="en-US" sz="1100"/>
                    </a:p>
                  </a:txBody>
                  <a:tcPr marL="170301" marR="170301" marT="170301" marB="170301" anchor="ctr">
                    <a:lnL w="14288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8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8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839"/>
                        </a:lnSpc>
                        <a:defRPr/>
                      </a:pPr>
                      <a:r>
                        <a:rPr lang="en-US" sz="31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Razprava o strukturi poročila in časovnem načrtu, oblikovanje ekipe, izbira najboljših praks, priprava orodij za implementacijo</a:t>
                      </a:r>
                      <a:endParaRPr lang="en-US" sz="1100"/>
                    </a:p>
                  </a:txBody>
                  <a:tcPr marL="170301" marR="170301" marT="170301" marB="170301" anchor="ctr">
                    <a:lnL w="14288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288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288" cap="flat" cmpd="sng" algn="ctr">
                      <a:solidFill>
                        <a:srgbClr val="D8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288" cap="flat" cmpd="sng" algn="ctr">
                      <a:solidFill>
                        <a:srgbClr val="D8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888" b="-5888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3" name="Group 3"/>
          <p:cNvGrpSpPr/>
          <p:nvPr/>
        </p:nvGrpSpPr>
        <p:grpSpPr>
          <a:xfrm>
            <a:off x="4" y="0"/>
            <a:ext cx="18287996" cy="2720863"/>
            <a:chOff x="0" y="0"/>
            <a:chExt cx="16255996" cy="24185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256000" cy="2418533"/>
            </a:xfrm>
            <a:custGeom>
              <a:avLst/>
              <a:gdLst/>
              <a:ahLst/>
              <a:cxnLst/>
              <a:rect l="l" t="t" r="r" b="b"/>
              <a:pathLst>
                <a:path w="16256000" h="2418533">
                  <a:moveTo>
                    <a:pt x="16256000" y="0"/>
                  </a:moveTo>
                  <a:lnTo>
                    <a:pt x="0" y="0"/>
                  </a:lnTo>
                  <a:lnTo>
                    <a:pt x="0" y="2418533"/>
                  </a:lnTo>
                  <a:lnTo>
                    <a:pt x="16256000" y="24185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76092">
                    <a:alpha val="10000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0" y="21723"/>
            <a:ext cx="12172959" cy="2720863"/>
            <a:chOff x="0" y="0"/>
            <a:chExt cx="10820408" cy="24185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20401" cy="2418533"/>
            </a:xfrm>
            <a:custGeom>
              <a:avLst/>
              <a:gdLst/>
              <a:ahLst/>
              <a:cxnLst/>
              <a:rect l="l" t="t" r="r" b="b"/>
              <a:pathLst>
                <a:path w="10820401" h="2418533">
                  <a:moveTo>
                    <a:pt x="10820401" y="0"/>
                  </a:moveTo>
                  <a:lnTo>
                    <a:pt x="0" y="0"/>
                  </a:lnTo>
                  <a:lnTo>
                    <a:pt x="0" y="2418533"/>
                  </a:lnTo>
                  <a:lnTo>
                    <a:pt x="10820401" y="2418533"/>
                  </a:lnTo>
                  <a:close/>
                </a:path>
              </a:pathLst>
            </a:custGeom>
            <a:gradFill rotWithShape="1">
              <a:gsLst>
                <a:gs pos="20000">
                  <a:srgbClr val="4F81BD">
                    <a:alpha val="0"/>
                  </a:srgbClr>
                </a:gs>
                <a:gs pos="100000">
                  <a:srgbClr val="254061">
                    <a:alpha val="55000"/>
                  </a:srgbClr>
                </a:gs>
              </a:gsLst>
              <a:lin ang="30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172953" y="0"/>
            <a:ext cx="6115047" cy="2720863"/>
            <a:chOff x="0" y="0"/>
            <a:chExt cx="5435597" cy="24185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35600" cy="2418533"/>
            </a:xfrm>
            <a:custGeom>
              <a:avLst/>
              <a:gdLst/>
              <a:ahLst/>
              <a:cxnLst/>
              <a:rect l="l" t="t" r="r" b="b"/>
              <a:pathLst>
                <a:path w="5435600" h="2418533">
                  <a:moveTo>
                    <a:pt x="5435600" y="0"/>
                  </a:moveTo>
                  <a:lnTo>
                    <a:pt x="0" y="0"/>
                  </a:lnTo>
                  <a:lnTo>
                    <a:pt x="0" y="2418533"/>
                  </a:lnTo>
                  <a:lnTo>
                    <a:pt x="5435600" y="2418533"/>
                  </a:lnTo>
                  <a:close/>
                </a:path>
              </a:pathLst>
            </a:custGeom>
            <a:gradFill rotWithShape="1">
              <a:gsLst>
                <a:gs pos="0">
                  <a:srgbClr val="4F81BD">
                    <a:alpha val="66000"/>
                  </a:srgbClr>
                </a:gs>
                <a:gs pos="100000">
                  <a:srgbClr val="000000">
                    <a:alpha val="30000"/>
                  </a:srgbClr>
                </a:gs>
              </a:gsLst>
              <a:lin ang="132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89028" y="0"/>
            <a:ext cx="17598972" cy="2732307"/>
            <a:chOff x="0" y="0"/>
            <a:chExt cx="15643531" cy="242871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643541" cy="2428716"/>
            </a:xfrm>
            <a:custGeom>
              <a:avLst/>
              <a:gdLst/>
              <a:ahLst/>
              <a:cxnLst/>
              <a:rect l="l" t="t" r="r" b="b"/>
              <a:pathLst>
                <a:path w="15643541" h="2428716">
                  <a:moveTo>
                    <a:pt x="0" y="0"/>
                  </a:moveTo>
                  <a:lnTo>
                    <a:pt x="15643541" y="0"/>
                  </a:lnTo>
                  <a:lnTo>
                    <a:pt x="15643541" y="2428716"/>
                  </a:lnTo>
                  <a:lnTo>
                    <a:pt x="0" y="2428716"/>
                  </a:lnTo>
                  <a:close/>
                </a:path>
              </a:pathLst>
            </a:custGeom>
            <a:gradFill rotWithShape="1">
              <a:gsLst>
                <a:gs pos="50000">
                  <a:srgbClr val="000000">
                    <a:alpha val="0"/>
                  </a:srgbClr>
                </a:gs>
                <a:gs pos="99000">
                  <a:srgbClr val="254061">
                    <a:alpha val="52000"/>
                  </a:srgbClr>
                </a:gs>
              </a:gsLst>
              <a:lin ang="168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22038" y="482141"/>
            <a:ext cx="14843928" cy="1768025"/>
            <a:chOff x="0" y="0"/>
            <a:chExt cx="13194602" cy="157157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194602" cy="1571578"/>
            </a:xfrm>
            <a:custGeom>
              <a:avLst/>
              <a:gdLst/>
              <a:ahLst/>
              <a:cxnLst/>
              <a:rect l="l" t="t" r="r" b="b"/>
              <a:pathLst>
                <a:path w="13194602" h="1571578">
                  <a:moveTo>
                    <a:pt x="0" y="0"/>
                  </a:moveTo>
                  <a:lnTo>
                    <a:pt x="13194602" y="0"/>
                  </a:lnTo>
                  <a:lnTo>
                    <a:pt x="13194602" y="1571578"/>
                  </a:lnTo>
                  <a:lnTo>
                    <a:pt x="0" y="157157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14300"/>
              <a:ext cx="13194602" cy="1685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720"/>
                </a:lnSpc>
              </a:pPr>
              <a:r>
                <a:rPr lang="en-US" sz="56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Podskupine in ključne naloge 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89028" y="2988396"/>
            <a:ext cx="17047763" cy="6909145"/>
            <a:chOff x="0" y="0"/>
            <a:chExt cx="15153567" cy="614146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153567" cy="6141462"/>
            </a:xfrm>
            <a:custGeom>
              <a:avLst/>
              <a:gdLst/>
              <a:ahLst/>
              <a:cxnLst/>
              <a:rect l="l" t="t" r="r" b="b"/>
              <a:pathLst>
                <a:path w="15153567" h="6141462">
                  <a:moveTo>
                    <a:pt x="0" y="0"/>
                  </a:moveTo>
                  <a:lnTo>
                    <a:pt x="15153567" y="0"/>
                  </a:lnTo>
                  <a:lnTo>
                    <a:pt x="15153567" y="6141462"/>
                  </a:lnTo>
                  <a:lnTo>
                    <a:pt x="0" y="614146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85725"/>
              <a:ext cx="15153567" cy="622718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546942" lvl="1" indent="-273471" algn="l">
                <a:lnSpc>
                  <a:spcPts val="5099"/>
                </a:lnSpc>
                <a:buFont typeface="Arial"/>
                <a:buChar char="•"/>
              </a:pPr>
              <a:r>
                <a:rPr lang="en-US" sz="4249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SG1: Pravno/Politično okolje in statistike dela knjižnic: </a:t>
              </a:r>
              <a:r>
                <a:rPr lang="en-US" sz="4249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pregled zakonodajnega, političnega in finančnega okolja ter zbiranje statističnih podatkov o knjižnični infrastrukturi, osebju in financiranju</a:t>
              </a:r>
            </a:p>
            <a:p>
              <a:pPr marL="546942" lvl="1" indent="-273471" algn="l">
                <a:lnSpc>
                  <a:spcPts val="5099"/>
                </a:lnSpc>
              </a:pPr>
              <a:endParaRPr lang="en-US" sz="424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546942" lvl="1" indent="-273471" algn="l">
                <a:lnSpc>
                  <a:spcPts val="5099"/>
                </a:lnSpc>
                <a:buFont typeface="Arial"/>
                <a:buChar char="•"/>
              </a:pPr>
              <a:r>
                <a:rPr lang="en-US" sz="4249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SG2: Večplastne vloge: </a:t>
              </a:r>
              <a:r>
                <a:rPr lang="en-US" sz="4249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identifikacija ključnih vlog knjižnic v družbi in zbiranje primerov dobrih praks</a:t>
              </a:r>
            </a:p>
            <a:p>
              <a:pPr marL="546942" lvl="1" indent="-273471" algn="l">
                <a:lnSpc>
                  <a:spcPts val="5099"/>
                </a:lnSpc>
              </a:pPr>
              <a:endParaRPr lang="en-US" sz="424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546942" lvl="1" indent="-273471" algn="l">
                <a:lnSpc>
                  <a:spcPts val="5099"/>
                </a:lnSpc>
                <a:buFont typeface="Arial"/>
                <a:buChar char="•"/>
              </a:pPr>
              <a:r>
                <a:rPr lang="en-US" sz="4249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SG3: Potrebe knjižnic: </a:t>
              </a:r>
              <a:r>
                <a:rPr lang="en-US" sz="4249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analiza potreb za uresničevanje večplastnih vlog, s poudarkom na ruralnih/urbanih razlikah in izzivih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3" name="Group 3"/>
          <p:cNvGrpSpPr/>
          <p:nvPr/>
        </p:nvGrpSpPr>
        <p:grpSpPr>
          <a:xfrm>
            <a:off x="3" y="0"/>
            <a:ext cx="18287997" cy="3255046"/>
            <a:chOff x="0" y="0"/>
            <a:chExt cx="24383996" cy="43400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4340098"/>
            </a:xfrm>
            <a:custGeom>
              <a:avLst/>
              <a:gdLst/>
              <a:ahLst/>
              <a:cxnLst/>
              <a:rect l="l" t="t" r="r" b="b"/>
              <a:pathLst>
                <a:path w="24384000" h="4340098">
                  <a:moveTo>
                    <a:pt x="24384000" y="0"/>
                  </a:moveTo>
                  <a:lnTo>
                    <a:pt x="0" y="0"/>
                  </a:lnTo>
                  <a:lnTo>
                    <a:pt x="0" y="4340098"/>
                  </a:lnTo>
                  <a:lnTo>
                    <a:pt x="24384000" y="4340098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198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124229" y="0"/>
            <a:ext cx="6145816" cy="3255992"/>
            <a:chOff x="0" y="0"/>
            <a:chExt cx="8194422" cy="43413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94421" cy="4341368"/>
            </a:xfrm>
            <a:custGeom>
              <a:avLst/>
              <a:gdLst/>
              <a:ahLst/>
              <a:cxnLst/>
              <a:rect l="l" t="t" r="r" b="b"/>
              <a:pathLst>
                <a:path w="8194421" h="4341368">
                  <a:moveTo>
                    <a:pt x="8194421" y="0"/>
                  </a:moveTo>
                  <a:lnTo>
                    <a:pt x="0" y="0"/>
                  </a:lnTo>
                  <a:lnTo>
                    <a:pt x="0" y="4341368"/>
                  </a:lnTo>
                  <a:lnTo>
                    <a:pt x="8194421" y="4341368"/>
                  </a:lnTo>
                  <a:close/>
                </a:path>
              </a:pathLst>
            </a:custGeom>
            <a:gradFill rotWithShape="1">
              <a:gsLst>
                <a:gs pos="19000">
                  <a:srgbClr val="0B3041">
                    <a:alpha val="68000"/>
                  </a:srgbClr>
                </a:gs>
                <a:gs pos="100000">
                  <a:srgbClr val="156082">
                    <a:alpha val="48000"/>
                  </a:srgbClr>
                </a:gs>
              </a:gsLst>
              <a:lin ang="192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7" name="Group 7"/>
          <p:cNvGrpSpPr/>
          <p:nvPr/>
        </p:nvGrpSpPr>
        <p:grpSpPr>
          <a:xfrm rot="-5400000">
            <a:off x="7515969" y="-7515064"/>
            <a:ext cx="3256063" cy="18288000"/>
            <a:chOff x="0" y="0"/>
            <a:chExt cx="4341418" cy="24384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341368" cy="24384000"/>
            </a:xfrm>
            <a:custGeom>
              <a:avLst/>
              <a:gdLst/>
              <a:ahLst/>
              <a:cxnLst/>
              <a:rect l="l" t="t" r="r" b="b"/>
              <a:pathLst>
                <a:path w="4341368" h="24384000">
                  <a:moveTo>
                    <a:pt x="4341368" y="0"/>
                  </a:moveTo>
                  <a:lnTo>
                    <a:pt x="0" y="0"/>
                  </a:lnTo>
                  <a:lnTo>
                    <a:pt x="0" y="24384000"/>
                  </a:lnTo>
                  <a:lnTo>
                    <a:pt x="4341368" y="24384000"/>
                  </a:lnTo>
                  <a:close/>
                </a:path>
              </a:pathLst>
            </a:custGeom>
            <a:gradFill rotWithShape="1">
              <a:gsLst>
                <a:gs pos="23000">
                  <a:srgbClr val="104862">
                    <a:alpha val="16000"/>
                  </a:srgbClr>
                </a:gs>
                <a:gs pos="99000">
                  <a:srgbClr val="000000">
                    <a:alpha val="45000"/>
                  </a:srgbClr>
                </a:gs>
              </a:gsLst>
              <a:lin ang="48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55418" y="523298"/>
            <a:ext cx="14577166" cy="2364669"/>
            <a:chOff x="0" y="0"/>
            <a:chExt cx="19436222" cy="31528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436221" cy="3152892"/>
            </a:xfrm>
            <a:custGeom>
              <a:avLst/>
              <a:gdLst/>
              <a:ahLst/>
              <a:cxnLst/>
              <a:rect l="l" t="t" r="r" b="b"/>
              <a:pathLst>
                <a:path w="19436221" h="3152892">
                  <a:moveTo>
                    <a:pt x="0" y="0"/>
                  </a:moveTo>
                  <a:lnTo>
                    <a:pt x="19436221" y="0"/>
                  </a:lnTo>
                  <a:lnTo>
                    <a:pt x="19436221" y="3152892"/>
                  </a:lnTo>
                  <a:lnTo>
                    <a:pt x="0" y="315289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9436222" cy="32005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Glavni poudarki o splošnih knjižnicah v EU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02048" y="3444941"/>
            <a:ext cx="2057978" cy="2057978"/>
            <a:chOff x="0" y="0"/>
            <a:chExt cx="2743970" cy="27439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43962" cy="2743962"/>
            </a:xfrm>
            <a:custGeom>
              <a:avLst/>
              <a:gdLst/>
              <a:ahLst/>
              <a:cxnLst/>
              <a:rect l="l" t="t" r="r" b="b"/>
              <a:pathLst>
                <a:path w="2743962" h="2743962">
                  <a:moveTo>
                    <a:pt x="0" y="1371981"/>
                  </a:moveTo>
                  <a:cubicBezTo>
                    <a:pt x="0" y="614299"/>
                    <a:pt x="614299" y="0"/>
                    <a:pt x="1371981" y="0"/>
                  </a:cubicBezTo>
                  <a:cubicBezTo>
                    <a:pt x="2129663" y="0"/>
                    <a:pt x="2743962" y="614299"/>
                    <a:pt x="2743962" y="1371981"/>
                  </a:cubicBezTo>
                  <a:cubicBezTo>
                    <a:pt x="2743962" y="2129663"/>
                    <a:pt x="2129663" y="2743962"/>
                    <a:pt x="1371981" y="2743962"/>
                  </a:cubicBezTo>
                  <a:cubicBezTo>
                    <a:pt x="614299" y="2743962"/>
                    <a:pt x="0" y="2129663"/>
                    <a:pt x="0" y="1371981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19934" y="3862828"/>
            <a:ext cx="1222202" cy="1222201"/>
            <a:chOff x="0" y="0"/>
            <a:chExt cx="1629602" cy="1629602"/>
          </a:xfrm>
        </p:grpSpPr>
        <p:sp>
          <p:nvSpPr>
            <p:cNvPr id="15" name="Freeform 15"/>
            <p:cNvSpPr/>
            <p:nvPr/>
          </p:nvSpPr>
          <p:spPr>
            <a:xfrm>
              <a:off x="19050" y="19050"/>
              <a:ext cx="1591564" cy="1591564"/>
            </a:xfrm>
            <a:custGeom>
              <a:avLst/>
              <a:gdLst/>
              <a:ahLst/>
              <a:cxnLst/>
              <a:rect l="l" t="t" r="r" b="b"/>
              <a:pathLst>
                <a:path w="1591564" h="1591564">
                  <a:moveTo>
                    <a:pt x="0" y="0"/>
                  </a:moveTo>
                  <a:lnTo>
                    <a:pt x="1591564" y="0"/>
                  </a:lnTo>
                  <a:lnTo>
                    <a:pt x="1591564" y="1591564"/>
                  </a:lnTo>
                  <a:lnTo>
                    <a:pt x="0" y="1591564"/>
                  </a:lnTo>
                  <a:close/>
                </a:path>
              </a:pathLst>
            </a:custGeom>
            <a:blipFill>
              <a:blip r:embed="rId3"/>
              <a:stretch>
                <a:fillRect l="-1196" t="-1196" r="-1193" b="-1193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591129" y="3504214"/>
            <a:ext cx="4869996" cy="2077028"/>
            <a:chOff x="0" y="0"/>
            <a:chExt cx="6493328" cy="27693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493328" cy="2769370"/>
            </a:xfrm>
            <a:custGeom>
              <a:avLst/>
              <a:gdLst/>
              <a:ahLst/>
              <a:cxnLst/>
              <a:rect l="l" t="t" r="r" b="b"/>
              <a:pathLst>
                <a:path w="6493328" h="2769370">
                  <a:moveTo>
                    <a:pt x="0" y="0"/>
                  </a:moveTo>
                  <a:lnTo>
                    <a:pt x="6493328" y="0"/>
                  </a:lnTo>
                  <a:lnTo>
                    <a:pt x="6493328" y="2769370"/>
                  </a:lnTo>
                  <a:lnTo>
                    <a:pt x="0" y="276937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66675"/>
              <a:ext cx="6493328" cy="2836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Več kot</a:t>
              </a:r>
              <a:r>
                <a:rPr lang="en-US" sz="360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67.000 </a:t>
              </a:r>
            </a:p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splošnih knjižnic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97208" y="3444941"/>
            <a:ext cx="2057978" cy="2057978"/>
            <a:chOff x="0" y="0"/>
            <a:chExt cx="2743970" cy="274397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743962" cy="2743962"/>
            </a:xfrm>
            <a:custGeom>
              <a:avLst/>
              <a:gdLst/>
              <a:ahLst/>
              <a:cxnLst/>
              <a:rect l="l" t="t" r="r" b="b"/>
              <a:pathLst>
                <a:path w="2743962" h="2743962">
                  <a:moveTo>
                    <a:pt x="0" y="1371981"/>
                  </a:moveTo>
                  <a:cubicBezTo>
                    <a:pt x="0" y="614299"/>
                    <a:pt x="614299" y="0"/>
                    <a:pt x="1371981" y="0"/>
                  </a:cubicBezTo>
                  <a:cubicBezTo>
                    <a:pt x="2129663" y="0"/>
                    <a:pt x="2743962" y="614299"/>
                    <a:pt x="2743962" y="1371981"/>
                  </a:cubicBezTo>
                  <a:cubicBezTo>
                    <a:pt x="2743962" y="2129663"/>
                    <a:pt x="2129663" y="2743962"/>
                    <a:pt x="1371981" y="2743962"/>
                  </a:cubicBezTo>
                  <a:cubicBezTo>
                    <a:pt x="614299" y="2743962"/>
                    <a:pt x="0" y="2129663"/>
                    <a:pt x="0" y="1371981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815096" y="3862828"/>
            <a:ext cx="1222201" cy="1222201"/>
            <a:chOff x="0" y="0"/>
            <a:chExt cx="1629602" cy="1629602"/>
          </a:xfrm>
        </p:grpSpPr>
        <p:sp>
          <p:nvSpPr>
            <p:cNvPr id="22" name="Freeform 22"/>
            <p:cNvSpPr/>
            <p:nvPr/>
          </p:nvSpPr>
          <p:spPr>
            <a:xfrm>
              <a:off x="19050" y="19050"/>
              <a:ext cx="1591564" cy="1591564"/>
            </a:xfrm>
            <a:custGeom>
              <a:avLst/>
              <a:gdLst/>
              <a:ahLst/>
              <a:cxnLst/>
              <a:rect l="l" t="t" r="r" b="b"/>
              <a:pathLst>
                <a:path w="1591564" h="1591564">
                  <a:moveTo>
                    <a:pt x="0" y="0"/>
                  </a:moveTo>
                  <a:lnTo>
                    <a:pt x="1591564" y="0"/>
                  </a:lnTo>
                  <a:lnTo>
                    <a:pt x="1591564" y="1591564"/>
                  </a:lnTo>
                  <a:lnTo>
                    <a:pt x="0" y="1591564"/>
                  </a:lnTo>
                  <a:close/>
                </a:path>
              </a:pathLst>
            </a:custGeom>
            <a:blipFill>
              <a:blip r:embed="rId4"/>
              <a:stretch>
                <a:fillRect l="-1196" t="-1196" r="-1193" b="-1193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886656" y="3435416"/>
            <a:ext cx="4869996" cy="2077028"/>
            <a:chOff x="0" y="0"/>
            <a:chExt cx="6493328" cy="276937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493328" cy="2769370"/>
            </a:xfrm>
            <a:custGeom>
              <a:avLst/>
              <a:gdLst/>
              <a:ahLst/>
              <a:cxnLst/>
              <a:rect l="l" t="t" r="r" b="b"/>
              <a:pathLst>
                <a:path w="6493328" h="2769370">
                  <a:moveTo>
                    <a:pt x="0" y="0"/>
                  </a:moveTo>
                  <a:lnTo>
                    <a:pt x="6493328" y="0"/>
                  </a:lnTo>
                  <a:lnTo>
                    <a:pt x="6493328" y="2769370"/>
                  </a:lnTo>
                  <a:lnTo>
                    <a:pt x="0" y="276937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66675"/>
              <a:ext cx="6493328" cy="2836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Več kot </a:t>
              </a:r>
              <a:r>
                <a:rPr lang="en-US" sz="360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800 milijonov </a:t>
              </a: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obiskov na leto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02048" y="8022665"/>
            <a:ext cx="2057978" cy="2057978"/>
            <a:chOff x="0" y="0"/>
            <a:chExt cx="2743970" cy="274397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743962" cy="2743962"/>
            </a:xfrm>
            <a:custGeom>
              <a:avLst/>
              <a:gdLst/>
              <a:ahLst/>
              <a:cxnLst/>
              <a:rect l="l" t="t" r="r" b="b"/>
              <a:pathLst>
                <a:path w="2743962" h="2743962">
                  <a:moveTo>
                    <a:pt x="0" y="1371981"/>
                  </a:moveTo>
                  <a:cubicBezTo>
                    <a:pt x="0" y="614299"/>
                    <a:pt x="614299" y="0"/>
                    <a:pt x="1371981" y="0"/>
                  </a:cubicBezTo>
                  <a:cubicBezTo>
                    <a:pt x="2129663" y="0"/>
                    <a:pt x="2743962" y="614299"/>
                    <a:pt x="2743962" y="1371981"/>
                  </a:cubicBezTo>
                  <a:cubicBezTo>
                    <a:pt x="2743962" y="2129663"/>
                    <a:pt x="2129663" y="2743962"/>
                    <a:pt x="1371981" y="2743962"/>
                  </a:cubicBezTo>
                  <a:cubicBezTo>
                    <a:pt x="614299" y="2743962"/>
                    <a:pt x="0" y="2129663"/>
                    <a:pt x="0" y="1371981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619934" y="8440553"/>
            <a:ext cx="1222202" cy="1222201"/>
            <a:chOff x="0" y="0"/>
            <a:chExt cx="1629602" cy="1629602"/>
          </a:xfrm>
        </p:grpSpPr>
        <p:sp>
          <p:nvSpPr>
            <p:cNvPr id="29" name="Freeform 29"/>
            <p:cNvSpPr/>
            <p:nvPr/>
          </p:nvSpPr>
          <p:spPr>
            <a:xfrm>
              <a:off x="19050" y="19050"/>
              <a:ext cx="1591564" cy="1591564"/>
            </a:xfrm>
            <a:custGeom>
              <a:avLst/>
              <a:gdLst/>
              <a:ahLst/>
              <a:cxnLst/>
              <a:rect l="l" t="t" r="r" b="b"/>
              <a:pathLst>
                <a:path w="1591564" h="1591564">
                  <a:moveTo>
                    <a:pt x="0" y="0"/>
                  </a:moveTo>
                  <a:lnTo>
                    <a:pt x="1591564" y="0"/>
                  </a:lnTo>
                  <a:lnTo>
                    <a:pt x="1591564" y="1591564"/>
                  </a:lnTo>
                  <a:lnTo>
                    <a:pt x="0" y="1591564"/>
                  </a:lnTo>
                  <a:close/>
                </a:path>
              </a:pathLst>
            </a:custGeom>
            <a:blipFill>
              <a:blip r:embed="rId5"/>
              <a:stretch>
                <a:fillRect l="-1196" t="-1196" r="-1193" b="-1193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618779" y="7881760"/>
            <a:ext cx="5283104" cy="2077028"/>
            <a:chOff x="0" y="0"/>
            <a:chExt cx="7044138" cy="276937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044138" cy="2769370"/>
            </a:xfrm>
            <a:custGeom>
              <a:avLst/>
              <a:gdLst/>
              <a:ahLst/>
              <a:cxnLst/>
              <a:rect l="l" t="t" r="r" b="b"/>
              <a:pathLst>
                <a:path w="7044138" h="2769370">
                  <a:moveTo>
                    <a:pt x="0" y="0"/>
                  </a:moveTo>
                  <a:lnTo>
                    <a:pt x="7044138" y="0"/>
                  </a:lnTo>
                  <a:lnTo>
                    <a:pt x="7044138" y="2769370"/>
                  </a:lnTo>
                  <a:lnTo>
                    <a:pt x="0" y="276937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66675"/>
              <a:ext cx="7044138" cy="2836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Več kot </a:t>
              </a:r>
              <a:r>
                <a:rPr lang="en-US" sz="360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170.000</a:t>
              </a: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strokovnih</a:t>
              </a:r>
            </a:p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knjižničarskih delavcev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03761" y="8022665"/>
            <a:ext cx="2057978" cy="2057978"/>
            <a:chOff x="0" y="0"/>
            <a:chExt cx="2743970" cy="274397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743962" cy="2743962"/>
            </a:xfrm>
            <a:custGeom>
              <a:avLst/>
              <a:gdLst/>
              <a:ahLst/>
              <a:cxnLst/>
              <a:rect l="l" t="t" r="r" b="b"/>
              <a:pathLst>
                <a:path w="2743962" h="2743962">
                  <a:moveTo>
                    <a:pt x="0" y="1371981"/>
                  </a:moveTo>
                  <a:cubicBezTo>
                    <a:pt x="0" y="614299"/>
                    <a:pt x="614299" y="0"/>
                    <a:pt x="1371981" y="0"/>
                  </a:cubicBezTo>
                  <a:cubicBezTo>
                    <a:pt x="2129663" y="0"/>
                    <a:pt x="2743962" y="614299"/>
                    <a:pt x="2743962" y="1371981"/>
                  </a:cubicBezTo>
                  <a:cubicBezTo>
                    <a:pt x="2743962" y="2129663"/>
                    <a:pt x="2129663" y="2743962"/>
                    <a:pt x="1371981" y="2743962"/>
                  </a:cubicBezTo>
                  <a:cubicBezTo>
                    <a:pt x="614299" y="2743962"/>
                    <a:pt x="0" y="2129663"/>
                    <a:pt x="0" y="1371981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021649" y="8440553"/>
            <a:ext cx="1222201" cy="1222201"/>
            <a:chOff x="0" y="0"/>
            <a:chExt cx="1629602" cy="1629602"/>
          </a:xfrm>
        </p:grpSpPr>
        <p:sp>
          <p:nvSpPr>
            <p:cNvPr id="36" name="Freeform 36"/>
            <p:cNvSpPr/>
            <p:nvPr/>
          </p:nvSpPr>
          <p:spPr>
            <a:xfrm>
              <a:off x="19050" y="19050"/>
              <a:ext cx="1591564" cy="1591564"/>
            </a:xfrm>
            <a:custGeom>
              <a:avLst/>
              <a:gdLst/>
              <a:ahLst/>
              <a:cxnLst/>
              <a:rect l="l" t="t" r="r" b="b"/>
              <a:pathLst>
                <a:path w="1591564" h="1591564">
                  <a:moveTo>
                    <a:pt x="0" y="0"/>
                  </a:moveTo>
                  <a:lnTo>
                    <a:pt x="1591564" y="0"/>
                  </a:lnTo>
                  <a:lnTo>
                    <a:pt x="1591564" y="1591564"/>
                  </a:lnTo>
                  <a:lnTo>
                    <a:pt x="0" y="1591564"/>
                  </a:lnTo>
                  <a:close/>
                </a:path>
              </a:pathLst>
            </a:custGeom>
            <a:blipFill>
              <a:blip r:embed="rId6"/>
              <a:stretch>
                <a:fillRect l="-1196" t="-1196" r="-1193" b="-1193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925027" y="7881760"/>
            <a:ext cx="5206360" cy="2077028"/>
            <a:chOff x="0" y="0"/>
            <a:chExt cx="6941814" cy="276937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6941814" cy="2769370"/>
            </a:xfrm>
            <a:custGeom>
              <a:avLst/>
              <a:gdLst/>
              <a:ahLst/>
              <a:cxnLst/>
              <a:rect l="l" t="t" r="r" b="b"/>
              <a:pathLst>
                <a:path w="6941814" h="2769370">
                  <a:moveTo>
                    <a:pt x="0" y="0"/>
                  </a:moveTo>
                  <a:lnTo>
                    <a:pt x="6941814" y="0"/>
                  </a:lnTo>
                  <a:lnTo>
                    <a:pt x="6941814" y="2769370"/>
                  </a:lnTo>
                  <a:lnTo>
                    <a:pt x="0" y="276937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66675"/>
              <a:ext cx="6941814" cy="2836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400 primerov </a:t>
              </a: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dobre prakse večplastnih vlog knjižnic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79330" y="5722147"/>
            <a:ext cx="2057978" cy="2057978"/>
            <a:chOff x="0" y="0"/>
            <a:chExt cx="2743970" cy="274397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743962" cy="2743962"/>
            </a:xfrm>
            <a:custGeom>
              <a:avLst/>
              <a:gdLst/>
              <a:ahLst/>
              <a:cxnLst/>
              <a:rect l="l" t="t" r="r" b="b"/>
              <a:pathLst>
                <a:path w="2743962" h="2743962">
                  <a:moveTo>
                    <a:pt x="0" y="1371981"/>
                  </a:moveTo>
                  <a:cubicBezTo>
                    <a:pt x="0" y="614299"/>
                    <a:pt x="614299" y="0"/>
                    <a:pt x="1371981" y="0"/>
                  </a:cubicBezTo>
                  <a:cubicBezTo>
                    <a:pt x="2129663" y="0"/>
                    <a:pt x="2743962" y="614299"/>
                    <a:pt x="2743962" y="1371981"/>
                  </a:cubicBezTo>
                  <a:cubicBezTo>
                    <a:pt x="2743962" y="2129663"/>
                    <a:pt x="2129663" y="2743962"/>
                    <a:pt x="1371981" y="2743962"/>
                  </a:cubicBezTo>
                  <a:cubicBezTo>
                    <a:pt x="614299" y="2743962"/>
                    <a:pt x="0" y="2129663"/>
                    <a:pt x="0" y="1371981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3596061" y="5581241"/>
            <a:ext cx="5283104" cy="2077028"/>
            <a:chOff x="0" y="0"/>
            <a:chExt cx="7044138" cy="276937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7044138" cy="2769370"/>
            </a:xfrm>
            <a:custGeom>
              <a:avLst/>
              <a:gdLst/>
              <a:ahLst/>
              <a:cxnLst/>
              <a:rect l="l" t="t" r="r" b="b"/>
              <a:pathLst>
                <a:path w="7044138" h="2769370">
                  <a:moveTo>
                    <a:pt x="0" y="0"/>
                  </a:moveTo>
                  <a:lnTo>
                    <a:pt x="7044138" y="0"/>
                  </a:lnTo>
                  <a:lnTo>
                    <a:pt x="7044138" y="2769370"/>
                  </a:lnTo>
                  <a:lnTo>
                    <a:pt x="0" y="276937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66675"/>
              <a:ext cx="7044138" cy="2836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Več kot </a:t>
              </a:r>
              <a:r>
                <a:rPr lang="en-US" sz="360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757.000.000</a:t>
              </a: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</a:p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uporabnikov knjižnic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581043" y="5722147"/>
            <a:ext cx="2057978" cy="2057978"/>
            <a:chOff x="0" y="0"/>
            <a:chExt cx="2743970" cy="274397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743962" cy="2743962"/>
            </a:xfrm>
            <a:custGeom>
              <a:avLst/>
              <a:gdLst/>
              <a:ahLst/>
              <a:cxnLst/>
              <a:rect l="l" t="t" r="r" b="b"/>
              <a:pathLst>
                <a:path w="2743962" h="2743962">
                  <a:moveTo>
                    <a:pt x="0" y="1371981"/>
                  </a:moveTo>
                  <a:cubicBezTo>
                    <a:pt x="0" y="614299"/>
                    <a:pt x="614299" y="0"/>
                    <a:pt x="1371981" y="0"/>
                  </a:cubicBezTo>
                  <a:cubicBezTo>
                    <a:pt x="2129663" y="0"/>
                    <a:pt x="2743962" y="614299"/>
                    <a:pt x="2743962" y="1371981"/>
                  </a:cubicBezTo>
                  <a:cubicBezTo>
                    <a:pt x="2743962" y="2129663"/>
                    <a:pt x="2129663" y="2743962"/>
                    <a:pt x="1371981" y="2743962"/>
                  </a:cubicBezTo>
                  <a:cubicBezTo>
                    <a:pt x="614299" y="2743962"/>
                    <a:pt x="0" y="2129663"/>
                    <a:pt x="0" y="1371981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902310" y="5581241"/>
            <a:ext cx="5732677" cy="2077028"/>
            <a:chOff x="0" y="0"/>
            <a:chExt cx="7643569" cy="276937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43569" cy="2769370"/>
            </a:xfrm>
            <a:custGeom>
              <a:avLst/>
              <a:gdLst/>
              <a:ahLst/>
              <a:cxnLst/>
              <a:rect l="l" t="t" r="r" b="b"/>
              <a:pathLst>
                <a:path w="7643569" h="2769370">
                  <a:moveTo>
                    <a:pt x="0" y="0"/>
                  </a:moveTo>
                  <a:lnTo>
                    <a:pt x="7643569" y="0"/>
                  </a:lnTo>
                  <a:lnTo>
                    <a:pt x="7643569" y="2769370"/>
                  </a:lnTo>
                  <a:lnTo>
                    <a:pt x="0" y="276937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66675"/>
              <a:ext cx="7643569" cy="2836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75.000.000 članov </a:t>
              </a:r>
              <a:r>
                <a:rPr lang="en-US" sz="36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vsako leto v evropskih splošnih knjižnicah</a:t>
              </a:r>
            </a:p>
          </p:txBody>
        </p:sp>
      </p:grpSp>
      <p:sp>
        <p:nvSpPr>
          <p:cNvPr id="50" name="Freeform 50"/>
          <p:cNvSpPr/>
          <p:nvPr/>
        </p:nvSpPr>
        <p:spPr>
          <a:xfrm>
            <a:off x="9961655" y="6346880"/>
            <a:ext cx="1282195" cy="831824"/>
          </a:xfrm>
          <a:custGeom>
            <a:avLst/>
            <a:gdLst/>
            <a:ahLst/>
            <a:cxnLst/>
            <a:rect l="l" t="t" r="r" b="b"/>
            <a:pathLst>
              <a:path w="1282195" h="831824">
                <a:moveTo>
                  <a:pt x="0" y="0"/>
                </a:moveTo>
                <a:lnTo>
                  <a:pt x="1282195" y="0"/>
                </a:lnTo>
                <a:lnTo>
                  <a:pt x="1282195" y="831824"/>
                </a:lnTo>
                <a:lnTo>
                  <a:pt x="0" y="831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sl-SI"/>
          </a:p>
        </p:txBody>
      </p:sp>
      <p:sp>
        <p:nvSpPr>
          <p:cNvPr id="51" name="Freeform 51"/>
          <p:cNvSpPr/>
          <p:nvPr/>
        </p:nvSpPr>
        <p:spPr>
          <a:xfrm>
            <a:off x="1772703" y="6256855"/>
            <a:ext cx="916666" cy="988561"/>
          </a:xfrm>
          <a:custGeom>
            <a:avLst/>
            <a:gdLst/>
            <a:ahLst/>
            <a:cxnLst/>
            <a:rect l="l" t="t" r="r" b="b"/>
            <a:pathLst>
              <a:path w="916666" h="988561">
                <a:moveTo>
                  <a:pt x="0" y="0"/>
                </a:moveTo>
                <a:lnTo>
                  <a:pt x="916666" y="0"/>
                </a:lnTo>
                <a:lnTo>
                  <a:pt x="916666" y="988561"/>
                </a:lnTo>
                <a:lnTo>
                  <a:pt x="0" y="9885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0934" y="3713307"/>
            <a:ext cx="5130456" cy="317468"/>
          </a:xfrm>
          <a:custGeom>
            <a:avLst/>
            <a:gdLst/>
            <a:ahLst/>
            <a:cxnLst/>
            <a:rect l="l" t="t" r="r" b="b"/>
            <a:pathLst>
              <a:path w="5130456" h="317468">
                <a:moveTo>
                  <a:pt x="0" y="0"/>
                </a:moveTo>
                <a:lnTo>
                  <a:pt x="5130455" y="0"/>
                </a:lnTo>
                <a:lnTo>
                  <a:pt x="5130455" y="317468"/>
                </a:lnTo>
                <a:lnTo>
                  <a:pt x="0" y="3174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2120244" y="8587133"/>
            <a:ext cx="4138674" cy="892526"/>
          </a:xfrm>
          <a:custGeom>
            <a:avLst/>
            <a:gdLst/>
            <a:ahLst/>
            <a:cxnLst/>
            <a:rect l="l" t="t" r="r" b="b"/>
            <a:pathLst>
              <a:path w="4138674" h="892526">
                <a:moveTo>
                  <a:pt x="0" y="0"/>
                </a:moveTo>
                <a:lnTo>
                  <a:pt x="4138674" y="0"/>
                </a:lnTo>
                <a:lnTo>
                  <a:pt x="4138674" y="892525"/>
                </a:lnTo>
                <a:lnTo>
                  <a:pt x="0" y="892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7869597" y="62767"/>
            <a:ext cx="10418403" cy="9517233"/>
          </a:xfrm>
          <a:custGeom>
            <a:avLst/>
            <a:gdLst/>
            <a:ahLst/>
            <a:cxnLst/>
            <a:rect l="l" t="t" r="r" b="b"/>
            <a:pathLst>
              <a:path w="10418403" h="9517233">
                <a:moveTo>
                  <a:pt x="0" y="0"/>
                </a:moveTo>
                <a:lnTo>
                  <a:pt x="10418403" y="0"/>
                </a:lnTo>
                <a:lnTo>
                  <a:pt x="10418403" y="9517233"/>
                </a:lnTo>
                <a:lnTo>
                  <a:pt x="0" y="95172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TextBox 5"/>
          <p:cNvSpPr txBox="1"/>
          <p:nvPr/>
        </p:nvSpPr>
        <p:spPr>
          <a:xfrm>
            <a:off x="1083564" y="554069"/>
            <a:ext cx="5416148" cy="2211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32"/>
              </a:lnSpc>
            </a:pPr>
            <a:r>
              <a:rPr lang="en-US" sz="54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Trendi glede števila knjižnic (OMC države)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9759" y="4235613"/>
            <a:ext cx="7169838" cy="4645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880" lvl="1" indent="-388940" algn="l">
              <a:lnSpc>
                <a:spcPts val="6024"/>
              </a:lnSpc>
              <a:buFont typeface="Arial"/>
              <a:buChar char="•"/>
            </a:pPr>
            <a:r>
              <a:rPr lang="en-US" sz="3602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več kot </a:t>
            </a:r>
            <a:r>
              <a:rPr lang="en-US" sz="3602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67.000</a:t>
            </a:r>
            <a:r>
              <a:rPr lang="en-US" sz="3602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 krajevnih knjižnic </a:t>
            </a:r>
          </a:p>
          <a:p>
            <a:pPr marL="777880" lvl="1" indent="-388940" algn="l">
              <a:lnSpc>
                <a:spcPts val="6024"/>
              </a:lnSpc>
              <a:buFont typeface="Arial"/>
              <a:buChar char="•"/>
            </a:pPr>
            <a:r>
              <a:rPr lang="en-US" sz="3602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27 držav EU</a:t>
            </a:r>
          </a:p>
          <a:p>
            <a:pPr marL="777880" lvl="1" indent="-388940" algn="l">
              <a:lnSpc>
                <a:spcPts val="4694"/>
              </a:lnSpc>
              <a:buFont typeface="Arial"/>
              <a:buChar char="•"/>
            </a:pPr>
            <a:r>
              <a:rPr lang="en-US" sz="3602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3.121 </a:t>
            </a:r>
            <a:r>
              <a:rPr lang="en-US" sz="3602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krajevnih</a:t>
            </a:r>
            <a:r>
              <a:rPr lang="en-US" sz="3602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 </a:t>
            </a:r>
            <a:r>
              <a:rPr lang="en-US" sz="3602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knjižnic je od l. 2012 zaprlo svoja vrata</a:t>
            </a:r>
          </a:p>
          <a:p>
            <a:pPr marL="777880" lvl="1" indent="-388940" algn="l">
              <a:lnSpc>
                <a:spcPts val="4694"/>
              </a:lnSpc>
              <a:buFont typeface="Arial"/>
              <a:buChar char="•"/>
            </a:pPr>
            <a:r>
              <a:rPr lang="en-US" sz="3602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negativni trend se nadaljuje </a:t>
            </a:r>
          </a:p>
          <a:p>
            <a:pPr algn="l">
              <a:lnSpc>
                <a:spcPts val="4694"/>
              </a:lnSpc>
            </a:pPr>
            <a:endParaRPr lang="en-US" sz="3602" b="1">
              <a:solidFill>
                <a:srgbClr val="00000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239816" y="8628686"/>
            <a:ext cx="1551822" cy="723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0"/>
              </a:lnSpc>
            </a:pPr>
            <a:r>
              <a:rPr lang="en-US" sz="177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2012-2024</a:t>
            </a:r>
          </a:p>
          <a:p>
            <a:pPr algn="ctr">
              <a:lnSpc>
                <a:spcPts val="2950"/>
              </a:lnSpc>
            </a:pPr>
            <a:r>
              <a:rPr lang="en-US" sz="177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2022-2024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42243" y="8693998"/>
            <a:ext cx="1071719" cy="648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99"/>
              </a:lnSpc>
            </a:pPr>
            <a:r>
              <a:rPr lang="en-US" sz="2070" spc="1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zaprtih zaprtih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03899" y="8693998"/>
            <a:ext cx="810672" cy="648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070" spc="3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3.121 352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085314" y="9629008"/>
            <a:ext cx="329527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898989"/>
                </a:solidFill>
                <a:latin typeface="Aptos"/>
                <a:ea typeface="Aptos"/>
                <a:cs typeface="Aptos"/>
                <a:sym typeface="Aptos"/>
              </a:rPr>
              <a:t>osnutek / podatki se še preverjajo</a:t>
            </a:r>
          </a:p>
        </p:txBody>
      </p:sp>
      <p:sp>
        <p:nvSpPr>
          <p:cNvPr id="11" name="Freeform 11"/>
          <p:cNvSpPr/>
          <p:nvPr/>
        </p:nvSpPr>
        <p:spPr>
          <a:xfrm>
            <a:off x="2009222" y="1938738"/>
            <a:ext cx="2468880" cy="2882646"/>
          </a:xfrm>
          <a:custGeom>
            <a:avLst/>
            <a:gdLst/>
            <a:ahLst/>
            <a:cxnLst/>
            <a:rect l="l" t="t" r="r" b="b"/>
            <a:pathLst>
              <a:path w="2468880" h="2882646">
                <a:moveTo>
                  <a:pt x="0" y="0"/>
                </a:moveTo>
                <a:lnTo>
                  <a:pt x="2468880" y="0"/>
                </a:lnTo>
                <a:lnTo>
                  <a:pt x="2468880" y="2882646"/>
                </a:lnTo>
                <a:lnTo>
                  <a:pt x="0" y="28826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86114" y="1988172"/>
            <a:ext cx="2468880" cy="2882646"/>
          </a:xfrm>
          <a:custGeom>
            <a:avLst/>
            <a:gdLst/>
            <a:ahLst/>
            <a:cxnLst/>
            <a:rect l="l" t="t" r="r" b="b"/>
            <a:pathLst>
              <a:path w="2468880" h="2882646">
                <a:moveTo>
                  <a:pt x="0" y="0"/>
                </a:moveTo>
                <a:lnTo>
                  <a:pt x="2468880" y="0"/>
                </a:lnTo>
                <a:lnTo>
                  <a:pt x="2468880" y="2882646"/>
                </a:lnTo>
                <a:lnTo>
                  <a:pt x="0" y="28826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013555" y="3573561"/>
            <a:ext cx="6613998" cy="326226"/>
          </a:xfrm>
          <a:custGeom>
            <a:avLst/>
            <a:gdLst/>
            <a:ahLst/>
            <a:cxnLst/>
            <a:rect l="l" t="t" r="r" b="b"/>
            <a:pathLst>
              <a:path w="6613998" h="326226">
                <a:moveTo>
                  <a:pt x="0" y="0"/>
                </a:moveTo>
                <a:lnTo>
                  <a:pt x="6613998" y="0"/>
                </a:lnTo>
                <a:lnTo>
                  <a:pt x="6613998" y="326226"/>
                </a:lnTo>
                <a:lnTo>
                  <a:pt x="0" y="3262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8488804" y="3372345"/>
            <a:ext cx="1310392" cy="1310392"/>
            <a:chOff x="0" y="0"/>
            <a:chExt cx="873595" cy="873595"/>
          </a:xfrm>
        </p:grpSpPr>
        <p:sp>
          <p:nvSpPr>
            <p:cNvPr id="5" name="Freeform 5"/>
            <p:cNvSpPr/>
            <p:nvPr/>
          </p:nvSpPr>
          <p:spPr>
            <a:xfrm>
              <a:off x="120904" y="142621"/>
              <a:ext cx="638175" cy="595503"/>
            </a:xfrm>
            <a:custGeom>
              <a:avLst/>
              <a:gdLst/>
              <a:ahLst/>
              <a:cxnLst/>
              <a:rect l="l" t="t" r="r" b="b"/>
              <a:pathLst>
                <a:path w="638175" h="595503">
                  <a:moveTo>
                    <a:pt x="638048" y="209804"/>
                  </a:moveTo>
                  <a:lnTo>
                    <a:pt x="599186" y="195580"/>
                  </a:lnTo>
                  <a:lnTo>
                    <a:pt x="599186" y="113919"/>
                  </a:lnTo>
                  <a:lnTo>
                    <a:pt x="638175" y="97409"/>
                  </a:lnTo>
                  <a:lnTo>
                    <a:pt x="374523" y="0"/>
                  </a:lnTo>
                  <a:lnTo>
                    <a:pt x="53975" y="112395"/>
                  </a:lnTo>
                  <a:cubicBezTo>
                    <a:pt x="23241" y="127381"/>
                    <a:pt x="22479" y="168529"/>
                    <a:pt x="22479" y="202311"/>
                  </a:cubicBezTo>
                  <a:cubicBezTo>
                    <a:pt x="22479" y="213487"/>
                    <a:pt x="24003" y="224790"/>
                    <a:pt x="26162" y="235204"/>
                  </a:cubicBezTo>
                  <a:cubicBezTo>
                    <a:pt x="762" y="251714"/>
                    <a:pt x="0" y="289814"/>
                    <a:pt x="0" y="322072"/>
                  </a:cubicBezTo>
                  <a:cubicBezTo>
                    <a:pt x="0" y="348234"/>
                    <a:pt x="5969" y="372237"/>
                    <a:pt x="22479" y="387223"/>
                  </a:cubicBezTo>
                  <a:cubicBezTo>
                    <a:pt x="18796" y="399923"/>
                    <a:pt x="20955" y="415671"/>
                    <a:pt x="20955" y="434467"/>
                  </a:cubicBezTo>
                  <a:cubicBezTo>
                    <a:pt x="20955" y="468122"/>
                    <a:pt x="29972" y="498856"/>
                    <a:pt x="59944" y="509397"/>
                  </a:cubicBezTo>
                  <a:lnTo>
                    <a:pt x="268097" y="595503"/>
                  </a:lnTo>
                  <a:lnTo>
                    <a:pt x="636651" y="442722"/>
                  </a:lnTo>
                  <a:lnTo>
                    <a:pt x="597662" y="428498"/>
                  </a:lnTo>
                  <a:lnTo>
                    <a:pt x="597662" y="346075"/>
                  </a:lnTo>
                  <a:lnTo>
                    <a:pt x="636651" y="329565"/>
                  </a:lnTo>
                  <a:lnTo>
                    <a:pt x="576707" y="307086"/>
                  </a:lnTo>
                  <a:lnTo>
                    <a:pt x="576707" y="235204"/>
                  </a:lnTo>
                  <a:close/>
                  <a:moveTo>
                    <a:pt x="62992" y="164846"/>
                  </a:moveTo>
                  <a:lnTo>
                    <a:pt x="271145" y="246507"/>
                  </a:lnTo>
                  <a:lnTo>
                    <a:pt x="569976" y="125857"/>
                  </a:lnTo>
                  <a:lnTo>
                    <a:pt x="569976" y="190246"/>
                  </a:lnTo>
                  <a:lnTo>
                    <a:pt x="271145" y="314579"/>
                  </a:lnTo>
                  <a:lnTo>
                    <a:pt x="62992" y="232156"/>
                  </a:lnTo>
                  <a:close/>
                  <a:moveTo>
                    <a:pt x="568452" y="423164"/>
                  </a:moveTo>
                  <a:lnTo>
                    <a:pt x="269621" y="546735"/>
                  </a:lnTo>
                  <a:lnTo>
                    <a:pt x="60706" y="464439"/>
                  </a:lnTo>
                  <a:lnTo>
                    <a:pt x="60706" y="406019"/>
                  </a:lnTo>
                  <a:lnTo>
                    <a:pt x="247142" y="482346"/>
                  </a:lnTo>
                  <a:lnTo>
                    <a:pt x="569214" y="355092"/>
                  </a:lnTo>
                  <a:close/>
                  <a:moveTo>
                    <a:pt x="547497" y="310769"/>
                  </a:moveTo>
                  <a:lnTo>
                    <a:pt x="248666" y="434467"/>
                  </a:lnTo>
                  <a:lnTo>
                    <a:pt x="40513" y="352044"/>
                  </a:lnTo>
                  <a:lnTo>
                    <a:pt x="40513" y="284607"/>
                  </a:lnTo>
                  <a:lnTo>
                    <a:pt x="254635" y="369951"/>
                  </a:lnTo>
                  <a:lnTo>
                    <a:pt x="548259" y="247142"/>
                  </a:lnTo>
                  <a:lnTo>
                    <a:pt x="548259" y="310769"/>
                  </a:lnTo>
                  <a:close/>
                </a:path>
              </a:pathLst>
            </a:custGeom>
            <a:solidFill>
              <a:srgbClr val="156082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" name="Freeform 6"/>
            <p:cNvSpPr/>
            <p:nvPr/>
          </p:nvSpPr>
          <p:spPr>
            <a:xfrm>
              <a:off x="117221" y="138430"/>
              <a:ext cx="652145" cy="603758"/>
            </a:xfrm>
            <a:custGeom>
              <a:avLst/>
              <a:gdLst/>
              <a:ahLst/>
              <a:cxnLst/>
              <a:rect l="l" t="t" r="r" b="b"/>
              <a:pathLst>
                <a:path w="652145" h="603758">
                  <a:moveTo>
                    <a:pt x="640461" y="217424"/>
                  </a:moveTo>
                  <a:lnTo>
                    <a:pt x="601599" y="203200"/>
                  </a:lnTo>
                  <a:lnTo>
                    <a:pt x="599186" y="202311"/>
                  </a:lnTo>
                  <a:lnTo>
                    <a:pt x="599186" y="199644"/>
                  </a:lnTo>
                  <a:lnTo>
                    <a:pt x="599186" y="118110"/>
                  </a:lnTo>
                  <a:lnTo>
                    <a:pt x="599186" y="115570"/>
                  </a:lnTo>
                  <a:lnTo>
                    <a:pt x="601472" y="114554"/>
                  </a:lnTo>
                  <a:lnTo>
                    <a:pt x="640461" y="98044"/>
                  </a:lnTo>
                  <a:lnTo>
                    <a:pt x="641858" y="101473"/>
                  </a:lnTo>
                  <a:lnTo>
                    <a:pt x="640588" y="105029"/>
                  </a:lnTo>
                  <a:lnTo>
                    <a:pt x="376936" y="7620"/>
                  </a:lnTo>
                  <a:lnTo>
                    <a:pt x="378206" y="4064"/>
                  </a:lnTo>
                  <a:lnTo>
                    <a:pt x="379476" y="7620"/>
                  </a:lnTo>
                  <a:lnTo>
                    <a:pt x="58928" y="120015"/>
                  </a:lnTo>
                  <a:lnTo>
                    <a:pt x="57658" y="116459"/>
                  </a:lnTo>
                  <a:lnTo>
                    <a:pt x="59309" y="119761"/>
                  </a:lnTo>
                  <a:cubicBezTo>
                    <a:pt x="31115" y="133477"/>
                    <a:pt x="29972" y="171704"/>
                    <a:pt x="29972" y="206248"/>
                  </a:cubicBezTo>
                  <a:lnTo>
                    <a:pt x="26289" y="206248"/>
                  </a:lnTo>
                  <a:lnTo>
                    <a:pt x="29972" y="206248"/>
                  </a:lnTo>
                  <a:cubicBezTo>
                    <a:pt x="29972" y="217170"/>
                    <a:pt x="31369" y="228092"/>
                    <a:pt x="33655" y="238379"/>
                  </a:cubicBezTo>
                  <a:lnTo>
                    <a:pt x="34163" y="240919"/>
                  </a:lnTo>
                  <a:lnTo>
                    <a:pt x="32004" y="242316"/>
                  </a:lnTo>
                  <a:cubicBezTo>
                    <a:pt x="8636" y="257429"/>
                    <a:pt x="7493" y="293116"/>
                    <a:pt x="7493" y="326009"/>
                  </a:cubicBezTo>
                  <a:lnTo>
                    <a:pt x="3683" y="326009"/>
                  </a:lnTo>
                  <a:lnTo>
                    <a:pt x="7366" y="326009"/>
                  </a:lnTo>
                  <a:cubicBezTo>
                    <a:pt x="7366" y="351790"/>
                    <a:pt x="13335" y="374523"/>
                    <a:pt x="28575" y="388366"/>
                  </a:cubicBezTo>
                  <a:lnTo>
                    <a:pt x="30353" y="389890"/>
                  </a:lnTo>
                  <a:lnTo>
                    <a:pt x="29718" y="392176"/>
                  </a:lnTo>
                  <a:cubicBezTo>
                    <a:pt x="27305" y="400558"/>
                    <a:pt x="27559" y="410464"/>
                    <a:pt x="28067" y="422910"/>
                  </a:cubicBezTo>
                  <a:cubicBezTo>
                    <a:pt x="28194" y="427736"/>
                    <a:pt x="28448" y="432943"/>
                    <a:pt x="28448" y="438404"/>
                  </a:cubicBezTo>
                  <a:lnTo>
                    <a:pt x="24765" y="438404"/>
                  </a:lnTo>
                  <a:lnTo>
                    <a:pt x="28448" y="438404"/>
                  </a:lnTo>
                  <a:cubicBezTo>
                    <a:pt x="28448" y="471805"/>
                    <a:pt x="37338" y="500126"/>
                    <a:pt x="64897" y="509778"/>
                  </a:cubicBezTo>
                  <a:lnTo>
                    <a:pt x="65024" y="509778"/>
                  </a:lnTo>
                  <a:lnTo>
                    <a:pt x="65151" y="509778"/>
                  </a:lnTo>
                  <a:lnTo>
                    <a:pt x="273304" y="595884"/>
                  </a:lnTo>
                  <a:lnTo>
                    <a:pt x="271907" y="599313"/>
                  </a:lnTo>
                  <a:lnTo>
                    <a:pt x="270510" y="595884"/>
                  </a:lnTo>
                  <a:lnTo>
                    <a:pt x="638810" y="443357"/>
                  </a:lnTo>
                  <a:lnTo>
                    <a:pt x="640207" y="446786"/>
                  </a:lnTo>
                  <a:lnTo>
                    <a:pt x="638937" y="450342"/>
                  </a:lnTo>
                  <a:lnTo>
                    <a:pt x="599948" y="436118"/>
                  </a:lnTo>
                  <a:lnTo>
                    <a:pt x="597535" y="435229"/>
                  </a:lnTo>
                  <a:lnTo>
                    <a:pt x="597535" y="432562"/>
                  </a:lnTo>
                  <a:lnTo>
                    <a:pt x="597535" y="350139"/>
                  </a:lnTo>
                  <a:lnTo>
                    <a:pt x="597535" y="347599"/>
                  </a:lnTo>
                  <a:lnTo>
                    <a:pt x="599821" y="346583"/>
                  </a:lnTo>
                  <a:lnTo>
                    <a:pt x="638810" y="330073"/>
                  </a:lnTo>
                  <a:lnTo>
                    <a:pt x="640207" y="333502"/>
                  </a:lnTo>
                  <a:lnTo>
                    <a:pt x="638937" y="337058"/>
                  </a:lnTo>
                  <a:lnTo>
                    <a:pt x="578993" y="314579"/>
                  </a:lnTo>
                  <a:lnTo>
                    <a:pt x="576580" y="313690"/>
                  </a:lnTo>
                  <a:lnTo>
                    <a:pt x="576580" y="311150"/>
                  </a:lnTo>
                  <a:lnTo>
                    <a:pt x="576580" y="239268"/>
                  </a:lnTo>
                  <a:lnTo>
                    <a:pt x="576580" y="236728"/>
                  </a:lnTo>
                  <a:lnTo>
                    <a:pt x="578866" y="235712"/>
                  </a:lnTo>
                  <a:lnTo>
                    <a:pt x="640334" y="210312"/>
                  </a:lnTo>
                  <a:lnTo>
                    <a:pt x="641731" y="213741"/>
                  </a:lnTo>
                  <a:lnTo>
                    <a:pt x="640461" y="217297"/>
                  </a:lnTo>
                  <a:moveTo>
                    <a:pt x="643001" y="210312"/>
                  </a:moveTo>
                  <a:lnTo>
                    <a:pt x="652018" y="213614"/>
                  </a:lnTo>
                  <a:lnTo>
                    <a:pt x="643128" y="217297"/>
                  </a:lnTo>
                  <a:lnTo>
                    <a:pt x="581660" y="242697"/>
                  </a:lnTo>
                  <a:lnTo>
                    <a:pt x="580263" y="239268"/>
                  </a:lnTo>
                  <a:lnTo>
                    <a:pt x="583946" y="239268"/>
                  </a:lnTo>
                  <a:lnTo>
                    <a:pt x="583946" y="311150"/>
                  </a:lnTo>
                  <a:lnTo>
                    <a:pt x="580263" y="311150"/>
                  </a:lnTo>
                  <a:lnTo>
                    <a:pt x="581533" y="307594"/>
                  </a:lnTo>
                  <a:lnTo>
                    <a:pt x="641477" y="330073"/>
                  </a:lnTo>
                  <a:lnTo>
                    <a:pt x="650240" y="333375"/>
                  </a:lnTo>
                  <a:lnTo>
                    <a:pt x="641604" y="337058"/>
                  </a:lnTo>
                  <a:lnTo>
                    <a:pt x="602615" y="353568"/>
                  </a:lnTo>
                  <a:lnTo>
                    <a:pt x="601218" y="350139"/>
                  </a:lnTo>
                  <a:lnTo>
                    <a:pt x="604901" y="350139"/>
                  </a:lnTo>
                  <a:lnTo>
                    <a:pt x="604901" y="432562"/>
                  </a:lnTo>
                  <a:lnTo>
                    <a:pt x="601218" y="432562"/>
                  </a:lnTo>
                  <a:lnTo>
                    <a:pt x="602488" y="429006"/>
                  </a:lnTo>
                  <a:lnTo>
                    <a:pt x="641477" y="443230"/>
                  </a:lnTo>
                  <a:lnTo>
                    <a:pt x="650494" y="446532"/>
                  </a:lnTo>
                  <a:lnTo>
                    <a:pt x="641604" y="450215"/>
                  </a:lnTo>
                  <a:lnTo>
                    <a:pt x="273304" y="603123"/>
                  </a:lnTo>
                  <a:lnTo>
                    <a:pt x="271907" y="603758"/>
                  </a:lnTo>
                  <a:lnTo>
                    <a:pt x="270510" y="603123"/>
                  </a:lnTo>
                  <a:lnTo>
                    <a:pt x="62357" y="517017"/>
                  </a:lnTo>
                  <a:lnTo>
                    <a:pt x="63754" y="513588"/>
                  </a:lnTo>
                  <a:lnTo>
                    <a:pt x="62484" y="517144"/>
                  </a:lnTo>
                  <a:cubicBezTo>
                    <a:pt x="30099" y="505841"/>
                    <a:pt x="21082" y="472694"/>
                    <a:pt x="21082" y="438658"/>
                  </a:cubicBezTo>
                  <a:cubicBezTo>
                    <a:pt x="21082" y="433324"/>
                    <a:pt x="20955" y="428371"/>
                    <a:pt x="20701" y="423418"/>
                  </a:cubicBezTo>
                  <a:cubicBezTo>
                    <a:pt x="20320" y="411480"/>
                    <a:pt x="19812" y="400177"/>
                    <a:pt x="22733" y="390398"/>
                  </a:cubicBezTo>
                  <a:lnTo>
                    <a:pt x="26289" y="391414"/>
                  </a:lnTo>
                  <a:lnTo>
                    <a:pt x="23749" y="394208"/>
                  </a:lnTo>
                  <a:cubicBezTo>
                    <a:pt x="6096" y="378206"/>
                    <a:pt x="0" y="352933"/>
                    <a:pt x="0" y="326263"/>
                  </a:cubicBezTo>
                  <a:cubicBezTo>
                    <a:pt x="0" y="294767"/>
                    <a:pt x="381" y="254000"/>
                    <a:pt x="27940" y="236220"/>
                  </a:cubicBezTo>
                  <a:lnTo>
                    <a:pt x="29972" y="239395"/>
                  </a:lnTo>
                  <a:lnTo>
                    <a:pt x="26289" y="240157"/>
                  </a:lnTo>
                  <a:cubicBezTo>
                    <a:pt x="24003" y="229489"/>
                    <a:pt x="22479" y="217932"/>
                    <a:pt x="22479" y="206375"/>
                  </a:cubicBezTo>
                  <a:cubicBezTo>
                    <a:pt x="22479" y="173609"/>
                    <a:pt x="22860" y="129286"/>
                    <a:pt x="56007" y="113157"/>
                  </a:cubicBezTo>
                  <a:lnTo>
                    <a:pt x="56261" y="113030"/>
                  </a:lnTo>
                  <a:lnTo>
                    <a:pt x="56515" y="112903"/>
                  </a:lnTo>
                  <a:lnTo>
                    <a:pt x="377063" y="508"/>
                  </a:lnTo>
                  <a:lnTo>
                    <a:pt x="378333" y="0"/>
                  </a:lnTo>
                  <a:lnTo>
                    <a:pt x="379603" y="508"/>
                  </a:lnTo>
                  <a:lnTo>
                    <a:pt x="643255" y="97917"/>
                  </a:lnTo>
                  <a:lnTo>
                    <a:pt x="652145" y="101219"/>
                  </a:lnTo>
                  <a:lnTo>
                    <a:pt x="643382" y="104902"/>
                  </a:lnTo>
                  <a:lnTo>
                    <a:pt x="604393" y="121412"/>
                  </a:lnTo>
                  <a:lnTo>
                    <a:pt x="602996" y="117983"/>
                  </a:lnTo>
                  <a:lnTo>
                    <a:pt x="606679" y="117983"/>
                  </a:lnTo>
                  <a:lnTo>
                    <a:pt x="606679" y="199644"/>
                  </a:lnTo>
                  <a:lnTo>
                    <a:pt x="602869" y="199644"/>
                  </a:lnTo>
                  <a:lnTo>
                    <a:pt x="604139" y="196088"/>
                  </a:lnTo>
                  <a:lnTo>
                    <a:pt x="643128" y="210312"/>
                  </a:lnTo>
                  <a:close/>
                  <a:moveTo>
                    <a:pt x="67945" y="165481"/>
                  </a:moveTo>
                  <a:lnTo>
                    <a:pt x="276098" y="247142"/>
                  </a:lnTo>
                  <a:lnTo>
                    <a:pt x="274701" y="250571"/>
                  </a:lnTo>
                  <a:lnTo>
                    <a:pt x="273304" y="247142"/>
                  </a:lnTo>
                  <a:lnTo>
                    <a:pt x="572135" y="126619"/>
                  </a:lnTo>
                  <a:lnTo>
                    <a:pt x="577342" y="124587"/>
                  </a:lnTo>
                  <a:lnTo>
                    <a:pt x="577342" y="130175"/>
                  </a:lnTo>
                  <a:lnTo>
                    <a:pt x="577342" y="194564"/>
                  </a:lnTo>
                  <a:lnTo>
                    <a:pt x="577342" y="197104"/>
                  </a:lnTo>
                  <a:lnTo>
                    <a:pt x="575056" y="198120"/>
                  </a:lnTo>
                  <a:lnTo>
                    <a:pt x="276225" y="322453"/>
                  </a:lnTo>
                  <a:lnTo>
                    <a:pt x="274828" y="323088"/>
                  </a:lnTo>
                  <a:lnTo>
                    <a:pt x="273431" y="322580"/>
                  </a:lnTo>
                  <a:lnTo>
                    <a:pt x="65278" y="240157"/>
                  </a:lnTo>
                  <a:lnTo>
                    <a:pt x="62865" y="239268"/>
                  </a:lnTo>
                  <a:lnTo>
                    <a:pt x="62865" y="236728"/>
                  </a:lnTo>
                  <a:lnTo>
                    <a:pt x="62865" y="169291"/>
                  </a:lnTo>
                  <a:lnTo>
                    <a:pt x="62865" y="163830"/>
                  </a:lnTo>
                  <a:lnTo>
                    <a:pt x="67945" y="165862"/>
                  </a:lnTo>
                  <a:moveTo>
                    <a:pt x="65151" y="172847"/>
                  </a:moveTo>
                  <a:lnTo>
                    <a:pt x="66548" y="169418"/>
                  </a:lnTo>
                  <a:lnTo>
                    <a:pt x="70231" y="169418"/>
                  </a:lnTo>
                  <a:lnTo>
                    <a:pt x="70231" y="236855"/>
                  </a:lnTo>
                  <a:lnTo>
                    <a:pt x="66548" y="236855"/>
                  </a:lnTo>
                  <a:lnTo>
                    <a:pt x="67945" y="233426"/>
                  </a:lnTo>
                  <a:lnTo>
                    <a:pt x="276098" y="315849"/>
                  </a:lnTo>
                  <a:lnTo>
                    <a:pt x="274701" y="319278"/>
                  </a:lnTo>
                  <a:lnTo>
                    <a:pt x="273304" y="315849"/>
                  </a:lnTo>
                  <a:lnTo>
                    <a:pt x="572135" y="191516"/>
                  </a:lnTo>
                  <a:lnTo>
                    <a:pt x="573532" y="194945"/>
                  </a:lnTo>
                  <a:lnTo>
                    <a:pt x="569849" y="194945"/>
                  </a:lnTo>
                  <a:lnTo>
                    <a:pt x="569849" y="130048"/>
                  </a:lnTo>
                  <a:lnTo>
                    <a:pt x="573532" y="130048"/>
                  </a:lnTo>
                  <a:lnTo>
                    <a:pt x="574929" y="133477"/>
                  </a:lnTo>
                  <a:lnTo>
                    <a:pt x="276098" y="254000"/>
                  </a:lnTo>
                  <a:lnTo>
                    <a:pt x="274701" y="254508"/>
                  </a:lnTo>
                  <a:lnTo>
                    <a:pt x="273304" y="254000"/>
                  </a:lnTo>
                  <a:lnTo>
                    <a:pt x="65151" y="172339"/>
                  </a:lnTo>
                  <a:close/>
                  <a:moveTo>
                    <a:pt x="573532" y="430784"/>
                  </a:moveTo>
                  <a:lnTo>
                    <a:pt x="274701" y="554355"/>
                  </a:lnTo>
                  <a:lnTo>
                    <a:pt x="273304" y="554990"/>
                  </a:lnTo>
                  <a:lnTo>
                    <a:pt x="271907" y="554482"/>
                  </a:lnTo>
                  <a:lnTo>
                    <a:pt x="62992" y="472059"/>
                  </a:lnTo>
                  <a:lnTo>
                    <a:pt x="60579" y="471170"/>
                  </a:lnTo>
                  <a:lnTo>
                    <a:pt x="60579" y="468630"/>
                  </a:lnTo>
                  <a:lnTo>
                    <a:pt x="60579" y="410210"/>
                  </a:lnTo>
                  <a:lnTo>
                    <a:pt x="60579" y="404622"/>
                  </a:lnTo>
                  <a:lnTo>
                    <a:pt x="65786" y="406781"/>
                  </a:lnTo>
                  <a:lnTo>
                    <a:pt x="252222" y="483108"/>
                  </a:lnTo>
                  <a:lnTo>
                    <a:pt x="250825" y="486537"/>
                  </a:lnTo>
                  <a:lnTo>
                    <a:pt x="249428" y="483108"/>
                  </a:lnTo>
                  <a:lnTo>
                    <a:pt x="571500" y="355727"/>
                  </a:lnTo>
                  <a:lnTo>
                    <a:pt x="576707" y="353695"/>
                  </a:lnTo>
                  <a:lnTo>
                    <a:pt x="576707" y="359283"/>
                  </a:lnTo>
                  <a:lnTo>
                    <a:pt x="575945" y="427482"/>
                  </a:lnTo>
                  <a:lnTo>
                    <a:pt x="575945" y="429895"/>
                  </a:lnTo>
                  <a:lnTo>
                    <a:pt x="573659" y="430784"/>
                  </a:lnTo>
                  <a:moveTo>
                    <a:pt x="570738" y="423926"/>
                  </a:moveTo>
                  <a:lnTo>
                    <a:pt x="572135" y="427355"/>
                  </a:lnTo>
                  <a:lnTo>
                    <a:pt x="568452" y="427355"/>
                  </a:lnTo>
                  <a:lnTo>
                    <a:pt x="569214" y="359156"/>
                  </a:lnTo>
                  <a:lnTo>
                    <a:pt x="572897" y="359156"/>
                  </a:lnTo>
                  <a:lnTo>
                    <a:pt x="574294" y="362585"/>
                  </a:lnTo>
                  <a:lnTo>
                    <a:pt x="252222" y="489966"/>
                  </a:lnTo>
                  <a:lnTo>
                    <a:pt x="250825" y="490474"/>
                  </a:lnTo>
                  <a:lnTo>
                    <a:pt x="249428" y="489966"/>
                  </a:lnTo>
                  <a:lnTo>
                    <a:pt x="62992" y="413639"/>
                  </a:lnTo>
                  <a:lnTo>
                    <a:pt x="64389" y="410210"/>
                  </a:lnTo>
                  <a:lnTo>
                    <a:pt x="68072" y="410210"/>
                  </a:lnTo>
                  <a:lnTo>
                    <a:pt x="68072" y="468630"/>
                  </a:lnTo>
                  <a:lnTo>
                    <a:pt x="64389" y="468630"/>
                  </a:lnTo>
                  <a:lnTo>
                    <a:pt x="65786" y="465201"/>
                  </a:lnTo>
                  <a:lnTo>
                    <a:pt x="274701" y="547624"/>
                  </a:lnTo>
                  <a:lnTo>
                    <a:pt x="273304" y="551053"/>
                  </a:lnTo>
                  <a:lnTo>
                    <a:pt x="271907" y="547624"/>
                  </a:lnTo>
                  <a:lnTo>
                    <a:pt x="570738" y="424053"/>
                  </a:lnTo>
                  <a:close/>
                  <a:moveTo>
                    <a:pt x="552577" y="318516"/>
                  </a:moveTo>
                  <a:lnTo>
                    <a:pt x="253746" y="442087"/>
                  </a:lnTo>
                  <a:lnTo>
                    <a:pt x="252349" y="442722"/>
                  </a:lnTo>
                  <a:lnTo>
                    <a:pt x="250952" y="442214"/>
                  </a:lnTo>
                  <a:lnTo>
                    <a:pt x="42799" y="359664"/>
                  </a:lnTo>
                  <a:lnTo>
                    <a:pt x="40386" y="358775"/>
                  </a:lnTo>
                  <a:lnTo>
                    <a:pt x="40386" y="356235"/>
                  </a:lnTo>
                  <a:lnTo>
                    <a:pt x="40386" y="288798"/>
                  </a:lnTo>
                  <a:lnTo>
                    <a:pt x="40386" y="283337"/>
                  </a:lnTo>
                  <a:lnTo>
                    <a:pt x="45466" y="285369"/>
                  </a:lnTo>
                  <a:lnTo>
                    <a:pt x="259588" y="370713"/>
                  </a:lnTo>
                  <a:lnTo>
                    <a:pt x="258191" y="374142"/>
                  </a:lnTo>
                  <a:lnTo>
                    <a:pt x="256794" y="370713"/>
                  </a:lnTo>
                  <a:lnTo>
                    <a:pt x="550418" y="247904"/>
                  </a:lnTo>
                  <a:lnTo>
                    <a:pt x="555625" y="245745"/>
                  </a:lnTo>
                  <a:lnTo>
                    <a:pt x="555625" y="251333"/>
                  </a:lnTo>
                  <a:lnTo>
                    <a:pt x="555625" y="314960"/>
                  </a:lnTo>
                  <a:lnTo>
                    <a:pt x="555625" y="318770"/>
                  </a:lnTo>
                  <a:lnTo>
                    <a:pt x="551942" y="318770"/>
                  </a:lnTo>
                  <a:lnTo>
                    <a:pt x="551180" y="318770"/>
                  </a:lnTo>
                  <a:lnTo>
                    <a:pt x="551180" y="315087"/>
                  </a:lnTo>
                  <a:lnTo>
                    <a:pt x="552577" y="318516"/>
                  </a:lnTo>
                  <a:moveTo>
                    <a:pt x="549656" y="311658"/>
                  </a:moveTo>
                  <a:lnTo>
                    <a:pt x="550291" y="311404"/>
                  </a:lnTo>
                  <a:lnTo>
                    <a:pt x="551053" y="311404"/>
                  </a:lnTo>
                  <a:lnTo>
                    <a:pt x="551815" y="311404"/>
                  </a:lnTo>
                  <a:lnTo>
                    <a:pt x="551815" y="315087"/>
                  </a:lnTo>
                  <a:lnTo>
                    <a:pt x="548132" y="315087"/>
                  </a:lnTo>
                  <a:lnTo>
                    <a:pt x="548132" y="251333"/>
                  </a:lnTo>
                  <a:lnTo>
                    <a:pt x="551815" y="251333"/>
                  </a:lnTo>
                  <a:lnTo>
                    <a:pt x="553212" y="254762"/>
                  </a:lnTo>
                  <a:lnTo>
                    <a:pt x="259588" y="377571"/>
                  </a:lnTo>
                  <a:lnTo>
                    <a:pt x="258191" y="378206"/>
                  </a:lnTo>
                  <a:lnTo>
                    <a:pt x="256794" y="377698"/>
                  </a:lnTo>
                  <a:lnTo>
                    <a:pt x="42799" y="292354"/>
                  </a:lnTo>
                  <a:lnTo>
                    <a:pt x="44196" y="288925"/>
                  </a:lnTo>
                  <a:lnTo>
                    <a:pt x="47879" y="288925"/>
                  </a:lnTo>
                  <a:lnTo>
                    <a:pt x="47879" y="356362"/>
                  </a:lnTo>
                  <a:lnTo>
                    <a:pt x="44196" y="356362"/>
                  </a:lnTo>
                  <a:lnTo>
                    <a:pt x="45593" y="352933"/>
                  </a:lnTo>
                  <a:lnTo>
                    <a:pt x="253746" y="435356"/>
                  </a:lnTo>
                  <a:lnTo>
                    <a:pt x="252349" y="438785"/>
                  </a:lnTo>
                  <a:lnTo>
                    <a:pt x="250952" y="435356"/>
                  </a:lnTo>
                  <a:lnTo>
                    <a:pt x="549783" y="311785"/>
                  </a:lnTo>
                  <a:close/>
                </a:path>
              </a:pathLst>
            </a:custGeom>
            <a:solidFill>
              <a:srgbClr val="156082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63500"/>
              <a:ext cx="746633" cy="746633"/>
            </a:xfrm>
            <a:custGeom>
              <a:avLst/>
              <a:gdLst/>
              <a:ahLst/>
              <a:cxnLst/>
              <a:rect l="l" t="t" r="r" b="b"/>
              <a:pathLst>
                <a:path w="746633" h="746633">
                  <a:moveTo>
                    <a:pt x="9525" y="0"/>
                  </a:moveTo>
                  <a:lnTo>
                    <a:pt x="737108" y="0"/>
                  </a:lnTo>
                  <a:lnTo>
                    <a:pt x="746633" y="0"/>
                  </a:lnTo>
                  <a:lnTo>
                    <a:pt x="746633" y="9525"/>
                  </a:lnTo>
                  <a:lnTo>
                    <a:pt x="746633" y="737108"/>
                  </a:lnTo>
                  <a:lnTo>
                    <a:pt x="746633" y="746633"/>
                  </a:lnTo>
                  <a:lnTo>
                    <a:pt x="737108" y="746633"/>
                  </a:lnTo>
                  <a:lnTo>
                    <a:pt x="9525" y="746633"/>
                  </a:lnTo>
                  <a:lnTo>
                    <a:pt x="0" y="746633"/>
                  </a:lnTo>
                  <a:lnTo>
                    <a:pt x="0" y="737108"/>
                  </a:lnTo>
                  <a:lnTo>
                    <a:pt x="0" y="9525"/>
                  </a:lnTo>
                  <a:lnTo>
                    <a:pt x="0" y="0"/>
                  </a:lnTo>
                  <a:lnTo>
                    <a:pt x="9525" y="0"/>
                  </a:lnTo>
                  <a:moveTo>
                    <a:pt x="9525" y="19050"/>
                  </a:moveTo>
                  <a:lnTo>
                    <a:pt x="9525" y="9525"/>
                  </a:lnTo>
                  <a:lnTo>
                    <a:pt x="19050" y="9525"/>
                  </a:lnTo>
                  <a:lnTo>
                    <a:pt x="19050" y="737108"/>
                  </a:lnTo>
                  <a:lnTo>
                    <a:pt x="9525" y="737108"/>
                  </a:lnTo>
                  <a:lnTo>
                    <a:pt x="9525" y="727583"/>
                  </a:lnTo>
                  <a:lnTo>
                    <a:pt x="737108" y="727583"/>
                  </a:lnTo>
                  <a:lnTo>
                    <a:pt x="737108" y="737108"/>
                  </a:lnTo>
                  <a:lnTo>
                    <a:pt x="727583" y="737108"/>
                  </a:lnTo>
                  <a:lnTo>
                    <a:pt x="727583" y="9525"/>
                  </a:lnTo>
                  <a:lnTo>
                    <a:pt x="737108" y="9525"/>
                  </a:lnTo>
                  <a:lnTo>
                    <a:pt x="737108" y="19050"/>
                  </a:lnTo>
                  <a:lnTo>
                    <a:pt x="9525" y="190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8" name="Freeform 8"/>
          <p:cNvSpPr/>
          <p:nvPr/>
        </p:nvSpPr>
        <p:spPr>
          <a:xfrm>
            <a:off x="11018437" y="106262"/>
            <a:ext cx="7143085" cy="10016507"/>
          </a:xfrm>
          <a:custGeom>
            <a:avLst/>
            <a:gdLst/>
            <a:ahLst/>
            <a:cxnLst/>
            <a:rect l="l" t="t" r="r" b="b"/>
            <a:pathLst>
              <a:path w="7143085" h="10016507">
                <a:moveTo>
                  <a:pt x="0" y="0"/>
                </a:moveTo>
                <a:lnTo>
                  <a:pt x="7143085" y="0"/>
                </a:lnTo>
                <a:lnTo>
                  <a:pt x="7143085" y="10016507"/>
                </a:lnTo>
                <a:lnTo>
                  <a:pt x="0" y="100165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9" name="TextBox 9"/>
          <p:cNvSpPr txBox="1"/>
          <p:nvPr/>
        </p:nvSpPr>
        <p:spPr>
          <a:xfrm>
            <a:off x="1097280" y="760581"/>
            <a:ext cx="7635673" cy="2211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32"/>
              </a:lnSpc>
            </a:pPr>
            <a:r>
              <a:rPr lang="en-US" sz="54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Trendi glede števila knjižnic </a:t>
            </a:r>
          </a:p>
          <a:p>
            <a:pPr algn="l">
              <a:lnSpc>
                <a:spcPts val="5832"/>
              </a:lnSpc>
            </a:pPr>
            <a:r>
              <a:rPr lang="en-US" sz="54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(OMC + države izven EU)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7280" y="4156943"/>
            <a:ext cx="7635673" cy="3888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601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več kot </a:t>
            </a:r>
            <a:r>
              <a:rPr lang="en-US" sz="360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89.000</a:t>
            </a:r>
            <a:r>
              <a:rPr lang="en-US" sz="36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 krajevnih knjižnic </a:t>
            </a:r>
          </a:p>
          <a:p>
            <a:pPr marL="777240" lvl="1" indent="-388620" algn="l">
              <a:lnSpc>
                <a:spcPts val="601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34 držav</a:t>
            </a:r>
          </a:p>
          <a:p>
            <a:pPr marL="777240" lvl="1" indent="-388620" algn="l">
              <a:lnSpc>
                <a:spcPts val="4690"/>
              </a:lnSpc>
              <a:buFont typeface="Arial"/>
              <a:buChar char="•"/>
            </a:pPr>
            <a:r>
              <a:rPr lang="en-US" sz="360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9.540 </a:t>
            </a:r>
            <a:r>
              <a:rPr lang="en-US" sz="36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krajevnih knjižnic je zaprlo svoja vrata od l. 2012</a:t>
            </a:r>
          </a:p>
          <a:p>
            <a:pPr algn="l">
              <a:lnSpc>
                <a:spcPts val="4690"/>
              </a:lnSpc>
            </a:pPr>
            <a:r>
              <a:rPr lang="en-US" sz="36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        (od tega 6.206 v Ukrajini)</a:t>
            </a:r>
          </a:p>
          <a:p>
            <a:pPr algn="l">
              <a:lnSpc>
                <a:spcPts val="4690"/>
              </a:lnSpc>
            </a:pPr>
            <a:endParaRPr lang="en-US" sz="3600" b="1">
              <a:solidFill>
                <a:srgbClr val="00000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085314" y="9629008"/>
            <a:ext cx="329527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898989"/>
                </a:solidFill>
                <a:latin typeface="Aptos"/>
                <a:ea typeface="Aptos"/>
                <a:cs typeface="Aptos"/>
                <a:sym typeface="Aptos"/>
              </a:rPr>
              <a:t>osnutek / podatki se še preverjajo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87102" y="1322785"/>
            <a:ext cx="2093976" cy="2441448"/>
          </a:xfrm>
          <a:custGeom>
            <a:avLst/>
            <a:gdLst/>
            <a:ahLst/>
            <a:cxnLst/>
            <a:rect l="l" t="t" r="r" b="b"/>
            <a:pathLst>
              <a:path w="2093976" h="2441448">
                <a:moveTo>
                  <a:pt x="0" y="0"/>
                </a:moveTo>
                <a:lnTo>
                  <a:pt x="2093976" y="0"/>
                </a:lnTo>
                <a:lnTo>
                  <a:pt x="2093976" y="2441448"/>
                </a:lnTo>
                <a:lnTo>
                  <a:pt x="0" y="24414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838816" y="8835347"/>
            <a:ext cx="2172629" cy="549769"/>
          </a:xfrm>
          <a:custGeom>
            <a:avLst/>
            <a:gdLst/>
            <a:ahLst/>
            <a:cxnLst/>
            <a:rect l="l" t="t" r="r" b="b"/>
            <a:pathLst>
              <a:path w="2172629" h="549769">
                <a:moveTo>
                  <a:pt x="0" y="0"/>
                </a:moveTo>
                <a:lnTo>
                  <a:pt x="2172628" y="0"/>
                </a:lnTo>
                <a:lnTo>
                  <a:pt x="2172628" y="549769"/>
                </a:lnTo>
                <a:lnTo>
                  <a:pt x="0" y="5497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4225871" y="8888068"/>
            <a:ext cx="3092058" cy="493905"/>
            <a:chOff x="0" y="0"/>
            <a:chExt cx="2061375" cy="329273"/>
          </a:xfrm>
        </p:grpSpPr>
        <p:sp>
          <p:nvSpPr>
            <p:cNvPr id="5" name="Freeform 5"/>
            <p:cNvSpPr/>
            <p:nvPr/>
          </p:nvSpPr>
          <p:spPr>
            <a:xfrm>
              <a:off x="71501" y="73152"/>
              <a:ext cx="642112" cy="192659"/>
            </a:xfrm>
            <a:custGeom>
              <a:avLst/>
              <a:gdLst/>
              <a:ahLst/>
              <a:cxnLst/>
              <a:rect l="l" t="t" r="r" b="b"/>
              <a:pathLst>
                <a:path w="642112" h="192659">
                  <a:moveTo>
                    <a:pt x="0" y="0"/>
                  </a:moveTo>
                  <a:lnTo>
                    <a:pt x="642112" y="0"/>
                  </a:lnTo>
                  <a:lnTo>
                    <a:pt x="642112" y="192659"/>
                  </a:lnTo>
                  <a:lnTo>
                    <a:pt x="0" y="192659"/>
                  </a:lnTo>
                  <a:close/>
                </a:path>
              </a:pathLst>
            </a:custGeom>
            <a:solidFill>
              <a:srgbClr val="D9E1F2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" name="Freeform 6"/>
            <p:cNvSpPr/>
            <p:nvPr/>
          </p:nvSpPr>
          <p:spPr>
            <a:xfrm>
              <a:off x="1346200" y="63500"/>
              <a:ext cx="3175" cy="11049"/>
            </a:xfrm>
            <a:custGeom>
              <a:avLst/>
              <a:gdLst/>
              <a:ahLst/>
              <a:cxnLst/>
              <a:rect l="l" t="t" r="r" b="b"/>
              <a:pathLst>
                <a:path w="3175" h="11049">
                  <a:moveTo>
                    <a:pt x="3175" y="1524"/>
                  </a:moveTo>
                  <a:lnTo>
                    <a:pt x="3175" y="9525"/>
                  </a:lnTo>
                  <a:lnTo>
                    <a:pt x="3175" y="11049"/>
                  </a:lnTo>
                  <a:lnTo>
                    <a:pt x="0" y="11049"/>
                  </a:lnTo>
                  <a:lnTo>
                    <a:pt x="0" y="9652"/>
                  </a:lnTo>
                  <a:lnTo>
                    <a:pt x="0" y="1524"/>
                  </a:lnTo>
                  <a:lnTo>
                    <a:pt x="0" y="0"/>
                  </a:lnTo>
                  <a:lnTo>
                    <a:pt x="3175" y="0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7" name="Freeform 7"/>
            <p:cNvSpPr/>
            <p:nvPr/>
          </p:nvSpPr>
          <p:spPr>
            <a:xfrm>
              <a:off x="1347724" y="65151"/>
              <a:ext cx="8001" cy="8001"/>
            </a:xfrm>
            <a:custGeom>
              <a:avLst/>
              <a:gdLst/>
              <a:ahLst/>
              <a:cxnLst/>
              <a:rect l="l" t="t" r="r" b="b"/>
              <a:pathLst>
                <a:path w="8001" h="8001">
                  <a:moveTo>
                    <a:pt x="0" y="0"/>
                  </a:moveTo>
                  <a:lnTo>
                    <a:pt x="8001" y="0"/>
                  </a:lnTo>
                  <a:lnTo>
                    <a:pt x="8001" y="8001"/>
                  </a:lnTo>
                  <a:lnTo>
                    <a:pt x="0" y="8001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8" name="Freeform 8"/>
            <p:cNvSpPr/>
            <p:nvPr/>
          </p:nvSpPr>
          <p:spPr>
            <a:xfrm>
              <a:off x="63500" y="264160"/>
              <a:ext cx="1524" cy="1651"/>
            </a:xfrm>
            <a:custGeom>
              <a:avLst/>
              <a:gdLst/>
              <a:ahLst/>
              <a:cxnLst/>
              <a:rect l="l" t="t" r="r" b="b"/>
              <a:pathLst>
                <a:path w="1524" h="1651">
                  <a:moveTo>
                    <a:pt x="0" y="0"/>
                  </a:moveTo>
                  <a:lnTo>
                    <a:pt x="0" y="1651"/>
                  </a:lnTo>
                  <a:lnTo>
                    <a:pt x="1524" y="1651"/>
                  </a:lnTo>
                  <a:lnTo>
                    <a:pt x="1524" y="1651"/>
                  </a:lnTo>
                  <a:lnTo>
                    <a:pt x="1524" y="127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9" name="Freeform 9"/>
            <p:cNvSpPr/>
            <p:nvPr/>
          </p:nvSpPr>
          <p:spPr>
            <a:xfrm>
              <a:off x="63500" y="265811"/>
              <a:ext cx="8001" cy="0"/>
            </a:xfrm>
            <a:custGeom>
              <a:avLst/>
              <a:gdLst/>
              <a:ahLst/>
              <a:cxnLst/>
              <a:rect l="l" t="t" r="r" b="b"/>
              <a:pathLst>
                <a:path w="8001">
                  <a:moveTo>
                    <a:pt x="0" y="0"/>
                  </a:moveTo>
                  <a:lnTo>
                    <a:pt x="8001" y="0"/>
                  </a:lnTo>
                  <a:lnTo>
                    <a:pt x="80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04088" y="264160"/>
              <a:ext cx="3175" cy="1524"/>
            </a:xfrm>
            <a:custGeom>
              <a:avLst/>
              <a:gdLst/>
              <a:ahLst/>
              <a:cxnLst/>
              <a:rect l="l" t="t" r="r" b="b"/>
              <a:pathLst>
                <a:path w="3175" h="1524">
                  <a:moveTo>
                    <a:pt x="0" y="0"/>
                  </a:moveTo>
                  <a:lnTo>
                    <a:pt x="0" y="1524"/>
                  </a:lnTo>
                  <a:lnTo>
                    <a:pt x="0" y="1524"/>
                  </a:lnTo>
                  <a:lnTo>
                    <a:pt x="3175" y="1524"/>
                  </a:lnTo>
                  <a:lnTo>
                    <a:pt x="3175" y="1524"/>
                  </a:lnTo>
                  <a:lnTo>
                    <a:pt x="3175" y="0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705612" y="265811"/>
              <a:ext cx="8001" cy="0"/>
            </a:xfrm>
            <a:custGeom>
              <a:avLst/>
              <a:gdLst/>
              <a:ahLst/>
              <a:cxnLst/>
              <a:rect l="l" t="t" r="r" b="b"/>
              <a:pathLst>
                <a:path w="8001">
                  <a:moveTo>
                    <a:pt x="0" y="0"/>
                  </a:moveTo>
                  <a:lnTo>
                    <a:pt x="8001" y="0"/>
                  </a:lnTo>
                  <a:lnTo>
                    <a:pt x="80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346200" y="264160"/>
              <a:ext cx="3175" cy="1524"/>
            </a:xfrm>
            <a:custGeom>
              <a:avLst/>
              <a:gdLst/>
              <a:ahLst/>
              <a:cxnLst/>
              <a:rect l="l" t="t" r="r" b="b"/>
              <a:pathLst>
                <a:path w="3175" h="1524">
                  <a:moveTo>
                    <a:pt x="0" y="0"/>
                  </a:moveTo>
                  <a:lnTo>
                    <a:pt x="0" y="1524"/>
                  </a:lnTo>
                  <a:lnTo>
                    <a:pt x="0" y="1524"/>
                  </a:lnTo>
                  <a:lnTo>
                    <a:pt x="3175" y="1524"/>
                  </a:lnTo>
                  <a:lnTo>
                    <a:pt x="3175" y="1524"/>
                  </a:lnTo>
                  <a:lnTo>
                    <a:pt x="3175" y="0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347724" y="265811"/>
              <a:ext cx="8001" cy="0"/>
            </a:xfrm>
            <a:custGeom>
              <a:avLst/>
              <a:gdLst/>
              <a:ahLst/>
              <a:cxnLst/>
              <a:rect l="l" t="t" r="r" b="b"/>
              <a:pathLst>
                <a:path w="8001">
                  <a:moveTo>
                    <a:pt x="0" y="0"/>
                  </a:moveTo>
                  <a:lnTo>
                    <a:pt x="8001" y="0"/>
                  </a:lnTo>
                  <a:lnTo>
                    <a:pt x="80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988312" y="65151"/>
              <a:ext cx="3175" cy="200660"/>
            </a:xfrm>
            <a:custGeom>
              <a:avLst/>
              <a:gdLst/>
              <a:ahLst/>
              <a:cxnLst/>
              <a:rect l="l" t="t" r="r" b="b"/>
              <a:pathLst>
                <a:path w="3175" h="200660">
                  <a:moveTo>
                    <a:pt x="0" y="0"/>
                  </a:moveTo>
                  <a:lnTo>
                    <a:pt x="0" y="200660"/>
                  </a:lnTo>
                  <a:lnTo>
                    <a:pt x="3175" y="200660"/>
                  </a:lnTo>
                  <a:lnTo>
                    <a:pt x="3175" y="0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989836" y="65151"/>
              <a:ext cx="8001" cy="200660"/>
            </a:xfrm>
            <a:custGeom>
              <a:avLst/>
              <a:gdLst/>
              <a:ahLst/>
              <a:cxnLst/>
              <a:rect l="l" t="t" r="r" b="b"/>
              <a:pathLst>
                <a:path w="8001" h="200660">
                  <a:moveTo>
                    <a:pt x="0" y="0"/>
                  </a:moveTo>
                  <a:lnTo>
                    <a:pt x="8001" y="0"/>
                  </a:lnTo>
                  <a:lnTo>
                    <a:pt x="8001" y="200660"/>
                  </a:lnTo>
                  <a:lnTo>
                    <a:pt x="0" y="200660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712089" y="65151"/>
              <a:ext cx="1285748" cy="1524"/>
            </a:xfrm>
            <a:custGeom>
              <a:avLst/>
              <a:gdLst/>
              <a:ahLst/>
              <a:cxnLst/>
              <a:rect l="l" t="t" r="r" b="b"/>
              <a:pathLst>
                <a:path w="1285748" h="1524">
                  <a:moveTo>
                    <a:pt x="0" y="0"/>
                  </a:moveTo>
                  <a:lnTo>
                    <a:pt x="0" y="1524"/>
                  </a:lnTo>
                  <a:lnTo>
                    <a:pt x="1285748" y="1524"/>
                  </a:lnTo>
                  <a:lnTo>
                    <a:pt x="1285748" y="0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713613" y="65151"/>
              <a:ext cx="1284224" cy="8001"/>
            </a:xfrm>
            <a:custGeom>
              <a:avLst/>
              <a:gdLst/>
              <a:ahLst/>
              <a:cxnLst/>
              <a:rect l="l" t="t" r="r" b="b"/>
              <a:pathLst>
                <a:path w="1284224" h="8001">
                  <a:moveTo>
                    <a:pt x="0" y="0"/>
                  </a:moveTo>
                  <a:lnTo>
                    <a:pt x="1284224" y="0"/>
                  </a:lnTo>
                  <a:lnTo>
                    <a:pt x="1284224" y="8001"/>
                  </a:lnTo>
                  <a:lnTo>
                    <a:pt x="0" y="8001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712089" y="256159"/>
              <a:ext cx="1285748" cy="3175"/>
            </a:xfrm>
            <a:custGeom>
              <a:avLst/>
              <a:gdLst/>
              <a:ahLst/>
              <a:cxnLst/>
              <a:rect l="l" t="t" r="r" b="b"/>
              <a:pathLst>
                <a:path w="1285748" h="3175">
                  <a:moveTo>
                    <a:pt x="0" y="0"/>
                  </a:moveTo>
                  <a:lnTo>
                    <a:pt x="0" y="3175"/>
                  </a:lnTo>
                  <a:lnTo>
                    <a:pt x="1285748" y="3175"/>
                  </a:lnTo>
                  <a:lnTo>
                    <a:pt x="1285748" y="0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713613" y="257683"/>
              <a:ext cx="1284224" cy="8001"/>
            </a:xfrm>
            <a:custGeom>
              <a:avLst/>
              <a:gdLst/>
              <a:ahLst/>
              <a:cxnLst/>
              <a:rect l="l" t="t" r="r" b="b"/>
              <a:pathLst>
                <a:path w="1284224" h="8001">
                  <a:moveTo>
                    <a:pt x="0" y="0"/>
                  </a:moveTo>
                  <a:lnTo>
                    <a:pt x="1284224" y="0"/>
                  </a:lnTo>
                  <a:lnTo>
                    <a:pt x="1284224" y="8001"/>
                  </a:lnTo>
                  <a:lnTo>
                    <a:pt x="0" y="8001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57691" y="841910"/>
            <a:ext cx="6527623" cy="2226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64"/>
              </a:lnSpc>
            </a:pPr>
            <a:r>
              <a:rPr lang="en-US" sz="6294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Knjižnično osebje (OMC) </a:t>
            </a:r>
          </a:p>
          <a:p>
            <a:pPr algn="l">
              <a:lnSpc>
                <a:spcPts val="3243"/>
              </a:lnSpc>
            </a:pPr>
            <a:endParaRPr lang="en-US" sz="6294" b="1">
              <a:solidFill>
                <a:srgbClr val="00000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491211" y="2872894"/>
            <a:ext cx="6613998" cy="326226"/>
          </a:xfrm>
          <a:custGeom>
            <a:avLst/>
            <a:gdLst/>
            <a:ahLst/>
            <a:cxnLst/>
            <a:rect l="l" t="t" r="r" b="b"/>
            <a:pathLst>
              <a:path w="6613998" h="326226">
                <a:moveTo>
                  <a:pt x="0" y="0"/>
                </a:moveTo>
                <a:lnTo>
                  <a:pt x="6613998" y="0"/>
                </a:lnTo>
                <a:lnTo>
                  <a:pt x="6613998" y="326227"/>
                </a:lnTo>
                <a:lnTo>
                  <a:pt x="0" y="3262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22" name="Freeform 22"/>
          <p:cNvSpPr/>
          <p:nvPr/>
        </p:nvSpPr>
        <p:spPr>
          <a:xfrm>
            <a:off x="7470855" y="117367"/>
            <a:ext cx="10710152" cy="9513196"/>
          </a:xfrm>
          <a:custGeom>
            <a:avLst/>
            <a:gdLst/>
            <a:ahLst/>
            <a:cxnLst/>
            <a:rect l="l" t="t" r="r" b="b"/>
            <a:pathLst>
              <a:path w="10710152" h="9513196">
                <a:moveTo>
                  <a:pt x="0" y="0"/>
                </a:moveTo>
                <a:lnTo>
                  <a:pt x="10710152" y="0"/>
                </a:lnTo>
                <a:lnTo>
                  <a:pt x="10710152" y="9513197"/>
                </a:lnTo>
                <a:lnTo>
                  <a:pt x="0" y="95131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23" name="TextBox 23"/>
          <p:cNvSpPr txBox="1"/>
          <p:nvPr/>
        </p:nvSpPr>
        <p:spPr>
          <a:xfrm>
            <a:off x="5332452" y="8983037"/>
            <a:ext cx="1809552" cy="26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9"/>
              </a:lnSpc>
            </a:pPr>
            <a:r>
              <a:rPr lang="en-US" sz="1556" spc="26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predvidena vrednost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443305" y="8934724"/>
            <a:ext cx="176065" cy="293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9"/>
              </a:lnSpc>
            </a:pPr>
            <a:r>
              <a:rPr lang="en-US" sz="1620" b="1">
                <a:solidFill>
                  <a:srgbClr val="156082"/>
                </a:solidFill>
                <a:latin typeface="Calibri 1"/>
                <a:ea typeface="Calibri 1"/>
                <a:cs typeface="Calibri 1"/>
                <a:sym typeface="Calibri 1"/>
              </a:rPr>
              <a:t>↗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148008" y="8923163"/>
            <a:ext cx="555869" cy="355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9"/>
              </a:lnSpc>
            </a:pPr>
            <a:r>
              <a:rPr lang="en-US" sz="2071" spc="3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1522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91211" y="3075580"/>
            <a:ext cx="6979644" cy="5359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601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več kot </a:t>
            </a:r>
            <a:r>
              <a:rPr lang="en-US" sz="360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170.000</a:t>
            </a:r>
            <a:r>
              <a:rPr lang="en-US" sz="36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 zaposlenih </a:t>
            </a:r>
          </a:p>
          <a:p>
            <a:pPr marL="777240" lvl="1" indent="-388620" algn="l">
              <a:lnSpc>
                <a:spcPts val="601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27 držav EU</a:t>
            </a:r>
          </a:p>
          <a:p>
            <a:pPr marL="777240" lvl="1" indent="-388620" algn="l">
              <a:lnSpc>
                <a:spcPts val="5400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13 držav poroča o povečanju števila zaposlenega knjižničnega osebja v l. 2022</a:t>
            </a:r>
          </a:p>
          <a:p>
            <a:pPr marL="777240" lvl="1" indent="-388620" algn="l">
              <a:lnSpc>
                <a:spcPts val="4690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leta 2024 je bilo </a:t>
            </a:r>
            <a:r>
              <a:rPr lang="en-US" sz="360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1.522 </a:t>
            </a:r>
            <a:r>
              <a:rPr lang="en-US" sz="36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več zaposlenih, kot leta 2012</a:t>
            </a:r>
          </a:p>
          <a:p>
            <a:pPr algn="l">
              <a:lnSpc>
                <a:spcPts val="4690"/>
              </a:lnSpc>
            </a:pPr>
            <a:endParaRPr lang="en-US" sz="3600" b="1">
              <a:solidFill>
                <a:srgbClr val="00000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7085314" y="9629008"/>
            <a:ext cx="329527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898989"/>
                </a:solidFill>
                <a:latin typeface="Aptos"/>
                <a:ea typeface="Aptos"/>
                <a:cs typeface="Aptos"/>
                <a:sym typeface="Aptos"/>
              </a:rPr>
              <a:t>osnutek / podatki se še preverjajo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59270" y="0"/>
            <a:ext cx="11343018" cy="10287000"/>
          </a:xfrm>
          <a:custGeom>
            <a:avLst/>
            <a:gdLst/>
            <a:ahLst/>
            <a:cxnLst/>
            <a:rect l="l" t="t" r="r" b="b"/>
            <a:pathLst>
              <a:path w="11343018" h="10287000">
                <a:moveTo>
                  <a:pt x="0" y="0"/>
                </a:moveTo>
                <a:lnTo>
                  <a:pt x="11343018" y="0"/>
                </a:lnTo>
                <a:lnTo>
                  <a:pt x="113430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5099030" y="2139696"/>
            <a:ext cx="1682496" cy="1961388"/>
          </a:xfrm>
          <a:custGeom>
            <a:avLst/>
            <a:gdLst/>
            <a:ahLst/>
            <a:cxnLst/>
            <a:rect l="l" t="t" r="r" b="b"/>
            <a:pathLst>
              <a:path w="1682496" h="1961388">
                <a:moveTo>
                  <a:pt x="0" y="0"/>
                </a:moveTo>
                <a:lnTo>
                  <a:pt x="1682496" y="0"/>
                </a:lnTo>
                <a:lnTo>
                  <a:pt x="1682496" y="1961388"/>
                </a:lnTo>
                <a:lnTo>
                  <a:pt x="0" y="19613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8514864" y="3690976"/>
            <a:ext cx="7792517" cy="326998"/>
          </a:xfrm>
          <a:custGeom>
            <a:avLst/>
            <a:gdLst/>
            <a:ahLst/>
            <a:cxnLst/>
            <a:rect l="l" t="t" r="r" b="b"/>
            <a:pathLst>
              <a:path w="7792517" h="326998">
                <a:moveTo>
                  <a:pt x="0" y="0"/>
                </a:moveTo>
                <a:lnTo>
                  <a:pt x="7792517" y="0"/>
                </a:lnTo>
                <a:lnTo>
                  <a:pt x="7792517" y="326998"/>
                </a:lnTo>
                <a:lnTo>
                  <a:pt x="0" y="3269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8133717" y="8132231"/>
            <a:ext cx="3906545" cy="578415"/>
          </a:xfrm>
          <a:custGeom>
            <a:avLst/>
            <a:gdLst/>
            <a:ahLst/>
            <a:cxnLst/>
            <a:rect l="l" t="t" r="r" b="b"/>
            <a:pathLst>
              <a:path w="3906545" h="578415">
                <a:moveTo>
                  <a:pt x="0" y="0"/>
                </a:moveTo>
                <a:lnTo>
                  <a:pt x="3906545" y="0"/>
                </a:lnTo>
                <a:lnTo>
                  <a:pt x="3906545" y="578415"/>
                </a:lnTo>
                <a:lnTo>
                  <a:pt x="0" y="5784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>
            <a:off x="0" y="175268"/>
            <a:ext cx="7307745" cy="9804861"/>
          </a:xfrm>
          <a:custGeom>
            <a:avLst/>
            <a:gdLst/>
            <a:ahLst/>
            <a:cxnLst/>
            <a:rect l="l" t="t" r="r" b="b"/>
            <a:pathLst>
              <a:path w="7307745" h="9804861">
                <a:moveTo>
                  <a:pt x="0" y="0"/>
                </a:moveTo>
                <a:lnTo>
                  <a:pt x="7307745" y="0"/>
                </a:lnTo>
                <a:lnTo>
                  <a:pt x="7307745" y="9804862"/>
                </a:lnTo>
                <a:lnTo>
                  <a:pt x="0" y="98048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69" r="-569" b="-910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TextBox 7"/>
          <p:cNvSpPr txBox="1"/>
          <p:nvPr/>
        </p:nvSpPr>
        <p:spPr>
          <a:xfrm>
            <a:off x="8750694" y="1563586"/>
            <a:ext cx="7420969" cy="2101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37"/>
              </a:lnSpc>
            </a:pPr>
            <a:r>
              <a:rPr lang="en-US" sz="7344">
                <a:solidFill>
                  <a:srgbClr val="FFFFFF"/>
                </a:solidFill>
                <a:latin typeface="Calibri 1"/>
                <a:ea typeface="Calibri 1"/>
                <a:cs typeface="Calibri 1"/>
                <a:sym typeface="Calibri 1"/>
              </a:rPr>
              <a:t>Knjižnično osebje sosednje države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63065" y="4187976"/>
            <a:ext cx="149347" cy="1703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63"/>
              </a:lnSpc>
            </a:pPr>
            <a:r>
              <a:rPr lang="en-US" sz="329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• 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206093" y="4190567"/>
            <a:ext cx="6269741" cy="2278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3"/>
              </a:lnSpc>
            </a:pPr>
            <a:r>
              <a:rPr lang="en-US" sz="3294">
                <a:solidFill>
                  <a:srgbClr val="FFFFFF"/>
                </a:solidFill>
                <a:latin typeface="Calibri 1"/>
                <a:ea typeface="Calibri 1"/>
                <a:cs typeface="Calibri 1"/>
                <a:sym typeface="Calibri 1"/>
              </a:rPr>
              <a:t>več kot </a:t>
            </a:r>
            <a:r>
              <a:rPr lang="en-US" sz="3294" b="1">
                <a:solidFill>
                  <a:srgbClr val="FFFFFF"/>
                </a:solidFill>
                <a:latin typeface="Calibri 1"/>
                <a:ea typeface="Calibri 1"/>
                <a:cs typeface="Calibri 1"/>
                <a:sym typeface="Calibri 1"/>
              </a:rPr>
              <a:t>220.000 knjižničnega osebja</a:t>
            </a:r>
          </a:p>
          <a:p>
            <a:pPr algn="l">
              <a:lnSpc>
                <a:spcPts val="4463"/>
              </a:lnSpc>
            </a:pPr>
            <a:r>
              <a:rPr lang="en-US" sz="3294" b="1">
                <a:solidFill>
                  <a:srgbClr val="FFFFFF"/>
                </a:solidFill>
                <a:latin typeface="Calibri 1"/>
                <a:ea typeface="Calibri 1"/>
                <a:cs typeface="Calibri 1"/>
                <a:sym typeface="Calibri 1"/>
              </a:rPr>
              <a:t>34 držav</a:t>
            </a:r>
          </a:p>
          <a:p>
            <a:pPr algn="l">
              <a:lnSpc>
                <a:spcPts val="4463"/>
              </a:lnSpc>
            </a:pPr>
            <a:r>
              <a:rPr lang="en-US" sz="3294" b="1">
                <a:solidFill>
                  <a:srgbClr val="FFFFFF"/>
                </a:solidFill>
                <a:latin typeface="Calibri 1"/>
                <a:ea typeface="Calibri 1"/>
                <a:cs typeface="Calibri 1"/>
                <a:sym typeface="Calibri 1"/>
              </a:rPr>
              <a:t>12.594 knjižničnih delovnih mest, izgubljenih v Ukrajini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24190" y="8224976"/>
            <a:ext cx="2366367" cy="343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9"/>
              </a:lnSpc>
            </a:pPr>
            <a:r>
              <a:rPr lang="en-US" sz="2035" spc="34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predvidena vrednost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06233" y="9942030"/>
            <a:ext cx="329527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898989"/>
                </a:solidFill>
                <a:latin typeface="Aptos"/>
                <a:ea typeface="Aptos"/>
                <a:cs typeface="Aptos"/>
                <a:sym typeface="Aptos"/>
              </a:rPr>
              <a:t>osnutek / podatki se še preverjajo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18947" y="3481914"/>
            <a:ext cx="2093976" cy="2441448"/>
          </a:xfrm>
          <a:custGeom>
            <a:avLst/>
            <a:gdLst/>
            <a:ahLst/>
            <a:cxnLst/>
            <a:rect l="l" t="t" r="r" b="b"/>
            <a:pathLst>
              <a:path w="2093976" h="2441448">
                <a:moveTo>
                  <a:pt x="0" y="0"/>
                </a:moveTo>
                <a:lnTo>
                  <a:pt x="2093976" y="0"/>
                </a:lnTo>
                <a:lnTo>
                  <a:pt x="2093976" y="2441448"/>
                </a:lnTo>
                <a:lnTo>
                  <a:pt x="0" y="24414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882467" y="5076184"/>
            <a:ext cx="5130456" cy="317468"/>
          </a:xfrm>
          <a:custGeom>
            <a:avLst/>
            <a:gdLst/>
            <a:ahLst/>
            <a:cxnLst/>
            <a:rect l="l" t="t" r="r" b="b"/>
            <a:pathLst>
              <a:path w="5130456" h="317468">
                <a:moveTo>
                  <a:pt x="0" y="0"/>
                </a:moveTo>
                <a:lnTo>
                  <a:pt x="5130456" y="0"/>
                </a:lnTo>
                <a:lnTo>
                  <a:pt x="5130456" y="317469"/>
                </a:lnTo>
                <a:lnTo>
                  <a:pt x="0" y="317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9399363" y="178919"/>
            <a:ext cx="8187852" cy="9316477"/>
          </a:xfrm>
          <a:custGeom>
            <a:avLst/>
            <a:gdLst/>
            <a:ahLst/>
            <a:cxnLst/>
            <a:rect l="l" t="t" r="r" b="b"/>
            <a:pathLst>
              <a:path w="8187852" h="9316477">
                <a:moveTo>
                  <a:pt x="0" y="0"/>
                </a:moveTo>
                <a:lnTo>
                  <a:pt x="8187852" y="0"/>
                </a:lnTo>
                <a:lnTo>
                  <a:pt x="8187852" y="9316476"/>
                </a:lnTo>
                <a:lnTo>
                  <a:pt x="0" y="93164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TextBox 5"/>
          <p:cNvSpPr txBox="1"/>
          <p:nvPr/>
        </p:nvSpPr>
        <p:spPr>
          <a:xfrm>
            <a:off x="949019" y="2665514"/>
            <a:ext cx="5939857" cy="2058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48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Povprečna odprtost knjižnic v urah/teden </a:t>
            </a:r>
          </a:p>
          <a:p>
            <a:pPr algn="l">
              <a:lnSpc>
                <a:spcPts val="6624"/>
              </a:lnSpc>
            </a:pPr>
            <a:r>
              <a:rPr lang="en-US" sz="48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(OMC)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84436" y="5811324"/>
            <a:ext cx="163220" cy="634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90556" y="5954199"/>
            <a:ext cx="5498344" cy="97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trend nakazuje povečevanje odprtosti knjižnic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085314" y="9629008"/>
            <a:ext cx="329527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898989"/>
                </a:solidFill>
                <a:latin typeface="Aptos"/>
                <a:ea typeface="Aptos"/>
                <a:cs typeface="Aptos"/>
                <a:sym typeface="Aptos"/>
              </a:rPr>
              <a:t>osnutek / podatki se še preverjajo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843895" y="1255816"/>
            <a:ext cx="10172157" cy="7623381"/>
          </a:xfrm>
          <a:custGeom>
            <a:avLst/>
            <a:gdLst/>
            <a:ahLst/>
            <a:cxnLst/>
            <a:rect l="l" t="t" r="r" b="b"/>
            <a:pathLst>
              <a:path w="10172157" h="7623381">
                <a:moveTo>
                  <a:pt x="0" y="0"/>
                </a:moveTo>
                <a:lnTo>
                  <a:pt x="10172157" y="0"/>
                </a:lnTo>
                <a:lnTo>
                  <a:pt x="10172157" y="7623382"/>
                </a:lnTo>
                <a:lnTo>
                  <a:pt x="0" y="76233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TextBox 3"/>
          <p:cNvSpPr txBox="1"/>
          <p:nvPr/>
        </p:nvSpPr>
        <p:spPr>
          <a:xfrm>
            <a:off x="7085314" y="9629008"/>
            <a:ext cx="329527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898989"/>
                </a:solidFill>
                <a:latin typeface="Aptos"/>
                <a:ea typeface="Aptos"/>
                <a:cs typeface="Aptos"/>
                <a:sym typeface="Aptos"/>
              </a:rPr>
              <a:t>osnutek / podatki se še preverjajo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31800" y="1215126"/>
            <a:ext cx="517536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spc="1">
                <a:solidFill>
                  <a:srgbClr val="595959"/>
                </a:solidFill>
                <a:latin typeface="Aptos"/>
                <a:ea typeface="Aptos"/>
                <a:cs typeface="Aptos"/>
                <a:sym typeface="Aptos"/>
              </a:rPr>
              <a:t>100.00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23355" y="1869207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spc="1">
                <a:solidFill>
                  <a:srgbClr val="595959"/>
                </a:solidFill>
                <a:latin typeface="Aptos"/>
                <a:ea typeface="Aptos"/>
                <a:cs typeface="Aptos"/>
                <a:sym typeface="Aptos"/>
              </a:rPr>
              <a:t>90.00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23355" y="2523289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spc="1">
                <a:solidFill>
                  <a:srgbClr val="595959"/>
                </a:solidFill>
                <a:latin typeface="Aptos"/>
                <a:ea typeface="Aptos"/>
                <a:cs typeface="Aptos"/>
                <a:sym typeface="Aptos"/>
              </a:rPr>
              <a:t>80.00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523355" y="3177371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spc="1">
                <a:solidFill>
                  <a:srgbClr val="595959"/>
                </a:solidFill>
                <a:latin typeface="Aptos"/>
                <a:ea typeface="Aptos"/>
                <a:cs typeface="Aptos"/>
                <a:sym typeface="Aptos"/>
              </a:rPr>
              <a:t>70.00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23355" y="3831453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spc="1">
                <a:solidFill>
                  <a:srgbClr val="595959"/>
                </a:solidFill>
                <a:latin typeface="Aptos"/>
                <a:ea typeface="Aptos"/>
                <a:cs typeface="Aptos"/>
                <a:sym typeface="Aptos"/>
              </a:rPr>
              <a:t>60.00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23355" y="4485534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spc="1">
                <a:solidFill>
                  <a:srgbClr val="595959"/>
                </a:solidFill>
                <a:latin typeface="Aptos"/>
                <a:ea typeface="Aptos"/>
                <a:cs typeface="Aptos"/>
                <a:sym typeface="Aptos"/>
              </a:rPr>
              <a:t>50.00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23355" y="5139616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spc="1">
                <a:solidFill>
                  <a:srgbClr val="595959"/>
                </a:solidFill>
                <a:latin typeface="Aptos"/>
                <a:ea typeface="Aptos"/>
                <a:cs typeface="Aptos"/>
                <a:sym typeface="Aptos"/>
              </a:rPr>
              <a:t>40.00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23355" y="5793698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spc="1">
                <a:solidFill>
                  <a:srgbClr val="595959"/>
                </a:solidFill>
                <a:latin typeface="Aptos"/>
                <a:ea typeface="Aptos"/>
                <a:cs typeface="Aptos"/>
                <a:sym typeface="Aptos"/>
              </a:rPr>
              <a:t>30.00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523355" y="6447780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spc="1">
                <a:solidFill>
                  <a:srgbClr val="595959"/>
                </a:solidFill>
                <a:latin typeface="Aptos"/>
                <a:ea typeface="Aptos"/>
                <a:cs typeface="Aptos"/>
                <a:sym typeface="Aptos"/>
              </a:rPr>
              <a:t>20.00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23355" y="7101861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spc="1">
                <a:solidFill>
                  <a:srgbClr val="595959"/>
                </a:solidFill>
                <a:latin typeface="Aptos"/>
                <a:ea typeface="Aptos"/>
                <a:cs typeface="Aptos"/>
                <a:sym typeface="Aptos"/>
              </a:rPr>
              <a:t>10.00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614909" y="7755943"/>
            <a:ext cx="331113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spc="2">
                <a:solidFill>
                  <a:srgbClr val="595959"/>
                </a:solidFill>
                <a:latin typeface="Aptos"/>
                <a:ea typeface="Aptos"/>
                <a:cs typeface="Aptos"/>
                <a:sym typeface="Aptos"/>
              </a:rPr>
              <a:t>0.00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66576" y="1648723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90.60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022156" y="3257781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66.00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777736" y="3374881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64.21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533317" y="3781046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58.00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288897" y="4611722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45.30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044477" y="4795516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42.49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800071" y="5235114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35.77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555651" y="5406564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33.15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311232" y="5415136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33.02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066812" y="5612647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30.00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822392" y="5619162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29.90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577972" y="5940288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24.99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7333552" y="6135912"/>
            <a:ext cx="424310" cy="23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22.00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649231" y="747491"/>
            <a:ext cx="4753570" cy="365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8"/>
              </a:lnSpc>
            </a:pPr>
            <a:r>
              <a:rPr lang="en-US" sz="2106">
                <a:solidFill>
                  <a:srgbClr val="595959"/>
                </a:solidFill>
                <a:latin typeface="Aptos"/>
                <a:ea typeface="Aptos"/>
                <a:cs typeface="Aptos"/>
                <a:sym typeface="Aptos"/>
              </a:rPr>
              <a:t>Povprečna tedenska odprtost v letu 2022 </a:t>
            </a:r>
          </a:p>
        </p:txBody>
      </p:sp>
      <p:sp>
        <p:nvSpPr>
          <p:cNvPr id="29" name="Freeform 29"/>
          <p:cNvSpPr/>
          <p:nvPr/>
        </p:nvSpPr>
        <p:spPr>
          <a:xfrm>
            <a:off x="3918947" y="3481914"/>
            <a:ext cx="2093976" cy="2441448"/>
          </a:xfrm>
          <a:custGeom>
            <a:avLst/>
            <a:gdLst/>
            <a:ahLst/>
            <a:cxnLst/>
            <a:rect l="l" t="t" r="r" b="b"/>
            <a:pathLst>
              <a:path w="2093976" h="2441448">
                <a:moveTo>
                  <a:pt x="0" y="0"/>
                </a:moveTo>
                <a:lnTo>
                  <a:pt x="2093976" y="0"/>
                </a:lnTo>
                <a:lnTo>
                  <a:pt x="2093976" y="2441448"/>
                </a:lnTo>
                <a:lnTo>
                  <a:pt x="0" y="24414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0" name="Freeform 30"/>
          <p:cNvSpPr/>
          <p:nvPr/>
        </p:nvSpPr>
        <p:spPr>
          <a:xfrm>
            <a:off x="882467" y="5076184"/>
            <a:ext cx="5130456" cy="317468"/>
          </a:xfrm>
          <a:custGeom>
            <a:avLst/>
            <a:gdLst/>
            <a:ahLst/>
            <a:cxnLst/>
            <a:rect l="l" t="t" r="r" b="b"/>
            <a:pathLst>
              <a:path w="5130456" h="317468">
                <a:moveTo>
                  <a:pt x="0" y="0"/>
                </a:moveTo>
                <a:lnTo>
                  <a:pt x="5130456" y="0"/>
                </a:lnTo>
                <a:lnTo>
                  <a:pt x="5130456" y="317469"/>
                </a:lnTo>
                <a:lnTo>
                  <a:pt x="0" y="317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1" name="TextBox 31"/>
          <p:cNvSpPr txBox="1"/>
          <p:nvPr/>
        </p:nvSpPr>
        <p:spPr>
          <a:xfrm>
            <a:off x="949019" y="2665514"/>
            <a:ext cx="5939857" cy="2058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48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Povprečna odprtost knjižnic v urah/teden </a:t>
            </a:r>
          </a:p>
          <a:p>
            <a:pPr algn="l">
              <a:lnSpc>
                <a:spcPts val="6624"/>
              </a:lnSpc>
            </a:pPr>
            <a:r>
              <a:rPr lang="en-US" sz="48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(OMC)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84436" y="5811324"/>
            <a:ext cx="163220" cy="634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590556" y="5954199"/>
            <a:ext cx="5498344" cy="97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3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trend nakazuje povečevanje odprtosti knjižnic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9184" y="7108017"/>
            <a:ext cx="5267044" cy="2992145"/>
          </a:xfrm>
          <a:custGeom>
            <a:avLst/>
            <a:gdLst/>
            <a:ahLst/>
            <a:cxnLst/>
            <a:rect l="l" t="t" r="r" b="b"/>
            <a:pathLst>
              <a:path w="5267044" h="2992145">
                <a:moveTo>
                  <a:pt x="0" y="0"/>
                </a:moveTo>
                <a:lnTo>
                  <a:pt x="5267044" y="0"/>
                </a:lnTo>
                <a:lnTo>
                  <a:pt x="5267044" y="2992145"/>
                </a:lnTo>
                <a:lnTo>
                  <a:pt x="0" y="29921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38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 descr="Radj en Parsram Sewdolare"/>
          <p:cNvSpPr/>
          <p:nvPr/>
        </p:nvSpPr>
        <p:spPr>
          <a:xfrm>
            <a:off x="7510474" y="1507803"/>
            <a:ext cx="3808276" cy="2856200"/>
          </a:xfrm>
          <a:custGeom>
            <a:avLst/>
            <a:gdLst/>
            <a:ahLst/>
            <a:cxnLst/>
            <a:rect l="l" t="t" r="r" b="b"/>
            <a:pathLst>
              <a:path w="3808276" h="2856200">
                <a:moveTo>
                  <a:pt x="0" y="0"/>
                </a:moveTo>
                <a:lnTo>
                  <a:pt x="3808276" y="0"/>
                </a:lnTo>
                <a:lnTo>
                  <a:pt x="3808276" y="2856200"/>
                </a:lnTo>
                <a:lnTo>
                  <a:pt x="0" y="2856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 descr="Libraries for Health &amp; Wellbeing: social cohesion and reducing loneliness |  by Cory Greenwood | Medium"/>
          <p:cNvSpPr/>
          <p:nvPr/>
        </p:nvSpPr>
        <p:spPr>
          <a:xfrm>
            <a:off x="7092465" y="4542682"/>
            <a:ext cx="4881424" cy="2574950"/>
          </a:xfrm>
          <a:custGeom>
            <a:avLst/>
            <a:gdLst/>
            <a:ahLst/>
            <a:cxnLst/>
            <a:rect l="l" t="t" r="r" b="b"/>
            <a:pathLst>
              <a:path w="4881424" h="2574950">
                <a:moveTo>
                  <a:pt x="0" y="0"/>
                </a:moveTo>
                <a:lnTo>
                  <a:pt x="4881424" y="0"/>
                </a:lnTo>
                <a:lnTo>
                  <a:pt x="4881424" y="2574950"/>
                </a:lnTo>
                <a:lnTo>
                  <a:pt x="0" y="2574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 descr="Moestuin en zadenbibliotheek van de bieb geopend - Lemsternijs"/>
          <p:cNvSpPr/>
          <p:nvPr/>
        </p:nvSpPr>
        <p:spPr>
          <a:xfrm>
            <a:off x="7392060" y="7273409"/>
            <a:ext cx="4282221" cy="2856214"/>
          </a:xfrm>
          <a:custGeom>
            <a:avLst/>
            <a:gdLst/>
            <a:ahLst/>
            <a:cxnLst/>
            <a:rect l="l" t="t" r="r" b="b"/>
            <a:pathLst>
              <a:path w="4282221" h="2856214">
                <a:moveTo>
                  <a:pt x="0" y="0"/>
                </a:moveTo>
                <a:lnTo>
                  <a:pt x="4282221" y="0"/>
                </a:lnTo>
                <a:lnTo>
                  <a:pt x="4282221" y="2856214"/>
                </a:lnTo>
                <a:lnTo>
                  <a:pt x="0" y="28562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 descr="Digital support Darebin Libraries"/>
          <p:cNvSpPr/>
          <p:nvPr/>
        </p:nvSpPr>
        <p:spPr>
          <a:xfrm>
            <a:off x="12926766" y="7441759"/>
            <a:ext cx="4602418" cy="2586723"/>
          </a:xfrm>
          <a:custGeom>
            <a:avLst/>
            <a:gdLst/>
            <a:ahLst/>
            <a:cxnLst/>
            <a:rect l="l" t="t" r="r" b="b"/>
            <a:pathLst>
              <a:path w="4602418" h="2586723">
                <a:moveTo>
                  <a:pt x="0" y="0"/>
                </a:moveTo>
                <a:lnTo>
                  <a:pt x="4602418" y="0"/>
                </a:lnTo>
                <a:lnTo>
                  <a:pt x="4602418" y="2586723"/>
                </a:lnTo>
                <a:lnTo>
                  <a:pt x="0" y="25867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 descr="Healthy Ireland at Fingal Libraries | Fingal County Council"/>
          <p:cNvSpPr/>
          <p:nvPr/>
        </p:nvSpPr>
        <p:spPr>
          <a:xfrm>
            <a:off x="12821095" y="4501877"/>
            <a:ext cx="5077720" cy="2856214"/>
          </a:xfrm>
          <a:custGeom>
            <a:avLst/>
            <a:gdLst/>
            <a:ahLst/>
            <a:cxnLst/>
            <a:rect l="l" t="t" r="r" b="b"/>
            <a:pathLst>
              <a:path w="5077720" h="2856214">
                <a:moveTo>
                  <a:pt x="0" y="0"/>
                </a:moveTo>
                <a:lnTo>
                  <a:pt x="5077721" y="0"/>
                </a:lnTo>
                <a:lnTo>
                  <a:pt x="5077721" y="2856214"/>
                </a:lnTo>
                <a:lnTo>
                  <a:pt x="0" y="28562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8" name="Freeform 8" descr="The power of the (school) library primary schools literacy reading books  learning resources librarian"/>
          <p:cNvSpPr/>
          <p:nvPr/>
        </p:nvSpPr>
        <p:spPr>
          <a:xfrm>
            <a:off x="499255" y="1363713"/>
            <a:ext cx="4940546" cy="3287711"/>
          </a:xfrm>
          <a:custGeom>
            <a:avLst/>
            <a:gdLst/>
            <a:ahLst/>
            <a:cxnLst/>
            <a:rect l="l" t="t" r="r" b="b"/>
            <a:pathLst>
              <a:path w="4940546" h="3287711">
                <a:moveTo>
                  <a:pt x="0" y="0"/>
                </a:moveTo>
                <a:lnTo>
                  <a:pt x="4940546" y="0"/>
                </a:lnTo>
                <a:lnTo>
                  <a:pt x="4940546" y="3287711"/>
                </a:lnTo>
                <a:lnTo>
                  <a:pt x="0" y="328771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9" name="Freeform 9" descr="dave ruch performance for kids"/>
          <p:cNvSpPr/>
          <p:nvPr/>
        </p:nvSpPr>
        <p:spPr>
          <a:xfrm>
            <a:off x="1486779" y="4673527"/>
            <a:ext cx="4046506" cy="2313246"/>
          </a:xfrm>
          <a:custGeom>
            <a:avLst/>
            <a:gdLst/>
            <a:ahLst/>
            <a:cxnLst/>
            <a:rect l="l" t="t" r="r" b="b"/>
            <a:pathLst>
              <a:path w="4046506" h="2313246">
                <a:moveTo>
                  <a:pt x="0" y="0"/>
                </a:moveTo>
                <a:lnTo>
                  <a:pt x="4046505" y="0"/>
                </a:lnTo>
                <a:lnTo>
                  <a:pt x="4046505" y="2313246"/>
                </a:lnTo>
                <a:lnTo>
                  <a:pt x="0" y="231324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0" name="Freeform 10"/>
          <p:cNvSpPr/>
          <p:nvPr/>
        </p:nvSpPr>
        <p:spPr>
          <a:xfrm>
            <a:off x="13084314" y="1445909"/>
            <a:ext cx="4284693" cy="2857857"/>
          </a:xfrm>
          <a:custGeom>
            <a:avLst/>
            <a:gdLst/>
            <a:ahLst/>
            <a:cxnLst/>
            <a:rect l="l" t="t" r="r" b="b"/>
            <a:pathLst>
              <a:path w="4284693" h="2857857">
                <a:moveTo>
                  <a:pt x="0" y="0"/>
                </a:moveTo>
                <a:lnTo>
                  <a:pt x="4284693" y="0"/>
                </a:lnTo>
                <a:lnTo>
                  <a:pt x="4284693" y="2857857"/>
                </a:lnTo>
                <a:lnTo>
                  <a:pt x="0" y="28578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1" name="TextBox 11"/>
          <p:cNvSpPr txBox="1"/>
          <p:nvPr/>
        </p:nvSpPr>
        <p:spPr>
          <a:xfrm>
            <a:off x="3234822" y="-44082"/>
            <a:ext cx="12359580" cy="1222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sz="72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Različne vloge splošnih knjižnic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05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97132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93256" y="-875855"/>
            <a:ext cx="5366881" cy="8356599"/>
            <a:chOff x="0" y="0"/>
            <a:chExt cx="7155842" cy="1114213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55842" cy="11142132"/>
            </a:xfrm>
            <a:custGeom>
              <a:avLst/>
              <a:gdLst/>
              <a:ahLst/>
              <a:cxnLst/>
              <a:rect l="l" t="t" r="r" b="b"/>
              <a:pathLst>
                <a:path w="7155842" h="11142132">
                  <a:moveTo>
                    <a:pt x="0" y="0"/>
                  </a:moveTo>
                  <a:lnTo>
                    <a:pt x="7155842" y="0"/>
                  </a:lnTo>
                  <a:lnTo>
                    <a:pt x="7155842" y="11142132"/>
                  </a:lnTo>
                  <a:lnTo>
                    <a:pt x="0" y="1114213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66675"/>
              <a:ext cx="7155842" cy="110754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Vloge knjižnic</a:t>
              </a:r>
            </a:p>
            <a:p>
              <a:pPr algn="l">
                <a:lnSpc>
                  <a:spcPts val="7128"/>
                </a:lnSpc>
              </a:pPr>
              <a:r>
                <a:rPr lang="en-US" sz="660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in družbeni izzivi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728178" y="651399"/>
            <a:ext cx="10826552" cy="8883126"/>
            <a:chOff x="0" y="0"/>
            <a:chExt cx="14435402" cy="1184416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435328" cy="11844147"/>
            </a:xfrm>
            <a:custGeom>
              <a:avLst/>
              <a:gdLst/>
              <a:ahLst/>
              <a:cxnLst/>
              <a:rect l="l" t="t" r="r" b="b"/>
              <a:pathLst>
                <a:path w="14435328" h="11844147">
                  <a:moveTo>
                    <a:pt x="0" y="375920"/>
                  </a:moveTo>
                  <a:cubicBezTo>
                    <a:pt x="0" y="168275"/>
                    <a:pt x="168275" y="0"/>
                    <a:pt x="375920" y="0"/>
                  </a:cubicBezTo>
                  <a:lnTo>
                    <a:pt x="14059408" y="0"/>
                  </a:lnTo>
                  <a:cubicBezTo>
                    <a:pt x="14267053" y="0"/>
                    <a:pt x="14435328" y="168275"/>
                    <a:pt x="14435328" y="375920"/>
                  </a:cubicBezTo>
                  <a:lnTo>
                    <a:pt x="14435328" y="11468227"/>
                  </a:lnTo>
                  <a:cubicBezTo>
                    <a:pt x="14435328" y="11675872"/>
                    <a:pt x="14267053" y="11844147"/>
                    <a:pt x="14059408" y="11844147"/>
                  </a:cubicBezTo>
                  <a:lnTo>
                    <a:pt x="375920" y="11844147"/>
                  </a:lnTo>
                  <a:cubicBezTo>
                    <a:pt x="168275" y="11844147"/>
                    <a:pt x="0" y="11675872"/>
                    <a:pt x="0" y="11468227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31579" y="952452"/>
            <a:ext cx="10131740" cy="856057"/>
            <a:chOff x="0" y="0"/>
            <a:chExt cx="13508986" cy="1141410"/>
          </a:xfrm>
        </p:grpSpPr>
        <p:sp>
          <p:nvSpPr>
            <p:cNvPr id="10" name="Freeform 10"/>
            <p:cNvSpPr/>
            <p:nvPr/>
          </p:nvSpPr>
          <p:spPr>
            <a:xfrm>
              <a:off x="19050" y="19050"/>
              <a:ext cx="13470889" cy="1103376"/>
            </a:xfrm>
            <a:custGeom>
              <a:avLst/>
              <a:gdLst/>
              <a:ahLst/>
              <a:cxnLst/>
              <a:rect l="l" t="t" r="r" b="b"/>
              <a:pathLst>
                <a:path w="13470889" h="1103376">
                  <a:moveTo>
                    <a:pt x="0" y="183896"/>
                  </a:moveTo>
                  <a:cubicBezTo>
                    <a:pt x="0" y="82296"/>
                    <a:pt x="84963" y="0"/>
                    <a:pt x="189738" y="0"/>
                  </a:cubicBezTo>
                  <a:lnTo>
                    <a:pt x="13281152" y="0"/>
                  </a:lnTo>
                  <a:cubicBezTo>
                    <a:pt x="13385927" y="0"/>
                    <a:pt x="13470889" y="82296"/>
                    <a:pt x="13470889" y="183896"/>
                  </a:cubicBezTo>
                  <a:lnTo>
                    <a:pt x="13470889" y="919480"/>
                  </a:lnTo>
                  <a:cubicBezTo>
                    <a:pt x="13470889" y="1021080"/>
                    <a:pt x="13385927" y="1103376"/>
                    <a:pt x="13281152" y="1103376"/>
                  </a:cubicBezTo>
                  <a:lnTo>
                    <a:pt x="189738" y="1103376"/>
                  </a:lnTo>
                  <a:cubicBezTo>
                    <a:pt x="84963" y="1103249"/>
                    <a:pt x="0" y="1020953"/>
                    <a:pt x="0" y="919480"/>
                  </a:cubicBezTo>
                  <a:close/>
                </a:path>
              </a:pathLst>
            </a:custGeom>
            <a:solidFill>
              <a:srgbClr val="A02B93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13508991" cy="1141476"/>
            </a:xfrm>
            <a:custGeom>
              <a:avLst/>
              <a:gdLst/>
              <a:ahLst/>
              <a:cxnLst/>
              <a:rect l="l" t="t" r="r" b="b"/>
              <a:pathLst>
                <a:path w="13508991" h="1141476">
                  <a:moveTo>
                    <a:pt x="0" y="202946"/>
                  </a:moveTo>
                  <a:cubicBezTo>
                    <a:pt x="0" y="90297"/>
                    <a:pt x="93980" y="0"/>
                    <a:pt x="208788" y="0"/>
                  </a:cubicBezTo>
                  <a:lnTo>
                    <a:pt x="13300202" y="0"/>
                  </a:lnTo>
                  <a:lnTo>
                    <a:pt x="13300202" y="19050"/>
                  </a:lnTo>
                  <a:lnTo>
                    <a:pt x="13300202" y="0"/>
                  </a:lnTo>
                  <a:cubicBezTo>
                    <a:pt x="13414883" y="0"/>
                    <a:pt x="13508991" y="90297"/>
                    <a:pt x="13508991" y="202946"/>
                  </a:cubicBezTo>
                  <a:lnTo>
                    <a:pt x="13489941" y="202946"/>
                  </a:lnTo>
                  <a:lnTo>
                    <a:pt x="13508991" y="202946"/>
                  </a:lnTo>
                  <a:lnTo>
                    <a:pt x="13508991" y="938530"/>
                  </a:lnTo>
                  <a:lnTo>
                    <a:pt x="13489941" y="938530"/>
                  </a:lnTo>
                  <a:lnTo>
                    <a:pt x="13508991" y="938530"/>
                  </a:lnTo>
                  <a:cubicBezTo>
                    <a:pt x="13508991" y="1051179"/>
                    <a:pt x="13415011" y="1141476"/>
                    <a:pt x="13300202" y="1141476"/>
                  </a:cubicBezTo>
                  <a:lnTo>
                    <a:pt x="13300202" y="1122426"/>
                  </a:lnTo>
                  <a:lnTo>
                    <a:pt x="13300202" y="1141476"/>
                  </a:lnTo>
                  <a:lnTo>
                    <a:pt x="208788" y="1141476"/>
                  </a:lnTo>
                  <a:lnTo>
                    <a:pt x="208788" y="1122426"/>
                  </a:lnTo>
                  <a:lnTo>
                    <a:pt x="208788" y="1141476"/>
                  </a:lnTo>
                  <a:cubicBezTo>
                    <a:pt x="93980" y="1141349"/>
                    <a:pt x="0" y="1051052"/>
                    <a:pt x="0" y="938530"/>
                  </a:cubicBezTo>
                  <a:lnTo>
                    <a:pt x="0" y="202946"/>
                  </a:lnTo>
                  <a:lnTo>
                    <a:pt x="19050" y="202946"/>
                  </a:lnTo>
                  <a:lnTo>
                    <a:pt x="0" y="202946"/>
                  </a:lnTo>
                  <a:moveTo>
                    <a:pt x="38100" y="202946"/>
                  </a:moveTo>
                  <a:lnTo>
                    <a:pt x="38100" y="938530"/>
                  </a:lnTo>
                  <a:lnTo>
                    <a:pt x="19050" y="938530"/>
                  </a:lnTo>
                  <a:lnTo>
                    <a:pt x="38100" y="938530"/>
                  </a:lnTo>
                  <a:cubicBezTo>
                    <a:pt x="38100" y="1028954"/>
                    <a:pt x="113919" y="1103376"/>
                    <a:pt x="208788" y="1103376"/>
                  </a:cubicBezTo>
                  <a:lnTo>
                    <a:pt x="13300202" y="1103376"/>
                  </a:lnTo>
                  <a:cubicBezTo>
                    <a:pt x="13395071" y="1103376"/>
                    <a:pt x="13470889" y="1029081"/>
                    <a:pt x="13470889" y="938530"/>
                  </a:cubicBezTo>
                  <a:lnTo>
                    <a:pt x="13470889" y="202946"/>
                  </a:lnTo>
                  <a:cubicBezTo>
                    <a:pt x="13470889" y="112522"/>
                    <a:pt x="13395071" y="38100"/>
                    <a:pt x="13300202" y="38100"/>
                  </a:cubicBezTo>
                  <a:lnTo>
                    <a:pt x="208788" y="38100"/>
                  </a:lnTo>
                  <a:lnTo>
                    <a:pt x="208788" y="19050"/>
                  </a:lnTo>
                  <a:lnTo>
                    <a:pt x="208788" y="38100"/>
                  </a:lnTo>
                  <a:cubicBezTo>
                    <a:pt x="113919" y="38100"/>
                    <a:pt x="38100" y="112395"/>
                    <a:pt x="38100" y="20294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171974" y="992847"/>
            <a:ext cx="10050950" cy="775268"/>
            <a:chOff x="0" y="0"/>
            <a:chExt cx="13401266" cy="103369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401266" cy="1033690"/>
            </a:xfrm>
            <a:custGeom>
              <a:avLst/>
              <a:gdLst/>
              <a:ahLst/>
              <a:cxnLst/>
              <a:rect l="l" t="t" r="r" b="b"/>
              <a:pathLst>
                <a:path w="13401266" h="1033690">
                  <a:moveTo>
                    <a:pt x="0" y="0"/>
                  </a:moveTo>
                  <a:lnTo>
                    <a:pt x="13401266" y="0"/>
                  </a:lnTo>
                  <a:lnTo>
                    <a:pt x="13401266" y="1033690"/>
                  </a:lnTo>
                  <a:lnTo>
                    <a:pt x="0" y="103369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28575"/>
              <a:ext cx="13401266" cy="10051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46"/>
                </a:lnSpc>
              </a:pPr>
              <a:r>
                <a:rPr lang="en-US" sz="24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 Krepitev vseživljenjskega učenja v pismeni in usposobljeni družbi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131579" y="1879295"/>
            <a:ext cx="10131740" cy="856058"/>
            <a:chOff x="0" y="0"/>
            <a:chExt cx="13508986" cy="1141410"/>
          </a:xfrm>
        </p:grpSpPr>
        <p:sp>
          <p:nvSpPr>
            <p:cNvPr id="16" name="Freeform 16"/>
            <p:cNvSpPr/>
            <p:nvPr/>
          </p:nvSpPr>
          <p:spPr>
            <a:xfrm>
              <a:off x="19050" y="19050"/>
              <a:ext cx="13470889" cy="1103376"/>
            </a:xfrm>
            <a:custGeom>
              <a:avLst/>
              <a:gdLst/>
              <a:ahLst/>
              <a:cxnLst/>
              <a:rect l="l" t="t" r="r" b="b"/>
              <a:pathLst>
                <a:path w="13470889" h="1103376">
                  <a:moveTo>
                    <a:pt x="0" y="183896"/>
                  </a:moveTo>
                  <a:cubicBezTo>
                    <a:pt x="0" y="82296"/>
                    <a:pt x="84963" y="0"/>
                    <a:pt x="189738" y="0"/>
                  </a:cubicBezTo>
                  <a:lnTo>
                    <a:pt x="13281152" y="0"/>
                  </a:lnTo>
                  <a:cubicBezTo>
                    <a:pt x="13385927" y="0"/>
                    <a:pt x="13470889" y="82296"/>
                    <a:pt x="13470889" y="183896"/>
                  </a:cubicBezTo>
                  <a:lnTo>
                    <a:pt x="13470889" y="919480"/>
                  </a:lnTo>
                  <a:cubicBezTo>
                    <a:pt x="13470889" y="1021080"/>
                    <a:pt x="13385927" y="1103376"/>
                    <a:pt x="13281152" y="1103376"/>
                  </a:cubicBezTo>
                  <a:lnTo>
                    <a:pt x="189738" y="1103376"/>
                  </a:lnTo>
                  <a:cubicBezTo>
                    <a:pt x="84963" y="1103249"/>
                    <a:pt x="0" y="1020953"/>
                    <a:pt x="0" y="919480"/>
                  </a:cubicBezTo>
                  <a:close/>
                </a:path>
              </a:pathLst>
            </a:custGeom>
            <a:solidFill>
              <a:srgbClr val="2B44A1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0"/>
              <a:ext cx="13508991" cy="1141476"/>
            </a:xfrm>
            <a:custGeom>
              <a:avLst/>
              <a:gdLst/>
              <a:ahLst/>
              <a:cxnLst/>
              <a:rect l="l" t="t" r="r" b="b"/>
              <a:pathLst>
                <a:path w="13508991" h="1141476">
                  <a:moveTo>
                    <a:pt x="0" y="202946"/>
                  </a:moveTo>
                  <a:cubicBezTo>
                    <a:pt x="0" y="90297"/>
                    <a:pt x="93980" y="0"/>
                    <a:pt x="208788" y="0"/>
                  </a:cubicBezTo>
                  <a:lnTo>
                    <a:pt x="13300202" y="0"/>
                  </a:lnTo>
                  <a:lnTo>
                    <a:pt x="13300202" y="19050"/>
                  </a:lnTo>
                  <a:lnTo>
                    <a:pt x="13300202" y="0"/>
                  </a:lnTo>
                  <a:cubicBezTo>
                    <a:pt x="13414883" y="0"/>
                    <a:pt x="13508991" y="90297"/>
                    <a:pt x="13508991" y="202946"/>
                  </a:cubicBezTo>
                  <a:lnTo>
                    <a:pt x="13489941" y="202946"/>
                  </a:lnTo>
                  <a:lnTo>
                    <a:pt x="13508991" y="202946"/>
                  </a:lnTo>
                  <a:lnTo>
                    <a:pt x="13508991" y="938530"/>
                  </a:lnTo>
                  <a:lnTo>
                    <a:pt x="13489941" y="938530"/>
                  </a:lnTo>
                  <a:lnTo>
                    <a:pt x="13508991" y="938530"/>
                  </a:lnTo>
                  <a:cubicBezTo>
                    <a:pt x="13508991" y="1051179"/>
                    <a:pt x="13415011" y="1141476"/>
                    <a:pt x="13300202" y="1141476"/>
                  </a:cubicBezTo>
                  <a:lnTo>
                    <a:pt x="13300202" y="1122426"/>
                  </a:lnTo>
                  <a:lnTo>
                    <a:pt x="13300202" y="1141476"/>
                  </a:lnTo>
                  <a:lnTo>
                    <a:pt x="208788" y="1141476"/>
                  </a:lnTo>
                  <a:lnTo>
                    <a:pt x="208788" y="1122426"/>
                  </a:lnTo>
                  <a:lnTo>
                    <a:pt x="208788" y="1141476"/>
                  </a:lnTo>
                  <a:cubicBezTo>
                    <a:pt x="93980" y="1141349"/>
                    <a:pt x="0" y="1051052"/>
                    <a:pt x="0" y="938530"/>
                  </a:cubicBezTo>
                  <a:lnTo>
                    <a:pt x="0" y="202946"/>
                  </a:lnTo>
                  <a:lnTo>
                    <a:pt x="19050" y="202946"/>
                  </a:lnTo>
                  <a:lnTo>
                    <a:pt x="0" y="202946"/>
                  </a:lnTo>
                  <a:moveTo>
                    <a:pt x="38100" y="202946"/>
                  </a:moveTo>
                  <a:lnTo>
                    <a:pt x="38100" y="938530"/>
                  </a:lnTo>
                  <a:lnTo>
                    <a:pt x="19050" y="938530"/>
                  </a:lnTo>
                  <a:lnTo>
                    <a:pt x="38100" y="938530"/>
                  </a:lnTo>
                  <a:cubicBezTo>
                    <a:pt x="38100" y="1028954"/>
                    <a:pt x="113919" y="1103376"/>
                    <a:pt x="208788" y="1103376"/>
                  </a:cubicBezTo>
                  <a:lnTo>
                    <a:pt x="13300202" y="1103376"/>
                  </a:lnTo>
                  <a:cubicBezTo>
                    <a:pt x="13395071" y="1103376"/>
                    <a:pt x="13470889" y="1029081"/>
                    <a:pt x="13470889" y="938530"/>
                  </a:cubicBezTo>
                  <a:lnTo>
                    <a:pt x="13470889" y="202946"/>
                  </a:lnTo>
                  <a:cubicBezTo>
                    <a:pt x="13470889" y="112522"/>
                    <a:pt x="13395071" y="38100"/>
                    <a:pt x="13300202" y="38100"/>
                  </a:cubicBezTo>
                  <a:lnTo>
                    <a:pt x="208788" y="38100"/>
                  </a:lnTo>
                  <a:lnTo>
                    <a:pt x="208788" y="19050"/>
                  </a:lnTo>
                  <a:lnTo>
                    <a:pt x="208788" y="38100"/>
                  </a:lnTo>
                  <a:cubicBezTo>
                    <a:pt x="113919" y="38100"/>
                    <a:pt x="38100" y="112395"/>
                    <a:pt x="38100" y="20294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171974" y="1919689"/>
            <a:ext cx="10050950" cy="775268"/>
            <a:chOff x="0" y="0"/>
            <a:chExt cx="13401266" cy="103369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401266" cy="1033690"/>
            </a:xfrm>
            <a:custGeom>
              <a:avLst/>
              <a:gdLst/>
              <a:ahLst/>
              <a:cxnLst/>
              <a:rect l="l" t="t" r="r" b="b"/>
              <a:pathLst>
                <a:path w="13401266" h="1033690">
                  <a:moveTo>
                    <a:pt x="0" y="0"/>
                  </a:moveTo>
                  <a:lnTo>
                    <a:pt x="13401266" y="0"/>
                  </a:lnTo>
                  <a:lnTo>
                    <a:pt x="13401266" y="1033690"/>
                  </a:lnTo>
                  <a:lnTo>
                    <a:pt x="0" y="103369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28575"/>
              <a:ext cx="13401266" cy="10051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98"/>
                </a:lnSpc>
              </a:pPr>
              <a:r>
                <a:rPr lang="en-US" sz="18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 Zagotavljanje dostopa do kulture ter spodbujanje bogatega in raznolikega kulturnega ekosistema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131579" y="2806137"/>
            <a:ext cx="10131740" cy="856058"/>
            <a:chOff x="0" y="0"/>
            <a:chExt cx="13508986" cy="1141410"/>
          </a:xfrm>
        </p:grpSpPr>
        <p:sp>
          <p:nvSpPr>
            <p:cNvPr id="22" name="Freeform 22"/>
            <p:cNvSpPr/>
            <p:nvPr/>
          </p:nvSpPr>
          <p:spPr>
            <a:xfrm>
              <a:off x="19050" y="19050"/>
              <a:ext cx="13470889" cy="1103376"/>
            </a:xfrm>
            <a:custGeom>
              <a:avLst/>
              <a:gdLst/>
              <a:ahLst/>
              <a:cxnLst/>
              <a:rect l="l" t="t" r="r" b="b"/>
              <a:pathLst>
                <a:path w="13470889" h="1103376">
                  <a:moveTo>
                    <a:pt x="0" y="183896"/>
                  </a:moveTo>
                  <a:cubicBezTo>
                    <a:pt x="0" y="82296"/>
                    <a:pt x="84963" y="0"/>
                    <a:pt x="189738" y="0"/>
                  </a:cubicBezTo>
                  <a:lnTo>
                    <a:pt x="13281152" y="0"/>
                  </a:lnTo>
                  <a:cubicBezTo>
                    <a:pt x="13385927" y="0"/>
                    <a:pt x="13470889" y="82296"/>
                    <a:pt x="13470889" y="183896"/>
                  </a:cubicBezTo>
                  <a:lnTo>
                    <a:pt x="13470889" y="919480"/>
                  </a:lnTo>
                  <a:cubicBezTo>
                    <a:pt x="13470889" y="1021080"/>
                    <a:pt x="13385927" y="1103376"/>
                    <a:pt x="13281152" y="1103376"/>
                  </a:cubicBezTo>
                  <a:lnTo>
                    <a:pt x="189738" y="1103376"/>
                  </a:lnTo>
                  <a:cubicBezTo>
                    <a:pt x="84963" y="1103249"/>
                    <a:pt x="0" y="1020953"/>
                    <a:pt x="0" y="919480"/>
                  </a:cubicBezTo>
                  <a:close/>
                </a:path>
              </a:pathLst>
            </a:custGeom>
            <a:solidFill>
              <a:srgbClr val="2CA264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0"/>
              <a:ext cx="13508991" cy="1141476"/>
            </a:xfrm>
            <a:custGeom>
              <a:avLst/>
              <a:gdLst/>
              <a:ahLst/>
              <a:cxnLst/>
              <a:rect l="l" t="t" r="r" b="b"/>
              <a:pathLst>
                <a:path w="13508991" h="1141476">
                  <a:moveTo>
                    <a:pt x="0" y="202946"/>
                  </a:moveTo>
                  <a:cubicBezTo>
                    <a:pt x="0" y="90297"/>
                    <a:pt x="93980" y="0"/>
                    <a:pt x="208788" y="0"/>
                  </a:cubicBezTo>
                  <a:lnTo>
                    <a:pt x="13300202" y="0"/>
                  </a:lnTo>
                  <a:lnTo>
                    <a:pt x="13300202" y="19050"/>
                  </a:lnTo>
                  <a:lnTo>
                    <a:pt x="13300202" y="0"/>
                  </a:lnTo>
                  <a:cubicBezTo>
                    <a:pt x="13414883" y="0"/>
                    <a:pt x="13508991" y="90297"/>
                    <a:pt x="13508991" y="202946"/>
                  </a:cubicBezTo>
                  <a:lnTo>
                    <a:pt x="13489941" y="202946"/>
                  </a:lnTo>
                  <a:lnTo>
                    <a:pt x="13508991" y="202946"/>
                  </a:lnTo>
                  <a:lnTo>
                    <a:pt x="13508991" y="938530"/>
                  </a:lnTo>
                  <a:lnTo>
                    <a:pt x="13489941" y="938530"/>
                  </a:lnTo>
                  <a:lnTo>
                    <a:pt x="13508991" y="938530"/>
                  </a:lnTo>
                  <a:cubicBezTo>
                    <a:pt x="13508991" y="1051179"/>
                    <a:pt x="13415011" y="1141476"/>
                    <a:pt x="13300202" y="1141476"/>
                  </a:cubicBezTo>
                  <a:lnTo>
                    <a:pt x="13300202" y="1122426"/>
                  </a:lnTo>
                  <a:lnTo>
                    <a:pt x="13300202" y="1141476"/>
                  </a:lnTo>
                  <a:lnTo>
                    <a:pt x="208788" y="1141476"/>
                  </a:lnTo>
                  <a:lnTo>
                    <a:pt x="208788" y="1122426"/>
                  </a:lnTo>
                  <a:lnTo>
                    <a:pt x="208788" y="1141476"/>
                  </a:lnTo>
                  <a:cubicBezTo>
                    <a:pt x="93980" y="1141349"/>
                    <a:pt x="0" y="1051052"/>
                    <a:pt x="0" y="938530"/>
                  </a:cubicBezTo>
                  <a:lnTo>
                    <a:pt x="0" y="202946"/>
                  </a:lnTo>
                  <a:lnTo>
                    <a:pt x="19050" y="202946"/>
                  </a:lnTo>
                  <a:lnTo>
                    <a:pt x="0" y="202946"/>
                  </a:lnTo>
                  <a:moveTo>
                    <a:pt x="38100" y="202946"/>
                  </a:moveTo>
                  <a:lnTo>
                    <a:pt x="38100" y="938530"/>
                  </a:lnTo>
                  <a:lnTo>
                    <a:pt x="19050" y="938530"/>
                  </a:lnTo>
                  <a:lnTo>
                    <a:pt x="38100" y="938530"/>
                  </a:lnTo>
                  <a:cubicBezTo>
                    <a:pt x="38100" y="1028954"/>
                    <a:pt x="113919" y="1103376"/>
                    <a:pt x="208788" y="1103376"/>
                  </a:cubicBezTo>
                  <a:lnTo>
                    <a:pt x="13300202" y="1103376"/>
                  </a:lnTo>
                  <a:cubicBezTo>
                    <a:pt x="13395071" y="1103376"/>
                    <a:pt x="13470889" y="1029081"/>
                    <a:pt x="13470889" y="938530"/>
                  </a:cubicBezTo>
                  <a:lnTo>
                    <a:pt x="13470889" y="202946"/>
                  </a:lnTo>
                  <a:cubicBezTo>
                    <a:pt x="13470889" y="112522"/>
                    <a:pt x="13395071" y="38100"/>
                    <a:pt x="13300202" y="38100"/>
                  </a:cubicBezTo>
                  <a:lnTo>
                    <a:pt x="208788" y="38100"/>
                  </a:lnTo>
                  <a:lnTo>
                    <a:pt x="208788" y="19050"/>
                  </a:lnTo>
                  <a:lnTo>
                    <a:pt x="208788" y="38100"/>
                  </a:lnTo>
                  <a:cubicBezTo>
                    <a:pt x="113919" y="38100"/>
                    <a:pt x="38100" y="112395"/>
                    <a:pt x="38100" y="20294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171974" y="2846532"/>
            <a:ext cx="10050950" cy="775268"/>
            <a:chOff x="0" y="0"/>
            <a:chExt cx="13401266" cy="103369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3401266" cy="1033690"/>
            </a:xfrm>
            <a:custGeom>
              <a:avLst/>
              <a:gdLst/>
              <a:ahLst/>
              <a:cxnLst/>
              <a:rect l="l" t="t" r="r" b="b"/>
              <a:pathLst>
                <a:path w="13401266" h="1033690">
                  <a:moveTo>
                    <a:pt x="0" y="0"/>
                  </a:moveTo>
                  <a:lnTo>
                    <a:pt x="13401266" y="0"/>
                  </a:lnTo>
                  <a:lnTo>
                    <a:pt x="13401266" y="1033690"/>
                  </a:lnTo>
                  <a:lnTo>
                    <a:pt x="0" y="103369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28575"/>
              <a:ext cx="13401266" cy="10051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46"/>
                </a:lnSpc>
              </a:pPr>
              <a:r>
                <a:rPr lang="en-US" sz="24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 Spodbujanje socialne kohezije in gradnja skupnosti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131579" y="3732980"/>
            <a:ext cx="10131740" cy="856058"/>
            <a:chOff x="0" y="0"/>
            <a:chExt cx="13508986" cy="1141410"/>
          </a:xfrm>
        </p:grpSpPr>
        <p:sp>
          <p:nvSpPr>
            <p:cNvPr id="28" name="Freeform 28"/>
            <p:cNvSpPr/>
            <p:nvPr/>
          </p:nvSpPr>
          <p:spPr>
            <a:xfrm>
              <a:off x="19050" y="19050"/>
              <a:ext cx="13470889" cy="1103376"/>
            </a:xfrm>
            <a:custGeom>
              <a:avLst/>
              <a:gdLst/>
              <a:ahLst/>
              <a:cxnLst/>
              <a:rect l="l" t="t" r="r" b="b"/>
              <a:pathLst>
                <a:path w="13470889" h="1103376">
                  <a:moveTo>
                    <a:pt x="0" y="183896"/>
                  </a:moveTo>
                  <a:cubicBezTo>
                    <a:pt x="0" y="82296"/>
                    <a:pt x="84963" y="0"/>
                    <a:pt x="189738" y="0"/>
                  </a:cubicBezTo>
                  <a:lnTo>
                    <a:pt x="13281152" y="0"/>
                  </a:lnTo>
                  <a:cubicBezTo>
                    <a:pt x="13385927" y="0"/>
                    <a:pt x="13470889" y="82296"/>
                    <a:pt x="13470889" y="183896"/>
                  </a:cubicBezTo>
                  <a:lnTo>
                    <a:pt x="13470889" y="919480"/>
                  </a:lnTo>
                  <a:cubicBezTo>
                    <a:pt x="13470889" y="1021080"/>
                    <a:pt x="13385927" y="1103376"/>
                    <a:pt x="13281152" y="1103376"/>
                  </a:cubicBezTo>
                  <a:lnTo>
                    <a:pt x="189738" y="1103376"/>
                  </a:lnTo>
                  <a:cubicBezTo>
                    <a:pt x="84963" y="1103249"/>
                    <a:pt x="0" y="1020953"/>
                    <a:pt x="0" y="919480"/>
                  </a:cubicBezTo>
                  <a:close/>
                </a:path>
              </a:pathLst>
            </a:custGeom>
            <a:solidFill>
              <a:srgbClr val="90A30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0" y="0"/>
              <a:ext cx="13508991" cy="1141476"/>
            </a:xfrm>
            <a:custGeom>
              <a:avLst/>
              <a:gdLst/>
              <a:ahLst/>
              <a:cxnLst/>
              <a:rect l="l" t="t" r="r" b="b"/>
              <a:pathLst>
                <a:path w="13508991" h="1141476">
                  <a:moveTo>
                    <a:pt x="0" y="202946"/>
                  </a:moveTo>
                  <a:cubicBezTo>
                    <a:pt x="0" y="90297"/>
                    <a:pt x="93980" y="0"/>
                    <a:pt x="208788" y="0"/>
                  </a:cubicBezTo>
                  <a:lnTo>
                    <a:pt x="13300202" y="0"/>
                  </a:lnTo>
                  <a:lnTo>
                    <a:pt x="13300202" y="19050"/>
                  </a:lnTo>
                  <a:lnTo>
                    <a:pt x="13300202" y="0"/>
                  </a:lnTo>
                  <a:cubicBezTo>
                    <a:pt x="13414883" y="0"/>
                    <a:pt x="13508991" y="90297"/>
                    <a:pt x="13508991" y="202946"/>
                  </a:cubicBezTo>
                  <a:lnTo>
                    <a:pt x="13489941" y="202946"/>
                  </a:lnTo>
                  <a:lnTo>
                    <a:pt x="13508991" y="202946"/>
                  </a:lnTo>
                  <a:lnTo>
                    <a:pt x="13508991" y="938530"/>
                  </a:lnTo>
                  <a:lnTo>
                    <a:pt x="13489941" y="938530"/>
                  </a:lnTo>
                  <a:lnTo>
                    <a:pt x="13508991" y="938530"/>
                  </a:lnTo>
                  <a:cubicBezTo>
                    <a:pt x="13508991" y="1051179"/>
                    <a:pt x="13415011" y="1141476"/>
                    <a:pt x="13300202" y="1141476"/>
                  </a:cubicBezTo>
                  <a:lnTo>
                    <a:pt x="13300202" y="1122426"/>
                  </a:lnTo>
                  <a:lnTo>
                    <a:pt x="13300202" y="1141476"/>
                  </a:lnTo>
                  <a:lnTo>
                    <a:pt x="208788" y="1141476"/>
                  </a:lnTo>
                  <a:lnTo>
                    <a:pt x="208788" y="1122426"/>
                  </a:lnTo>
                  <a:lnTo>
                    <a:pt x="208788" y="1141476"/>
                  </a:lnTo>
                  <a:cubicBezTo>
                    <a:pt x="93980" y="1141349"/>
                    <a:pt x="0" y="1051052"/>
                    <a:pt x="0" y="938530"/>
                  </a:cubicBezTo>
                  <a:lnTo>
                    <a:pt x="0" y="202946"/>
                  </a:lnTo>
                  <a:lnTo>
                    <a:pt x="19050" y="202946"/>
                  </a:lnTo>
                  <a:lnTo>
                    <a:pt x="0" y="202946"/>
                  </a:lnTo>
                  <a:moveTo>
                    <a:pt x="38100" y="202946"/>
                  </a:moveTo>
                  <a:lnTo>
                    <a:pt x="38100" y="938530"/>
                  </a:lnTo>
                  <a:lnTo>
                    <a:pt x="19050" y="938530"/>
                  </a:lnTo>
                  <a:lnTo>
                    <a:pt x="38100" y="938530"/>
                  </a:lnTo>
                  <a:cubicBezTo>
                    <a:pt x="38100" y="1028954"/>
                    <a:pt x="113919" y="1103376"/>
                    <a:pt x="208788" y="1103376"/>
                  </a:cubicBezTo>
                  <a:lnTo>
                    <a:pt x="13300202" y="1103376"/>
                  </a:lnTo>
                  <a:cubicBezTo>
                    <a:pt x="13395071" y="1103376"/>
                    <a:pt x="13470889" y="1029081"/>
                    <a:pt x="13470889" y="938530"/>
                  </a:cubicBezTo>
                  <a:lnTo>
                    <a:pt x="13470889" y="202946"/>
                  </a:lnTo>
                  <a:cubicBezTo>
                    <a:pt x="13470889" y="112522"/>
                    <a:pt x="13395071" y="38100"/>
                    <a:pt x="13300202" y="38100"/>
                  </a:cubicBezTo>
                  <a:lnTo>
                    <a:pt x="208788" y="38100"/>
                  </a:lnTo>
                  <a:lnTo>
                    <a:pt x="208788" y="19050"/>
                  </a:lnTo>
                  <a:lnTo>
                    <a:pt x="208788" y="38100"/>
                  </a:lnTo>
                  <a:cubicBezTo>
                    <a:pt x="113919" y="38100"/>
                    <a:pt x="38100" y="112395"/>
                    <a:pt x="38100" y="20294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171974" y="3773374"/>
            <a:ext cx="10050950" cy="775268"/>
            <a:chOff x="0" y="0"/>
            <a:chExt cx="13401266" cy="10336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3401266" cy="1033690"/>
            </a:xfrm>
            <a:custGeom>
              <a:avLst/>
              <a:gdLst/>
              <a:ahLst/>
              <a:cxnLst/>
              <a:rect l="l" t="t" r="r" b="b"/>
              <a:pathLst>
                <a:path w="13401266" h="1033690">
                  <a:moveTo>
                    <a:pt x="0" y="0"/>
                  </a:moveTo>
                  <a:lnTo>
                    <a:pt x="13401266" y="0"/>
                  </a:lnTo>
                  <a:lnTo>
                    <a:pt x="13401266" y="1033690"/>
                  </a:lnTo>
                  <a:lnTo>
                    <a:pt x="0" y="103369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28575"/>
              <a:ext cx="13401266" cy="10051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46"/>
                </a:lnSpc>
              </a:pPr>
              <a:r>
                <a:rPr lang="en-US" sz="24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 Zmanjševanje digitalnega razkoraka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131579" y="4659822"/>
            <a:ext cx="10131740" cy="856058"/>
            <a:chOff x="0" y="0"/>
            <a:chExt cx="13508986" cy="1141410"/>
          </a:xfrm>
        </p:grpSpPr>
        <p:sp>
          <p:nvSpPr>
            <p:cNvPr id="34" name="Freeform 34"/>
            <p:cNvSpPr/>
            <p:nvPr/>
          </p:nvSpPr>
          <p:spPr>
            <a:xfrm>
              <a:off x="19050" y="19050"/>
              <a:ext cx="13470889" cy="1103376"/>
            </a:xfrm>
            <a:custGeom>
              <a:avLst/>
              <a:gdLst/>
              <a:ahLst/>
              <a:cxnLst/>
              <a:rect l="l" t="t" r="r" b="b"/>
              <a:pathLst>
                <a:path w="13470889" h="1103376">
                  <a:moveTo>
                    <a:pt x="0" y="183896"/>
                  </a:moveTo>
                  <a:cubicBezTo>
                    <a:pt x="0" y="82296"/>
                    <a:pt x="84963" y="0"/>
                    <a:pt x="189738" y="0"/>
                  </a:cubicBezTo>
                  <a:lnTo>
                    <a:pt x="13281152" y="0"/>
                  </a:lnTo>
                  <a:cubicBezTo>
                    <a:pt x="13385927" y="0"/>
                    <a:pt x="13470889" y="82296"/>
                    <a:pt x="13470889" y="183896"/>
                  </a:cubicBezTo>
                  <a:lnTo>
                    <a:pt x="13470889" y="919480"/>
                  </a:lnTo>
                  <a:cubicBezTo>
                    <a:pt x="13470889" y="1021080"/>
                    <a:pt x="13385927" y="1103376"/>
                    <a:pt x="13281152" y="1103376"/>
                  </a:cubicBezTo>
                  <a:lnTo>
                    <a:pt x="189738" y="1103376"/>
                  </a:lnTo>
                  <a:cubicBezTo>
                    <a:pt x="84963" y="1103249"/>
                    <a:pt x="0" y="1020953"/>
                    <a:pt x="0" y="919480"/>
                  </a:cubicBezTo>
                  <a:close/>
                </a:path>
              </a:pathLst>
            </a:custGeom>
            <a:solidFill>
              <a:srgbClr val="A42C3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0" y="0"/>
              <a:ext cx="13508991" cy="1141476"/>
            </a:xfrm>
            <a:custGeom>
              <a:avLst/>
              <a:gdLst/>
              <a:ahLst/>
              <a:cxnLst/>
              <a:rect l="l" t="t" r="r" b="b"/>
              <a:pathLst>
                <a:path w="13508991" h="1141476">
                  <a:moveTo>
                    <a:pt x="0" y="202946"/>
                  </a:moveTo>
                  <a:cubicBezTo>
                    <a:pt x="0" y="90297"/>
                    <a:pt x="93980" y="0"/>
                    <a:pt x="208788" y="0"/>
                  </a:cubicBezTo>
                  <a:lnTo>
                    <a:pt x="13300202" y="0"/>
                  </a:lnTo>
                  <a:lnTo>
                    <a:pt x="13300202" y="19050"/>
                  </a:lnTo>
                  <a:lnTo>
                    <a:pt x="13300202" y="0"/>
                  </a:lnTo>
                  <a:cubicBezTo>
                    <a:pt x="13414883" y="0"/>
                    <a:pt x="13508991" y="90297"/>
                    <a:pt x="13508991" y="202946"/>
                  </a:cubicBezTo>
                  <a:lnTo>
                    <a:pt x="13489941" y="202946"/>
                  </a:lnTo>
                  <a:lnTo>
                    <a:pt x="13508991" y="202946"/>
                  </a:lnTo>
                  <a:lnTo>
                    <a:pt x="13508991" y="938530"/>
                  </a:lnTo>
                  <a:lnTo>
                    <a:pt x="13489941" y="938530"/>
                  </a:lnTo>
                  <a:lnTo>
                    <a:pt x="13508991" y="938530"/>
                  </a:lnTo>
                  <a:cubicBezTo>
                    <a:pt x="13508991" y="1051179"/>
                    <a:pt x="13415011" y="1141476"/>
                    <a:pt x="13300202" y="1141476"/>
                  </a:cubicBezTo>
                  <a:lnTo>
                    <a:pt x="13300202" y="1122426"/>
                  </a:lnTo>
                  <a:lnTo>
                    <a:pt x="13300202" y="1141476"/>
                  </a:lnTo>
                  <a:lnTo>
                    <a:pt x="208788" y="1141476"/>
                  </a:lnTo>
                  <a:lnTo>
                    <a:pt x="208788" y="1122426"/>
                  </a:lnTo>
                  <a:lnTo>
                    <a:pt x="208788" y="1141476"/>
                  </a:lnTo>
                  <a:cubicBezTo>
                    <a:pt x="93980" y="1141349"/>
                    <a:pt x="0" y="1051052"/>
                    <a:pt x="0" y="938530"/>
                  </a:cubicBezTo>
                  <a:lnTo>
                    <a:pt x="0" y="202946"/>
                  </a:lnTo>
                  <a:lnTo>
                    <a:pt x="19050" y="202946"/>
                  </a:lnTo>
                  <a:lnTo>
                    <a:pt x="0" y="202946"/>
                  </a:lnTo>
                  <a:moveTo>
                    <a:pt x="38100" y="202946"/>
                  </a:moveTo>
                  <a:lnTo>
                    <a:pt x="38100" y="938530"/>
                  </a:lnTo>
                  <a:lnTo>
                    <a:pt x="19050" y="938530"/>
                  </a:lnTo>
                  <a:lnTo>
                    <a:pt x="38100" y="938530"/>
                  </a:lnTo>
                  <a:cubicBezTo>
                    <a:pt x="38100" y="1028954"/>
                    <a:pt x="113919" y="1103376"/>
                    <a:pt x="208788" y="1103376"/>
                  </a:cubicBezTo>
                  <a:lnTo>
                    <a:pt x="13300202" y="1103376"/>
                  </a:lnTo>
                  <a:cubicBezTo>
                    <a:pt x="13395071" y="1103376"/>
                    <a:pt x="13470889" y="1029081"/>
                    <a:pt x="13470889" y="938530"/>
                  </a:cubicBezTo>
                  <a:lnTo>
                    <a:pt x="13470889" y="202946"/>
                  </a:lnTo>
                  <a:cubicBezTo>
                    <a:pt x="13470889" y="112522"/>
                    <a:pt x="13395071" y="38100"/>
                    <a:pt x="13300202" y="38100"/>
                  </a:cubicBezTo>
                  <a:lnTo>
                    <a:pt x="208788" y="38100"/>
                  </a:lnTo>
                  <a:lnTo>
                    <a:pt x="208788" y="19050"/>
                  </a:lnTo>
                  <a:lnTo>
                    <a:pt x="208788" y="38100"/>
                  </a:lnTo>
                  <a:cubicBezTo>
                    <a:pt x="113919" y="38100"/>
                    <a:pt x="38100" y="112395"/>
                    <a:pt x="38100" y="20294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171974" y="4700217"/>
            <a:ext cx="10050950" cy="775268"/>
            <a:chOff x="0" y="0"/>
            <a:chExt cx="13401266" cy="103369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3401266" cy="1033690"/>
            </a:xfrm>
            <a:custGeom>
              <a:avLst/>
              <a:gdLst/>
              <a:ahLst/>
              <a:cxnLst/>
              <a:rect l="l" t="t" r="r" b="b"/>
              <a:pathLst>
                <a:path w="13401266" h="1033690">
                  <a:moveTo>
                    <a:pt x="0" y="0"/>
                  </a:moveTo>
                  <a:lnTo>
                    <a:pt x="13401266" y="0"/>
                  </a:lnTo>
                  <a:lnTo>
                    <a:pt x="13401266" y="1033690"/>
                  </a:lnTo>
                  <a:lnTo>
                    <a:pt x="0" y="103369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28575"/>
              <a:ext cx="13401266" cy="10051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46"/>
                </a:lnSpc>
              </a:pPr>
              <a:r>
                <a:rPr lang="en-US" sz="24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Krepitev odpornosti in delovanje demokracije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31579" y="5586664"/>
            <a:ext cx="10131740" cy="856058"/>
            <a:chOff x="0" y="0"/>
            <a:chExt cx="13508986" cy="1141410"/>
          </a:xfrm>
        </p:grpSpPr>
        <p:sp>
          <p:nvSpPr>
            <p:cNvPr id="40" name="Freeform 40"/>
            <p:cNvSpPr/>
            <p:nvPr/>
          </p:nvSpPr>
          <p:spPr>
            <a:xfrm>
              <a:off x="19050" y="19050"/>
              <a:ext cx="13470889" cy="1103376"/>
            </a:xfrm>
            <a:custGeom>
              <a:avLst/>
              <a:gdLst/>
              <a:ahLst/>
              <a:cxnLst/>
              <a:rect l="l" t="t" r="r" b="b"/>
              <a:pathLst>
                <a:path w="13470889" h="1103376">
                  <a:moveTo>
                    <a:pt x="0" y="183896"/>
                  </a:moveTo>
                  <a:cubicBezTo>
                    <a:pt x="0" y="82296"/>
                    <a:pt x="84963" y="0"/>
                    <a:pt x="189738" y="0"/>
                  </a:cubicBezTo>
                  <a:lnTo>
                    <a:pt x="13281152" y="0"/>
                  </a:lnTo>
                  <a:cubicBezTo>
                    <a:pt x="13385927" y="0"/>
                    <a:pt x="13470889" y="82296"/>
                    <a:pt x="13470889" y="183896"/>
                  </a:cubicBezTo>
                  <a:lnTo>
                    <a:pt x="13470889" y="919480"/>
                  </a:lnTo>
                  <a:cubicBezTo>
                    <a:pt x="13470889" y="1021080"/>
                    <a:pt x="13385927" y="1103376"/>
                    <a:pt x="13281152" y="1103376"/>
                  </a:cubicBezTo>
                  <a:lnTo>
                    <a:pt x="189738" y="1103376"/>
                  </a:lnTo>
                  <a:cubicBezTo>
                    <a:pt x="84963" y="1103249"/>
                    <a:pt x="0" y="1020953"/>
                    <a:pt x="0" y="919480"/>
                  </a:cubicBezTo>
                  <a:close/>
                </a:path>
              </a:pathLst>
            </a:custGeom>
            <a:solidFill>
              <a:srgbClr val="6C2DA4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0" y="0"/>
              <a:ext cx="13508991" cy="1141476"/>
            </a:xfrm>
            <a:custGeom>
              <a:avLst/>
              <a:gdLst/>
              <a:ahLst/>
              <a:cxnLst/>
              <a:rect l="l" t="t" r="r" b="b"/>
              <a:pathLst>
                <a:path w="13508991" h="1141476">
                  <a:moveTo>
                    <a:pt x="0" y="202946"/>
                  </a:moveTo>
                  <a:cubicBezTo>
                    <a:pt x="0" y="90297"/>
                    <a:pt x="93980" y="0"/>
                    <a:pt x="208788" y="0"/>
                  </a:cubicBezTo>
                  <a:lnTo>
                    <a:pt x="13300202" y="0"/>
                  </a:lnTo>
                  <a:lnTo>
                    <a:pt x="13300202" y="19050"/>
                  </a:lnTo>
                  <a:lnTo>
                    <a:pt x="13300202" y="0"/>
                  </a:lnTo>
                  <a:cubicBezTo>
                    <a:pt x="13414883" y="0"/>
                    <a:pt x="13508991" y="90297"/>
                    <a:pt x="13508991" y="202946"/>
                  </a:cubicBezTo>
                  <a:lnTo>
                    <a:pt x="13489941" y="202946"/>
                  </a:lnTo>
                  <a:lnTo>
                    <a:pt x="13508991" y="202946"/>
                  </a:lnTo>
                  <a:lnTo>
                    <a:pt x="13508991" y="938530"/>
                  </a:lnTo>
                  <a:lnTo>
                    <a:pt x="13489941" y="938530"/>
                  </a:lnTo>
                  <a:lnTo>
                    <a:pt x="13508991" y="938530"/>
                  </a:lnTo>
                  <a:cubicBezTo>
                    <a:pt x="13508991" y="1051179"/>
                    <a:pt x="13415011" y="1141476"/>
                    <a:pt x="13300202" y="1141476"/>
                  </a:cubicBezTo>
                  <a:lnTo>
                    <a:pt x="13300202" y="1122426"/>
                  </a:lnTo>
                  <a:lnTo>
                    <a:pt x="13300202" y="1141476"/>
                  </a:lnTo>
                  <a:lnTo>
                    <a:pt x="208788" y="1141476"/>
                  </a:lnTo>
                  <a:lnTo>
                    <a:pt x="208788" y="1122426"/>
                  </a:lnTo>
                  <a:lnTo>
                    <a:pt x="208788" y="1141476"/>
                  </a:lnTo>
                  <a:cubicBezTo>
                    <a:pt x="93980" y="1141349"/>
                    <a:pt x="0" y="1051052"/>
                    <a:pt x="0" y="938530"/>
                  </a:cubicBezTo>
                  <a:lnTo>
                    <a:pt x="0" y="202946"/>
                  </a:lnTo>
                  <a:lnTo>
                    <a:pt x="19050" y="202946"/>
                  </a:lnTo>
                  <a:lnTo>
                    <a:pt x="0" y="202946"/>
                  </a:lnTo>
                  <a:moveTo>
                    <a:pt x="38100" y="202946"/>
                  </a:moveTo>
                  <a:lnTo>
                    <a:pt x="38100" y="938530"/>
                  </a:lnTo>
                  <a:lnTo>
                    <a:pt x="19050" y="938530"/>
                  </a:lnTo>
                  <a:lnTo>
                    <a:pt x="38100" y="938530"/>
                  </a:lnTo>
                  <a:cubicBezTo>
                    <a:pt x="38100" y="1028954"/>
                    <a:pt x="113919" y="1103376"/>
                    <a:pt x="208788" y="1103376"/>
                  </a:cubicBezTo>
                  <a:lnTo>
                    <a:pt x="13300202" y="1103376"/>
                  </a:lnTo>
                  <a:cubicBezTo>
                    <a:pt x="13395071" y="1103376"/>
                    <a:pt x="13470889" y="1029081"/>
                    <a:pt x="13470889" y="938530"/>
                  </a:cubicBezTo>
                  <a:lnTo>
                    <a:pt x="13470889" y="202946"/>
                  </a:lnTo>
                  <a:cubicBezTo>
                    <a:pt x="13470889" y="112522"/>
                    <a:pt x="13395071" y="38100"/>
                    <a:pt x="13300202" y="38100"/>
                  </a:cubicBezTo>
                  <a:lnTo>
                    <a:pt x="208788" y="38100"/>
                  </a:lnTo>
                  <a:lnTo>
                    <a:pt x="208788" y="19050"/>
                  </a:lnTo>
                  <a:lnTo>
                    <a:pt x="208788" y="38100"/>
                  </a:lnTo>
                  <a:cubicBezTo>
                    <a:pt x="113919" y="38100"/>
                    <a:pt x="38100" y="112395"/>
                    <a:pt x="38100" y="20294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171974" y="5627060"/>
            <a:ext cx="10050950" cy="775268"/>
            <a:chOff x="0" y="0"/>
            <a:chExt cx="13401266" cy="103369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3401266" cy="1033690"/>
            </a:xfrm>
            <a:custGeom>
              <a:avLst/>
              <a:gdLst/>
              <a:ahLst/>
              <a:cxnLst/>
              <a:rect l="l" t="t" r="r" b="b"/>
              <a:pathLst>
                <a:path w="13401266" h="1033690">
                  <a:moveTo>
                    <a:pt x="0" y="0"/>
                  </a:moveTo>
                  <a:lnTo>
                    <a:pt x="13401266" y="0"/>
                  </a:lnTo>
                  <a:lnTo>
                    <a:pt x="13401266" y="1033690"/>
                  </a:lnTo>
                  <a:lnTo>
                    <a:pt x="0" y="103369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19050"/>
              <a:ext cx="13401266" cy="1014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14"/>
                </a:lnSpc>
              </a:pPr>
              <a:r>
                <a:rPr lang="en-US" sz="20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 Spodbujanje gospodarske konkurenčnosti, razvoja, zaposlovanja in gospodarske rasti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131579" y="6513507"/>
            <a:ext cx="10131740" cy="856057"/>
            <a:chOff x="0" y="0"/>
            <a:chExt cx="13508986" cy="1141410"/>
          </a:xfrm>
        </p:grpSpPr>
        <p:sp>
          <p:nvSpPr>
            <p:cNvPr id="46" name="Freeform 46"/>
            <p:cNvSpPr/>
            <p:nvPr/>
          </p:nvSpPr>
          <p:spPr>
            <a:xfrm>
              <a:off x="19050" y="19050"/>
              <a:ext cx="13470889" cy="1103376"/>
            </a:xfrm>
            <a:custGeom>
              <a:avLst/>
              <a:gdLst/>
              <a:ahLst/>
              <a:cxnLst/>
              <a:rect l="l" t="t" r="r" b="b"/>
              <a:pathLst>
                <a:path w="13470889" h="1103376">
                  <a:moveTo>
                    <a:pt x="0" y="183896"/>
                  </a:moveTo>
                  <a:cubicBezTo>
                    <a:pt x="0" y="82296"/>
                    <a:pt x="84963" y="0"/>
                    <a:pt x="189738" y="0"/>
                  </a:cubicBezTo>
                  <a:lnTo>
                    <a:pt x="13281152" y="0"/>
                  </a:lnTo>
                  <a:cubicBezTo>
                    <a:pt x="13385927" y="0"/>
                    <a:pt x="13470889" y="82296"/>
                    <a:pt x="13470889" y="183896"/>
                  </a:cubicBezTo>
                  <a:lnTo>
                    <a:pt x="13470889" y="919480"/>
                  </a:lnTo>
                  <a:cubicBezTo>
                    <a:pt x="13470889" y="1021080"/>
                    <a:pt x="13385927" y="1103376"/>
                    <a:pt x="13281152" y="1103376"/>
                  </a:cubicBezTo>
                  <a:lnTo>
                    <a:pt x="189738" y="1103376"/>
                  </a:lnTo>
                  <a:cubicBezTo>
                    <a:pt x="84963" y="1103249"/>
                    <a:pt x="0" y="1020953"/>
                    <a:pt x="0" y="919480"/>
                  </a:cubicBezTo>
                  <a:close/>
                </a:path>
              </a:pathLst>
            </a:custGeom>
            <a:solidFill>
              <a:srgbClr val="2D8CA5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0" y="0"/>
              <a:ext cx="13508991" cy="1141476"/>
            </a:xfrm>
            <a:custGeom>
              <a:avLst/>
              <a:gdLst/>
              <a:ahLst/>
              <a:cxnLst/>
              <a:rect l="l" t="t" r="r" b="b"/>
              <a:pathLst>
                <a:path w="13508991" h="1141476">
                  <a:moveTo>
                    <a:pt x="0" y="202946"/>
                  </a:moveTo>
                  <a:cubicBezTo>
                    <a:pt x="0" y="90297"/>
                    <a:pt x="93980" y="0"/>
                    <a:pt x="208788" y="0"/>
                  </a:cubicBezTo>
                  <a:lnTo>
                    <a:pt x="13300202" y="0"/>
                  </a:lnTo>
                  <a:lnTo>
                    <a:pt x="13300202" y="19050"/>
                  </a:lnTo>
                  <a:lnTo>
                    <a:pt x="13300202" y="0"/>
                  </a:lnTo>
                  <a:cubicBezTo>
                    <a:pt x="13414883" y="0"/>
                    <a:pt x="13508991" y="90297"/>
                    <a:pt x="13508991" y="202946"/>
                  </a:cubicBezTo>
                  <a:lnTo>
                    <a:pt x="13489941" y="202946"/>
                  </a:lnTo>
                  <a:lnTo>
                    <a:pt x="13508991" y="202946"/>
                  </a:lnTo>
                  <a:lnTo>
                    <a:pt x="13508991" y="938530"/>
                  </a:lnTo>
                  <a:lnTo>
                    <a:pt x="13489941" y="938530"/>
                  </a:lnTo>
                  <a:lnTo>
                    <a:pt x="13508991" y="938530"/>
                  </a:lnTo>
                  <a:cubicBezTo>
                    <a:pt x="13508991" y="1051179"/>
                    <a:pt x="13415011" y="1141476"/>
                    <a:pt x="13300202" y="1141476"/>
                  </a:cubicBezTo>
                  <a:lnTo>
                    <a:pt x="13300202" y="1122426"/>
                  </a:lnTo>
                  <a:lnTo>
                    <a:pt x="13300202" y="1141476"/>
                  </a:lnTo>
                  <a:lnTo>
                    <a:pt x="208788" y="1141476"/>
                  </a:lnTo>
                  <a:lnTo>
                    <a:pt x="208788" y="1122426"/>
                  </a:lnTo>
                  <a:lnTo>
                    <a:pt x="208788" y="1141476"/>
                  </a:lnTo>
                  <a:cubicBezTo>
                    <a:pt x="93980" y="1141349"/>
                    <a:pt x="0" y="1051052"/>
                    <a:pt x="0" y="938530"/>
                  </a:cubicBezTo>
                  <a:lnTo>
                    <a:pt x="0" y="202946"/>
                  </a:lnTo>
                  <a:lnTo>
                    <a:pt x="19050" y="202946"/>
                  </a:lnTo>
                  <a:lnTo>
                    <a:pt x="0" y="202946"/>
                  </a:lnTo>
                  <a:moveTo>
                    <a:pt x="38100" y="202946"/>
                  </a:moveTo>
                  <a:lnTo>
                    <a:pt x="38100" y="938530"/>
                  </a:lnTo>
                  <a:lnTo>
                    <a:pt x="19050" y="938530"/>
                  </a:lnTo>
                  <a:lnTo>
                    <a:pt x="38100" y="938530"/>
                  </a:lnTo>
                  <a:cubicBezTo>
                    <a:pt x="38100" y="1028954"/>
                    <a:pt x="113919" y="1103376"/>
                    <a:pt x="208788" y="1103376"/>
                  </a:cubicBezTo>
                  <a:lnTo>
                    <a:pt x="13300202" y="1103376"/>
                  </a:lnTo>
                  <a:cubicBezTo>
                    <a:pt x="13395071" y="1103376"/>
                    <a:pt x="13470889" y="1029081"/>
                    <a:pt x="13470889" y="938530"/>
                  </a:cubicBezTo>
                  <a:lnTo>
                    <a:pt x="13470889" y="202946"/>
                  </a:lnTo>
                  <a:cubicBezTo>
                    <a:pt x="13470889" y="112522"/>
                    <a:pt x="13395071" y="38100"/>
                    <a:pt x="13300202" y="38100"/>
                  </a:cubicBezTo>
                  <a:lnTo>
                    <a:pt x="208788" y="38100"/>
                  </a:lnTo>
                  <a:lnTo>
                    <a:pt x="208788" y="19050"/>
                  </a:lnTo>
                  <a:lnTo>
                    <a:pt x="208788" y="38100"/>
                  </a:lnTo>
                  <a:cubicBezTo>
                    <a:pt x="113919" y="38100"/>
                    <a:pt x="38100" y="112395"/>
                    <a:pt x="38100" y="20294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7171974" y="6553902"/>
            <a:ext cx="10050950" cy="775268"/>
            <a:chOff x="0" y="0"/>
            <a:chExt cx="13401266" cy="103369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3401266" cy="1033690"/>
            </a:xfrm>
            <a:custGeom>
              <a:avLst/>
              <a:gdLst/>
              <a:ahLst/>
              <a:cxnLst/>
              <a:rect l="l" t="t" r="r" b="b"/>
              <a:pathLst>
                <a:path w="13401266" h="1033690">
                  <a:moveTo>
                    <a:pt x="0" y="0"/>
                  </a:moveTo>
                  <a:lnTo>
                    <a:pt x="13401266" y="0"/>
                  </a:lnTo>
                  <a:lnTo>
                    <a:pt x="13401266" y="1033690"/>
                  </a:lnTo>
                  <a:lnTo>
                    <a:pt x="0" y="103369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28575"/>
              <a:ext cx="13401266" cy="10051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46"/>
                </a:lnSpc>
              </a:pPr>
              <a:r>
                <a:rPr lang="en-US" sz="24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Prispevanje k trajnostnemu razvoju in varovanju okolja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131579" y="7440350"/>
            <a:ext cx="10131740" cy="856058"/>
            <a:chOff x="0" y="0"/>
            <a:chExt cx="13508986" cy="1141410"/>
          </a:xfrm>
        </p:grpSpPr>
        <p:sp>
          <p:nvSpPr>
            <p:cNvPr id="52" name="Freeform 52"/>
            <p:cNvSpPr/>
            <p:nvPr/>
          </p:nvSpPr>
          <p:spPr>
            <a:xfrm>
              <a:off x="19050" y="19050"/>
              <a:ext cx="13470889" cy="1103376"/>
            </a:xfrm>
            <a:custGeom>
              <a:avLst/>
              <a:gdLst/>
              <a:ahLst/>
              <a:cxnLst/>
              <a:rect l="l" t="t" r="r" b="b"/>
              <a:pathLst>
                <a:path w="13470889" h="1103376">
                  <a:moveTo>
                    <a:pt x="0" y="183896"/>
                  </a:moveTo>
                  <a:cubicBezTo>
                    <a:pt x="0" y="82296"/>
                    <a:pt x="84963" y="0"/>
                    <a:pt x="189738" y="0"/>
                  </a:cubicBezTo>
                  <a:lnTo>
                    <a:pt x="13281152" y="0"/>
                  </a:lnTo>
                  <a:cubicBezTo>
                    <a:pt x="13385927" y="0"/>
                    <a:pt x="13470889" y="82296"/>
                    <a:pt x="13470889" y="183896"/>
                  </a:cubicBezTo>
                  <a:lnTo>
                    <a:pt x="13470889" y="919480"/>
                  </a:lnTo>
                  <a:cubicBezTo>
                    <a:pt x="13470889" y="1021080"/>
                    <a:pt x="13385927" y="1103376"/>
                    <a:pt x="13281152" y="1103376"/>
                  </a:cubicBezTo>
                  <a:lnTo>
                    <a:pt x="189738" y="1103376"/>
                  </a:lnTo>
                  <a:cubicBezTo>
                    <a:pt x="84963" y="1103249"/>
                    <a:pt x="0" y="1020953"/>
                    <a:pt x="0" y="919480"/>
                  </a:cubicBezTo>
                  <a:close/>
                </a:path>
              </a:pathLst>
            </a:custGeom>
            <a:solidFill>
              <a:srgbClr val="3BA621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0" y="0"/>
              <a:ext cx="13508991" cy="1141476"/>
            </a:xfrm>
            <a:custGeom>
              <a:avLst/>
              <a:gdLst/>
              <a:ahLst/>
              <a:cxnLst/>
              <a:rect l="l" t="t" r="r" b="b"/>
              <a:pathLst>
                <a:path w="13508991" h="1141476">
                  <a:moveTo>
                    <a:pt x="0" y="202946"/>
                  </a:moveTo>
                  <a:cubicBezTo>
                    <a:pt x="0" y="90297"/>
                    <a:pt x="93980" y="0"/>
                    <a:pt x="208788" y="0"/>
                  </a:cubicBezTo>
                  <a:lnTo>
                    <a:pt x="13300202" y="0"/>
                  </a:lnTo>
                  <a:lnTo>
                    <a:pt x="13300202" y="19050"/>
                  </a:lnTo>
                  <a:lnTo>
                    <a:pt x="13300202" y="0"/>
                  </a:lnTo>
                  <a:cubicBezTo>
                    <a:pt x="13414883" y="0"/>
                    <a:pt x="13508991" y="90297"/>
                    <a:pt x="13508991" y="202946"/>
                  </a:cubicBezTo>
                  <a:lnTo>
                    <a:pt x="13489941" y="202946"/>
                  </a:lnTo>
                  <a:lnTo>
                    <a:pt x="13508991" y="202946"/>
                  </a:lnTo>
                  <a:lnTo>
                    <a:pt x="13508991" y="938530"/>
                  </a:lnTo>
                  <a:lnTo>
                    <a:pt x="13489941" y="938530"/>
                  </a:lnTo>
                  <a:lnTo>
                    <a:pt x="13508991" y="938530"/>
                  </a:lnTo>
                  <a:cubicBezTo>
                    <a:pt x="13508991" y="1051179"/>
                    <a:pt x="13415011" y="1141476"/>
                    <a:pt x="13300202" y="1141476"/>
                  </a:cubicBezTo>
                  <a:lnTo>
                    <a:pt x="13300202" y="1122426"/>
                  </a:lnTo>
                  <a:lnTo>
                    <a:pt x="13300202" y="1141476"/>
                  </a:lnTo>
                  <a:lnTo>
                    <a:pt x="208788" y="1141476"/>
                  </a:lnTo>
                  <a:lnTo>
                    <a:pt x="208788" y="1122426"/>
                  </a:lnTo>
                  <a:lnTo>
                    <a:pt x="208788" y="1141476"/>
                  </a:lnTo>
                  <a:cubicBezTo>
                    <a:pt x="93980" y="1141349"/>
                    <a:pt x="0" y="1051052"/>
                    <a:pt x="0" y="938530"/>
                  </a:cubicBezTo>
                  <a:lnTo>
                    <a:pt x="0" y="202946"/>
                  </a:lnTo>
                  <a:lnTo>
                    <a:pt x="19050" y="202946"/>
                  </a:lnTo>
                  <a:lnTo>
                    <a:pt x="0" y="202946"/>
                  </a:lnTo>
                  <a:moveTo>
                    <a:pt x="38100" y="202946"/>
                  </a:moveTo>
                  <a:lnTo>
                    <a:pt x="38100" y="938530"/>
                  </a:lnTo>
                  <a:lnTo>
                    <a:pt x="19050" y="938530"/>
                  </a:lnTo>
                  <a:lnTo>
                    <a:pt x="38100" y="938530"/>
                  </a:lnTo>
                  <a:cubicBezTo>
                    <a:pt x="38100" y="1028954"/>
                    <a:pt x="113919" y="1103376"/>
                    <a:pt x="208788" y="1103376"/>
                  </a:cubicBezTo>
                  <a:lnTo>
                    <a:pt x="13300202" y="1103376"/>
                  </a:lnTo>
                  <a:cubicBezTo>
                    <a:pt x="13395071" y="1103376"/>
                    <a:pt x="13470889" y="1029081"/>
                    <a:pt x="13470889" y="938530"/>
                  </a:cubicBezTo>
                  <a:lnTo>
                    <a:pt x="13470889" y="202946"/>
                  </a:lnTo>
                  <a:cubicBezTo>
                    <a:pt x="13470889" y="112522"/>
                    <a:pt x="13395071" y="38100"/>
                    <a:pt x="13300202" y="38100"/>
                  </a:cubicBezTo>
                  <a:lnTo>
                    <a:pt x="208788" y="38100"/>
                  </a:lnTo>
                  <a:lnTo>
                    <a:pt x="208788" y="19050"/>
                  </a:lnTo>
                  <a:lnTo>
                    <a:pt x="208788" y="38100"/>
                  </a:lnTo>
                  <a:cubicBezTo>
                    <a:pt x="113919" y="38100"/>
                    <a:pt x="38100" y="112395"/>
                    <a:pt x="38100" y="20294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7171974" y="7480744"/>
            <a:ext cx="10050950" cy="775268"/>
            <a:chOff x="0" y="0"/>
            <a:chExt cx="13401266" cy="103369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3401266" cy="1033690"/>
            </a:xfrm>
            <a:custGeom>
              <a:avLst/>
              <a:gdLst/>
              <a:ahLst/>
              <a:cxnLst/>
              <a:rect l="l" t="t" r="r" b="b"/>
              <a:pathLst>
                <a:path w="13401266" h="1033690">
                  <a:moveTo>
                    <a:pt x="0" y="0"/>
                  </a:moveTo>
                  <a:lnTo>
                    <a:pt x="13401266" y="0"/>
                  </a:lnTo>
                  <a:lnTo>
                    <a:pt x="13401266" y="1033690"/>
                  </a:lnTo>
                  <a:lnTo>
                    <a:pt x="0" y="103369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28575"/>
              <a:ext cx="13401266" cy="10051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46"/>
                </a:lnSpc>
              </a:pPr>
              <a:r>
                <a:rPr lang="en-US" sz="24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 Krepitev zdravja in dobrega počutja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7131579" y="8367192"/>
            <a:ext cx="10131740" cy="856057"/>
            <a:chOff x="0" y="0"/>
            <a:chExt cx="13508986" cy="1141410"/>
          </a:xfrm>
        </p:grpSpPr>
        <p:sp>
          <p:nvSpPr>
            <p:cNvPr id="58" name="Freeform 58"/>
            <p:cNvSpPr/>
            <p:nvPr/>
          </p:nvSpPr>
          <p:spPr>
            <a:xfrm>
              <a:off x="19050" y="19050"/>
              <a:ext cx="13470889" cy="1103376"/>
            </a:xfrm>
            <a:custGeom>
              <a:avLst/>
              <a:gdLst/>
              <a:ahLst/>
              <a:cxnLst/>
              <a:rect l="l" t="t" r="r" b="b"/>
              <a:pathLst>
                <a:path w="13470889" h="1103376">
                  <a:moveTo>
                    <a:pt x="0" y="183896"/>
                  </a:moveTo>
                  <a:cubicBezTo>
                    <a:pt x="0" y="82296"/>
                    <a:pt x="84963" y="0"/>
                    <a:pt x="189738" y="0"/>
                  </a:cubicBezTo>
                  <a:lnTo>
                    <a:pt x="13281152" y="0"/>
                  </a:lnTo>
                  <a:cubicBezTo>
                    <a:pt x="13385927" y="0"/>
                    <a:pt x="13470889" y="82296"/>
                    <a:pt x="13470889" y="183896"/>
                  </a:cubicBezTo>
                  <a:lnTo>
                    <a:pt x="13470889" y="919480"/>
                  </a:lnTo>
                  <a:cubicBezTo>
                    <a:pt x="13470889" y="1021080"/>
                    <a:pt x="13385927" y="1103376"/>
                    <a:pt x="13281152" y="1103376"/>
                  </a:cubicBezTo>
                  <a:lnTo>
                    <a:pt x="189738" y="1103376"/>
                  </a:lnTo>
                  <a:cubicBezTo>
                    <a:pt x="84963" y="1103249"/>
                    <a:pt x="0" y="1020953"/>
                    <a:pt x="0" y="919480"/>
                  </a:cubicBezTo>
                  <a:close/>
                </a:path>
              </a:pathLst>
            </a:custGeom>
            <a:solidFill>
              <a:srgbClr val="A77400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Freeform 59"/>
            <p:cNvSpPr/>
            <p:nvPr/>
          </p:nvSpPr>
          <p:spPr>
            <a:xfrm>
              <a:off x="0" y="0"/>
              <a:ext cx="13508991" cy="1141476"/>
            </a:xfrm>
            <a:custGeom>
              <a:avLst/>
              <a:gdLst/>
              <a:ahLst/>
              <a:cxnLst/>
              <a:rect l="l" t="t" r="r" b="b"/>
              <a:pathLst>
                <a:path w="13508991" h="1141476">
                  <a:moveTo>
                    <a:pt x="0" y="202946"/>
                  </a:moveTo>
                  <a:cubicBezTo>
                    <a:pt x="0" y="90297"/>
                    <a:pt x="93980" y="0"/>
                    <a:pt x="208788" y="0"/>
                  </a:cubicBezTo>
                  <a:lnTo>
                    <a:pt x="13300202" y="0"/>
                  </a:lnTo>
                  <a:lnTo>
                    <a:pt x="13300202" y="19050"/>
                  </a:lnTo>
                  <a:lnTo>
                    <a:pt x="13300202" y="0"/>
                  </a:lnTo>
                  <a:cubicBezTo>
                    <a:pt x="13414883" y="0"/>
                    <a:pt x="13508991" y="90297"/>
                    <a:pt x="13508991" y="202946"/>
                  </a:cubicBezTo>
                  <a:lnTo>
                    <a:pt x="13489941" y="202946"/>
                  </a:lnTo>
                  <a:lnTo>
                    <a:pt x="13508991" y="202946"/>
                  </a:lnTo>
                  <a:lnTo>
                    <a:pt x="13508991" y="938530"/>
                  </a:lnTo>
                  <a:lnTo>
                    <a:pt x="13489941" y="938530"/>
                  </a:lnTo>
                  <a:lnTo>
                    <a:pt x="13508991" y="938530"/>
                  </a:lnTo>
                  <a:cubicBezTo>
                    <a:pt x="13508991" y="1051179"/>
                    <a:pt x="13415011" y="1141476"/>
                    <a:pt x="13300202" y="1141476"/>
                  </a:cubicBezTo>
                  <a:lnTo>
                    <a:pt x="13300202" y="1122426"/>
                  </a:lnTo>
                  <a:lnTo>
                    <a:pt x="13300202" y="1141476"/>
                  </a:lnTo>
                  <a:lnTo>
                    <a:pt x="208788" y="1141476"/>
                  </a:lnTo>
                  <a:lnTo>
                    <a:pt x="208788" y="1122426"/>
                  </a:lnTo>
                  <a:lnTo>
                    <a:pt x="208788" y="1141476"/>
                  </a:lnTo>
                  <a:cubicBezTo>
                    <a:pt x="93980" y="1141349"/>
                    <a:pt x="0" y="1051052"/>
                    <a:pt x="0" y="938530"/>
                  </a:cubicBezTo>
                  <a:lnTo>
                    <a:pt x="0" y="202946"/>
                  </a:lnTo>
                  <a:lnTo>
                    <a:pt x="19050" y="202946"/>
                  </a:lnTo>
                  <a:lnTo>
                    <a:pt x="0" y="202946"/>
                  </a:lnTo>
                  <a:moveTo>
                    <a:pt x="38100" y="202946"/>
                  </a:moveTo>
                  <a:lnTo>
                    <a:pt x="38100" y="938530"/>
                  </a:lnTo>
                  <a:lnTo>
                    <a:pt x="19050" y="938530"/>
                  </a:lnTo>
                  <a:lnTo>
                    <a:pt x="38100" y="938530"/>
                  </a:lnTo>
                  <a:cubicBezTo>
                    <a:pt x="38100" y="1028954"/>
                    <a:pt x="113919" y="1103376"/>
                    <a:pt x="208788" y="1103376"/>
                  </a:cubicBezTo>
                  <a:lnTo>
                    <a:pt x="13300202" y="1103376"/>
                  </a:lnTo>
                  <a:cubicBezTo>
                    <a:pt x="13395071" y="1103376"/>
                    <a:pt x="13470889" y="1029081"/>
                    <a:pt x="13470889" y="938530"/>
                  </a:cubicBezTo>
                  <a:lnTo>
                    <a:pt x="13470889" y="202946"/>
                  </a:lnTo>
                  <a:cubicBezTo>
                    <a:pt x="13470889" y="112522"/>
                    <a:pt x="13395071" y="38100"/>
                    <a:pt x="13300202" y="38100"/>
                  </a:cubicBezTo>
                  <a:lnTo>
                    <a:pt x="208788" y="38100"/>
                  </a:lnTo>
                  <a:lnTo>
                    <a:pt x="208788" y="19050"/>
                  </a:lnTo>
                  <a:lnTo>
                    <a:pt x="208788" y="38100"/>
                  </a:lnTo>
                  <a:cubicBezTo>
                    <a:pt x="113919" y="38100"/>
                    <a:pt x="38100" y="112395"/>
                    <a:pt x="38100" y="20294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7171974" y="8407587"/>
            <a:ext cx="10050950" cy="775268"/>
            <a:chOff x="0" y="0"/>
            <a:chExt cx="13401266" cy="103369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3401266" cy="1033690"/>
            </a:xfrm>
            <a:custGeom>
              <a:avLst/>
              <a:gdLst/>
              <a:ahLst/>
              <a:cxnLst/>
              <a:rect l="l" t="t" r="r" b="b"/>
              <a:pathLst>
                <a:path w="13401266" h="1033690">
                  <a:moveTo>
                    <a:pt x="0" y="0"/>
                  </a:moveTo>
                  <a:lnTo>
                    <a:pt x="13401266" y="0"/>
                  </a:lnTo>
                  <a:lnTo>
                    <a:pt x="13401266" y="1033690"/>
                  </a:lnTo>
                  <a:lnTo>
                    <a:pt x="0" y="103369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28575"/>
              <a:ext cx="13401266" cy="10051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46"/>
                </a:lnSpc>
              </a:pPr>
              <a:r>
                <a:rPr lang="en-US" sz="24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 Podpora razvoju mest in podeželja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7171974" y="9470900"/>
            <a:ext cx="10050950" cy="775268"/>
            <a:chOff x="0" y="0"/>
            <a:chExt cx="13401266" cy="103369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3401266" cy="1033690"/>
            </a:xfrm>
            <a:custGeom>
              <a:avLst/>
              <a:gdLst/>
              <a:ahLst/>
              <a:cxnLst/>
              <a:rect l="l" t="t" r="r" b="b"/>
              <a:pathLst>
                <a:path w="13401266" h="1033690">
                  <a:moveTo>
                    <a:pt x="0" y="0"/>
                  </a:moveTo>
                  <a:lnTo>
                    <a:pt x="13401266" y="0"/>
                  </a:lnTo>
                  <a:lnTo>
                    <a:pt x="13401266" y="1033690"/>
                  </a:lnTo>
                  <a:lnTo>
                    <a:pt x="0" y="103369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28575"/>
              <a:ext cx="13401266" cy="10051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46"/>
                </a:lnSpc>
              </a:pPr>
              <a:r>
                <a:rPr lang="en-US" sz="245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  + Krepitev odpornosti na krize in nesreče</a:t>
              </a:r>
            </a:p>
          </p:txBody>
        </p:sp>
      </p:grpSp>
      <p:sp>
        <p:nvSpPr>
          <p:cNvPr id="66" name="Freeform 66"/>
          <p:cNvSpPr/>
          <p:nvPr/>
        </p:nvSpPr>
        <p:spPr>
          <a:xfrm>
            <a:off x="16523735" y="6127316"/>
            <a:ext cx="699189" cy="395717"/>
          </a:xfrm>
          <a:custGeom>
            <a:avLst/>
            <a:gdLst/>
            <a:ahLst/>
            <a:cxnLst/>
            <a:rect l="l" t="t" r="r" b="b"/>
            <a:pathLst>
              <a:path w="699189" h="395717">
                <a:moveTo>
                  <a:pt x="0" y="0"/>
                </a:moveTo>
                <a:lnTo>
                  <a:pt x="699189" y="0"/>
                </a:lnTo>
                <a:lnTo>
                  <a:pt x="699189" y="395716"/>
                </a:lnTo>
                <a:lnTo>
                  <a:pt x="0" y="3957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394" t="-70476" r="-10818" b="-71606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7" name="TextBox 67"/>
          <p:cNvSpPr txBox="1"/>
          <p:nvPr/>
        </p:nvSpPr>
        <p:spPr>
          <a:xfrm>
            <a:off x="693256" y="5114925"/>
            <a:ext cx="8008762" cy="1869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4"/>
              </a:lnSpc>
            </a:pPr>
            <a:r>
              <a:rPr lang="en-US" sz="33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Knjižnice rešujejo </a:t>
            </a:r>
          </a:p>
          <a:p>
            <a:pPr algn="l">
              <a:lnSpc>
                <a:spcPts val="3564"/>
              </a:lnSpc>
            </a:pPr>
            <a:r>
              <a:rPr lang="en-US" sz="33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10 družbenih izzivov </a:t>
            </a:r>
          </a:p>
          <a:p>
            <a:pPr algn="l">
              <a:lnSpc>
                <a:spcPts val="3564"/>
              </a:lnSpc>
            </a:pPr>
            <a:r>
              <a:rPr lang="en-US" sz="33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 Evropi</a:t>
            </a:r>
          </a:p>
          <a:p>
            <a:pPr marL="682944" lvl="1" indent="-341472" algn="l">
              <a:lnSpc>
                <a:spcPts val="3564"/>
              </a:lnSpc>
            </a:pPr>
            <a:endParaRPr lang="en-US" sz="3300" b="1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68" name="TextBox 68"/>
          <p:cNvSpPr txBox="1"/>
          <p:nvPr/>
        </p:nvSpPr>
        <p:spPr>
          <a:xfrm>
            <a:off x="693256" y="7348026"/>
            <a:ext cx="5259444" cy="1059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7"/>
              </a:lnSpc>
              <a:spcBef>
                <a:spcPct val="0"/>
              </a:spcBef>
            </a:pPr>
            <a:r>
              <a:rPr lang="en-US" sz="2849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400 </a:t>
            </a:r>
          </a:p>
          <a:p>
            <a:pPr algn="l">
              <a:lnSpc>
                <a:spcPts val="2646"/>
              </a:lnSpc>
              <a:spcBef>
                <a:spcPct val="0"/>
              </a:spcBef>
            </a:pPr>
            <a:r>
              <a:rPr lang="en-US" sz="24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primerov dobrih praks pri izvajanju različnih večplastnih vlog knjižnic </a:t>
            </a:r>
          </a:p>
        </p:txBody>
      </p:sp>
      <p:sp>
        <p:nvSpPr>
          <p:cNvPr id="69" name="Freeform 69"/>
          <p:cNvSpPr/>
          <p:nvPr/>
        </p:nvSpPr>
        <p:spPr>
          <a:xfrm>
            <a:off x="16523735" y="7979164"/>
            <a:ext cx="699189" cy="395717"/>
          </a:xfrm>
          <a:custGeom>
            <a:avLst/>
            <a:gdLst/>
            <a:ahLst/>
            <a:cxnLst/>
            <a:rect l="l" t="t" r="r" b="b"/>
            <a:pathLst>
              <a:path w="699189" h="395717">
                <a:moveTo>
                  <a:pt x="0" y="0"/>
                </a:moveTo>
                <a:lnTo>
                  <a:pt x="699189" y="0"/>
                </a:lnTo>
                <a:lnTo>
                  <a:pt x="699189" y="395717"/>
                </a:lnTo>
                <a:lnTo>
                  <a:pt x="0" y="3957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394" t="-70476" r="-10818" b="-71606"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93965" y="14"/>
            <a:ext cx="13423963" cy="10271569"/>
            <a:chOff x="0" y="0"/>
            <a:chExt cx="11932412" cy="9130284"/>
          </a:xfrm>
        </p:grpSpPr>
        <p:sp>
          <p:nvSpPr>
            <p:cNvPr id="3" name="Freeform 3" descr="image"/>
            <p:cNvSpPr/>
            <p:nvPr/>
          </p:nvSpPr>
          <p:spPr>
            <a:xfrm>
              <a:off x="0" y="0"/>
              <a:ext cx="11932412" cy="9130284"/>
            </a:xfrm>
            <a:custGeom>
              <a:avLst/>
              <a:gdLst/>
              <a:ahLst/>
              <a:cxnLst/>
              <a:rect l="l" t="t" r="r" b="b"/>
              <a:pathLst>
                <a:path w="11932412" h="9130284">
                  <a:moveTo>
                    <a:pt x="0" y="0"/>
                  </a:moveTo>
                  <a:lnTo>
                    <a:pt x="83947" y="92329"/>
                  </a:lnTo>
                  <a:cubicBezTo>
                    <a:pt x="1031367" y="1238758"/>
                    <a:pt x="1617345" y="2822575"/>
                    <a:pt x="1617345" y="4572000"/>
                  </a:cubicBezTo>
                  <a:cubicBezTo>
                    <a:pt x="1617345" y="6321425"/>
                    <a:pt x="1031367" y="7905242"/>
                    <a:pt x="83947" y="9051671"/>
                  </a:cubicBezTo>
                  <a:lnTo>
                    <a:pt x="12446" y="9130284"/>
                  </a:lnTo>
                  <a:lnTo>
                    <a:pt x="11932412" y="9130284"/>
                  </a:lnTo>
                  <a:lnTo>
                    <a:pt x="11932412" y="0"/>
                  </a:lnTo>
                  <a:close/>
                </a:path>
              </a:pathLst>
            </a:custGeom>
            <a:blipFill>
              <a:blip r:embed="rId2"/>
              <a:stretch>
                <a:fillRect r="-90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864036" y="0"/>
            <a:ext cx="1964245" cy="10287000"/>
            <a:chOff x="0" y="0"/>
            <a:chExt cx="1745996" cy="9144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45996" cy="9144000"/>
            </a:xfrm>
            <a:custGeom>
              <a:avLst/>
              <a:gdLst/>
              <a:ahLst/>
              <a:cxnLst/>
              <a:rect l="l" t="t" r="r" b="b"/>
              <a:pathLst>
                <a:path w="1745996" h="9144000">
                  <a:moveTo>
                    <a:pt x="0" y="0"/>
                  </a:moveTo>
                  <a:lnTo>
                    <a:pt x="83947" y="92329"/>
                  </a:lnTo>
                  <a:cubicBezTo>
                    <a:pt x="1031367" y="1238758"/>
                    <a:pt x="1617345" y="2822575"/>
                    <a:pt x="1617345" y="4572000"/>
                  </a:cubicBezTo>
                  <a:cubicBezTo>
                    <a:pt x="1617345" y="6321425"/>
                    <a:pt x="1031367" y="7905242"/>
                    <a:pt x="83947" y="9051671"/>
                  </a:cubicBezTo>
                  <a:lnTo>
                    <a:pt x="0" y="9144000"/>
                  </a:lnTo>
                  <a:lnTo>
                    <a:pt x="1745996" y="9144000"/>
                  </a:lnTo>
                  <a:lnTo>
                    <a:pt x="1745996" y="0"/>
                  </a:lnTo>
                  <a:close/>
                </a:path>
              </a:pathLst>
            </a:custGeom>
            <a:blipFill>
              <a:blip r:embed="rId3"/>
              <a:stretch>
                <a:fillRect l="-4044" t="-755" b="-755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-321878"/>
            <a:ext cx="5365403" cy="8169567"/>
          </a:xfrm>
          <a:custGeom>
            <a:avLst/>
            <a:gdLst/>
            <a:ahLst/>
            <a:cxnLst/>
            <a:rect l="l" t="t" r="r" b="b"/>
            <a:pathLst>
              <a:path w="5365403" h="8169567">
                <a:moveTo>
                  <a:pt x="0" y="0"/>
                </a:moveTo>
                <a:lnTo>
                  <a:pt x="5365403" y="0"/>
                </a:lnTo>
                <a:lnTo>
                  <a:pt x="5365403" y="8169567"/>
                </a:lnTo>
                <a:lnTo>
                  <a:pt x="0" y="8169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TextBox 7"/>
          <p:cNvSpPr txBox="1"/>
          <p:nvPr/>
        </p:nvSpPr>
        <p:spPr>
          <a:xfrm>
            <a:off x="512747" y="1207123"/>
            <a:ext cx="2006947" cy="806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8"/>
              </a:lnSpc>
            </a:pPr>
            <a:r>
              <a:rPr lang="en-US" sz="4806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Tržnica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1440" y="2733340"/>
            <a:ext cx="6419059" cy="7192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8729" lvl="1" indent="-249365" algn="l">
              <a:lnSpc>
                <a:spcPts val="3210"/>
              </a:lnSpc>
              <a:buFont typeface="Arial"/>
              <a:buChar char="•"/>
            </a:pPr>
            <a:r>
              <a:rPr lang="en-US" sz="231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Splošne knjižnice so </a:t>
            </a:r>
            <a:r>
              <a:rPr lang="en-US" sz="231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tržnice znanja, idej in kulture</a:t>
            </a:r>
            <a:r>
              <a:rPr lang="en-US" sz="231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 </a:t>
            </a:r>
          </a:p>
          <a:p>
            <a:pPr marL="498729" lvl="1" indent="-249365" algn="l">
              <a:lnSpc>
                <a:spcPts val="3210"/>
              </a:lnSpc>
              <a:buFont typeface="Arial"/>
              <a:buChar char="•"/>
            </a:pPr>
            <a:r>
              <a:rPr lang="en-US" sz="231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Knjižničarji zagotavljajo bogato knjižnično zbirko, storitve in informacije. To je </a:t>
            </a:r>
            <a:r>
              <a:rPr lang="en-US" sz="231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kraj, kjer demokracija oživi, ​​kjer se srečujejo vsi deli družbe in kjer se krepi gospodarstvo</a:t>
            </a:r>
            <a:r>
              <a:rPr lang="en-US" sz="231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 </a:t>
            </a:r>
          </a:p>
          <a:p>
            <a:pPr marL="498729" lvl="1" indent="-249365" algn="l">
              <a:lnSpc>
                <a:spcPts val="3210"/>
              </a:lnSpc>
              <a:buFont typeface="Arial"/>
              <a:buChar char="•"/>
            </a:pPr>
            <a:r>
              <a:rPr lang="en-US" sz="231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Skupen prostor za</a:t>
            </a:r>
            <a:r>
              <a:rPr lang="en-US" sz="231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 izmenjavo znanja, kulture, idej in razprave</a:t>
            </a:r>
            <a:r>
              <a:rPr lang="en-US" sz="231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marL="498729" lvl="1" indent="-249365" algn="l">
              <a:lnSpc>
                <a:spcPts val="3210"/>
              </a:lnSpc>
              <a:buFont typeface="Arial"/>
              <a:buChar char="•"/>
            </a:pPr>
            <a:r>
              <a:rPr lang="en-US" sz="231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Ta vloga še posebej obravnava izzive </a:t>
            </a:r>
            <a:r>
              <a:rPr lang="en-US" sz="231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krepitve vseživljenjskega učenja v pismeni in usposobljeni družbi</a:t>
            </a:r>
            <a:r>
              <a:rPr lang="en-US" sz="231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zagotavljanja </a:t>
            </a:r>
            <a:r>
              <a:rPr lang="en-US" sz="231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dostopa do kulture</a:t>
            </a:r>
            <a:r>
              <a:rPr lang="en-US" sz="231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in promoviranje bogatega, raznolikega kulturnega ekosistema,</a:t>
            </a:r>
            <a:r>
              <a:rPr lang="en-US" sz="231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 spodbujanja družbene kohezije in gradnje skupnosti</a:t>
            </a:r>
            <a:r>
              <a:rPr lang="en-US" sz="231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krepitve odpornosti in </a:t>
            </a:r>
            <a:r>
              <a:rPr lang="en-US" sz="231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delovanja evropske demokracije</a:t>
            </a:r>
            <a:r>
              <a:rPr lang="en-US" sz="231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ter </a:t>
            </a:r>
            <a:r>
              <a:rPr lang="en-US" sz="231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spodbujanja gospodarske konkurenčnosti, razvoja, zaposlovanja in rasti</a:t>
            </a:r>
            <a:r>
              <a:rPr lang="en-US" sz="231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" y="14"/>
            <a:ext cx="18287957" cy="5565896"/>
            <a:chOff x="0" y="0"/>
            <a:chExt cx="16255962" cy="49474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4947412"/>
            </a:xfrm>
            <a:custGeom>
              <a:avLst/>
              <a:gdLst/>
              <a:ahLst/>
              <a:cxnLst/>
              <a:rect l="l" t="t" r="r" b="b"/>
              <a:pathLst>
                <a:path w="16256127" h="4947412">
                  <a:moveTo>
                    <a:pt x="0" y="0"/>
                  </a:moveTo>
                  <a:lnTo>
                    <a:pt x="0" y="4947412"/>
                  </a:lnTo>
                  <a:lnTo>
                    <a:pt x="213995" y="4909566"/>
                  </a:lnTo>
                  <a:cubicBezTo>
                    <a:pt x="1861439" y="4641469"/>
                    <a:pt x="3515360" y="4557649"/>
                    <a:pt x="5172075" y="4557649"/>
                  </a:cubicBezTo>
                  <a:cubicBezTo>
                    <a:pt x="6558661" y="4557649"/>
                    <a:pt x="7947279" y="4616450"/>
                    <a:pt x="9336024" y="4675124"/>
                  </a:cubicBezTo>
                  <a:cubicBezTo>
                    <a:pt x="10724769" y="4733798"/>
                    <a:pt x="12113133" y="4792599"/>
                    <a:pt x="13499719" y="4792599"/>
                  </a:cubicBezTo>
                  <a:cubicBezTo>
                    <a:pt x="14345031" y="4792599"/>
                    <a:pt x="15189581" y="4770755"/>
                    <a:pt x="16032987" y="4713732"/>
                  </a:cubicBezTo>
                  <a:lnTo>
                    <a:pt x="16256127" y="4696333"/>
                  </a:lnTo>
                  <a:lnTo>
                    <a:pt x="16256127" y="0"/>
                  </a:lnTo>
                  <a:close/>
                </a:path>
              </a:pathLst>
            </a:custGeom>
            <a:blipFill>
              <a:blip r:embed="rId2"/>
              <a:stretch>
                <a:fillRect b="-150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58679" y="6903558"/>
            <a:ext cx="3414043" cy="924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54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Laboratorij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45996" y="5749647"/>
            <a:ext cx="12775013" cy="4413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0" lvl="1" indent="-291465" algn="l">
              <a:lnSpc>
                <a:spcPts val="3591"/>
              </a:lnSpc>
              <a:buFont typeface="Arial"/>
              <a:buChar char="•"/>
            </a:pP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Živahen prostor za eksperimentiranje in inovacije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kjer posamezniki in skupine razvijajo nove ideje, veščine in projekte - bodisi za poklicno rast, prosti čas ali lokalne skupnostne pobude.</a:t>
            </a:r>
          </a:p>
          <a:p>
            <a:pPr marL="582930" lvl="1" indent="-291465" algn="l">
              <a:lnSpc>
                <a:spcPts val="3591"/>
              </a:lnSpc>
              <a:buFont typeface="Arial"/>
              <a:buChar char="•"/>
            </a:pP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Knjižničarji ustvarjajo programe in delavnice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ki ljudem omogočajo pridobivanje različnih veščin, spoznavanje kulture, odkrivanje novih interesov in talentov v ustvarjalnih prostorih. </a:t>
            </a:r>
          </a:p>
          <a:p>
            <a:pPr marL="582930" lvl="1" indent="-291465" algn="l">
              <a:lnSpc>
                <a:spcPts val="3591"/>
              </a:lnSpc>
              <a:buFont typeface="Arial"/>
              <a:buChar char="•"/>
            </a:pP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Pogosto v partnerstvu z lokalnimi organizacijami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- ponujajo prostor za intelektualno inovacijo, razpravo in sodelovanje, kjer se spodbuja radovednost, ustvarjanje novih idej in pridobivanje spretnosti (npr. digitalne) - najboljši kraj za učenje.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De Petrus - Projectoverzicht - Buro Kade"/>
          <p:cNvSpPr/>
          <p:nvPr/>
        </p:nvSpPr>
        <p:spPr>
          <a:xfrm>
            <a:off x="0" y="0"/>
            <a:ext cx="10213848" cy="10287000"/>
          </a:xfrm>
          <a:custGeom>
            <a:avLst/>
            <a:gdLst/>
            <a:ahLst/>
            <a:cxnLst/>
            <a:rect l="l" t="t" r="r" b="b"/>
            <a:pathLst>
              <a:path w="10213848" h="10287000">
                <a:moveTo>
                  <a:pt x="0" y="0"/>
                </a:moveTo>
                <a:lnTo>
                  <a:pt x="10213848" y="0"/>
                </a:lnTo>
                <a:lnTo>
                  <a:pt x="1021384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" t="-755" b="-755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3" name="Group 3"/>
          <p:cNvGrpSpPr/>
          <p:nvPr/>
        </p:nvGrpSpPr>
        <p:grpSpPr>
          <a:xfrm>
            <a:off x="43" y="14"/>
            <a:ext cx="10068430" cy="10286986"/>
            <a:chOff x="0" y="0"/>
            <a:chExt cx="8949715" cy="9143987"/>
          </a:xfrm>
        </p:grpSpPr>
        <p:sp>
          <p:nvSpPr>
            <p:cNvPr id="4" name="Freeform 4" descr="De Petrus - Projectoverzicht - Buro Kade"/>
            <p:cNvSpPr/>
            <p:nvPr/>
          </p:nvSpPr>
          <p:spPr>
            <a:xfrm>
              <a:off x="0" y="0"/>
              <a:ext cx="8949690" cy="9144000"/>
            </a:xfrm>
            <a:custGeom>
              <a:avLst/>
              <a:gdLst/>
              <a:ahLst/>
              <a:cxnLst/>
              <a:rect l="l" t="t" r="r" b="b"/>
              <a:pathLst>
                <a:path w="8949690" h="9144000">
                  <a:moveTo>
                    <a:pt x="0" y="0"/>
                  </a:moveTo>
                  <a:lnTo>
                    <a:pt x="0" y="9144000"/>
                  </a:lnTo>
                  <a:lnTo>
                    <a:pt x="8406892" y="9144000"/>
                  </a:lnTo>
                  <a:lnTo>
                    <a:pt x="8447786" y="8997696"/>
                  </a:lnTo>
                  <a:cubicBezTo>
                    <a:pt x="8740902" y="7857490"/>
                    <a:pt x="8914130" y="6653403"/>
                    <a:pt x="8949690" y="5407025"/>
                  </a:cubicBezTo>
                  <a:lnTo>
                    <a:pt x="8949690" y="4443857"/>
                  </a:lnTo>
                  <a:cubicBezTo>
                    <a:pt x="8907399" y="2963037"/>
                    <a:pt x="8670799" y="1542034"/>
                    <a:pt x="8269860" y="216789"/>
                  </a:cubicBezTo>
                  <a:lnTo>
                    <a:pt x="8199247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5" name="Freeform 5"/>
          <p:cNvSpPr/>
          <p:nvPr/>
        </p:nvSpPr>
        <p:spPr>
          <a:xfrm>
            <a:off x="10949940" y="2524864"/>
            <a:ext cx="6309360" cy="27432"/>
          </a:xfrm>
          <a:custGeom>
            <a:avLst/>
            <a:gdLst/>
            <a:ahLst/>
            <a:cxnLst/>
            <a:rect l="l" t="t" r="r" b="b"/>
            <a:pathLst>
              <a:path w="6309360" h="27432">
                <a:moveTo>
                  <a:pt x="0" y="0"/>
                </a:moveTo>
                <a:lnTo>
                  <a:pt x="6309360" y="0"/>
                </a:lnTo>
                <a:lnTo>
                  <a:pt x="6309360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>
            <a:off x="11028178" y="938517"/>
            <a:ext cx="822960" cy="109728"/>
          </a:xfrm>
          <a:custGeom>
            <a:avLst/>
            <a:gdLst/>
            <a:ahLst/>
            <a:cxnLst/>
            <a:rect l="l" t="t" r="r" b="b"/>
            <a:pathLst>
              <a:path w="822960" h="109728">
                <a:moveTo>
                  <a:pt x="0" y="0"/>
                </a:moveTo>
                <a:lnTo>
                  <a:pt x="822960" y="0"/>
                </a:lnTo>
                <a:lnTo>
                  <a:pt x="822960" y="109728"/>
                </a:lnTo>
                <a:lnTo>
                  <a:pt x="0" y="1097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TextBox 7"/>
          <p:cNvSpPr txBox="1"/>
          <p:nvPr/>
        </p:nvSpPr>
        <p:spPr>
          <a:xfrm>
            <a:off x="11004247" y="1455413"/>
            <a:ext cx="2725564" cy="806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8"/>
              </a:lnSpc>
            </a:pPr>
            <a:r>
              <a:rPr lang="en-US" sz="4806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Zatočišče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14312" y="2999339"/>
            <a:ext cx="7550755" cy="7068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6738" lvl="1" indent="-283369" algn="l">
              <a:lnSpc>
                <a:spcPts val="3596"/>
              </a:lnSpc>
              <a:buFont typeface="Arial"/>
              <a:buChar char="•"/>
            </a:pPr>
            <a:r>
              <a:rPr lang="en-US" sz="262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Varno zatočišče, ki </a:t>
            </a:r>
            <a:r>
              <a:rPr lang="en-US" sz="262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nudi zaščito, mir in prijazno skupnost za vse</a:t>
            </a:r>
            <a:r>
              <a:rPr lang="en-US" sz="262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obdano s spokojnostjo knjig.</a:t>
            </a:r>
          </a:p>
          <a:p>
            <a:pPr marL="566738" lvl="1" indent="-283369" algn="l">
              <a:lnSpc>
                <a:spcPts val="3596"/>
              </a:lnSpc>
              <a:buFont typeface="Arial"/>
              <a:buChar char="•"/>
            </a:pPr>
            <a:r>
              <a:rPr lang="en-US" sz="262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Knjižničarji nudijo podporo, praktično pomoč in razumevanje</a:t>
            </a:r>
            <a:r>
              <a:rPr lang="en-US" sz="262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 S pogovori, povezovanjem skupnosti, s pomočjo literature, kulture in dediščine. </a:t>
            </a:r>
          </a:p>
          <a:p>
            <a:pPr marL="566738" lvl="1" indent="-283369" algn="l">
              <a:lnSpc>
                <a:spcPts val="3596"/>
              </a:lnSpc>
              <a:buFont typeface="Arial"/>
              <a:buChar char="•"/>
            </a:pPr>
            <a:r>
              <a:rPr lang="en-US" sz="262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Udoben "tretji prostor"</a:t>
            </a:r>
            <a:r>
              <a:rPr lang="en-US" sz="262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kamor se lahko uporabniki ob podpori osebja</a:t>
            </a:r>
            <a:r>
              <a:rPr lang="en-US" sz="262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 umaknejo za študij, raziskovanje interesov ali zaupno iskanje podpore</a:t>
            </a:r>
            <a:r>
              <a:rPr lang="en-US" sz="262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- bodisi za učenje novih tehnologij, soočanje z izzivi (različnih) pismenosti, pritiski domačega okolja ali razvijanje začetne poslovne ideje.</a:t>
            </a:r>
          </a:p>
          <a:p>
            <a:pPr marL="566738" lvl="1" indent="-283369" algn="l">
              <a:lnSpc>
                <a:spcPts val="3596"/>
              </a:lnSpc>
              <a:buFont typeface="Arial"/>
              <a:buChar char="•"/>
            </a:pPr>
            <a:r>
              <a:rPr lang="en-US" sz="262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Ščitijo ranljive skupine</a:t>
            </a:r>
            <a:r>
              <a:rPr lang="en-US" sz="262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delujejo kot varni prostori ali celo kot </a:t>
            </a:r>
            <a:r>
              <a:rPr lang="en-US" sz="262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"nujni vhod"</a:t>
            </a:r>
            <a:r>
              <a:rPr lang="en-US" sz="262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za akutno zaščito pred nestrpnostjo in nasiljem.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4572" y="0"/>
            <a:ext cx="18283428" cy="10287000"/>
            <a:chOff x="0" y="0"/>
            <a:chExt cx="12188952" cy="6858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88952" cy="6858000"/>
            </a:xfrm>
            <a:custGeom>
              <a:avLst/>
              <a:gdLst/>
              <a:ahLst/>
              <a:cxnLst/>
              <a:rect l="l" t="t" r="r" b="b"/>
              <a:pathLst>
                <a:path w="12188952" h="6858000">
                  <a:moveTo>
                    <a:pt x="0" y="6858000"/>
                  </a:moveTo>
                  <a:lnTo>
                    <a:pt x="12188952" y="6858000"/>
                  </a:lnTo>
                  <a:lnTo>
                    <a:pt x="121889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4" name="Freeform 4" descr="Bad Vilbel Library Bridge - Donges SteelTec"/>
          <p:cNvSpPr/>
          <p:nvPr/>
        </p:nvSpPr>
        <p:spPr>
          <a:xfrm>
            <a:off x="3783544" y="14"/>
            <a:ext cx="14504456" cy="10286871"/>
          </a:xfrm>
          <a:custGeom>
            <a:avLst/>
            <a:gdLst/>
            <a:ahLst/>
            <a:cxnLst/>
            <a:rect l="l" t="t" r="r" b="b"/>
            <a:pathLst>
              <a:path w="14504456" h="10286871">
                <a:moveTo>
                  <a:pt x="0" y="0"/>
                </a:moveTo>
                <a:lnTo>
                  <a:pt x="14504456" y="0"/>
                </a:lnTo>
                <a:lnTo>
                  <a:pt x="14504456" y="10286872"/>
                </a:lnTo>
                <a:lnTo>
                  <a:pt x="0" y="102868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1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0" y="0"/>
            <a:ext cx="11085386" cy="10287000"/>
            <a:chOff x="0" y="0"/>
            <a:chExt cx="7390257" cy="6858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90257" cy="6858000"/>
            </a:xfrm>
            <a:custGeom>
              <a:avLst/>
              <a:gdLst/>
              <a:ahLst/>
              <a:cxnLst/>
              <a:rect l="l" t="t" r="r" b="b"/>
              <a:pathLst>
                <a:path w="7390257" h="6858000">
                  <a:moveTo>
                    <a:pt x="0" y="6858000"/>
                  </a:moveTo>
                  <a:lnTo>
                    <a:pt x="0" y="0"/>
                  </a:lnTo>
                  <a:lnTo>
                    <a:pt x="7390257" y="0"/>
                  </a:lnTo>
                  <a:lnTo>
                    <a:pt x="7390257" y="6858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85001" y="2860411"/>
            <a:ext cx="9399648" cy="5797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4225" lvl="1" indent="-292113" algn="l">
              <a:lnSpc>
                <a:spcPts val="3274"/>
              </a:lnSpc>
              <a:buFont typeface="Arial"/>
              <a:buChar char="•"/>
            </a:pPr>
            <a:r>
              <a:rPr lang="en-US" sz="2706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Prilagodljiv prostor, ki postane, kar potrebujeta skupnost ali posameznik</a:t>
            </a:r>
            <a:r>
              <a:rPr lang="en-US" sz="2706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 Prazen list, ki ga bodo oblikovali ljudje, izkušnje, spomini ali trenutki krize. </a:t>
            </a:r>
          </a:p>
          <a:p>
            <a:pPr marL="584225" lvl="1" indent="-292113" algn="l">
              <a:lnSpc>
                <a:spcPts val="3274"/>
              </a:lnSpc>
              <a:buFont typeface="Arial"/>
              <a:buChar char="•"/>
            </a:pPr>
            <a:r>
              <a:rPr lang="en-US" sz="2706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Knjižničarji bodo </a:t>
            </a:r>
            <a:r>
              <a:rPr lang="en-US" sz="2706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prostore preoblikovali</a:t>
            </a:r>
            <a:r>
              <a:rPr lang="en-US" sz="2706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v igrišče za otroke, prostor za glasovanje, zatočišče ali razstavo. </a:t>
            </a:r>
          </a:p>
          <a:p>
            <a:pPr marL="584225" lvl="1" indent="-292113" algn="l">
              <a:lnSpc>
                <a:spcPts val="3274"/>
              </a:lnSpc>
              <a:buFont typeface="Arial"/>
              <a:buChar char="•"/>
            </a:pPr>
            <a:r>
              <a:rPr lang="en-US" sz="2706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Knjižnica, ki se </a:t>
            </a:r>
            <a:r>
              <a:rPr lang="en-US" sz="2706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lahko začasno pojavi, razširja storitve onkraj svojih zidov.</a:t>
            </a:r>
            <a:r>
              <a:rPr lang="en-US" sz="2706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Preko potujočih knjižnic (na kolesih ali na čolnu) in storitev za zapore, bolnišnice in domove za ostarele - </a:t>
            </a:r>
            <a:r>
              <a:rPr lang="en-US" sz="2706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spodbujajo kulturno sodelovanje in družbeno kohezijo</a:t>
            </a:r>
            <a:r>
              <a:rPr lang="en-US" sz="2706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marL="584225" lvl="1" indent="-292113" algn="l">
              <a:lnSpc>
                <a:spcPts val="3274"/>
              </a:lnSpc>
              <a:buFont typeface="Arial"/>
              <a:buChar char="•"/>
            </a:pPr>
            <a:r>
              <a:rPr lang="en-US" sz="2706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V </a:t>
            </a:r>
            <a:r>
              <a:rPr lang="en-US" sz="2706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času kriz</a:t>
            </a:r>
            <a:r>
              <a:rPr lang="en-US" sz="2706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knjižnice pogosto postanejo prve kontaktne točke z usposobljenim osebjem, zagotavljajo upanje, dostop do virov, priložnosti za samopomoč in reorganizacijo ter podporo za okrevanje.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0891" y="1517859"/>
            <a:ext cx="9087867" cy="664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85"/>
              </a:lnSpc>
            </a:pPr>
            <a:r>
              <a:rPr lang="en-US" sz="480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Središče</a:t>
            </a:r>
          </a:p>
        </p:txBody>
      </p:sp>
      <p:sp>
        <p:nvSpPr>
          <p:cNvPr id="9" name="Freeform 9"/>
          <p:cNvSpPr/>
          <p:nvPr/>
        </p:nvSpPr>
        <p:spPr>
          <a:xfrm>
            <a:off x="840891" y="2414040"/>
            <a:ext cx="6309360" cy="27432"/>
          </a:xfrm>
          <a:custGeom>
            <a:avLst/>
            <a:gdLst/>
            <a:ahLst/>
            <a:cxnLst/>
            <a:rect l="l" t="t" r="r" b="b"/>
            <a:pathLst>
              <a:path w="6309360" h="27432">
                <a:moveTo>
                  <a:pt x="0" y="0"/>
                </a:moveTo>
                <a:lnTo>
                  <a:pt x="6309360" y="0"/>
                </a:lnTo>
                <a:lnTo>
                  <a:pt x="6309360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861351" y="3727566"/>
            <a:ext cx="4028861" cy="2504956"/>
          </a:xfrm>
          <a:custGeom>
            <a:avLst/>
            <a:gdLst/>
            <a:ahLst/>
            <a:cxnLst/>
            <a:rect l="l" t="t" r="r" b="b"/>
            <a:pathLst>
              <a:path w="4028861" h="2504956">
                <a:moveTo>
                  <a:pt x="0" y="0"/>
                </a:moveTo>
                <a:lnTo>
                  <a:pt x="4028860" y="0"/>
                </a:lnTo>
                <a:lnTo>
                  <a:pt x="4028860" y="2504956"/>
                </a:lnTo>
                <a:lnTo>
                  <a:pt x="0" y="2504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2956727" y="6394413"/>
            <a:ext cx="4028861" cy="2504956"/>
          </a:xfrm>
          <a:custGeom>
            <a:avLst/>
            <a:gdLst/>
            <a:ahLst/>
            <a:cxnLst/>
            <a:rect l="l" t="t" r="r" b="b"/>
            <a:pathLst>
              <a:path w="4028861" h="2504956">
                <a:moveTo>
                  <a:pt x="0" y="0"/>
                </a:moveTo>
                <a:lnTo>
                  <a:pt x="4028860" y="0"/>
                </a:lnTo>
                <a:lnTo>
                  <a:pt x="4028860" y="2504956"/>
                </a:lnTo>
                <a:lnTo>
                  <a:pt x="0" y="2504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5052131" y="3727566"/>
            <a:ext cx="4028861" cy="2504956"/>
          </a:xfrm>
          <a:custGeom>
            <a:avLst/>
            <a:gdLst/>
            <a:ahLst/>
            <a:cxnLst/>
            <a:rect l="l" t="t" r="r" b="b"/>
            <a:pathLst>
              <a:path w="4028861" h="2504956">
                <a:moveTo>
                  <a:pt x="0" y="0"/>
                </a:moveTo>
                <a:lnTo>
                  <a:pt x="4028861" y="0"/>
                </a:lnTo>
                <a:lnTo>
                  <a:pt x="4028861" y="2504956"/>
                </a:lnTo>
                <a:lnTo>
                  <a:pt x="0" y="2504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/>
          <p:cNvSpPr/>
          <p:nvPr/>
        </p:nvSpPr>
        <p:spPr>
          <a:xfrm>
            <a:off x="7147522" y="6394413"/>
            <a:ext cx="4028861" cy="2504956"/>
          </a:xfrm>
          <a:custGeom>
            <a:avLst/>
            <a:gdLst/>
            <a:ahLst/>
            <a:cxnLst/>
            <a:rect l="l" t="t" r="r" b="b"/>
            <a:pathLst>
              <a:path w="4028861" h="2504956">
                <a:moveTo>
                  <a:pt x="0" y="0"/>
                </a:moveTo>
                <a:lnTo>
                  <a:pt x="4028861" y="0"/>
                </a:lnTo>
                <a:lnTo>
                  <a:pt x="4028861" y="2504956"/>
                </a:lnTo>
                <a:lnTo>
                  <a:pt x="0" y="2504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/>
          <p:cNvSpPr/>
          <p:nvPr/>
        </p:nvSpPr>
        <p:spPr>
          <a:xfrm>
            <a:off x="9242912" y="3727566"/>
            <a:ext cx="4028861" cy="2504956"/>
          </a:xfrm>
          <a:custGeom>
            <a:avLst/>
            <a:gdLst/>
            <a:ahLst/>
            <a:cxnLst/>
            <a:rect l="l" t="t" r="r" b="b"/>
            <a:pathLst>
              <a:path w="4028861" h="2504956">
                <a:moveTo>
                  <a:pt x="0" y="0"/>
                </a:moveTo>
                <a:lnTo>
                  <a:pt x="4028861" y="0"/>
                </a:lnTo>
                <a:lnTo>
                  <a:pt x="4028861" y="2504956"/>
                </a:lnTo>
                <a:lnTo>
                  <a:pt x="0" y="2504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8" name="Freeform 8"/>
          <p:cNvSpPr/>
          <p:nvPr/>
        </p:nvSpPr>
        <p:spPr>
          <a:xfrm>
            <a:off x="11338289" y="6394413"/>
            <a:ext cx="4028861" cy="2504956"/>
          </a:xfrm>
          <a:custGeom>
            <a:avLst/>
            <a:gdLst/>
            <a:ahLst/>
            <a:cxnLst/>
            <a:rect l="l" t="t" r="r" b="b"/>
            <a:pathLst>
              <a:path w="4028861" h="2504956">
                <a:moveTo>
                  <a:pt x="0" y="0"/>
                </a:moveTo>
                <a:lnTo>
                  <a:pt x="4028860" y="0"/>
                </a:lnTo>
                <a:lnTo>
                  <a:pt x="4028860" y="2504956"/>
                </a:lnTo>
                <a:lnTo>
                  <a:pt x="0" y="2504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-95255" y="-95255"/>
            <a:ext cx="18478495" cy="2555176"/>
            <a:chOff x="0" y="0"/>
            <a:chExt cx="12319000" cy="1703451"/>
          </a:xfrm>
        </p:grpSpPr>
        <p:sp>
          <p:nvSpPr>
            <p:cNvPr id="10" name="Freeform 10"/>
            <p:cNvSpPr/>
            <p:nvPr/>
          </p:nvSpPr>
          <p:spPr>
            <a:xfrm>
              <a:off x="63500" y="63500"/>
              <a:ext cx="12192000" cy="1575943"/>
            </a:xfrm>
            <a:custGeom>
              <a:avLst/>
              <a:gdLst/>
              <a:ahLst/>
              <a:cxnLst/>
              <a:rect l="l" t="t" r="r" b="b"/>
              <a:pathLst>
                <a:path w="12192000" h="1575943">
                  <a:moveTo>
                    <a:pt x="0" y="1575943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15759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8192389" y="63500"/>
              <a:ext cx="4063111" cy="1576451"/>
            </a:xfrm>
            <a:custGeom>
              <a:avLst/>
              <a:gdLst/>
              <a:ahLst/>
              <a:cxnLst/>
              <a:rect l="l" t="t" r="r" b="b"/>
              <a:pathLst>
                <a:path w="4063111" h="1576451">
                  <a:moveTo>
                    <a:pt x="0" y="1576451"/>
                  </a:moveTo>
                  <a:lnTo>
                    <a:pt x="0" y="0"/>
                  </a:lnTo>
                  <a:lnTo>
                    <a:pt x="4063111" y="0"/>
                  </a:lnTo>
                  <a:lnTo>
                    <a:pt x="4063111" y="1576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63500" y="63500"/>
              <a:ext cx="12192000" cy="1576451"/>
            </a:xfrm>
            <a:custGeom>
              <a:avLst/>
              <a:gdLst/>
              <a:ahLst/>
              <a:cxnLst/>
              <a:rect l="l" t="t" r="r" b="b"/>
              <a:pathLst>
                <a:path w="12192000" h="1576451">
                  <a:moveTo>
                    <a:pt x="0" y="1576451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1576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3433679" y="3727566"/>
            <a:ext cx="4028861" cy="2504956"/>
          </a:xfrm>
          <a:custGeom>
            <a:avLst/>
            <a:gdLst/>
            <a:ahLst/>
            <a:cxnLst/>
            <a:rect l="l" t="t" r="r" b="b"/>
            <a:pathLst>
              <a:path w="4028861" h="2504956">
                <a:moveTo>
                  <a:pt x="0" y="0"/>
                </a:moveTo>
                <a:lnTo>
                  <a:pt x="4028861" y="0"/>
                </a:lnTo>
                <a:lnTo>
                  <a:pt x="4028861" y="2504956"/>
                </a:lnTo>
                <a:lnTo>
                  <a:pt x="0" y="2504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4" name="TextBox 14"/>
          <p:cNvSpPr txBox="1"/>
          <p:nvPr/>
        </p:nvSpPr>
        <p:spPr>
          <a:xfrm>
            <a:off x="2194560" y="607314"/>
            <a:ext cx="14944468" cy="953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61"/>
              </a:lnSpc>
            </a:pPr>
            <a:r>
              <a:rPr lang="en-US" sz="5544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The Seven ‘Roles’ (or ‘Personas’) of Public Librarians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58019" y="4518620"/>
            <a:ext cx="3435524" cy="1027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7"/>
              </a:lnSpc>
            </a:pPr>
            <a:r>
              <a:rPr lang="en-US" sz="4166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Pripovedovalci zgodb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456012" y="7259319"/>
            <a:ext cx="3030289" cy="698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38"/>
              </a:lnSpc>
            </a:pPr>
            <a:r>
              <a:rPr lang="en-US" sz="417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Pospeševalci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213888" y="4620506"/>
            <a:ext cx="1705347" cy="698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38"/>
              </a:lnSpc>
            </a:pPr>
            <a:r>
              <a:rPr lang="en-US" sz="4170" spc="4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Vodniki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031823" y="7259319"/>
            <a:ext cx="2422178" cy="698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38"/>
              </a:lnSpc>
            </a:pPr>
            <a:r>
              <a:rPr lang="en-US" sz="417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Motivatorji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05723" y="4592472"/>
            <a:ext cx="2703240" cy="698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38"/>
              </a:lnSpc>
            </a:pPr>
            <a:r>
              <a:rPr lang="en-US" sz="417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Povezovalci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615002" y="7185405"/>
            <a:ext cx="3475434" cy="1027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1"/>
              </a:lnSpc>
            </a:pPr>
            <a:r>
              <a:rPr lang="en-US" sz="4170" spc="4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Graditelji skupnosti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353218" y="4555536"/>
            <a:ext cx="2563182" cy="7059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38"/>
              </a:lnSpc>
            </a:pPr>
            <a:r>
              <a:rPr lang="en-US" sz="4170" dirty="0" err="1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Zaščitniki</a:t>
            </a:r>
            <a:endParaRPr lang="en-US" sz="4170" dirty="0">
              <a:solidFill>
                <a:srgbClr val="FFFFFF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2" y="0"/>
            <a:ext cx="18287998" cy="2521528"/>
            <a:chOff x="0" y="0"/>
            <a:chExt cx="16255999" cy="224135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6256000" cy="2241296"/>
            </a:xfrm>
            <a:custGeom>
              <a:avLst/>
              <a:gdLst/>
              <a:ahLst/>
              <a:cxnLst/>
              <a:rect l="l" t="t" r="r" b="b"/>
              <a:pathLst>
                <a:path w="16256000" h="2241296">
                  <a:moveTo>
                    <a:pt x="16256000" y="0"/>
                  </a:moveTo>
                  <a:lnTo>
                    <a:pt x="0" y="0"/>
                  </a:lnTo>
                  <a:lnTo>
                    <a:pt x="0" y="2241296"/>
                  </a:lnTo>
                  <a:lnTo>
                    <a:pt x="16256000" y="224129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376092">
                    <a:alpha val="10000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7952" y="461686"/>
            <a:ext cx="18288000" cy="1598155"/>
            <a:chOff x="0" y="0"/>
            <a:chExt cx="20088046" cy="175545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0088047" cy="1755458"/>
            </a:xfrm>
            <a:custGeom>
              <a:avLst/>
              <a:gdLst/>
              <a:ahLst/>
              <a:cxnLst/>
              <a:rect l="l" t="t" r="r" b="b"/>
              <a:pathLst>
                <a:path w="20088047" h="1755458">
                  <a:moveTo>
                    <a:pt x="0" y="0"/>
                  </a:moveTo>
                  <a:lnTo>
                    <a:pt x="20088047" y="0"/>
                  </a:lnTo>
                  <a:lnTo>
                    <a:pt x="20088047" y="1755458"/>
                  </a:lnTo>
                  <a:lnTo>
                    <a:pt x="0" y="175545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20088046" cy="18221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865"/>
                </a:lnSpc>
              </a:pPr>
              <a:r>
                <a:rPr lang="en-US" sz="7283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Sedem vlog (oz. Person) splošnih knjižničarjev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7412418" y="5254481"/>
            <a:ext cx="1873357" cy="1060255"/>
          </a:xfrm>
          <a:custGeom>
            <a:avLst/>
            <a:gdLst/>
            <a:ahLst/>
            <a:cxnLst/>
            <a:rect l="l" t="t" r="r" b="b"/>
            <a:pathLst>
              <a:path w="1873357" h="1060255">
                <a:moveTo>
                  <a:pt x="0" y="0"/>
                </a:moveTo>
                <a:lnTo>
                  <a:pt x="1873357" y="0"/>
                </a:lnTo>
                <a:lnTo>
                  <a:pt x="1873357" y="1060254"/>
                </a:lnTo>
                <a:lnTo>
                  <a:pt x="0" y="106025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3394" t="-70476" r="-10818" b="-71606"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3" name="Group 3"/>
          <p:cNvGrpSpPr/>
          <p:nvPr/>
        </p:nvGrpSpPr>
        <p:grpSpPr>
          <a:xfrm>
            <a:off x="0" y="-298866"/>
            <a:ext cx="18288000" cy="1987549"/>
            <a:chOff x="0" y="0"/>
            <a:chExt cx="24384000" cy="26500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2650066"/>
            </a:xfrm>
            <a:custGeom>
              <a:avLst/>
              <a:gdLst/>
              <a:ahLst/>
              <a:cxnLst/>
              <a:rect l="l" t="t" r="r" b="b"/>
              <a:pathLst>
                <a:path w="24384000" h="2650066">
                  <a:moveTo>
                    <a:pt x="0" y="0"/>
                  </a:moveTo>
                  <a:lnTo>
                    <a:pt x="24384000" y="0"/>
                  </a:lnTo>
                  <a:lnTo>
                    <a:pt x="24384000" y="2650066"/>
                  </a:lnTo>
                  <a:lnTo>
                    <a:pt x="0" y="2650066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4384000" cy="26976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480"/>
                </a:lnSpc>
              </a:pPr>
              <a:r>
                <a:rPr lang="en-US" sz="600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Ključni dejavniki za krepitev večplastnih vlog knjižnic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26074" y="1228800"/>
            <a:ext cx="3566091" cy="2465923"/>
            <a:chOff x="0" y="0"/>
            <a:chExt cx="4754788" cy="3287898"/>
          </a:xfrm>
        </p:grpSpPr>
        <p:sp>
          <p:nvSpPr>
            <p:cNvPr id="7" name="Freeform 7"/>
            <p:cNvSpPr/>
            <p:nvPr/>
          </p:nvSpPr>
          <p:spPr>
            <a:xfrm>
              <a:off x="19050" y="19050"/>
              <a:ext cx="4716653" cy="3249803"/>
            </a:xfrm>
            <a:custGeom>
              <a:avLst/>
              <a:gdLst/>
              <a:ahLst/>
              <a:cxnLst/>
              <a:rect l="l" t="t" r="r" b="b"/>
              <a:pathLst>
                <a:path w="4716653" h="3249803">
                  <a:moveTo>
                    <a:pt x="0" y="541655"/>
                  </a:moveTo>
                  <a:cubicBezTo>
                    <a:pt x="0" y="242443"/>
                    <a:pt x="243332" y="0"/>
                    <a:pt x="543560" y="0"/>
                  </a:cubicBezTo>
                  <a:lnTo>
                    <a:pt x="4173093" y="0"/>
                  </a:lnTo>
                  <a:cubicBezTo>
                    <a:pt x="4473321" y="0"/>
                    <a:pt x="4716653" y="242443"/>
                    <a:pt x="4716653" y="541655"/>
                  </a:cubicBezTo>
                  <a:lnTo>
                    <a:pt x="4716653" y="2708148"/>
                  </a:lnTo>
                  <a:cubicBezTo>
                    <a:pt x="4716653" y="3007233"/>
                    <a:pt x="4473321" y="3249803"/>
                    <a:pt x="4173093" y="3249803"/>
                  </a:cubicBezTo>
                  <a:lnTo>
                    <a:pt x="543560" y="3249803"/>
                  </a:lnTo>
                  <a:cubicBezTo>
                    <a:pt x="243332" y="3249803"/>
                    <a:pt x="0" y="3007360"/>
                    <a:pt x="0" y="2708148"/>
                  </a:cubicBezTo>
                  <a:close/>
                </a:path>
              </a:pathLst>
            </a:custGeom>
            <a:blipFill>
              <a:blip r:embed="rId3"/>
              <a:stretch>
                <a:fillRect l="-3631" t="-586" r="-3632" b="-586"/>
              </a:stretch>
            </a:blipFill>
          </p:spPr>
          <p:txBody>
            <a:bodyPr/>
            <a:lstStyle/>
            <a:p>
              <a:endParaRPr lang="sl-SI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4754753" cy="3287903"/>
            </a:xfrm>
            <a:custGeom>
              <a:avLst/>
              <a:gdLst/>
              <a:ahLst/>
              <a:cxnLst/>
              <a:rect l="l" t="t" r="r" b="b"/>
              <a:pathLst>
                <a:path w="4754753" h="3287903">
                  <a:moveTo>
                    <a:pt x="0" y="560705"/>
                  </a:moveTo>
                  <a:cubicBezTo>
                    <a:pt x="0" y="250952"/>
                    <a:pt x="251968" y="0"/>
                    <a:pt x="562610" y="0"/>
                  </a:cubicBezTo>
                  <a:lnTo>
                    <a:pt x="4192143" y="0"/>
                  </a:lnTo>
                  <a:lnTo>
                    <a:pt x="4192143" y="19050"/>
                  </a:lnTo>
                  <a:lnTo>
                    <a:pt x="4192143" y="0"/>
                  </a:lnTo>
                  <a:cubicBezTo>
                    <a:pt x="4502785" y="0"/>
                    <a:pt x="4754753" y="250952"/>
                    <a:pt x="4754753" y="560705"/>
                  </a:cubicBezTo>
                  <a:lnTo>
                    <a:pt x="4735703" y="560705"/>
                  </a:lnTo>
                  <a:lnTo>
                    <a:pt x="4754753" y="560705"/>
                  </a:lnTo>
                  <a:lnTo>
                    <a:pt x="4754753" y="2727198"/>
                  </a:lnTo>
                  <a:lnTo>
                    <a:pt x="4735703" y="2727198"/>
                  </a:lnTo>
                  <a:lnTo>
                    <a:pt x="4754753" y="2727198"/>
                  </a:lnTo>
                  <a:cubicBezTo>
                    <a:pt x="4754753" y="3036951"/>
                    <a:pt x="4502785" y="3287903"/>
                    <a:pt x="4192143" y="3287903"/>
                  </a:cubicBezTo>
                  <a:lnTo>
                    <a:pt x="4192143" y="3268853"/>
                  </a:lnTo>
                  <a:lnTo>
                    <a:pt x="4192143" y="3287903"/>
                  </a:lnTo>
                  <a:lnTo>
                    <a:pt x="562610" y="3287903"/>
                  </a:lnTo>
                  <a:lnTo>
                    <a:pt x="562610" y="3268853"/>
                  </a:lnTo>
                  <a:lnTo>
                    <a:pt x="562610" y="3287903"/>
                  </a:lnTo>
                  <a:cubicBezTo>
                    <a:pt x="251968" y="3287903"/>
                    <a:pt x="0" y="3036951"/>
                    <a:pt x="0" y="2727198"/>
                  </a:cubicBezTo>
                  <a:lnTo>
                    <a:pt x="0" y="560705"/>
                  </a:lnTo>
                  <a:lnTo>
                    <a:pt x="19050" y="560705"/>
                  </a:lnTo>
                  <a:lnTo>
                    <a:pt x="0" y="560705"/>
                  </a:lnTo>
                  <a:moveTo>
                    <a:pt x="38100" y="560705"/>
                  </a:moveTo>
                  <a:lnTo>
                    <a:pt x="38100" y="2727198"/>
                  </a:lnTo>
                  <a:lnTo>
                    <a:pt x="19050" y="2727198"/>
                  </a:lnTo>
                  <a:lnTo>
                    <a:pt x="38100" y="2727198"/>
                  </a:lnTo>
                  <a:cubicBezTo>
                    <a:pt x="38100" y="3015742"/>
                    <a:pt x="272923" y="3249803"/>
                    <a:pt x="562610" y="3249803"/>
                  </a:cubicBezTo>
                  <a:lnTo>
                    <a:pt x="4192143" y="3249803"/>
                  </a:lnTo>
                  <a:cubicBezTo>
                    <a:pt x="4481957" y="3249803"/>
                    <a:pt x="4716653" y="3015742"/>
                    <a:pt x="4716653" y="2727198"/>
                  </a:cubicBezTo>
                  <a:lnTo>
                    <a:pt x="4716653" y="560705"/>
                  </a:lnTo>
                  <a:cubicBezTo>
                    <a:pt x="4716653" y="272161"/>
                    <a:pt x="4481957" y="38100"/>
                    <a:pt x="4192143" y="38100"/>
                  </a:cubicBezTo>
                  <a:lnTo>
                    <a:pt x="562610" y="38100"/>
                  </a:lnTo>
                  <a:lnTo>
                    <a:pt x="562610" y="19050"/>
                  </a:lnTo>
                  <a:lnTo>
                    <a:pt x="562610" y="38100"/>
                  </a:lnTo>
                  <a:cubicBezTo>
                    <a:pt x="272923" y="38100"/>
                    <a:pt x="38100" y="272161"/>
                    <a:pt x="38100" y="56070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01743" y="5940147"/>
            <a:ext cx="3566091" cy="2465923"/>
            <a:chOff x="0" y="0"/>
            <a:chExt cx="4754788" cy="3287898"/>
          </a:xfrm>
        </p:grpSpPr>
        <p:sp>
          <p:nvSpPr>
            <p:cNvPr id="10" name="Freeform 10"/>
            <p:cNvSpPr/>
            <p:nvPr/>
          </p:nvSpPr>
          <p:spPr>
            <a:xfrm>
              <a:off x="19050" y="19050"/>
              <a:ext cx="4716653" cy="3249803"/>
            </a:xfrm>
            <a:custGeom>
              <a:avLst/>
              <a:gdLst/>
              <a:ahLst/>
              <a:cxnLst/>
              <a:rect l="l" t="t" r="r" b="b"/>
              <a:pathLst>
                <a:path w="4716653" h="3249803">
                  <a:moveTo>
                    <a:pt x="0" y="541655"/>
                  </a:moveTo>
                  <a:cubicBezTo>
                    <a:pt x="0" y="242443"/>
                    <a:pt x="243332" y="0"/>
                    <a:pt x="543560" y="0"/>
                  </a:cubicBezTo>
                  <a:lnTo>
                    <a:pt x="4173093" y="0"/>
                  </a:lnTo>
                  <a:cubicBezTo>
                    <a:pt x="4473321" y="0"/>
                    <a:pt x="4716653" y="242443"/>
                    <a:pt x="4716653" y="541655"/>
                  </a:cubicBezTo>
                  <a:lnTo>
                    <a:pt x="4716653" y="2708148"/>
                  </a:lnTo>
                  <a:cubicBezTo>
                    <a:pt x="4716653" y="3007233"/>
                    <a:pt x="4473321" y="3249803"/>
                    <a:pt x="4173093" y="3249803"/>
                  </a:cubicBezTo>
                  <a:lnTo>
                    <a:pt x="543560" y="3249803"/>
                  </a:lnTo>
                  <a:cubicBezTo>
                    <a:pt x="243332" y="3249803"/>
                    <a:pt x="0" y="3007360"/>
                    <a:pt x="0" y="2708148"/>
                  </a:cubicBezTo>
                  <a:close/>
                </a:path>
              </a:pathLst>
            </a:custGeom>
            <a:solidFill>
              <a:srgbClr val="156082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4754753" cy="3287903"/>
            </a:xfrm>
            <a:custGeom>
              <a:avLst/>
              <a:gdLst/>
              <a:ahLst/>
              <a:cxnLst/>
              <a:rect l="l" t="t" r="r" b="b"/>
              <a:pathLst>
                <a:path w="4754753" h="3287903">
                  <a:moveTo>
                    <a:pt x="0" y="560705"/>
                  </a:moveTo>
                  <a:cubicBezTo>
                    <a:pt x="0" y="250952"/>
                    <a:pt x="251968" y="0"/>
                    <a:pt x="562610" y="0"/>
                  </a:cubicBezTo>
                  <a:lnTo>
                    <a:pt x="4192143" y="0"/>
                  </a:lnTo>
                  <a:lnTo>
                    <a:pt x="4192143" y="19050"/>
                  </a:lnTo>
                  <a:lnTo>
                    <a:pt x="4192143" y="0"/>
                  </a:lnTo>
                  <a:cubicBezTo>
                    <a:pt x="4502785" y="0"/>
                    <a:pt x="4754753" y="250952"/>
                    <a:pt x="4754753" y="560705"/>
                  </a:cubicBezTo>
                  <a:lnTo>
                    <a:pt x="4735703" y="560705"/>
                  </a:lnTo>
                  <a:lnTo>
                    <a:pt x="4754753" y="560705"/>
                  </a:lnTo>
                  <a:lnTo>
                    <a:pt x="4754753" y="2727198"/>
                  </a:lnTo>
                  <a:lnTo>
                    <a:pt x="4735703" y="2727198"/>
                  </a:lnTo>
                  <a:lnTo>
                    <a:pt x="4754753" y="2727198"/>
                  </a:lnTo>
                  <a:cubicBezTo>
                    <a:pt x="4754753" y="3036951"/>
                    <a:pt x="4502785" y="3287903"/>
                    <a:pt x="4192143" y="3287903"/>
                  </a:cubicBezTo>
                  <a:lnTo>
                    <a:pt x="4192143" y="3268853"/>
                  </a:lnTo>
                  <a:lnTo>
                    <a:pt x="4192143" y="3287903"/>
                  </a:lnTo>
                  <a:lnTo>
                    <a:pt x="562610" y="3287903"/>
                  </a:lnTo>
                  <a:lnTo>
                    <a:pt x="562610" y="3268853"/>
                  </a:lnTo>
                  <a:lnTo>
                    <a:pt x="562610" y="3287903"/>
                  </a:lnTo>
                  <a:cubicBezTo>
                    <a:pt x="251968" y="3287903"/>
                    <a:pt x="0" y="3036951"/>
                    <a:pt x="0" y="2727198"/>
                  </a:cubicBezTo>
                  <a:lnTo>
                    <a:pt x="0" y="560705"/>
                  </a:lnTo>
                  <a:lnTo>
                    <a:pt x="19050" y="560705"/>
                  </a:lnTo>
                  <a:lnTo>
                    <a:pt x="0" y="560705"/>
                  </a:lnTo>
                  <a:moveTo>
                    <a:pt x="38100" y="560705"/>
                  </a:moveTo>
                  <a:lnTo>
                    <a:pt x="38100" y="2727198"/>
                  </a:lnTo>
                  <a:lnTo>
                    <a:pt x="19050" y="2727198"/>
                  </a:lnTo>
                  <a:lnTo>
                    <a:pt x="38100" y="2727198"/>
                  </a:lnTo>
                  <a:cubicBezTo>
                    <a:pt x="38100" y="3015742"/>
                    <a:pt x="272923" y="3249803"/>
                    <a:pt x="562610" y="3249803"/>
                  </a:cubicBezTo>
                  <a:lnTo>
                    <a:pt x="4192143" y="3249803"/>
                  </a:lnTo>
                  <a:cubicBezTo>
                    <a:pt x="4481957" y="3249803"/>
                    <a:pt x="4716653" y="3015742"/>
                    <a:pt x="4716653" y="2727198"/>
                  </a:cubicBezTo>
                  <a:lnTo>
                    <a:pt x="4716653" y="560705"/>
                  </a:lnTo>
                  <a:cubicBezTo>
                    <a:pt x="4716653" y="272161"/>
                    <a:pt x="4481957" y="38100"/>
                    <a:pt x="4192143" y="38100"/>
                  </a:cubicBezTo>
                  <a:lnTo>
                    <a:pt x="562610" y="38100"/>
                  </a:lnTo>
                  <a:lnTo>
                    <a:pt x="562610" y="19050"/>
                  </a:lnTo>
                  <a:lnTo>
                    <a:pt x="562610" y="38100"/>
                  </a:lnTo>
                  <a:cubicBezTo>
                    <a:pt x="272923" y="38100"/>
                    <a:pt x="38100" y="272161"/>
                    <a:pt x="38100" y="56070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058965" y="3569743"/>
            <a:ext cx="3566091" cy="2465923"/>
            <a:chOff x="0" y="0"/>
            <a:chExt cx="4754788" cy="3287898"/>
          </a:xfrm>
        </p:grpSpPr>
        <p:sp>
          <p:nvSpPr>
            <p:cNvPr id="13" name="Freeform 13"/>
            <p:cNvSpPr/>
            <p:nvPr/>
          </p:nvSpPr>
          <p:spPr>
            <a:xfrm>
              <a:off x="19050" y="19050"/>
              <a:ext cx="4716653" cy="3249803"/>
            </a:xfrm>
            <a:custGeom>
              <a:avLst/>
              <a:gdLst/>
              <a:ahLst/>
              <a:cxnLst/>
              <a:rect l="l" t="t" r="r" b="b"/>
              <a:pathLst>
                <a:path w="4716653" h="3249803">
                  <a:moveTo>
                    <a:pt x="0" y="541655"/>
                  </a:moveTo>
                  <a:cubicBezTo>
                    <a:pt x="0" y="242443"/>
                    <a:pt x="243332" y="0"/>
                    <a:pt x="543560" y="0"/>
                  </a:cubicBezTo>
                  <a:lnTo>
                    <a:pt x="4173093" y="0"/>
                  </a:lnTo>
                  <a:cubicBezTo>
                    <a:pt x="4473321" y="0"/>
                    <a:pt x="4716653" y="242443"/>
                    <a:pt x="4716653" y="541655"/>
                  </a:cubicBezTo>
                  <a:lnTo>
                    <a:pt x="4716653" y="2708148"/>
                  </a:lnTo>
                  <a:cubicBezTo>
                    <a:pt x="4716653" y="3007233"/>
                    <a:pt x="4473321" y="3249803"/>
                    <a:pt x="4173093" y="3249803"/>
                  </a:cubicBezTo>
                  <a:lnTo>
                    <a:pt x="543560" y="3249803"/>
                  </a:lnTo>
                  <a:cubicBezTo>
                    <a:pt x="243332" y="3249803"/>
                    <a:pt x="0" y="3007360"/>
                    <a:pt x="0" y="2708148"/>
                  </a:cubicBezTo>
                  <a:close/>
                </a:path>
              </a:pathLst>
            </a:custGeom>
            <a:blipFill>
              <a:blip r:embed="rId4"/>
              <a:stretch>
                <a:fillRect l="-19707" t="-586" r="-19708" b="-586"/>
              </a:stretch>
            </a:blipFill>
          </p:spPr>
          <p:txBody>
            <a:bodyPr/>
            <a:lstStyle/>
            <a:p>
              <a:endParaRPr lang="sl-SI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4754753" cy="3287903"/>
            </a:xfrm>
            <a:custGeom>
              <a:avLst/>
              <a:gdLst/>
              <a:ahLst/>
              <a:cxnLst/>
              <a:rect l="l" t="t" r="r" b="b"/>
              <a:pathLst>
                <a:path w="4754753" h="3287903">
                  <a:moveTo>
                    <a:pt x="0" y="560705"/>
                  </a:moveTo>
                  <a:cubicBezTo>
                    <a:pt x="0" y="250952"/>
                    <a:pt x="251968" y="0"/>
                    <a:pt x="562610" y="0"/>
                  </a:cubicBezTo>
                  <a:lnTo>
                    <a:pt x="4192143" y="0"/>
                  </a:lnTo>
                  <a:lnTo>
                    <a:pt x="4192143" y="19050"/>
                  </a:lnTo>
                  <a:lnTo>
                    <a:pt x="4192143" y="0"/>
                  </a:lnTo>
                  <a:cubicBezTo>
                    <a:pt x="4502785" y="0"/>
                    <a:pt x="4754753" y="250952"/>
                    <a:pt x="4754753" y="560705"/>
                  </a:cubicBezTo>
                  <a:lnTo>
                    <a:pt x="4735703" y="560705"/>
                  </a:lnTo>
                  <a:lnTo>
                    <a:pt x="4754753" y="560705"/>
                  </a:lnTo>
                  <a:lnTo>
                    <a:pt x="4754753" y="2727198"/>
                  </a:lnTo>
                  <a:lnTo>
                    <a:pt x="4735703" y="2727198"/>
                  </a:lnTo>
                  <a:lnTo>
                    <a:pt x="4754753" y="2727198"/>
                  </a:lnTo>
                  <a:cubicBezTo>
                    <a:pt x="4754753" y="3036951"/>
                    <a:pt x="4502785" y="3287903"/>
                    <a:pt x="4192143" y="3287903"/>
                  </a:cubicBezTo>
                  <a:lnTo>
                    <a:pt x="4192143" y="3268853"/>
                  </a:lnTo>
                  <a:lnTo>
                    <a:pt x="4192143" y="3287903"/>
                  </a:lnTo>
                  <a:lnTo>
                    <a:pt x="562610" y="3287903"/>
                  </a:lnTo>
                  <a:lnTo>
                    <a:pt x="562610" y="3268853"/>
                  </a:lnTo>
                  <a:lnTo>
                    <a:pt x="562610" y="3287903"/>
                  </a:lnTo>
                  <a:cubicBezTo>
                    <a:pt x="251968" y="3287903"/>
                    <a:pt x="0" y="3036951"/>
                    <a:pt x="0" y="2727198"/>
                  </a:cubicBezTo>
                  <a:lnTo>
                    <a:pt x="0" y="560705"/>
                  </a:lnTo>
                  <a:lnTo>
                    <a:pt x="19050" y="560705"/>
                  </a:lnTo>
                  <a:lnTo>
                    <a:pt x="0" y="560705"/>
                  </a:lnTo>
                  <a:moveTo>
                    <a:pt x="38100" y="560705"/>
                  </a:moveTo>
                  <a:lnTo>
                    <a:pt x="38100" y="2727198"/>
                  </a:lnTo>
                  <a:lnTo>
                    <a:pt x="19050" y="2727198"/>
                  </a:lnTo>
                  <a:lnTo>
                    <a:pt x="38100" y="2727198"/>
                  </a:lnTo>
                  <a:cubicBezTo>
                    <a:pt x="38100" y="3015742"/>
                    <a:pt x="272923" y="3249803"/>
                    <a:pt x="562610" y="3249803"/>
                  </a:cubicBezTo>
                  <a:lnTo>
                    <a:pt x="4192143" y="3249803"/>
                  </a:lnTo>
                  <a:cubicBezTo>
                    <a:pt x="4481957" y="3249803"/>
                    <a:pt x="4716653" y="3015742"/>
                    <a:pt x="4716653" y="2727198"/>
                  </a:cubicBezTo>
                  <a:lnTo>
                    <a:pt x="4716653" y="560705"/>
                  </a:lnTo>
                  <a:cubicBezTo>
                    <a:pt x="4716653" y="272161"/>
                    <a:pt x="4481957" y="38100"/>
                    <a:pt x="4192143" y="38100"/>
                  </a:cubicBezTo>
                  <a:lnTo>
                    <a:pt x="562610" y="38100"/>
                  </a:lnTo>
                  <a:lnTo>
                    <a:pt x="562610" y="19050"/>
                  </a:lnTo>
                  <a:lnTo>
                    <a:pt x="562610" y="38100"/>
                  </a:lnTo>
                  <a:cubicBezTo>
                    <a:pt x="272923" y="38100"/>
                    <a:pt x="38100" y="272161"/>
                    <a:pt x="38100" y="56070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075671" y="1228800"/>
            <a:ext cx="3566091" cy="2465923"/>
            <a:chOff x="0" y="0"/>
            <a:chExt cx="4754788" cy="3287898"/>
          </a:xfrm>
        </p:grpSpPr>
        <p:sp>
          <p:nvSpPr>
            <p:cNvPr id="16" name="Freeform 16"/>
            <p:cNvSpPr/>
            <p:nvPr/>
          </p:nvSpPr>
          <p:spPr>
            <a:xfrm>
              <a:off x="19050" y="19050"/>
              <a:ext cx="4716653" cy="3249803"/>
            </a:xfrm>
            <a:custGeom>
              <a:avLst/>
              <a:gdLst/>
              <a:ahLst/>
              <a:cxnLst/>
              <a:rect l="l" t="t" r="r" b="b"/>
              <a:pathLst>
                <a:path w="4716653" h="3249803">
                  <a:moveTo>
                    <a:pt x="0" y="541655"/>
                  </a:moveTo>
                  <a:cubicBezTo>
                    <a:pt x="0" y="242443"/>
                    <a:pt x="243332" y="0"/>
                    <a:pt x="543560" y="0"/>
                  </a:cubicBezTo>
                  <a:lnTo>
                    <a:pt x="4173093" y="0"/>
                  </a:lnTo>
                  <a:cubicBezTo>
                    <a:pt x="4473321" y="0"/>
                    <a:pt x="4716653" y="242443"/>
                    <a:pt x="4716653" y="541655"/>
                  </a:cubicBezTo>
                  <a:lnTo>
                    <a:pt x="4716653" y="2708148"/>
                  </a:lnTo>
                  <a:cubicBezTo>
                    <a:pt x="4716653" y="3007233"/>
                    <a:pt x="4473321" y="3249803"/>
                    <a:pt x="4173093" y="3249803"/>
                  </a:cubicBezTo>
                  <a:lnTo>
                    <a:pt x="543560" y="3249803"/>
                  </a:lnTo>
                  <a:cubicBezTo>
                    <a:pt x="243332" y="3249803"/>
                    <a:pt x="0" y="3007360"/>
                    <a:pt x="0" y="2708148"/>
                  </a:cubicBezTo>
                  <a:close/>
                </a:path>
              </a:pathLst>
            </a:custGeom>
            <a:blipFill>
              <a:blip r:embed="rId5"/>
              <a:stretch>
                <a:fillRect l="-403" t="-25287" r="-404" b="-25286"/>
              </a:stretch>
            </a:blipFill>
          </p:spPr>
          <p:txBody>
            <a:bodyPr/>
            <a:lstStyle/>
            <a:p>
              <a:endParaRPr lang="sl-SI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0"/>
              <a:ext cx="4754753" cy="3287903"/>
            </a:xfrm>
            <a:custGeom>
              <a:avLst/>
              <a:gdLst/>
              <a:ahLst/>
              <a:cxnLst/>
              <a:rect l="l" t="t" r="r" b="b"/>
              <a:pathLst>
                <a:path w="4754753" h="3287903">
                  <a:moveTo>
                    <a:pt x="0" y="560705"/>
                  </a:moveTo>
                  <a:cubicBezTo>
                    <a:pt x="0" y="250952"/>
                    <a:pt x="251968" y="0"/>
                    <a:pt x="562610" y="0"/>
                  </a:cubicBezTo>
                  <a:lnTo>
                    <a:pt x="4192143" y="0"/>
                  </a:lnTo>
                  <a:lnTo>
                    <a:pt x="4192143" y="19050"/>
                  </a:lnTo>
                  <a:lnTo>
                    <a:pt x="4192143" y="0"/>
                  </a:lnTo>
                  <a:cubicBezTo>
                    <a:pt x="4502785" y="0"/>
                    <a:pt x="4754753" y="250952"/>
                    <a:pt x="4754753" y="560705"/>
                  </a:cubicBezTo>
                  <a:lnTo>
                    <a:pt x="4735703" y="560705"/>
                  </a:lnTo>
                  <a:lnTo>
                    <a:pt x="4754753" y="560705"/>
                  </a:lnTo>
                  <a:lnTo>
                    <a:pt x="4754753" y="2727198"/>
                  </a:lnTo>
                  <a:lnTo>
                    <a:pt x="4735703" y="2727198"/>
                  </a:lnTo>
                  <a:lnTo>
                    <a:pt x="4754753" y="2727198"/>
                  </a:lnTo>
                  <a:cubicBezTo>
                    <a:pt x="4754753" y="3036951"/>
                    <a:pt x="4502785" y="3287903"/>
                    <a:pt x="4192143" y="3287903"/>
                  </a:cubicBezTo>
                  <a:lnTo>
                    <a:pt x="4192143" y="3268853"/>
                  </a:lnTo>
                  <a:lnTo>
                    <a:pt x="4192143" y="3287903"/>
                  </a:lnTo>
                  <a:lnTo>
                    <a:pt x="562610" y="3287903"/>
                  </a:lnTo>
                  <a:lnTo>
                    <a:pt x="562610" y="3268853"/>
                  </a:lnTo>
                  <a:lnTo>
                    <a:pt x="562610" y="3287903"/>
                  </a:lnTo>
                  <a:cubicBezTo>
                    <a:pt x="251968" y="3287903"/>
                    <a:pt x="0" y="3036951"/>
                    <a:pt x="0" y="2727198"/>
                  </a:cubicBezTo>
                  <a:lnTo>
                    <a:pt x="0" y="560705"/>
                  </a:lnTo>
                  <a:lnTo>
                    <a:pt x="19050" y="560705"/>
                  </a:lnTo>
                  <a:lnTo>
                    <a:pt x="0" y="560705"/>
                  </a:lnTo>
                  <a:moveTo>
                    <a:pt x="38100" y="560705"/>
                  </a:moveTo>
                  <a:lnTo>
                    <a:pt x="38100" y="2727198"/>
                  </a:lnTo>
                  <a:lnTo>
                    <a:pt x="19050" y="2727198"/>
                  </a:lnTo>
                  <a:lnTo>
                    <a:pt x="38100" y="2727198"/>
                  </a:lnTo>
                  <a:cubicBezTo>
                    <a:pt x="38100" y="3015742"/>
                    <a:pt x="272923" y="3249803"/>
                    <a:pt x="562610" y="3249803"/>
                  </a:cubicBezTo>
                  <a:lnTo>
                    <a:pt x="4192143" y="3249803"/>
                  </a:lnTo>
                  <a:cubicBezTo>
                    <a:pt x="4481957" y="3249803"/>
                    <a:pt x="4716653" y="3015742"/>
                    <a:pt x="4716653" y="2727198"/>
                  </a:cubicBezTo>
                  <a:lnTo>
                    <a:pt x="4716653" y="560705"/>
                  </a:lnTo>
                  <a:cubicBezTo>
                    <a:pt x="4716653" y="272161"/>
                    <a:pt x="4481957" y="38100"/>
                    <a:pt x="4192143" y="38100"/>
                  </a:cubicBezTo>
                  <a:lnTo>
                    <a:pt x="562610" y="38100"/>
                  </a:lnTo>
                  <a:lnTo>
                    <a:pt x="562610" y="19050"/>
                  </a:lnTo>
                  <a:lnTo>
                    <a:pt x="562610" y="38100"/>
                  </a:lnTo>
                  <a:cubicBezTo>
                    <a:pt x="272923" y="38100"/>
                    <a:pt x="38100" y="272161"/>
                    <a:pt x="38100" y="56070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176844" y="5910687"/>
            <a:ext cx="3566091" cy="2465924"/>
            <a:chOff x="0" y="0"/>
            <a:chExt cx="4754788" cy="3287898"/>
          </a:xfrm>
        </p:grpSpPr>
        <p:sp>
          <p:nvSpPr>
            <p:cNvPr id="19" name="Freeform 19"/>
            <p:cNvSpPr/>
            <p:nvPr/>
          </p:nvSpPr>
          <p:spPr>
            <a:xfrm>
              <a:off x="19050" y="19050"/>
              <a:ext cx="4716653" cy="3249803"/>
            </a:xfrm>
            <a:custGeom>
              <a:avLst/>
              <a:gdLst/>
              <a:ahLst/>
              <a:cxnLst/>
              <a:rect l="l" t="t" r="r" b="b"/>
              <a:pathLst>
                <a:path w="4716653" h="3249803">
                  <a:moveTo>
                    <a:pt x="0" y="541655"/>
                  </a:moveTo>
                  <a:cubicBezTo>
                    <a:pt x="0" y="242443"/>
                    <a:pt x="243332" y="0"/>
                    <a:pt x="543560" y="0"/>
                  </a:cubicBezTo>
                  <a:lnTo>
                    <a:pt x="4173093" y="0"/>
                  </a:lnTo>
                  <a:cubicBezTo>
                    <a:pt x="4473321" y="0"/>
                    <a:pt x="4716653" y="242443"/>
                    <a:pt x="4716653" y="541655"/>
                  </a:cubicBezTo>
                  <a:lnTo>
                    <a:pt x="4716653" y="2708148"/>
                  </a:lnTo>
                  <a:cubicBezTo>
                    <a:pt x="4716653" y="3007233"/>
                    <a:pt x="4473321" y="3249803"/>
                    <a:pt x="4173093" y="3249803"/>
                  </a:cubicBezTo>
                  <a:lnTo>
                    <a:pt x="543560" y="3249803"/>
                  </a:lnTo>
                  <a:cubicBezTo>
                    <a:pt x="243332" y="3249803"/>
                    <a:pt x="0" y="3007360"/>
                    <a:pt x="0" y="2708148"/>
                  </a:cubicBezTo>
                  <a:close/>
                </a:path>
              </a:pathLst>
            </a:custGeom>
            <a:blipFill>
              <a:blip r:embed="rId6"/>
              <a:stretch>
                <a:fillRect l="-11737" t="-586" r="-11738" b="-586"/>
              </a:stretch>
            </a:blipFill>
          </p:spPr>
          <p:txBody>
            <a:bodyPr/>
            <a:lstStyle/>
            <a:p>
              <a:endParaRPr lang="sl-SI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0" y="0"/>
              <a:ext cx="4754753" cy="3287903"/>
            </a:xfrm>
            <a:custGeom>
              <a:avLst/>
              <a:gdLst/>
              <a:ahLst/>
              <a:cxnLst/>
              <a:rect l="l" t="t" r="r" b="b"/>
              <a:pathLst>
                <a:path w="4754753" h="3287903">
                  <a:moveTo>
                    <a:pt x="0" y="560705"/>
                  </a:moveTo>
                  <a:cubicBezTo>
                    <a:pt x="0" y="250952"/>
                    <a:pt x="251968" y="0"/>
                    <a:pt x="562610" y="0"/>
                  </a:cubicBezTo>
                  <a:lnTo>
                    <a:pt x="4192143" y="0"/>
                  </a:lnTo>
                  <a:lnTo>
                    <a:pt x="4192143" y="19050"/>
                  </a:lnTo>
                  <a:lnTo>
                    <a:pt x="4192143" y="0"/>
                  </a:lnTo>
                  <a:cubicBezTo>
                    <a:pt x="4502785" y="0"/>
                    <a:pt x="4754753" y="250952"/>
                    <a:pt x="4754753" y="560705"/>
                  </a:cubicBezTo>
                  <a:lnTo>
                    <a:pt x="4735703" y="560705"/>
                  </a:lnTo>
                  <a:lnTo>
                    <a:pt x="4754753" y="560705"/>
                  </a:lnTo>
                  <a:lnTo>
                    <a:pt x="4754753" y="2727198"/>
                  </a:lnTo>
                  <a:lnTo>
                    <a:pt x="4735703" y="2727198"/>
                  </a:lnTo>
                  <a:lnTo>
                    <a:pt x="4754753" y="2727198"/>
                  </a:lnTo>
                  <a:cubicBezTo>
                    <a:pt x="4754753" y="3036951"/>
                    <a:pt x="4502785" y="3287903"/>
                    <a:pt x="4192143" y="3287903"/>
                  </a:cubicBezTo>
                  <a:lnTo>
                    <a:pt x="4192143" y="3268853"/>
                  </a:lnTo>
                  <a:lnTo>
                    <a:pt x="4192143" y="3287903"/>
                  </a:lnTo>
                  <a:lnTo>
                    <a:pt x="562610" y="3287903"/>
                  </a:lnTo>
                  <a:lnTo>
                    <a:pt x="562610" y="3268853"/>
                  </a:lnTo>
                  <a:lnTo>
                    <a:pt x="562610" y="3287903"/>
                  </a:lnTo>
                  <a:cubicBezTo>
                    <a:pt x="251968" y="3287903"/>
                    <a:pt x="0" y="3036951"/>
                    <a:pt x="0" y="2727198"/>
                  </a:cubicBezTo>
                  <a:lnTo>
                    <a:pt x="0" y="560705"/>
                  </a:lnTo>
                  <a:lnTo>
                    <a:pt x="19050" y="560705"/>
                  </a:lnTo>
                  <a:lnTo>
                    <a:pt x="0" y="560705"/>
                  </a:lnTo>
                  <a:moveTo>
                    <a:pt x="38100" y="560705"/>
                  </a:moveTo>
                  <a:lnTo>
                    <a:pt x="38100" y="2727198"/>
                  </a:lnTo>
                  <a:lnTo>
                    <a:pt x="19050" y="2727198"/>
                  </a:lnTo>
                  <a:lnTo>
                    <a:pt x="38100" y="2727198"/>
                  </a:lnTo>
                  <a:cubicBezTo>
                    <a:pt x="38100" y="3015742"/>
                    <a:pt x="272923" y="3249803"/>
                    <a:pt x="562610" y="3249803"/>
                  </a:cubicBezTo>
                  <a:lnTo>
                    <a:pt x="4192143" y="3249803"/>
                  </a:lnTo>
                  <a:cubicBezTo>
                    <a:pt x="4481957" y="3249803"/>
                    <a:pt x="4716653" y="3015742"/>
                    <a:pt x="4716653" y="2727198"/>
                  </a:cubicBezTo>
                  <a:lnTo>
                    <a:pt x="4716653" y="560705"/>
                  </a:lnTo>
                  <a:cubicBezTo>
                    <a:pt x="4716653" y="272161"/>
                    <a:pt x="4481957" y="38100"/>
                    <a:pt x="4192143" y="38100"/>
                  </a:cubicBezTo>
                  <a:lnTo>
                    <a:pt x="562610" y="38100"/>
                  </a:lnTo>
                  <a:lnTo>
                    <a:pt x="562610" y="19050"/>
                  </a:lnTo>
                  <a:lnTo>
                    <a:pt x="562610" y="38100"/>
                  </a:lnTo>
                  <a:cubicBezTo>
                    <a:pt x="272923" y="38100"/>
                    <a:pt x="38100" y="272161"/>
                    <a:pt x="38100" y="56070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4222897" y="8565718"/>
            <a:ext cx="3566091" cy="692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5"/>
              </a:lnSpc>
            </a:pPr>
            <a:r>
              <a:rPr lang="en-US" sz="231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Trajnostni in vključujoči </a:t>
            </a:r>
          </a:p>
          <a:p>
            <a:pPr algn="ctr">
              <a:lnSpc>
                <a:spcPts val="2505"/>
              </a:lnSpc>
            </a:pPr>
            <a:r>
              <a:rPr lang="en-US" sz="231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javni prostori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442780" y="3570358"/>
            <a:ext cx="3566091" cy="2465923"/>
            <a:chOff x="0" y="0"/>
            <a:chExt cx="4754788" cy="3287898"/>
          </a:xfrm>
        </p:grpSpPr>
        <p:sp>
          <p:nvSpPr>
            <p:cNvPr id="23" name="Freeform 23"/>
            <p:cNvSpPr/>
            <p:nvPr/>
          </p:nvSpPr>
          <p:spPr>
            <a:xfrm>
              <a:off x="19050" y="19050"/>
              <a:ext cx="4716653" cy="3249803"/>
            </a:xfrm>
            <a:custGeom>
              <a:avLst/>
              <a:gdLst/>
              <a:ahLst/>
              <a:cxnLst/>
              <a:rect l="l" t="t" r="r" b="b"/>
              <a:pathLst>
                <a:path w="4716653" h="3249803">
                  <a:moveTo>
                    <a:pt x="0" y="541655"/>
                  </a:moveTo>
                  <a:cubicBezTo>
                    <a:pt x="0" y="242443"/>
                    <a:pt x="243332" y="0"/>
                    <a:pt x="543560" y="0"/>
                  </a:cubicBezTo>
                  <a:lnTo>
                    <a:pt x="4173093" y="0"/>
                  </a:lnTo>
                  <a:cubicBezTo>
                    <a:pt x="4473321" y="0"/>
                    <a:pt x="4716653" y="242443"/>
                    <a:pt x="4716653" y="541655"/>
                  </a:cubicBezTo>
                  <a:lnTo>
                    <a:pt x="4716653" y="2708148"/>
                  </a:lnTo>
                  <a:cubicBezTo>
                    <a:pt x="4716653" y="3007233"/>
                    <a:pt x="4473321" y="3249803"/>
                    <a:pt x="4173093" y="3249803"/>
                  </a:cubicBezTo>
                  <a:lnTo>
                    <a:pt x="543560" y="3249803"/>
                  </a:lnTo>
                  <a:cubicBezTo>
                    <a:pt x="243332" y="3249803"/>
                    <a:pt x="0" y="3007360"/>
                    <a:pt x="0" y="2708148"/>
                  </a:cubicBezTo>
                  <a:close/>
                </a:path>
              </a:pathLst>
            </a:custGeom>
            <a:blipFill>
              <a:blip r:embed="rId7"/>
              <a:stretch>
                <a:fillRect l="-403" t="-23155" r="-404" b="-23154"/>
              </a:stretch>
            </a:blipFill>
          </p:spPr>
          <p:txBody>
            <a:bodyPr/>
            <a:lstStyle/>
            <a:p>
              <a:endParaRPr lang="sl-SI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4754753" cy="3287903"/>
            </a:xfrm>
            <a:custGeom>
              <a:avLst/>
              <a:gdLst/>
              <a:ahLst/>
              <a:cxnLst/>
              <a:rect l="l" t="t" r="r" b="b"/>
              <a:pathLst>
                <a:path w="4754753" h="3287903">
                  <a:moveTo>
                    <a:pt x="0" y="560705"/>
                  </a:moveTo>
                  <a:cubicBezTo>
                    <a:pt x="0" y="250952"/>
                    <a:pt x="251968" y="0"/>
                    <a:pt x="562610" y="0"/>
                  </a:cubicBezTo>
                  <a:lnTo>
                    <a:pt x="4192143" y="0"/>
                  </a:lnTo>
                  <a:lnTo>
                    <a:pt x="4192143" y="19050"/>
                  </a:lnTo>
                  <a:lnTo>
                    <a:pt x="4192143" y="0"/>
                  </a:lnTo>
                  <a:cubicBezTo>
                    <a:pt x="4502785" y="0"/>
                    <a:pt x="4754753" y="250952"/>
                    <a:pt x="4754753" y="560705"/>
                  </a:cubicBezTo>
                  <a:lnTo>
                    <a:pt x="4735703" y="560705"/>
                  </a:lnTo>
                  <a:lnTo>
                    <a:pt x="4754753" y="560705"/>
                  </a:lnTo>
                  <a:lnTo>
                    <a:pt x="4754753" y="2727198"/>
                  </a:lnTo>
                  <a:lnTo>
                    <a:pt x="4735703" y="2727198"/>
                  </a:lnTo>
                  <a:lnTo>
                    <a:pt x="4754753" y="2727198"/>
                  </a:lnTo>
                  <a:cubicBezTo>
                    <a:pt x="4754753" y="3036951"/>
                    <a:pt x="4502785" y="3287903"/>
                    <a:pt x="4192143" y="3287903"/>
                  </a:cubicBezTo>
                  <a:lnTo>
                    <a:pt x="4192143" y="3268853"/>
                  </a:lnTo>
                  <a:lnTo>
                    <a:pt x="4192143" y="3287903"/>
                  </a:lnTo>
                  <a:lnTo>
                    <a:pt x="562610" y="3287903"/>
                  </a:lnTo>
                  <a:lnTo>
                    <a:pt x="562610" y="3268853"/>
                  </a:lnTo>
                  <a:lnTo>
                    <a:pt x="562610" y="3287903"/>
                  </a:lnTo>
                  <a:cubicBezTo>
                    <a:pt x="251968" y="3287903"/>
                    <a:pt x="0" y="3036951"/>
                    <a:pt x="0" y="2727198"/>
                  </a:cubicBezTo>
                  <a:lnTo>
                    <a:pt x="0" y="560705"/>
                  </a:lnTo>
                  <a:lnTo>
                    <a:pt x="19050" y="560705"/>
                  </a:lnTo>
                  <a:lnTo>
                    <a:pt x="0" y="560705"/>
                  </a:lnTo>
                  <a:moveTo>
                    <a:pt x="38100" y="560705"/>
                  </a:moveTo>
                  <a:lnTo>
                    <a:pt x="38100" y="2727198"/>
                  </a:lnTo>
                  <a:lnTo>
                    <a:pt x="19050" y="2727198"/>
                  </a:lnTo>
                  <a:lnTo>
                    <a:pt x="38100" y="2727198"/>
                  </a:lnTo>
                  <a:cubicBezTo>
                    <a:pt x="38100" y="3015742"/>
                    <a:pt x="272923" y="3249803"/>
                    <a:pt x="562610" y="3249803"/>
                  </a:cubicBezTo>
                  <a:lnTo>
                    <a:pt x="4192143" y="3249803"/>
                  </a:lnTo>
                  <a:cubicBezTo>
                    <a:pt x="4481957" y="3249803"/>
                    <a:pt x="4716653" y="3015742"/>
                    <a:pt x="4716653" y="2727198"/>
                  </a:cubicBezTo>
                  <a:lnTo>
                    <a:pt x="4716653" y="560705"/>
                  </a:lnTo>
                  <a:cubicBezTo>
                    <a:pt x="4716653" y="272161"/>
                    <a:pt x="4481957" y="38100"/>
                    <a:pt x="4192143" y="38100"/>
                  </a:cubicBezTo>
                  <a:lnTo>
                    <a:pt x="562610" y="38100"/>
                  </a:lnTo>
                  <a:lnTo>
                    <a:pt x="562610" y="19050"/>
                  </a:lnTo>
                  <a:lnTo>
                    <a:pt x="562610" y="38100"/>
                  </a:lnTo>
                  <a:cubicBezTo>
                    <a:pt x="272923" y="38100"/>
                    <a:pt x="38100" y="272161"/>
                    <a:pt x="38100" y="56070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25" name="Group 25"/>
          <p:cNvGrpSpPr>
            <a:grpSpLocks noChangeAspect="1"/>
          </p:cNvGrpSpPr>
          <p:nvPr/>
        </p:nvGrpSpPr>
        <p:grpSpPr>
          <a:xfrm>
            <a:off x="774852" y="6246406"/>
            <a:ext cx="2785173" cy="1853406"/>
            <a:chOff x="0" y="0"/>
            <a:chExt cx="3713564" cy="2471208"/>
          </a:xfrm>
        </p:grpSpPr>
        <p:sp>
          <p:nvSpPr>
            <p:cNvPr id="26" name="Freeform 26" descr="How a Long-Term Approach to Stock Investments Pays Off in Spades - The  Smart Investor"/>
            <p:cNvSpPr/>
            <p:nvPr/>
          </p:nvSpPr>
          <p:spPr>
            <a:xfrm>
              <a:off x="0" y="0"/>
              <a:ext cx="3713607" cy="2471166"/>
            </a:xfrm>
            <a:custGeom>
              <a:avLst/>
              <a:gdLst/>
              <a:ahLst/>
              <a:cxnLst/>
              <a:rect l="l" t="t" r="r" b="b"/>
              <a:pathLst>
                <a:path w="3713607" h="2471166">
                  <a:moveTo>
                    <a:pt x="0" y="0"/>
                  </a:moveTo>
                  <a:lnTo>
                    <a:pt x="3713607" y="0"/>
                  </a:lnTo>
                  <a:lnTo>
                    <a:pt x="3713607" y="2471166"/>
                  </a:lnTo>
                  <a:lnTo>
                    <a:pt x="0" y="2471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426074" y="3751874"/>
            <a:ext cx="3570745" cy="2425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30"/>
              </a:lnSpc>
            </a:pPr>
            <a:r>
              <a:rPr lang="en-US" sz="2316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Trden </a:t>
            </a:r>
            <a:r>
              <a:rPr lang="en-US" sz="2316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pravni in strateški okvir, priznanje in trajnostno zagovorništvo</a:t>
            </a:r>
            <a:r>
              <a:rPr lang="en-US" sz="2316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da se zagotovi njihovo priznanje kot bistvenih stebrov demokracije, izobraževanja in socialne kohezije.</a:t>
            </a:r>
          </a:p>
          <a:p>
            <a:pPr marL="0" lvl="0" indent="0" algn="ctr">
              <a:lnSpc>
                <a:spcPts val="2130"/>
              </a:lnSpc>
            </a:pPr>
            <a:endParaRPr lang="en-US" sz="2316">
              <a:solidFill>
                <a:srgbClr val="000000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401743" y="8492680"/>
            <a:ext cx="3570745" cy="1822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2"/>
              </a:lnSpc>
            </a:pPr>
            <a:r>
              <a:rPr lang="en-US" sz="221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Odgovornost na več ravneh in trajnostno financiranje</a:t>
            </a:r>
            <a:r>
              <a:rPr lang="en-US" sz="221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</a:t>
            </a:r>
            <a:r>
              <a:rPr lang="en-US" sz="221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 </a:t>
            </a:r>
            <a:r>
              <a:rPr lang="en-US" sz="221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od lokalnih, regionalnih in nacionalnih, do EU virov, za zagotovitev dolgoročnih trajnostnih in inovativnih rešitev.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691856" y="6381181"/>
            <a:ext cx="3566091" cy="1625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34"/>
              </a:lnSpc>
            </a:pPr>
            <a:r>
              <a:rPr lang="en-US" sz="2319" b="1" spc="2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Odločanje na podlagi podatkov</a:t>
            </a:r>
            <a:r>
              <a:rPr lang="en-US" sz="2319" spc="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ki knjižnicam omogoča učinkovito odzivanje na spreminjajoče se potrebe skupnosti in prednostne naloge politik.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058965" y="6465131"/>
            <a:ext cx="3566091" cy="2158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34"/>
              </a:lnSpc>
            </a:pPr>
            <a:r>
              <a:rPr lang="en-US" sz="231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Usposobljen, cenjen, v prihodnost usmerjen in ustrezno plačan kader</a:t>
            </a:r>
            <a:r>
              <a:rPr lang="en-US" sz="231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in močno vodstvo za spodbujanje preobrazbe in zagotavljanje enakopravnega dostopa do znanja.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176844" y="3922038"/>
            <a:ext cx="3464918" cy="1625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34"/>
              </a:lnSpc>
            </a:pPr>
            <a:r>
              <a:rPr lang="en-US" sz="231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Digitalna zrelost in inovativnost </a:t>
            </a:r>
            <a:r>
              <a:rPr lang="en-US" sz="231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za spodbujanje okoljske odgovornost, tehnološke odpornosti in vključujoče udeležba v digitalni družbi.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5255" y="-95255"/>
            <a:ext cx="18478495" cy="10477495"/>
          </a:xfrm>
          <a:custGeom>
            <a:avLst/>
            <a:gdLst/>
            <a:ahLst/>
            <a:cxnLst/>
            <a:rect l="l" t="t" r="r" b="b"/>
            <a:pathLst>
              <a:path w="18478495" h="10477495">
                <a:moveTo>
                  <a:pt x="0" y="0"/>
                </a:moveTo>
                <a:lnTo>
                  <a:pt x="18478495" y="0"/>
                </a:lnTo>
                <a:lnTo>
                  <a:pt x="18478495" y="10477495"/>
                </a:lnTo>
                <a:lnTo>
                  <a:pt x="0" y="104774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TextBox 3"/>
          <p:cNvSpPr txBox="1"/>
          <p:nvPr/>
        </p:nvSpPr>
        <p:spPr>
          <a:xfrm>
            <a:off x="1028700" y="4194171"/>
            <a:ext cx="4224471" cy="2301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7"/>
              </a:lnSpc>
            </a:pPr>
            <a:r>
              <a:rPr lang="en-US" sz="4194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Ključna priporočila za politike delovanja in odločanja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197372" y="1601308"/>
            <a:ext cx="122415" cy="471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197372" y="2869224"/>
            <a:ext cx="122415" cy="471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197372" y="4630412"/>
            <a:ext cx="122415" cy="471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197372" y="5836761"/>
            <a:ext cx="122415" cy="471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97372" y="7796819"/>
            <a:ext cx="122415" cy="471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40272" y="1723176"/>
            <a:ext cx="8968901" cy="726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16"/>
              </a:lnSpc>
            </a:pP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Priznati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vlogo 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splošne knjižnice kot bistvene storitve za zagotavljanje prostega dostopa za vse Evropejce.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39929" y="5932011"/>
            <a:ext cx="9864256" cy="179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16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Temeljito izboljšati d</a:t>
            </a: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ostop do evropskih (projektnih) sredstev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za mreže splošnih knjižnic, da bi spodbudili: </a:t>
            </a:r>
          </a:p>
          <a:p>
            <a:pPr marL="0" lvl="0" indent="0" algn="l">
              <a:lnSpc>
                <a:spcPts val="2916"/>
              </a:lnSpc>
            </a:pP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(a) usposabljanje knjižničarjev in strokovno izmenjavo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osebja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, </a:t>
            </a:r>
          </a:p>
          <a:p>
            <a:pPr marL="0" lvl="0" indent="0" algn="l">
              <a:lnSpc>
                <a:spcPts val="2916"/>
              </a:lnSpc>
            </a:pP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(b) nadgradili projekte, programe in inovacije 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za podporo lokalnemu razvoju kakor tudi širše, evropskim državljanom.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39929" y="4725662"/>
            <a:ext cx="9556494" cy="726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16"/>
              </a:lnSpc>
            </a:pP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Usklajevanje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zbiranja kvantitativnih in kvalitativnih podatkov na ravni EU.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540272" y="2964474"/>
            <a:ext cx="9556151" cy="1441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16"/>
              </a:lnSpc>
            </a:pP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Spodbujati medsektorsko sodelovanje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z izobraževalnim, zdravstvenim in socialnim sektorjem, z vključevanjem večnamenskih vlog splošnih knjižnic v krovne politične cilje in zakonodajo.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40272" y="7892069"/>
            <a:ext cx="9390302" cy="726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16"/>
              </a:lnSpc>
            </a:pP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Priporočila bodo na </a:t>
            </a: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vseh ravneh</a:t>
            </a:r>
            <a:r>
              <a:rPr lang="en-US" sz="27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– na ravni EU, nacionalne, regionalne, lokalne ravni in na ravni knjižničnega področja.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95255" y="-95255"/>
            <a:ext cx="18478495" cy="2555176"/>
            <a:chOff x="0" y="0"/>
            <a:chExt cx="12319000" cy="1703451"/>
          </a:xfrm>
        </p:grpSpPr>
        <p:sp>
          <p:nvSpPr>
            <p:cNvPr id="4" name="Freeform 4"/>
            <p:cNvSpPr/>
            <p:nvPr/>
          </p:nvSpPr>
          <p:spPr>
            <a:xfrm>
              <a:off x="63500" y="63500"/>
              <a:ext cx="12192000" cy="1575943"/>
            </a:xfrm>
            <a:custGeom>
              <a:avLst/>
              <a:gdLst/>
              <a:ahLst/>
              <a:cxnLst/>
              <a:rect l="l" t="t" r="r" b="b"/>
              <a:pathLst>
                <a:path w="12192000" h="1575943">
                  <a:moveTo>
                    <a:pt x="0" y="1575943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15759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" name="Freeform 5"/>
            <p:cNvSpPr/>
            <p:nvPr/>
          </p:nvSpPr>
          <p:spPr>
            <a:xfrm>
              <a:off x="8192389" y="63500"/>
              <a:ext cx="4063111" cy="1576451"/>
            </a:xfrm>
            <a:custGeom>
              <a:avLst/>
              <a:gdLst/>
              <a:ahLst/>
              <a:cxnLst/>
              <a:rect l="l" t="t" r="r" b="b"/>
              <a:pathLst>
                <a:path w="4063111" h="1576451">
                  <a:moveTo>
                    <a:pt x="0" y="1576451"/>
                  </a:moveTo>
                  <a:lnTo>
                    <a:pt x="0" y="0"/>
                  </a:lnTo>
                  <a:lnTo>
                    <a:pt x="4063111" y="0"/>
                  </a:lnTo>
                  <a:lnTo>
                    <a:pt x="4063111" y="1576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" name="Freeform 6"/>
            <p:cNvSpPr/>
            <p:nvPr/>
          </p:nvSpPr>
          <p:spPr>
            <a:xfrm>
              <a:off x="63500" y="63500"/>
              <a:ext cx="12192000" cy="1576451"/>
            </a:xfrm>
            <a:custGeom>
              <a:avLst/>
              <a:gdLst/>
              <a:ahLst/>
              <a:cxnLst/>
              <a:rect l="l" t="t" r="r" b="b"/>
              <a:pathLst>
                <a:path w="12192000" h="1576451">
                  <a:moveTo>
                    <a:pt x="0" y="1576451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1576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194560" y="607314"/>
            <a:ext cx="14944468" cy="953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61"/>
              </a:lnSpc>
            </a:pPr>
            <a:r>
              <a:rPr lang="en-US" sz="5544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The Seven ‘Roles’ (or ‘Personas’) of Public Librarians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" y="0"/>
            <a:ext cx="18287998" cy="2521528"/>
            <a:chOff x="0" y="0"/>
            <a:chExt cx="16255999" cy="22413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256000" cy="2241296"/>
            </a:xfrm>
            <a:custGeom>
              <a:avLst/>
              <a:gdLst/>
              <a:ahLst/>
              <a:cxnLst/>
              <a:rect l="l" t="t" r="r" b="b"/>
              <a:pathLst>
                <a:path w="16256000" h="2241296">
                  <a:moveTo>
                    <a:pt x="16256000" y="0"/>
                  </a:moveTo>
                  <a:lnTo>
                    <a:pt x="0" y="0"/>
                  </a:lnTo>
                  <a:lnTo>
                    <a:pt x="0" y="2241296"/>
                  </a:lnTo>
                  <a:lnTo>
                    <a:pt x="16256000" y="224129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376092">
                    <a:alpha val="10000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7952" y="461686"/>
            <a:ext cx="18288000" cy="1598155"/>
            <a:chOff x="0" y="0"/>
            <a:chExt cx="20088046" cy="17554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088047" cy="1755458"/>
            </a:xfrm>
            <a:custGeom>
              <a:avLst/>
              <a:gdLst/>
              <a:ahLst/>
              <a:cxnLst/>
              <a:rect l="l" t="t" r="r" b="b"/>
              <a:pathLst>
                <a:path w="20088047" h="1755458">
                  <a:moveTo>
                    <a:pt x="0" y="0"/>
                  </a:moveTo>
                  <a:lnTo>
                    <a:pt x="20088047" y="0"/>
                  </a:lnTo>
                  <a:lnTo>
                    <a:pt x="20088047" y="1755458"/>
                  </a:lnTo>
                  <a:lnTo>
                    <a:pt x="0" y="175545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20088046" cy="18221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055"/>
                </a:lnSpc>
              </a:pPr>
              <a:r>
                <a:rPr lang="en-US" sz="6533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Uporabnost poročila in vpliv na oblikovanje politik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42790" y="3075626"/>
            <a:ext cx="6708488" cy="6708488"/>
            <a:chOff x="0" y="0"/>
            <a:chExt cx="5963100" cy="5963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963158" cy="5963158"/>
            </a:xfrm>
            <a:custGeom>
              <a:avLst/>
              <a:gdLst/>
              <a:ahLst/>
              <a:cxnLst/>
              <a:rect l="l" t="t" r="r" b="b"/>
              <a:pathLst>
                <a:path w="5963158" h="5963158">
                  <a:moveTo>
                    <a:pt x="0" y="2981579"/>
                  </a:moveTo>
                  <a:lnTo>
                    <a:pt x="2981579" y="0"/>
                  </a:lnTo>
                  <a:lnTo>
                    <a:pt x="5963158" y="2981579"/>
                  </a:lnTo>
                  <a:lnTo>
                    <a:pt x="2981579" y="5963158"/>
                  </a:lnTo>
                  <a:close/>
                </a:path>
              </a:pathLst>
            </a:custGeom>
            <a:solidFill>
              <a:srgbClr val="E8D0D0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678697" y="3299341"/>
            <a:ext cx="5705395" cy="3010858"/>
            <a:chOff x="0" y="0"/>
            <a:chExt cx="5071462" cy="2676318"/>
          </a:xfrm>
        </p:grpSpPr>
        <p:sp>
          <p:nvSpPr>
            <p:cNvPr id="16" name="Freeform 16"/>
            <p:cNvSpPr/>
            <p:nvPr/>
          </p:nvSpPr>
          <p:spPr>
            <a:xfrm>
              <a:off x="18034" y="18034"/>
              <a:ext cx="5035296" cy="2640203"/>
            </a:xfrm>
            <a:custGeom>
              <a:avLst/>
              <a:gdLst/>
              <a:ahLst/>
              <a:cxnLst/>
              <a:rect l="l" t="t" r="r" b="b"/>
              <a:pathLst>
                <a:path w="5035296" h="2640203">
                  <a:moveTo>
                    <a:pt x="0" y="440055"/>
                  </a:moveTo>
                  <a:cubicBezTo>
                    <a:pt x="0" y="197104"/>
                    <a:pt x="198374" y="0"/>
                    <a:pt x="442976" y="0"/>
                  </a:cubicBezTo>
                  <a:lnTo>
                    <a:pt x="4592447" y="0"/>
                  </a:lnTo>
                  <a:cubicBezTo>
                    <a:pt x="4837049" y="0"/>
                    <a:pt x="5035296" y="196977"/>
                    <a:pt x="5035296" y="440055"/>
                  </a:cubicBezTo>
                  <a:lnTo>
                    <a:pt x="5035296" y="2200148"/>
                  </a:lnTo>
                  <a:cubicBezTo>
                    <a:pt x="5035296" y="2443226"/>
                    <a:pt x="4837049" y="2640203"/>
                    <a:pt x="4592447" y="2640203"/>
                  </a:cubicBezTo>
                  <a:lnTo>
                    <a:pt x="442976" y="2640203"/>
                  </a:lnTo>
                  <a:cubicBezTo>
                    <a:pt x="198374" y="2640203"/>
                    <a:pt x="127" y="2443226"/>
                    <a:pt x="127" y="2200148"/>
                  </a:cubicBezTo>
                  <a:close/>
                </a:path>
              </a:pathLst>
            </a:custGeom>
            <a:solidFill>
              <a:srgbClr val="C0504D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0"/>
              <a:ext cx="5071491" cy="2676271"/>
            </a:xfrm>
            <a:custGeom>
              <a:avLst/>
              <a:gdLst/>
              <a:ahLst/>
              <a:cxnLst/>
              <a:rect l="l" t="t" r="r" b="b"/>
              <a:pathLst>
                <a:path w="5071491" h="2676271">
                  <a:moveTo>
                    <a:pt x="0" y="458089"/>
                  </a:moveTo>
                  <a:cubicBezTo>
                    <a:pt x="0" y="204978"/>
                    <a:pt x="206502" y="0"/>
                    <a:pt x="461010" y="0"/>
                  </a:cubicBezTo>
                  <a:lnTo>
                    <a:pt x="4610481" y="0"/>
                  </a:lnTo>
                  <a:lnTo>
                    <a:pt x="4610481" y="18034"/>
                  </a:lnTo>
                  <a:lnTo>
                    <a:pt x="4610481" y="0"/>
                  </a:lnTo>
                  <a:cubicBezTo>
                    <a:pt x="4864989" y="0"/>
                    <a:pt x="5071491" y="204978"/>
                    <a:pt x="5071491" y="458089"/>
                  </a:cubicBezTo>
                  <a:lnTo>
                    <a:pt x="5053457" y="458089"/>
                  </a:lnTo>
                  <a:lnTo>
                    <a:pt x="5071491" y="458089"/>
                  </a:lnTo>
                  <a:lnTo>
                    <a:pt x="5071491" y="2218182"/>
                  </a:lnTo>
                  <a:lnTo>
                    <a:pt x="5053457" y="2218182"/>
                  </a:lnTo>
                  <a:lnTo>
                    <a:pt x="5071491" y="2218182"/>
                  </a:lnTo>
                  <a:cubicBezTo>
                    <a:pt x="5071491" y="2471293"/>
                    <a:pt x="4864989" y="2676271"/>
                    <a:pt x="4610481" y="2676271"/>
                  </a:cubicBezTo>
                  <a:lnTo>
                    <a:pt x="4610481" y="2658237"/>
                  </a:lnTo>
                  <a:lnTo>
                    <a:pt x="4610481" y="2676271"/>
                  </a:lnTo>
                  <a:lnTo>
                    <a:pt x="461010" y="2676271"/>
                  </a:lnTo>
                  <a:lnTo>
                    <a:pt x="461010" y="2658237"/>
                  </a:lnTo>
                  <a:lnTo>
                    <a:pt x="461010" y="2676271"/>
                  </a:lnTo>
                  <a:cubicBezTo>
                    <a:pt x="206502" y="2676271"/>
                    <a:pt x="0" y="2471293"/>
                    <a:pt x="0" y="2218182"/>
                  </a:cubicBezTo>
                  <a:lnTo>
                    <a:pt x="0" y="458089"/>
                  </a:lnTo>
                  <a:lnTo>
                    <a:pt x="18034" y="458089"/>
                  </a:lnTo>
                  <a:lnTo>
                    <a:pt x="0" y="458089"/>
                  </a:lnTo>
                  <a:moveTo>
                    <a:pt x="36068" y="458089"/>
                  </a:moveTo>
                  <a:lnTo>
                    <a:pt x="36068" y="2218182"/>
                  </a:lnTo>
                  <a:lnTo>
                    <a:pt x="18034" y="2218182"/>
                  </a:lnTo>
                  <a:lnTo>
                    <a:pt x="36068" y="2218182"/>
                  </a:lnTo>
                  <a:cubicBezTo>
                    <a:pt x="36068" y="2451100"/>
                    <a:pt x="226187" y="2640203"/>
                    <a:pt x="460883" y="2640203"/>
                  </a:cubicBezTo>
                  <a:lnTo>
                    <a:pt x="4610481" y="2640203"/>
                  </a:lnTo>
                  <a:cubicBezTo>
                    <a:pt x="4845177" y="2640203"/>
                    <a:pt x="5035296" y="2451227"/>
                    <a:pt x="5035296" y="2218182"/>
                  </a:cubicBezTo>
                  <a:lnTo>
                    <a:pt x="5035296" y="458089"/>
                  </a:lnTo>
                  <a:cubicBezTo>
                    <a:pt x="5035296" y="225171"/>
                    <a:pt x="4845177" y="36068"/>
                    <a:pt x="4610481" y="36068"/>
                  </a:cubicBezTo>
                  <a:lnTo>
                    <a:pt x="461010" y="36068"/>
                  </a:lnTo>
                  <a:lnTo>
                    <a:pt x="461010" y="18034"/>
                  </a:lnTo>
                  <a:lnTo>
                    <a:pt x="461010" y="36068"/>
                  </a:lnTo>
                  <a:cubicBezTo>
                    <a:pt x="226187" y="36068"/>
                    <a:pt x="36068" y="225171"/>
                    <a:pt x="36068" y="45808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823691" y="3444335"/>
            <a:ext cx="5415408" cy="2720870"/>
            <a:chOff x="0" y="0"/>
            <a:chExt cx="4813696" cy="241855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813696" cy="2418551"/>
            </a:xfrm>
            <a:custGeom>
              <a:avLst/>
              <a:gdLst/>
              <a:ahLst/>
              <a:cxnLst/>
              <a:rect l="l" t="t" r="r" b="b"/>
              <a:pathLst>
                <a:path w="4813696" h="2418551">
                  <a:moveTo>
                    <a:pt x="0" y="0"/>
                  </a:moveTo>
                  <a:lnTo>
                    <a:pt x="4813696" y="0"/>
                  </a:lnTo>
                  <a:lnTo>
                    <a:pt x="4813696" y="2418551"/>
                  </a:lnTo>
                  <a:lnTo>
                    <a:pt x="0" y="2418551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4813696" cy="24566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55"/>
                </a:lnSpc>
              </a:pP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Dobra podlaga za zagovorništvo na različnih ravneh, tudi z </a:t>
              </a:r>
              <a:r>
                <a:rPr lang="en-US" sz="3199" u="sng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identificiranjem načinov za merjenje vpliva večplastnih </a:t>
              </a:r>
            </a:p>
            <a:p>
              <a:pPr algn="ctr">
                <a:lnSpc>
                  <a:spcPts val="3455"/>
                </a:lnSpc>
              </a:pPr>
              <a:r>
                <a:rPr lang="en-US" sz="3199" u="sng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vlog knjižnic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348983" y="3431962"/>
            <a:ext cx="5900651" cy="2903955"/>
            <a:chOff x="0" y="0"/>
            <a:chExt cx="5245023" cy="2581294"/>
          </a:xfrm>
        </p:grpSpPr>
        <p:sp>
          <p:nvSpPr>
            <p:cNvPr id="22" name="Freeform 22"/>
            <p:cNvSpPr/>
            <p:nvPr/>
          </p:nvSpPr>
          <p:spPr>
            <a:xfrm>
              <a:off x="18034" y="18034"/>
              <a:ext cx="5208905" cy="2545080"/>
            </a:xfrm>
            <a:custGeom>
              <a:avLst/>
              <a:gdLst/>
              <a:ahLst/>
              <a:cxnLst/>
              <a:rect l="l" t="t" r="r" b="b"/>
              <a:pathLst>
                <a:path w="5208905" h="2545080">
                  <a:moveTo>
                    <a:pt x="0" y="424180"/>
                  </a:moveTo>
                  <a:cubicBezTo>
                    <a:pt x="0" y="189865"/>
                    <a:pt x="191262" y="0"/>
                    <a:pt x="427228" y="0"/>
                  </a:cubicBezTo>
                  <a:lnTo>
                    <a:pt x="4781677" y="0"/>
                  </a:lnTo>
                  <a:cubicBezTo>
                    <a:pt x="5017643" y="0"/>
                    <a:pt x="5208905" y="189865"/>
                    <a:pt x="5208905" y="424180"/>
                  </a:cubicBezTo>
                  <a:lnTo>
                    <a:pt x="5208905" y="2120900"/>
                  </a:lnTo>
                  <a:cubicBezTo>
                    <a:pt x="5208905" y="2355215"/>
                    <a:pt x="5017643" y="2545080"/>
                    <a:pt x="4781677" y="2545080"/>
                  </a:cubicBezTo>
                  <a:lnTo>
                    <a:pt x="427228" y="2545080"/>
                  </a:lnTo>
                  <a:cubicBezTo>
                    <a:pt x="191262" y="2545080"/>
                    <a:pt x="0" y="2355215"/>
                    <a:pt x="0" y="2120900"/>
                  </a:cubicBezTo>
                  <a:close/>
                </a:path>
              </a:pathLst>
            </a:custGeom>
            <a:solidFill>
              <a:srgbClr val="9BBB59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0"/>
              <a:ext cx="5244973" cy="2581148"/>
            </a:xfrm>
            <a:custGeom>
              <a:avLst/>
              <a:gdLst/>
              <a:ahLst/>
              <a:cxnLst/>
              <a:rect l="l" t="t" r="r" b="b"/>
              <a:pathLst>
                <a:path w="5244973" h="2581148">
                  <a:moveTo>
                    <a:pt x="0" y="442214"/>
                  </a:moveTo>
                  <a:cubicBezTo>
                    <a:pt x="0" y="197866"/>
                    <a:pt x="199517" y="0"/>
                    <a:pt x="445262" y="0"/>
                  </a:cubicBezTo>
                  <a:lnTo>
                    <a:pt x="4799711" y="0"/>
                  </a:lnTo>
                  <a:lnTo>
                    <a:pt x="4799711" y="18034"/>
                  </a:lnTo>
                  <a:lnTo>
                    <a:pt x="4799711" y="0"/>
                  </a:lnTo>
                  <a:cubicBezTo>
                    <a:pt x="5045583" y="0"/>
                    <a:pt x="5244973" y="197866"/>
                    <a:pt x="5244973" y="442214"/>
                  </a:cubicBezTo>
                  <a:lnTo>
                    <a:pt x="5226939" y="442214"/>
                  </a:lnTo>
                  <a:lnTo>
                    <a:pt x="5244973" y="442214"/>
                  </a:lnTo>
                  <a:lnTo>
                    <a:pt x="5244973" y="2138934"/>
                  </a:lnTo>
                  <a:lnTo>
                    <a:pt x="5226939" y="2138934"/>
                  </a:lnTo>
                  <a:lnTo>
                    <a:pt x="5244973" y="2138934"/>
                  </a:lnTo>
                  <a:cubicBezTo>
                    <a:pt x="5244973" y="2383282"/>
                    <a:pt x="5045456" y="2581148"/>
                    <a:pt x="4799711" y="2581148"/>
                  </a:cubicBezTo>
                  <a:lnTo>
                    <a:pt x="4799711" y="2563114"/>
                  </a:lnTo>
                  <a:lnTo>
                    <a:pt x="4799711" y="2581148"/>
                  </a:lnTo>
                  <a:lnTo>
                    <a:pt x="445262" y="2581148"/>
                  </a:lnTo>
                  <a:lnTo>
                    <a:pt x="445262" y="2563114"/>
                  </a:lnTo>
                  <a:lnTo>
                    <a:pt x="445262" y="2581148"/>
                  </a:lnTo>
                  <a:cubicBezTo>
                    <a:pt x="199517" y="2581275"/>
                    <a:pt x="0" y="2383409"/>
                    <a:pt x="0" y="2139061"/>
                  </a:cubicBezTo>
                  <a:lnTo>
                    <a:pt x="0" y="442214"/>
                  </a:lnTo>
                  <a:lnTo>
                    <a:pt x="18034" y="442214"/>
                  </a:lnTo>
                  <a:lnTo>
                    <a:pt x="0" y="442214"/>
                  </a:lnTo>
                  <a:moveTo>
                    <a:pt x="36068" y="442214"/>
                  </a:moveTo>
                  <a:lnTo>
                    <a:pt x="36068" y="2138934"/>
                  </a:lnTo>
                  <a:lnTo>
                    <a:pt x="18034" y="2138934"/>
                  </a:lnTo>
                  <a:lnTo>
                    <a:pt x="36068" y="2138934"/>
                  </a:lnTo>
                  <a:cubicBezTo>
                    <a:pt x="36068" y="2363089"/>
                    <a:pt x="219202" y="2545080"/>
                    <a:pt x="445262" y="2545080"/>
                  </a:cubicBezTo>
                  <a:lnTo>
                    <a:pt x="4799711" y="2545080"/>
                  </a:lnTo>
                  <a:cubicBezTo>
                    <a:pt x="5025771" y="2545080"/>
                    <a:pt x="5208905" y="2363089"/>
                    <a:pt x="5208905" y="2138934"/>
                  </a:cubicBezTo>
                  <a:lnTo>
                    <a:pt x="5208905" y="442214"/>
                  </a:lnTo>
                  <a:cubicBezTo>
                    <a:pt x="5208905" y="218059"/>
                    <a:pt x="5025771" y="36068"/>
                    <a:pt x="4799711" y="36068"/>
                  </a:cubicBezTo>
                  <a:lnTo>
                    <a:pt x="445262" y="36068"/>
                  </a:lnTo>
                  <a:lnTo>
                    <a:pt x="445262" y="18034"/>
                  </a:lnTo>
                  <a:lnTo>
                    <a:pt x="445262" y="36068"/>
                  </a:lnTo>
                  <a:cubicBezTo>
                    <a:pt x="219202" y="36068"/>
                    <a:pt x="36068" y="218059"/>
                    <a:pt x="36068" y="44221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88759" y="3571738"/>
            <a:ext cx="5621099" cy="2624403"/>
            <a:chOff x="0" y="0"/>
            <a:chExt cx="4996533" cy="233280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996533" cy="2332803"/>
            </a:xfrm>
            <a:custGeom>
              <a:avLst/>
              <a:gdLst/>
              <a:ahLst/>
              <a:cxnLst/>
              <a:rect l="l" t="t" r="r" b="b"/>
              <a:pathLst>
                <a:path w="4996533" h="2332803">
                  <a:moveTo>
                    <a:pt x="0" y="0"/>
                  </a:moveTo>
                  <a:lnTo>
                    <a:pt x="4996533" y="0"/>
                  </a:lnTo>
                  <a:lnTo>
                    <a:pt x="4996533" y="2332803"/>
                  </a:lnTo>
                  <a:lnTo>
                    <a:pt x="0" y="2332803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4996533" cy="23709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55"/>
                </a:lnSpc>
              </a:pP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Operativna priporočila za knjižnice in </a:t>
              </a:r>
              <a:r>
                <a:rPr lang="en-US" sz="3199" u="sng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smernice za oblikovanje politik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409638" y="6723877"/>
            <a:ext cx="6465931" cy="2656949"/>
            <a:chOff x="0" y="0"/>
            <a:chExt cx="5747494" cy="2361732"/>
          </a:xfrm>
        </p:grpSpPr>
        <p:sp>
          <p:nvSpPr>
            <p:cNvPr id="28" name="Freeform 28"/>
            <p:cNvSpPr/>
            <p:nvPr/>
          </p:nvSpPr>
          <p:spPr>
            <a:xfrm>
              <a:off x="18034" y="18034"/>
              <a:ext cx="5711444" cy="2325624"/>
            </a:xfrm>
            <a:custGeom>
              <a:avLst/>
              <a:gdLst/>
              <a:ahLst/>
              <a:cxnLst/>
              <a:rect l="l" t="t" r="r" b="b"/>
              <a:pathLst>
                <a:path w="5711444" h="2325624">
                  <a:moveTo>
                    <a:pt x="0" y="387604"/>
                  </a:moveTo>
                  <a:cubicBezTo>
                    <a:pt x="0" y="173482"/>
                    <a:pt x="175133" y="0"/>
                    <a:pt x="391160" y="0"/>
                  </a:cubicBezTo>
                  <a:lnTo>
                    <a:pt x="5320284" y="0"/>
                  </a:lnTo>
                  <a:cubicBezTo>
                    <a:pt x="5536311" y="0"/>
                    <a:pt x="5711444" y="173482"/>
                    <a:pt x="5711444" y="387604"/>
                  </a:cubicBezTo>
                  <a:lnTo>
                    <a:pt x="5711444" y="1938020"/>
                  </a:lnTo>
                  <a:cubicBezTo>
                    <a:pt x="5711444" y="2152142"/>
                    <a:pt x="5536311" y="2325624"/>
                    <a:pt x="5320284" y="2325624"/>
                  </a:cubicBezTo>
                  <a:lnTo>
                    <a:pt x="391160" y="2325624"/>
                  </a:lnTo>
                  <a:cubicBezTo>
                    <a:pt x="175133" y="2325624"/>
                    <a:pt x="0" y="2152142"/>
                    <a:pt x="0" y="1938020"/>
                  </a:cubicBezTo>
                  <a:close/>
                </a:path>
              </a:pathLst>
            </a:custGeom>
            <a:solidFill>
              <a:srgbClr val="8064A2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0" y="0"/>
              <a:ext cx="5747512" cy="2361692"/>
            </a:xfrm>
            <a:custGeom>
              <a:avLst/>
              <a:gdLst/>
              <a:ahLst/>
              <a:cxnLst/>
              <a:rect l="l" t="t" r="r" b="b"/>
              <a:pathLst>
                <a:path w="5747512" h="2361692">
                  <a:moveTo>
                    <a:pt x="0" y="405638"/>
                  </a:moveTo>
                  <a:cubicBezTo>
                    <a:pt x="0" y="181483"/>
                    <a:pt x="183388" y="0"/>
                    <a:pt x="409194" y="0"/>
                  </a:cubicBezTo>
                  <a:lnTo>
                    <a:pt x="5338318" y="0"/>
                  </a:lnTo>
                  <a:lnTo>
                    <a:pt x="5338318" y="18034"/>
                  </a:lnTo>
                  <a:lnTo>
                    <a:pt x="5338318" y="0"/>
                  </a:lnTo>
                  <a:cubicBezTo>
                    <a:pt x="5564124" y="0"/>
                    <a:pt x="5747512" y="181483"/>
                    <a:pt x="5747512" y="405638"/>
                  </a:cubicBezTo>
                  <a:lnTo>
                    <a:pt x="5729478" y="405638"/>
                  </a:lnTo>
                  <a:lnTo>
                    <a:pt x="5747512" y="405638"/>
                  </a:lnTo>
                  <a:lnTo>
                    <a:pt x="5747512" y="1956054"/>
                  </a:lnTo>
                  <a:lnTo>
                    <a:pt x="5729478" y="1956054"/>
                  </a:lnTo>
                  <a:lnTo>
                    <a:pt x="5747512" y="1956054"/>
                  </a:lnTo>
                  <a:cubicBezTo>
                    <a:pt x="5747512" y="2180209"/>
                    <a:pt x="5564124" y="2361692"/>
                    <a:pt x="5338318" y="2361692"/>
                  </a:cubicBezTo>
                  <a:lnTo>
                    <a:pt x="5338318" y="2343658"/>
                  </a:lnTo>
                  <a:lnTo>
                    <a:pt x="5338318" y="2361692"/>
                  </a:lnTo>
                  <a:lnTo>
                    <a:pt x="409194" y="2361692"/>
                  </a:lnTo>
                  <a:lnTo>
                    <a:pt x="409194" y="2343658"/>
                  </a:lnTo>
                  <a:lnTo>
                    <a:pt x="409194" y="2361692"/>
                  </a:lnTo>
                  <a:cubicBezTo>
                    <a:pt x="183388" y="2361692"/>
                    <a:pt x="0" y="2180209"/>
                    <a:pt x="0" y="1956054"/>
                  </a:cubicBezTo>
                  <a:lnTo>
                    <a:pt x="0" y="405638"/>
                  </a:lnTo>
                  <a:lnTo>
                    <a:pt x="18034" y="405638"/>
                  </a:lnTo>
                  <a:lnTo>
                    <a:pt x="0" y="405638"/>
                  </a:lnTo>
                  <a:moveTo>
                    <a:pt x="36068" y="405638"/>
                  </a:moveTo>
                  <a:lnTo>
                    <a:pt x="36068" y="1956054"/>
                  </a:lnTo>
                  <a:lnTo>
                    <a:pt x="18034" y="1956054"/>
                  </a:lnTo>
                  <a:lnTo>
                    <a:pt x="36068" y="1956054"/>
                  </a:lnTo>
                  <a:cubicBezTo>
                    <a:pt x="36068" y="2160016"/>
                    <a:pt x="202946" y="2325624"/>
                    <a:pt x="409194" y="2325624"/>
                  </a:cubicBezTo>
                  <a:lnTo>
                    <a:pt x="5338318" y="2325624"/>
                  </a:lnTo>
                  <a:cubicBezTo>
                    <a:pt x="5544566" y="2325624"/>
                    <a:pt x="5711444" y="2160016"/>
                    <a:pt x="5711444" y="1956054"/>
                  </a:cubicBezTo>
                  <a:lnTo>
                    <a:pt x="5711444" y="405638"/>
                  </a:lnTo>
                  <a:cubicBezTo>
                    <a:pt x="5711444" y="201676"/>
                    <a:pt x="5544566" y="36068"/>
                    <a:pt x="5338318" y="36068"/>
                  </a:cubicBezTo>
                  <a:lnTo>
                    <a:pt x="409194" y="36068"/>
                  </a:lnTo>
                  <a:lnTo>
                    <a:pt x="409194" y="18034"/>
                  </a:lnTo>
                  <a:lnTo>
                    <a:pt x="409194" y="36068"/>
                  </a:lnTo>
                  <a:cubicBezTo>
                    <a:pt x="202946" y="36068"/>
                    <a:pt x="36068" y="201676"/>
                    <a:pt x="36068" y="40563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37356" y="6851596"/>
            <a:ext cx="6210494" cy="2401512"/>
            <a:chOff x="0" y="0"/>
            <a:chExt cx="5520439" cy="213467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20439" cy="2134677"/>
            </a:xfrm>
            <a:custGeom>
              <a:avLst/>
              <a:gdLst/>
              <a:ahLst/>
              <a:cxnLst/>
              <a:rect l="l" t="t" r="r" b="b"/>
              <a:pathLst>
                <a:path w="5520439" h="2134677">
                  <a:moveTo>
                    <a:pt x="0" y="0"/>
                  </a:moveTo>
                  <a:lnTo>
                    <a:pt x="5520439" y="0"/>
                  </a:lnTo>
                  <a:lnTo>
                    <a:pt x="5520439" y="2134677"/>
                  </a:lnTo>
                  <a:lnTo>
                    <a:pt x="0" y="2134677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5520439" cy="2172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55"/>
                </a:lnSpc>
              </a:pP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Orodje za </a:t>
              </a:r>
              <a:r>
                <a:rPr lang="en-US" sz="3199" u="sng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pomoč knjižnicam in odločevalcem pri strateškem načrtovanju in sprejemanju odločitev</a:t>
              </a: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s ciljem spodbujanja lokalnega razvoja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755263" y="6723877"/>
            <a:ext cx="4889944" cy="2656949"/>
            <a:chOff x="0" y="0"/>
            <a:chExt cx="4346617" cy="2361732"/>
          </a:xfrm>
        </p:grpSpPr>
        <p:sp>
          <p:nvSpPr>
            <p:cNvPr id="34" name="Freeform 34"/>
            <p:cNvSpPr/>
            <p:nvPr/>
          </p:nvSpPr>
          <p:spPr>
            <a:xfrm>
              <a:off x="18034" y="18034"/>
              <a:ext cx="4310507" cy="2325624"/>
            </a:xfrm>
            <a:custGeom>
              <a:avLst/>
              <a:gdLst/>
              <a:ahLst/>
              <a:cxnLst/>
              <a:rect l="l" t="t" r="r" b="b"/>
              <a:pathLst>
                <a:path w="4310507" h="2325624">
                  <a:moveTo>
                    <a:pt x="0" y="387604"/>
                  </a:moveTo>
                  <a:cubicBezTo>
                    <a:pt x="0" y="173482"/>
                    <a:pt x="174752" y="0"/>
                    <a:pt x="390398" y="0"/>
                  </a:cubicBezTo>
                  <a:lnTo>
                    <a:pt x="3920109" y="0"/>
                  </a:lnTo>
                  <a:cubicBezTo>
                    <a:pt x="4135755" y="0"/>
                    <a:pt x="4310507" y="173482"/>
                    <a:pt x="4310507" y="387604"/>
                  </a:cubicBezTo>
                  <a:lnTo>
                    <a:pt x="4310507" y="1938020"/>
                  </a:lnTo>
                  <a:cubicBezTo>
                    <a:pt x="4310507" y="2152142"/>
                    <a:pt x="4135755" y="2325624"/>
                    <a:pt x="3920109" y="2325624"/>
                  </a:cubicBezTo>
                  <a:lnTo>
                    <a:pt x="390398" y="2325624"/>
                  </a:lnTo>
                  <a:cubicBezTo>
                    <a:pt x="174752" y="2325624"/>
                    <a:pt x="0" y="2152142"/>
                    <a:pt x="0" y="1938020"/>
                  </a:cubicBezTo>
                  <a:close/>
                </a:path>
              </a:pathLst>
            </a:custGeom>
            <a:solidFill>
              <a:srgbClr val="4BACC6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0" y="0"/>
              <a:ext cx="4346575" cy="2361692"/>
            </a:xfrm>
            <a:custGeom>
              <a:avLst/>
              <a:gdLst/>
              <a:ahLst/>
              <a:cxnLst/>
              <a:rect l="l" t="t" r="r" b="b"/>
              <a:pathLst>
                <a:path w="4346575" h="2361692">
                  <a:moveTo>
                    <a:pt x="0" y="405638"/>
                  </a:moveTo>
                  <a:cubicBezTo>
                    <a:pt x="0" y="181483"/>
                    <a:pt x="183007" y="0"/>
                    <a:pt x="408432" y="0"/>
                  </a:cubicBezTo>
                  <a:lnTo>
                    <a:pt x="3938143" y="0"/>
                  </a:lnTo>
                  <a:lnTo>
                    <a:pt x="3938143" y="18034"/>
                  </a:lnTo>
                  <a:lnTo>
                    <a:pt x="3938143" y="0"/>
                  </a:lnTo>
                  <a:cubicBezTo>
                    <a:pt x="4163568" y="0"/>
                    <a:pt x="4346575" y="181483"/>
                    <a:pt x="4346575" y="405638"/>
                  </a:cubicBezTo>
                  <a:lnTo>
                    <a:pt x="4328541" y="405638"/>
                  </a:lnTo>
                  <a:lnTo>
                    <a:pt x="4346575" y="405638"/>
                  </a:lnTo>
                  <a:lnTo>
                    <a:pt x="4346575" y="1956054"/>
                  </a:lnTo>
                  <a:lnTo>
                    <a:pt x="4328541" y="1956054"/>
                  </a:lnTo>
                  <a:lnTo>
                    <a:pt x="4346575" y="1956054"/>
                  </a:lnTo>
                  <a:cubicBezTo>
                    <a:pt x="4346575" y="2180209"/>
                    <a:pt x="4163568" y="2361692"/>
                    <a:pt x="3938143" y="2361692"/>
                  </a:cubicBezTo>
                  <a:lnTo>
                    <a:pt x="3938143" y="2343658"/>
                  </a:lnTo>
                  <a:lnTo>
                    <a:pt x="3938143" y="2361692"/>
                  </a:lnTo>
                  <a:lnTo>
                    <a:pt x="408432" y="2361692"/>
                  </a:lnTo>
                  <a:lnTo>
                    <a:pt x="408432" y="2343658"/>
                  </a:lnTo>
                  <a:lnTo>
                    <a:pt x="408432" y="2361692"/>
                  </a:lnTo>
                  <a:cubicBezTo>
                    <a:pt x="183007" y="2361692"/>
                    <a:pt x="0" y="2180209"/>
                    <a:pt x="0" y="1956054"/>
                  </a:cubicBezTo>
                  <a:lnTo>
                    <a:pt x="0" y="405638"/>
                  </a:lnTo>
                  <a:lnTo>
                    <a:pt x="18034" y="405638"/>
                  </a:lnTo>
                  <a:lnTo>
                    <a:pt x="0" y="405638"/>
                  </a:lnTo>
                  <a:moveTo>
                    <a:pt x="36068" y="405638"/>
                  </a:moveTo>
                  <a:lnTo>
                    <a:pt x="36068" y="1956054"/>
                  </a:lnTo>
                  <a:lnTo>
                    <a:pt x="18034" y="1956054"/>
                  </a:lnTo>
                  <a:lnTo>
                    <a:pt x="36068" y="1956054"/>
                  </a:lnTo>
                  <a:cubicBezTo>
                    <a:pt x="36068" y="2160016"/>
                    <a:pt x="202692" y="2325624"/>
                    <a:pt x="408305" y="2325624"/>
                  </a:cubicBezTo>
                  <a:lnTo>
                    <a:pt x="3938143" y="2325624"/>
                  </a:lnTo>
                  <a:cubicBezTo>
                    <a:pt x="4143883" y="2325624"/>
                    <a:pt x="4310380" y="2160016"/>
                    <a:pt x="4310380" y="1956054"/>
                  </a:cubicBezTo>
                  <a:lnTo>
                    <a:pt x="4310380" y="405638"/>
                  </a:lnTo>
                  <a:cubicBezTo>
                    <a:pt x="4310380" y="201676"/>
                    <a:pt x="4143756" y="36068"/>
                    <a:pt x="3938143" y="36068"/>
                  </a:cubicBezTo>
                  <a:lnTo>
                    <a:pt x="408432" y="36068"/>
                  </a:lnTo>
                  <a:lnTo>
                    <a:pt x="408432" y="18034"/>
                  </a:lnTo>
                  <a:lnTo>
                    <a:pt x="408432" y="36068"/>
                  </a:lnTo>
                  <a:cubicBezTo>
                    <a:pt x="202692" y="36068"/>
                    <a:pt x="36195" y="201676"/>
                    <a:pt x="36195" y="40563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882982" y="6851596"/>
            <a:ext cx="4634507" cy="2401512"/>
            <a:chOff x="0" y="0"/>
            <a:chExt cx="4119562" cy="213467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119562" cy="2134677"/>
            </a:xfrm>
            <a:custGeom>
              <a:avLst/>
              <a:gdLst/>
              <a:ahLst/>
              <a:cxnLst/>
              <a:rect l="l" t="t" r="r" b="b"/>
              <a:pathLst>
                <a:path w="4119562" h="2134677">
                  <a:moveTo>
                    <a:pt x="0" y="0"/>
                  </a:moveTo>
                  <a:lnTo>
                    <a:pt x="4119562" y="0"/>
                  </a:lnTo>
                  <a:lnTo>
                    <a:pt x="4119562" y="2134677"/>
                  </a:lnTo>
                  <a:lnTo>
                    <a:pt x="0" y="2134677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4119562" cy="2172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55"/>
                </a:lnSpc>
              </a:pP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Knjižnice priznane kot </a:t>
              </a:r>
              <a:r>
                <a:rPr lang="en-US" sz="3199" u="sng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temeljne storitve z brezplačnim dostopom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95255" y="-95255"/>
            <a:ext cx="18478495" cy="2555176"/>
            <a:chOff x="0" y="0"/>
            <a:chExt cx="12319000" cy="1703451"/>
          </a:xfrm>
        </p:grpSpPr>
        <p:sp>
          <p:nvSpPr>
            <p:cNvPr id="4" name="Freeform 4"/>
            <p:cNvSpPr/>
            <p:nvPr/>
          </p:nvSpPr>
          <p:spPr>
            <a:xfrm>
              <a:off x="63500" y="63500"/>
              <a:ext cx="12192000" cy="1575943"/>
            </a:xfrm>
            <a:custGeom>
              <a:avLst/>
              <a:gdLst/>
              <a:ahLst/>
              <a:cxnLst/>
              <a:rect l="l" t="t" r="r" b="b"/>
              <a:pathLst>
                <a:path w="12192000" h="1575943">
                  <a:moveTo>
                    <a:pt x="0" y="1575943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15759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" name="Freeform 5"/>
            <p:cNvSpPr/>
            <p:nvPr/>
          </p:nvSpPr>
          <p:spPr>
            <a:xfrm>
              <a:off x="8192389" y="63500"/>
              <a:ext cx="4063111" cy="1576451"/>
            </a:xfrm>
            <a:custGeom>
              <a:avLst/>
              <a:gdLst/>
              <a:ahLst/>
              <a:cxnLst/>
              <a:rect l="l" t="t" r="r" b="b"/>
              <a:pathLst>
                <a:path w="4063111" h="1576451">
                  <a:moveTo>
                    <a:pt x="0" y="1576451"/>
                  </a:moveTo>
                  <a:lnTo>
                    <a:pt x="0" y="0"/>
                  </a:lnTo>
                  <a:lnTo>
                    <a:pt x="4063111" y="0"/>
                  </a:lnTo>
                  <a:lnTo>
                    <a:pt x="4063111" y="1576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" name="Freeform 6"/>
            <p:cNvSpPr/>
            <p:nvPr/>
          </p:nvSpPr>
          <p:spPr>
            <a:xfrm>
              <a:off x="63500" y="63500"/>
              <a:ext cx="12192000" cy="1576451"/>
            </a:xfrm>
            <a:custGeom>
              <a:avLst/>
              <a:gdLst/>
              <a:ahLst/>
              <a:cxnLst/>
              <a:rect l="l" t="t" r="r" b="b"/>
              <a:pathLst>
                <a:path w="12192000" h="1576451">
                  <a:moveTo>
                    <a:pt x="0" y="1576451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1576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194560" y="607314"/>
            <a:ext cx="14944468" cy="953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61"/>
              </a:lnSpc>
            </a:pPr>
            <a:r>
              <a:rPr lang="en-US" sz="5544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The Seven ‘Roles’ (or ‘Personas’) of Public Librarians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" y="0"/>
            <a:ext cx="18287998" cy="2521528"/>
            <a:chOff x="0" y="0"/>
            <a:chExt cx="16255999" cy="22413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256000" cy="2241296"/>
            </a:xfrm>
            <a:custGeom>
              <a:avLst/>
              <a:gdLst/>
              <a:ahLst/>
              <a:cxnLst/>
              <a:rect l="l" t="t" r="r" b="b"/>
              <a:pathLst>
                <a:path w="16256000" h="2241296">
                  <a:moveTo>
                    <a:pt x="16256000" y="0"/>
                  </a:moveTo>
                  <a:lnTo>
                    <a:pt x="0" y="0"/>
                  </a:lnTo>
                  <a:lnTo>
                    <a:pt x="0" y="2241296"/>
                  </a:lnTo>
                  <a:lnTo>
                    <a:pt x="16256000" y="224129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376092">
                    <a:alpha val="10000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7952" y="461686"/>
            <a:ext cx="18288000" cy="1598155"/>
            <a:chOff x="0" y="0"/>
            <a:chExt cx="20088046" cy="17554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088047" cy="1755458"/>
            </a:xfrm>
            <a:custGeom>
              <a:avLst/>
              <a:gdLst/>
              <a:ahLst/>
              <a:cxnLst/>
              <a:rect l="l" t="t" r="r" b="b"/>
              <a:pathLst>
                <a:path w="20088047" h="1755458">
                  <a:moveTo>
                    <a:pt x="0" y="0"/>
                  </a:moveTo>
                  <a:lnTo>
                    <a:pt x="20088047" y="0"/>
                  </a:lnTo>
                  <a:lnTo>
                    <a:pt x="20088047" y="1755458"/>
                  </a:lnTo>
                  <a:lnTo>
                    <a:pt x="0" y="175545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20088046" cy="18126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759"/>
                </a:lnSpc>
              </a:pPr>
              <a:r>
                <a:rPr lang="en-US" sz="5333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Uspešno premagovanje sodobnih izzivov evropskih knjižnic 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243793" y="2665232"/>
            <a:ext cx="2520930" cy="3567353"/>
          </a:xfrm>
          <a:custGeom>
            <a:avLst/>
            <a:gdLst/>
            <a:ahLst/>
            <a:cxnLst/>
            <a:rect l="l" t="t" r="r" b="b"/>
            <a:pathLst>
              <a:path w="2520930" h="3567353">
                <a:moveTo>
                  <a:pt x="0" y="0"/>
                </a:moveTo>
                <a:lnTo>
                  <a:pt x="2520930" y="0"/>
                </a:lnTo>
                <a:lnTo>
                  <a:pt x="2520930" y="3567353"/>
                </a:lnTo>
                <a:lnTo>
                  <a:pt x="0" y="35673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4" name="Freeform 14"/>
          <p:cNvSpPr/>
          <p:nvPr/>
        </p:nvSpPr>
        <p:spPr>
          <a:xfrm>
            <a:off x="146387" y="7428621"/>
            <a:ext cx="2715742" cy="2719214"/>
          </a:xfrm>
          <a:custGeom>
            <a:avLst/>
            <a:gdLst/>
            <a:ahLst/>
            <a:cxnLst/>
            <a:rect l="l" t="t" r="r" b="b"/>
            <a:pathLst>
              <a:path w="2715742" h="2719214">
                <a:moveTo>
                  <a:pt x="0" y="0"/>
                </a:moveTo>
                <a:lnTo>
                  <a:pt x="2715742" y="0"/>
                </a:lnTo>
                <a:lnTo>
                  <a:pt x="2715742" y="2719214"/>
                </a:lnTo>
                <a:lnTo>
                  <a:pt x="0" y="27192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5" name="Freeform 15"/>
          <p:cNvSpPr/>
          <p:nvPr/>
        </p:nvSpPr>
        <p:spPr>
          <a:xfrm>
            <a:off x="10607478" y="5952781"/>
            <a:ext cx="2289291" cy="1400524"/>
          </a:xfrm>
          <a:custGeom>
            <a:avLst/>
            <a:gdLst/>
            <a:ahLst/>
            <a:cxnLst/>
            <a:rect l="l" t="t" r="r" b="b"/>
            <a:pathLst>
              <a:path w="2289291" h="1400524">
                <a:moveTo>
                  <a:pt x="0" y="0"/>
                </a:moveTo>
                <a:lnTo>
                  <a:pt x="2289291" y="0"/>
                </a:lnTo>
                <a:lnTo>
                  <a:pt x="2289291" y="1400523"/>
                </a:lnTo>
                <a:lnTo>
                  <a:pt x="0" y="14005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357" r="-34643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6" name="Freeform 16"/>
          <p:cNvSpPr/>
          <p:nvPr/>
        </p:nvSpPr>
        <p:spPr>
          <a:xfrm>
            <a:off x="14224505" y="7779193"/>
            <a:ext cx="3743590" cy="1271552"/>
          </a:xfrm>
          <a:custGeom>
            <a:avLst/>
            <a:gdLst/>
            <a:ahLst/>
            <a:cxnLst/>
            <a:rect l="l" t="t" r="r" b="b"/>
            <a:pathLst>
              <a:path w="3743590" h="1271552">
                <a:moveTo>
                  <a:pt x="0" y="0"/>
                </a:moveTo>
                <a:lnTo>
                  <a:pt x="3743590" y="0"/>
                </a:lnTo>
                <a:lnTo>
                  <a:pt x="3743590" y="1271552"/>
                </a:lnTo>
                <a:lnTo>
                  <a:pt x="0" y="12715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322" t="-9782" r="-4651" b="-15651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7" name="Freeform 17"/>
          <p:cNvSpPr/>
          <p:nvPr/>
        </p:nvSpPr>
        <p:spPr>
          <a:xfrm>
            <a:off x="14447545" y="5331121"/>
            <a:ext cx="1771647" cy="1321921"/>
          </a:xfrm>
          <a:custGeom>
            <a:avLst/>
            <a:gdLst/>
            <a:ahLst/>
            <a:cxnLst/>
            <a:rect l="l" t="t" r="r" b="b"/>
            <a:pathLst>
              <a:path w="1771647" h="1321921">
                <a:moveTo>
                  <a:pt x="0" y="0"/>
                </a:moveTo>
                <a:lnTo>
                  <a:pt x="1771648" y="0"/>
                </a:lnTo>
                <a:lnTo>
                  <a:pt x="1771648" y="1321921"/>
                </a:lnTo>
                <a:lnTo>
                  <a:pt x="0" y="13219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8" name="Freeform 18"/>
          <p:cNvSpPr/>
          <p:nvPr/>
        </p:nvSpPr>
        <p:spPr>
          <a:xfrm>
            <a:off x="14280142" y="9162023"/>
            <a:ext cx="3743590" cy="985812"/>
          </a:xfrm>
          <a:custGeom>
            <a:avLst/>
            <a:gdLst/>
            <a:ahLst/>
            <a:cxnLst/>
            <a:rect l="l" t="t" r="r" b="b"/>
            <a:pathLst>
              <a:path w="3743590" h="985812">
                <a:moveTo>
                  <a:pt x="0" y="0"/>
                </a:moveTo>
                <a:lnTo>
                  <a:pt x="3743590" y="0"/>
                </a:lnTo>
                <a:lnTo>
                  <a:pt x="3743590" y="985812"/>
                </a:lnTo>
                <a:lnTo>
                  <a:pt x="0" y="9858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9" name="Freeform 19"/>
          <p:cNvSpPr/>
          <p:nvPr/>
        </p:nvSpPr>
        <p:spPr>
          <a:xfrm>
            <a:off x="14280142" y="6759211"/>
            <a:ext cx="3743590" cy="1019982"/>
          </a:xfrm>
          <a:custGeom>
            <a:avLst/>
            <a:gdLst/>
            <a:ahLst/>
            <a:cxnLst/>
            <a:rect l="l" t="t" r="r" b="b"/>
            <a:pathLst>
              <a:path w="3743590" h="1019982">
                <a:moveTo>
                  <a:pt x="0" y="0"/>
                </a:moveTo>
                <a:lnTo>
                  <a:pt x="3743590" y="0"/>
                </a:lnTo>
                <a:lnTo>
                  <a:pt x="3743590" y="1019982"/>
                </a:lnTo>
                <a:lnTo>
                  <a:pt x="0" y="101998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20" name="Freeform 20"/>
          <p:cNvSpPr/>
          <p:nvPr/>
        </p:nvSpPr>
        <p:spPr>
          <a:xfrm>
            <a:off x="14484439" y="3661447"/>
            <a:ext cx="1644722" cy="1614818"/>
          </a:xfrm>
          <a:custGeom>
            <a:avLst/>
            <a:gdLst/>
            <a:ahLst/>
            <a:cxnLst/>
            <a:rect l="l" t="t" r="r" b="b"/>
            <a:pathLst>
              <a:path w="1644722" h="1614818">
                <a:moveTo>
                  <a:pt x="0" y="0"/>
                </a:moveTo>
                <a:lnTo>
                  <a:pt x="1644722" y="0"/>
                </a:lnTo>
                <a:lnTo>
                  <a:pt x="1644722" y="1614818"/>
                </a:lnTo>
                <a:lnTo>
                  <a:pt x="0" y="16148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21" name="Freeform 21"/>
          <p:cNvSpPr/>
          <p:nvPr/>
        </p:nvSpPr>
        <p:spPr>
          <a:xfrm>
            <a:off x="16583835" y="3749122"/>
            <a:ext cx="1487681" cy="1448737"/>
          </a:xfrm>
          <a:custGeom>
            <a:avLst/>
            <a:gdLst/>
            <a:ahLst/>
            <a:cxnLst/>
            <a:rect l="l" t="t" r="r" b="b"/>
            <a:pathLst>
              <a:path w="1487681" h="1448737">
                <a:moveTo>
                  <a:pt x="0" y="0"/>
                </a:moveTo>
                <a:lnTo>
                  <a:pt x="1487681" y="0"/>
                </a:lnTo>
                <a:lnTo>
                  <a:pt x="1487681" y="1448737"/>
                </a:lnTo>
                <a:lnTo>
                  <a:pt x="0" y="144873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22" name="Freeform 22"/>
          <p:cNvSpPr/>
          <p:nvPr/>
        </p:nvSpPr>
        <p:spPr>
          <a:xfrm>
            <a:off x="10653542" y="7353304"/>
            <a:ext cx="1983836" cy="1251522"/>
          </a:xfrm>
          <a:custGeom>
            <a:avLst/>
            <a:gdLst/>
            <a:ahLst/>
            <a:cxnLst/>
            <a:rect l="l" t="t" r="r" b="b"/>
            <a:pathLst>
              <a:path w="1983836" h="1251522">
                <a:moveTo>
                  <a:pt x="0" y="0"/>
                </a:moveTo>
                <a:lnTo>
                  <a:pt x="1983836" y="0"/>
                </a:lnTo>
                <a:lnTo>
                  <a:pt x="1983836" y="1251522"/>
                </a:lnTo>
                <a:lnTo>
                  <a:pt x="0" y="125152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23" name="Freeform 23"/>
          <p:cNvSpPr/>
          <p:nvPr/>
        </p:nvSpPr>
        <p:spPr>
          <a:xfrm>
            <a:off x="16842198" y="5673819"/>
            <a:ext cx="1276277" cy="1471688"/>
          </a:xfrm>
          <a:custGeom>
            <a:avLst/>
            <a:gdLst/>
            <a:ahLst/>
            <a:cxnLst/>
            <a:rect l="l" t="t" r="r" b="b"/>
            <a:pathLst>
              <a:path w="1276277" h="1471688">
                <a:moveTo>
                  <a:pt x="0" y="0"/>
                </a:moveTo>
                <a:lnTo>
                  <a:pt x="1276277" y="0"/>
                </a:lnTo>
                <a:lnTo>
                  <a:pt x="1276277" y="1471688"/>
                </a:lnTo>
                <a:lnTo>
                  <a:pt x="0" y="147168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24" name="Freeform 24"/>
          <p:cNvSpPr/>
          <p:nvPr/>
        </p:nvSpPr>
        <p:spPr>
          <a:xfrm>
            <a:off x="7658479" y="7595099"/>
            <a:ext cx="1738531" cy="1931701"/>
          </a:xfrm>
          <a:custGeom>
            <a:avLst/>
            <a:gdLst/>
            <a:ahLst/>
            <a:cxnLst/>
            <a:rect l="l" t="t" r="r" b="b"/>
            <a:pathLst>
              <a:path w="1738531" h="1931701">
                <a:moveTo>
                  <a:pt x="0" y="0"/>
                </a:moveTo>
                <a:lnTo>
                  <a:pt x="1738531" y="0"/>
                </a:lnTo>
                <a:lnTo>
                  <a:pt x="1738531" y="1931701"/>
                </a:lnTo>
                <a:lnTo>
                  <a:pt x="0" y="1931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25" name="Freeform 25"/>
          <p:cNvSpPr/>
          <p:nvPr/>
        </p:nvSpPr>
        <p:spPr>
          <a:xfrm>
            <a:off x="10866869" y="4141988"/>
            <a:ext cx="1770509" cy="1761141"/>
          </a:xfrm>
          <a:custGeom>
            <a:avLst/>
            <a:gdLst/>
            <a:ahLst/>
            <a:cxnLst/>
            <a:rect l="l" t="t" r="r" b="b"/>
            <a:pathLst>
              <a:path w="1770509" h="1761141">
                <a:moveTo>
                  <a:pt x="0" y="0"/>
                </a:moveTo>
                <a:lnTo>
                  <a:pt x="1770509" y="0"/>
                </a:lnTo>
                <a:lnTo>
                  <a:pt x="1770509" y="1761142"/>
                </a:lnTo>
                <a:lnTo>
                  <a:pt x="0" y="176114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26" name="TextBox 26"/>
          <p:cNvSpPr txBox="1"/>
          <p:nvPr/>
        </p:nvSpPr>
        <p:spPr>
          <a:xfrm>
            <a:off x="2719191" y="8886444"/>
            <a:ext cx="4309283" cy="1371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2"/>
              </a:lnSpc>
            </a:pPr>
            <a:r>
              <a:rPr lang="en-US" sz="315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Nacionalne strategije v podporo razvoja knjižnične dejavnosti</a:t>
            </a:r>
          </a:p>
        </p:txBody>
      </p:sp>
      <p:sp>
        <p:nvSpPr>
          <p:cNvPr id="27" name="Freeform 27"/>
          <p:cNvSpPr/>
          <p:nvPr/>
        </p:nvSpPr>
        <p:spPr>
          <a:xfrm>
            <a:off x="6481990" y="9282193"/>
            <a:ext cx="1092970" cy="618583"/>
          </a:xfrm>
          <a:custGeom>
            <a:avLst/>
            <a:gdLst/>
            <a:ahLst/>
            <a:cxnLst/>
            <a:rect l="l" t="t" r="r" b="b"/>
            <a:pathLst>
              <a:path w="1092970" h="618583">
                <a:moveTo>
                  <a:pt x="0" y="0"/>
                </a:moveTo>
                <a:lnTo>
                  <a:pt x="1092969" y="0"/>
                </a:lnTo>
                <a:lnTo>
                  <a:pt x="1092969" y="618583"/>
                </a:lnTo>
                <a:lnTo>
                  <a:pt x="0" y="61858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13394" t="-70476" r="-10818" b="-71606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28" name="Freeform 28"/>
          <p:cNvSpPr/>
          <p:nvPr/>
        </p:nvSpPr>
        <p:spPr>
          <a:xfrm>
            <a:off x="6939579" y="3432584"/>
            <a:ext cx="2842824" cy="1147256"/>
          </a:xfrm>
          <a:custGeom>
            <a:avLst/>
            <a:gdLst/>
            <a:ahLst/>
            <a:cxnLst/>
            <a:rect l="l" t="t" r="r" b="b"/>
            <a:pathLst>
              <a:path w="2842824" h="1147256">
                <a:moveTo>
                  <a:pt x="0" y="0"/>
                </a:moveTo>
                <a:lnTo>
                  <a:pt x="2842823" y="0"/>
                </a:lnTo>
                <a:lnTo>
                  <a:pt x="2842823" y="1147255"/>
                </a:lnTo>
                <a:lnTo>
                  <a:pt x="0" y="114725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34000"/>
            </a:blip>
            <a:stretch>
              <a:fillRect l="-60585" r="-85204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29" name="Freeform 29"/>
          <p:cNvSpPr/>
          <p:nvPr/>
        </p:nvSpPr>
        <p:spPr>
          <a:xfrm>
            <a:off x="10706874" y="8647688"/>
            <a:ext cx="2118851" cy="1500147"/>
          </a:xfrm>
          <a:custGeom>
            <a:avLst/>
            <a:gdLst/>
            <a:ahLst/>
            <a:cxnLst/>
            <a:rect l="l" t="t" r="r" b="b"/>
            <a:pathLst>
              <a:path w="2118851" h="1500147">
                <a:moveTo>
                  <a:pt x="0" y="0"/>
                </a:moveTo>
                <a:lnTo>
                  <a:pt x="2118851" y="0"/>
                </a:lnTo>
                <a:lnTo>
                  <a:pt x="2118851" y="1500147"/>
                </a:lnTo>
                <a:lnTo>
                  <a:pt x="0" y="150014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0" name="TextBox 30"/>
          <p:cNvSpPr txBox="1"/>
          <p:nvPr/>
        </p:nvSpPr>
        <p:spPr>
          <a:xfrm>
            <a:off x="-95255" y="6194485"/>
            <a:ext cx="3049121" cy="943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2"/>
              </a:lnSpc>
            </a:pPr>
            <a:r>
              <a:rPr lang="en-US" sz="315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Knjižnična</a:t>
            </a:r>
          </a:p>
          <a:p>
            <a:pPr algn="ctr">
              <a:lnSpc>
                <a:spcPts val="3402"/>
              </a:lnSpc>
            </a:pPr>
            <a:r>
              <a:rPr lang="en-US" sz="315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zakonodaja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289559" y="2627132"/>
            <a:ext cx="3049121" cy="1371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2"/>
              </a:lnSpc>
            </a:pPr>
            <a:r>
              <a:rPr lang="en-US" sz="315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Strokovna podpora</a:t>
            </a:r>
          </a:p>
          <a:p>
            <a:pPr algn="ctr">
              <a:lnSpc>
                <a:spcPts val="3402"/>
              </a:lnSpc>
            </a:pPr>
            <a:r>
              <a:rPr lang="en-US" sz="315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knjižnicam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484439" y="2589504"/>
            <a:ext cx="3743590" cy="943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2"/>
              </a:lnSpc>
            </a:pPr>
            <a:r>
              <a:rPr lang="en-US" sz="315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Povezovanje knjižnic </a:t>
            </a:r>
          </a:p>
          <a:p>
            <a:pPr algn="ctr">
              <a:lnSpc>
                <a:spcPts val="3402"/>
              </a:lnSpc>
            </a:pPr>
            <a:r>
              <a:rPr lang="en-US" sz="315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 ravni EU+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325761" y="3104044"/>
            <a:ext cx="5998133" cy="4852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6251" lvl="1" indent="-243126" algn="l">
              <a:lnSpc>
                <a:spcPts val="2740"/>
              </a:lnSpc>
              <a:buFont typeface="Arial"/>
              <a:buChar char="•"/>
            </a:pPr>
            <a:r>
              <a:rPr lang="en-US" sz="2252" b="1">
                <a:solidFill>
                  <a:srgbClr val="595959"/>
                </a:solidFill>
                <a:latin typeface="Futura Bold"/>
                <a:ea typeface="Futura Bold"/>
                <a:cs typeface="Futura Bold"/>
                <a:sym typeface="Futura Bold"/>
              </a:rPr>
              <a:t>Creative Europe Programme</a:t>
            </a:r>
          </a:p>
          <a:p>
            <a:pPr marL="486251" lvl="1" indent="-243126" algn="l">
              <a:lnSpc>
                <a:spcPts val="2740"/>
              </a:lnSpc>
              <a:buFont typeface="Arial"/>
              <a:buChar char="•"/>
            </a:pPr>
            <a:r>
              <a:rPr lang="en-US" sz="2252" b="1">
                <a:solidFill>
                  <a:srgbClr val="595959"/>
                </a:solidFill>
                <a:latin typeface="Futura Bold"/>
                <a:ea typeface="Futura Bold"/>
                <a:cs typeface="Futura Bold"/>
                <a:sym typeface="Futura Bold"/>
              </a:rPr>
              <a:t>Erasmus+ Programme</a:t>
            </a:r>
          </a:p>
          <a:p>
            <a:pPr marL="486251" lvl="1" indent="-243126" algn="l">
              <a:lnSpc>
                <a:spcPts val="2740"/>
              </a:lnSpc>
              <a:buFont typeface="Arial"/>
              <a:buChar char="•"/>
            </a:pPr>
            <a:r>
              <a:rPr lang="en-US" sz="2252" b="1">
                <a:solidFill>
                  <a:srgbClr val="595959"/>
                </a:solidFill>
                <a:latin typeface="Futura Bold"/>
                <a:ea typeface="Futura Bold"/>
                <a:cs typeface="Futura Bold"/>
                <a:sym typeface="Futura Bold"/>
              </a:rPr>
              <a:t>Horizon Europe Programme</a:t>
            </a:r>
          </a:p>
          <a:p>
            <a:pPr marL="486251" lvl="1" indent="-243126" algn="l">
              <a:lnSpc>
                <a:spcPts val="2740"/>
              </a:lnSpc>
              <a:buFont typeface="Arial"/>
              <a:buChar char="•"/>
            </a:pPr>
            <a:r>
              <a:rPr lang="en-US" sz="2252" b="1">
                <a:solidFill>
                  <a:srgbClr val="595959"/>
                </a:solidFill>
                <a:latin typeface="Futura Bold"/>
                <a:ea typeface="Futura Bold"/>
                <a:cs typeface="Futura Bold"/>
                <a:sym typeface="Futura Bold"/>
              </a:rPr>
              <a:t>EU Structural Funds</a:t>
            </a:r>
          </a:p>
          <a:p>
            <a:pPr marL="972502" lvl="2" indent="-324167" algn="l">
              <a:lnSpc>
                <a:spcPts val="2740"/>
              </a:lnSpc>
              <a:buFont typeface="Arial"/>
              <a:buChar char="⚬"/>
            </a:pPr>
            <a:r>
              <a:rPr lang="en-US" sz="2252" b="1">
                <a:solidFill>
                  <a:srgbClr val="595959"/>
                </a:solidFill>
                <a:latin typeface="Futura Bold"/>
                <a:ea typeface="Futura Bold"/>
                <a:cs typeface="Futura Bold"/>
                <a:sym typeface="Futura Bold"/>
              </a:rPr>
              <a:t>European Regional Development Fund (ERDF)</a:t>
            </a:r>
          </a:p>
          <a:p>
            <a:pPr marL="972502" lvl="2" indent="-324167" algn="l">
              <a:lnSpc>
                <a:spcPts val="2740"/>
              </a:lnSpc>
              <a:buFont typeface="Arial"/>
              <a:buChar char="⚬"/>
            </a:pPr>
            <a:r>
              <a:rPr lang="en-US" sz="2252" b="1">
                <a:solidFill>
                  <a:srgbClr val="595959"/>
                </a:solidFill>
                <a:latin typeface="Futura Bold"/>
                <a:ea typeface="Futura Bold"/>
                <a:cs typeface="Futura Bold"/>
                <a:sym typeface="Futura Bold"/>
              </a:rPr>
              <a:t>The European Social Fund Plus (ESF+) </a:t>
            </a:r>
          </a:p>
          <a:p>
            <a:pPr marL="486251" lvl="1" indent="-243126" algn="l">
              <a:lnSpc>
                <a:spcPts val="2740"/>
              </a:lnSpc>
              <a:buFont typeface="Arial"/>
              <a:buChar char="•"/>
            </a:pPr>
            <a:r>
              <a:rPr lang="en-US" sz="2252" b="1">
                <a:solidFill>
                  <a:srgbClr val="595959"/>
                </a:solidFill>
                <a:latin typeface="Futura Bold"/>
                <a:ea typeface="Futura Bold"/>
                <a:cs typeface="Futura Bold"/>
                <a:sym typeface="Futura Bold"/>
              </a:rPr>
              <a:t>Asylum, Migration and Integration Fund (AMIF)</a:t>
            </a:r>
          </a:p>
          <a:p>
            <a:pPr marL="486251" lvl="1" indent="-243126" algn="l">
              <a:lnSpc>
                <a:spcPts val="2740"/>
              </a:lnSpc>
              <a:buFont typeface="Arial"/>
              <a:buChar char="•"/>
            </a:pPr>
            <a:r>
              <a:rPr lang="en-US" sz="2252" b="1">
                <a:solidFill>
                  <a:srgbClr val="595959"/>
                </a:solidFill>
                <a:latin typeface="Futura Bold"/>
                <a:ea typeface="Futura Bold"/>
                <a:cs typeface="Futura Bold"/>
                <a:sym typeface="Futura Bold"/>
              </a:rPr>
              <a:t>Citizens, Equality, Rights and Values Programme (CERV)</a:t>
            </a:r>
          </a:p>
          <a:p>
            <a:pPr marL="486251" lvl="1" indent="-243126" algn="l">
              <a:lnSpc>
                <a:spcPts val="2740"/>
              </a:lnSpc>
              <a:buFont typeface="Arial"/>
              <a:buChar char="•"/>
            </a:pPr>
            <a:r>
              <a:rPr lang="en-US" sz="2252" b="1">
                <a:solidFill>
                  <a:srgbClr val="595959"/>
                </a:solidFill>
                <a:latin typeface="Futura Bold"/>
                <a:ea typeface="Futura Bold"/>
                <a:cs typeface="Futura Bold"/>
                <a:sym typeface="Futura Bold"/>
              </a:rPr>
              <a:t>The Rural Development Programmes (RDPs)</a:t>
            </a:r>
          </a:p>
          <a:p>
            <a:pPr marL="486251" lvl="1" indent="-243126" algn="l">
              <a:lnSpc>
                <a:spcPts val="2740"/>
              </a:lnSpc>
              <a:buFont typeface="Arial"/>
              <a:buChar char="•"/>
            </a:pPr>
            <a:r>
              <a:rPr lang="en-US" sz="2252" b="1">
                <a:solidFill>
                  <a:srgbClr val="595959"/>
                </a:solidFill>
                <a:latin typeface="Futura Bold"/>
                <a:ea typeface="Futura Bold"/>
                <a:cs typeface="Futura Bold"/>
                <a:sym typeface="Futura Bold"/>
              </a:rPr>
              <a:t>The European Cultural Foundation (ECF)</a:t>
            </a:r>
          </a:p>
          <a:p>
            <a:pPr marL="486251" lvl="1" indent="-243126" algn="l">
              <a:lnSpc>
                <a:spcPts val="2740"/>
              </a:lnSpc>
              <a:buFont typeface="Arial"/>
              <a:buChar char="•"/>
            </a:pPr>
            <a:r>
              <a:rPr lang="en-US" sz="2252" b="1">
                <a:solidFill>
                  <a:srgbClr val="595959"/>
                </a:solidFill>
                <a:latin typeface="Futura Bold"/>
                <a:ea typeface="Futura Bold"/>
                <a:cs typeface="Futura Bold"/>
                <a:sym typeface="Futura Bold"/>
              </a:rPr>
              <a:t>EEA and Norway Grants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716817" y="2636657"/>
            <a:ext cx="4309283" cy="521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4"/>
              </a:lnSpc>
            </a:pPr>
            <a:r>
              <a:rPr lang="en-US" sz="33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EU finančni oviri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TextBox 3"/>
          <p:cNvSpPr txBox="1"/>
          <p:nvPr/>
        </p:nvSpPr>
        <p:spPr>
          <a:xfrm>
            <a:off x="2194560" y="559041"/>
            <a:ext cx="5374915" cy="1031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1"/>
              </a:lnSpc>
            </a:pPr>
            <a:r>
              <a:rPr lang="en-US" sz="5994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OMC Next steps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18288000" cy="2363933"/>
            <a:chOff x="0" y="0"/>
            <a:chExt cx="24383996" cy="31519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382889"/>
            <a:ext cx="18288000" cy="1598155"/>
            <a:chOff x="0" y="0"/>
            <a:chExt cx="20088046" cy="1755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088047" cy="1755458"/>
            </a:xfrm>
            <a:custGeom>
              <a:avLst/>
              <a:gdLst/>
              <a:ahLst/>
              <a:cxnLst/>
              <a:rect l="l" t="t" r="r" b="b"/>
              <a:pathLst>
                <a:path w="20088047" h="1755458">
                  <a:moveTo>
                    <a:pt x="0" y="0"/>
                  </a:moveTo>
                  <a:lnTo>
                    <a:pt x="20088047" y="0"/>
                  </a:lnTo>
                  <a:lnTo>
                    <a:pt x="20088047" y="1755458"/>
                  </a:lnTo>
                  <a:lnTo>
                    <a:pt x="0" y="175545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20088046" cy="18221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541"/>
                </a:lnSpc>
              </a:pPr>
              <a:r>
                <a:rPr lang="en-US" sz="6983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Priloga 1: Toolkit za razvoj knjižničnih storitev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561079" y="3110323"/>
            <a:ext cx="6255123" cy="1446273"/>
            <a:chOff x="0" y="0"/>
            <a:chExt cx="7709891" cy="178263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709916" cy="1782699"/>
            </a:xfrm>
            <a:custGeom>
              <a:avLst/>
              <a:gdLst/>
              <a:ahLst/>
              <a:cxnLst/>
              <a:rect l="l" t="t" r="r" b="b"/>
              <a:pathLst>
                <a:path w="7709916" h="1782699">
                  <a:moveTo>
                    <a:pt x="0" y="0"/>
                  </a:moveTo>
                  <a:lnTo>
                    <a:pt x="7709916" y="0"/>
                  </a:lnTo>
                  <a:lnTo>
                    <a:pt x="7709916" y="1782699"/>
                  </a:lnTo>
                  <a:lnTo>
                    <a:pt x="0" y="17826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00281" b="3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198467" y="2472023"/>
            <a:ext cx="6858711" cy="7706421"/>
            <a:chOff x="0" y="0"/>
            <a:chExt cx="9916490" cy="1114212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916541" cy="11142091"/>
            </a:xfrm>
            <a:custGeom>
              <a:avLst/>
              <a:gdLst/>
              <a:ahLst/>
              <a:cxnLst/>
              <a:rect l="l" t="t" r="r" b="b"/>
              <a:pathLst>
                <a:path w="9916541" h="11142091">
                  <a:moveTo>
                    <a:pt x="0" y="0"/>
                  </a:moveTo>
                  <a:lnTo>
                    <a:pt x="9916541" y="0"/>
                  </a:lnTo>
                  <a:lnTo>
                    <a:pt x="9916541" y="11142091"/>
                  </a:lnTo>
                  <a:lnTo>
                    <a:pt x="0" y="11142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2" b="-13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92801" y="6975923"/>
            <a:ext cx="2658281" cy="1112135"/>
            <a:chOff x="0" y="0"/>
            <a:chExt cx="3276524" cy="137078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76473" cy="1370838"/>
            </a:xfrm>
            <a:custGeom>
              <a:avLst/>
              <a:gdLst/>
              <a:ahLst/>
              <a:cxnLst/>
              <a:rect l="l" t="t" r="r" b="b"/>
              <a:pathLst>
                <a:path w="3276473" h="1370838">
                  <a:moveTo>
                    <a:pt x="0" y="0"/>
                  </a:moveTo>
                  <a:lnTo>
                    <a:pt x="3276473" y="0"/>
                  </a:lnTo>
                  <a:lnTo>
                    <a:pt x="3276473" y="1370838"/>
                  </a:lnTo>
                  <a:lnTo>
                    <a:pt x="0" y="1370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" b="3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561079" y="5685875"/>
            <a:ext cx="4679127" cy="1193514"/>
            <a:chOff x="0" y="0"/>
            <a:chExt cx="5767362" cy="14710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767324" cy="1471041"/>
            </a:xfrm>
            <a:custGeom>
              <a:avLst/>
              <a:gdLst/>
              <a:ahLst/>
              <a:cxnLst/>
              <a:rect l="l" t="t" r="r" b="b"/>
              <a:pathLst>
                <a:path w="5767324" h="1471041">
                  <a:moveTo>
                    <a:pt x="0" y="0"/>
                  </a:moveTo>
                  <a:lnTo>
                    <a:pt x="5767324" y="0"/>
                  </a:lnTo>
                  <a:lnTo>
                    <a:pt x="5767324" y="1471041"/>
                  </a:lnTo>
                  <a:lnTo>
                    <a:pt x="0" y="14710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3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751367" y="8224593"/>
            <a:ext cx="3119422" cy="1478327"/>
            <a:chOff x="0" y="0"/>
            <a:chExt cx="3844912" cy="182214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844925" cy="1822196"/>
            </a:xfrm>
            <a:custGeom>
              <a:avLst/>
              <a:gdLst/>
              <a:ahLst/>
              <a:cxnLst/>
              <a:rect l="l" t="t" r="r" b="b"/>
              <a:pathLst>
                <a:path w="3844925" h="1822196">
                  <a:moveTo>
                    <a:pt x="0" y="0"/>
                  </a:moveTo>
                  <a:lnTo>
                    <a:pt x="3844925" y="0"/>
                  </a:lnTo>
                  <a:lnTo>
                    <a:pt x="3844925" y="1822196"/>
                  </a:lnTo>
                  <a:lnTo>
                    <a:pt x="0" y="18221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2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622284" y="7551990"/>
            <a:ext cx="3396971" cy="563198"/>
            <a:chOff x="0" y="0"/>
            <a:chExt cx="4187012" cy="69418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187063" cy="694182"/>
            </a:xfrm>
            <a:custGeom>
              <a:avLst/>
              <a:gdLst/>
              <a:ahLst/>
              <a:cxnLst/>
              <a:rect l="l" t="t" r="r" b="b"/>
              <a:pathLst>
                <a:path w="4187063" h="694182">
                  <a:moveTo>
                    <a:pt x="0" y="0"/>
                  </a:moveTo>
                  <a:lnTo>
                    <a:pt x="4187063" y="0"/>
                  </a:lnTo>
                  <a:lnTo>
                    <a:pt x="4187063" y="694182"/>
                  </a:lnTo>
                  <a:lnTo>
                    <a:pt x="0" y="6941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07103" r="-133964" b="1"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2993665" y="3293380"/>
            <a:ext cx="5897166" cy="1265661"/>
          </a:xfrm>
          <a:custGeom>
            <a:avLst/>
            <a:gdLst/>
            <a:ahLst/>
            <a:cxnLst/>
            <a:rect l="l" t="t" r="r" b="b"/>
            <a:pathLst>
              <a:path w="5897166" h="1265661">
                <a:moveTo>
                  <a:pt x="0" y="0"/>
                </a:moveTo>
                <a:lnTo>
                  <a:pt x="5897165" y="0"/>
                </a:lnTo>
                <a:lnTo>
                  <a:pt x="5897165" y="1265661"/>
                </a:lnTo>
                <a:lnTo>
                  <a:pt x="0" y="12656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2993665" y="6975117"/>
            <a:ext cx="5897166" cy="2072860"/>
          </a:xfrm>
          <a:custGeom>
            <a:avLst/>
            <a:gdLst/>
            <a:ahLst/>
            <a:cxnLst/>
            <a:rect l="l" t="t" r="r" b="b"/>
            <a:pathLst>
              <a:path w="5897166" h="2072860">
                <a:moveTo>
                  <a:pt x="0" y="0"/>
                </a:moveTo>
                <a:lnTo>
                  <a:pt x="5897165" y="0"/>
                </a:lnTo>
                <a:lnTo>
                  <a:pt x="5897165" y="2072860"/>
                </a:lnTo>
                <a:lnTo>
                  <a:pt x="0" y="20728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TextBox 5"/>
          <p:cNvSpPr txBox="1"/>
          <p:nvPr/>
        </p:nvSpPr>
        <p:spPr>
          <a:xfrm>
            <a:off x="3080074" y="2595359"/>
            <a:ext cx="5545759" cy="72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4"/>
              </a:lnSpc>
            </a:pPr>
            <a:r>
              <a:rPr lang="en-US" sz="1910">
                <a:solidFill>
                  <a:srgbClr val="0F4761"/>
                </a:solidFill>
                <a:latin typeface="Calibri 2"/>
                <a:ea typeface="Calibri 2"/>
                <a:cs typeface="Calibri 2"/>
                <a:sym typeface="Calibri 2"/>
              </a:rPr>
              <a:t>National legislation and strategy for libraries – Slovenia </a:t>
            </a:r>
          </a:p>
          <a:p>
            <a:pPr algn="l">
              <a:lnSpc>
                <a:spcPts val="2286"/>
              </a:lnSpc>
            </a:pPr>
            <a:r>
              <a:rPr lang="en-US" sz="1632" i="1">
                <a:solidFill>
                  <a:srgbClr val="0F4761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Legislation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80074" y="6702636"/>
            <a:ext cx="1611287" cy="295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6"/>
              </a:lnSpc>
            </a:pPr>
            <a:r>
              <a:rPr lang="en-US" sz="1632" i="1">
                <a:solidFill>
                  <a:srgbClr val="0F4761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National Strategy: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77539" y="7054727"/>
            <a:ext cx="1780918" cy="500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4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Strategyexists Responsible entity/ies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083646" y="7054727"/>
            <a:ext cx="3710082" cy="1908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4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Yes (2022-2027, action plan 2023) No government departments; Slovenian Public Library Association </a:t>
            </a:r>
          </a:p>
          <a:p>
            <a:pPr algn="l">
              <a:lnSpc>
                <a:spcPts val="2073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Focus groups with librarians, directors, </a:t>
            </a:r>
          </a:p>
          <a:p>
            <a:pPr algn="l">
              <a:lnSpc>
                <a:spcPts val="1583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mayors; consultation with stakeholders. </a:t>
            </a:r>
          </a:p>
          <a:p>
            <a:pPr algn="l">
              <a:lnSpc>
                <a:spcPts val="2073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National Council for Library Activity informed </a:t>
            </a:r>
          </a:p>
          <a:p>
            <a:pPr algn="l">
              <a:lnSpc>
                <a:spcPts val="1583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of strategy’s development </a:t>
            </a:r>
          </a:p>
          <a:p>
            <a:pPr algn="l">
              <a:lnSpc>
                <a:spcPts val="2203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No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77539" y="7749039"/>
            <a:ext cx="1054919" cy="508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3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Stakeholders </a:t>
            </a:r>
          </a:p>
          <a:p>
            <a:pPr algn="l">
              <a:lnSpc>
                <a:spcPts val="1583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consulted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77539" y="8667314"/>
            <a:ext cx="1438247" cy="29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3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Dedicated budget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80074" y="8916822"/>
            <a:ext cx="5806336" cy="119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5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Strategic lines: To ensure public libraries remain relevant amid societal </a:t>
            </a:r>
          </a:p>
          <a:p>
            <a:pPr algn="l">
              <a:lnSpc>
                <a:spcPts val="1020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and technological change, focusing on </a:t>
            </a:r>
            <a:r>
              <a:rPr lang="en-US" sz="1502" i="1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improving library organisation and </a:t>
            </a:r>
          </a:p>
          <a:p>
            <a:pPr algn="l">
              <a:lnSpc>
                <a:spcPts val="3225"/>
              </a:lnSpc>
            </a:pPr>
            <a:r>
              <a:rPr lang="en-US" sz="1502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governance</a:t>
            </a:r>
            <a:r>
              <a:rPr lang="en-US" sz="15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502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networking and collaboration</a:t>
            </a:r>
            <a:r>
              <a:rPr lang="en-US" sz="15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502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innovation and adaptation</a:t>
            </a:r>
            <a:r>
              <a:rPr lang="en-US" sz="15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</a:p>
          <a:p>
            <a:pPr algn="l">
              <a:lnSpc>
                <a:spcPts val="986"/>
              </a:lnSpc>
            </a:pPr>
            <a:r>
              <a:rPr lang="en-US" sz="15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and </a:t>
            </a:r>
            <a:r>
              <a:rPr lang="en-US" sz="1502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sustainable development</a:t>
            </a:r>
            <a:r>
              <a:rPr lang="en-US" sz="15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177539" y="3373003"/>
            <a:ext cx="987393" cy="48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28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Existence of legislation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44015" y="3373003"/>
            <a:ext cx="699196" cy="48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28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Updates ongoing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22815" y="3373003"/>
            <a:ext cx="1501716" cy="48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28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Includes structural financing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62731" y="3373003"/>
            <a:ext cx="1226364" cy="48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28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Mandates data collection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177539" y="3903317"/>
            <a:ext cx="852341" cy="43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5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Yes (2001)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44015" y="3903317"/>
            <a:ext cx="297800" cy="43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5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Yes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622815" y="3903317"/>
            <a:ext cx="297800" cy="43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5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Yes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462731" y="3903317"/>
            <a:ext cx="297800" cy="43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5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Yes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080074" y="4380793"/>
            <a:ext cx="5882818" cy="2188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5"/>
              </a:lnSpc>
            </a:pPr>
            <a:r>
              <a:rPr lang="en-US" sz="1502" b="1">
                <a:solidFill>
                  <a:srgbClr val="000000"/>
                </a:solidFill>
                <a:latin typeface="Calibri 1"/>
                <a:ea typeface="Calibri 1"/>
                <a:cs typeface="Calibri 1"/>
                <a:sym typeface="Calibri 1"/>
              </a:rPr>
              <a:t>Main goal(s) of the legislation: </a:t>
            </a:r>
          </a:p>
          <a:p>
            <a:pPr algn="l">
              <a:lnSpc>
                <a:spcPts val="2645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The Act ensures effective public library operation, mandating public </a:t>
            </a:r>
          </a:p>
          <a:p>
            <a:pPr algn="l">
              <a:lnSpc>
                <a:spcPts val="1599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libraries as a public service funded mainly by municipalities, providing free </a:t>
            </a:r>
          </a:p>
          <a:p>
            <a:pPr algn="l">
              <a:lnSpc>
                <a:spcPts val="2612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access to basic services for all. It sets founding and financing guidelines </a:t>
            </a:r>
          </a:p>
          <a:p>
            <a:pPr algn="l">
              <a:lnSpc>
                <a:spcPts val="1632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for sustainable, quality services supporting cultural heritage protection, </a:t>
            </a:r>
          </a:p>
          <a:p>
            <a:pPr algn="l">
              <a:lnSpc>
                <a:spcPts val="2579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digital integration, lifelong learning, community engagement, </a:t>
            </a:r>
          </a:p>
          <a:p>
            <a:pPr algn="l">
              <a:lnSpc>
                <a:spcPts val="1665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cooperation, and policy input through library networks.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416520" y="2458946"/>
            <a:ext cx="5877815" cy="7574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19"/>
              </a:lnSpc>
            </a:pPr>
            <a:r>
              <a:rPr lang="en-US" sz="15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Goals: </a:t>
            </a:r>
            <a:r>
              <a:rPr lang="en-US" sz="1502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Improved Organisation and Governance</a:t>
            </a:r>
            <a:r>
              <a:rPr lang="en-US" sz="150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for professional </a:t>
            </a:r>
          </a:p>
          <a:p>
            <a:pPr algn="l">
              <a:lnSpc>
                <a:spcPts val="2119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development and empowering regional libraries. </a:t>
            </a:r>
            <a:r>
              <a:rPr lang="en-US" sz="1502" i="1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Networking and Collaboration</a:t>
            </a: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 to promote partnerships with decision-makers, schools, civil society and international networks to improve advocacy, service integration, and best practice sharing. </a:t>
            </a:r>
            <a:r>
              <a:rPr lang="en-US" sz="1502" i="1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Innovation and Adaptation</a:t>
            </a: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 addresses misinformation and inequality with information literacy services. </a:t>
            </a:r>
            <a:r>
              <a:rPr lang="en-US" sz="1502" i="1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Sustainable Development</a:t>
            </a: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 promotes awareness of and contribution to the SDGs through community programmes. </a:t>
            </a:r>
          </a:p>
          <a:p>
            <a:pPr algn="l">
              <a:lnSpc>
                <a:spcPts val="3755"/>
              </a:lnSpc>
            </a:pPr>
            <a:r>
              <a:rPr lang="en-US" sz="1502" b="1">
                <a:solidFill>
                  <a:srgbClr val="000000"/>
                </a:solidFill>
                <a:latin typeface="Calibri 1"/>
                <a:ea typeface="Calibri 1"/>
                <a:cs typeface="Calibri 1"/>
                <a:sym typeface="Calibri 1"/>
              </a:rPr>
              <a:t>Is data gathered annually on a national and/or regional level? Yes </a:t>
            </a:r>
          </a:p>
          <a:p>
            <a:pPr algn="l">
              <a:lnSpc>
                <a:spcPts val="2645"/>
              </a:lnSpc>
            </a:pPr>
            <a:r>
              <a:rPr lang="en-US" sz="1502" b="1">
                <a:solidFill>
                  <a:srgbClr val="000000"/>
                </a:solidFill>
                <a:latin typeface="Calibri 1"/>
                <a:ea typeface="Calibri 1"/>
                <a:cs typeface="Calibri 1"/>
                <a:sym typeface="Calibri 1"/>
              </a:rPr>
              <a:t>Implementation mechanisms for the strategy: </a:t>
            </a:r>
          </a:p>
          <a:p>
            <a:pPr algn="l">
              <a:lnSpc>
                <a:spcPts val="3755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Competency models and centres for professional development; ongoing </a:t>
            </a:r>
          </a:p>
          <a:p>
            <a:pPr algn="l">
              <a:lnSpc>
                <a:spcPts val="751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training for management; collaboration with the Public Library </a:t>
            </a:r>
          </a:p>
          <a:p>
            <a:pPr algn="l">
              <a:lnSpc>
                <a:spcPts val="3461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Association; encouraging local and international collaboration; embedding </a:t>
            </a:r>
          </a:p>
          <a:p>
            <a:pPr algn="l">
              <a:lnSpc>
                <a:spcPts val="784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SDGs in public libraries, e.g. through participation in global initiatives. </a:t>
            </a:r>
          </a:p>
          <a:p>
            <a:pPr algn="l">
              <a:lnSpc>
                <a:spcPts val="3467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Emphasis on optimisation through national and regional research. </a:t>
            </a:r>
          </a:p>
          <a:p>
            <a:pPr algn="l">
              <a:lnSpc>
                <a:spcPts val="2933"/>
              </a:lnSpc>
            </a:pPr>
            <a:r>
              <a:rPr lang="en-US" sz="1502" b="1">
                <a:solidFill>
                  <a:srgbClr val="000000"/>
                </a:solidFill>
                <a:latin typeface="Calibri 1"/>
                <a:ea typeface="Calibri 1"/>
                <a:cs typeface="Calibri 1"/>
                <a:sym typeface="Calibri 1"/>
              </a:rPr>
              <a:t>How is the progress of the strategy monitored and evaluated? </a:t>
            </a:r>
          </a:p>
          <a:p>
            <a:pPr algn="l">
              <a:lnSpc>
                <a:spcPts val="3467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Methodology to evaluate impact with KPIs, and regular reporting, </a:t>
            </a:r>
          </a:p>
          <a:p>
            <a:pPr algn="l">
              <a:lnSpc>
                <a:spcPts val="778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competence centre oversight, stakeholder feedback. </a:t>
            </a:r>
          </a:p>
          <a:p>
            <a:pPr algn="l">
              <a:lnSpc>
                <a:spcPts val="3755"/>
              </a:lnSpc>
            </a:pPr>
            <a:r>
              <a:rPr lang="en-US" sz="1502" b="1">
                <a:solidFill>
                  <a:srgbClr val="000000"/>
                </a:solidFill>
                <a:latin typeface="Calibri 1"/>
                <a:ea typeface="Calibri 1"/>
                <a:cs typeface="Calibri 1"/>
                <a:sym typeface="Calibri 1"/>
              </a:rPr>
              <a:t>How is the implementation of the strategy financed? </a:t>
            </a:r>
          </a:p>
          <a:p>
            <a:pPr algn="l">
              <a:lnSpc>
                <a:spcPts val="2645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Funded mainly by municipal and state sources, supplemented by library </a:t>
            </a:r>
          </a:p>
          <a:p>
            <a:pPr algn="l">
              <a:lnSpc>
                <a:spcPts val="1608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revenue and potential EU grants. Regional disparities exist. Libraries are </a:t>
            </a:r>
          </a:p>
          <a:p>
            <a:pPr algn="l">
              <a:lnSpc>
                <a:spcPts val="2636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encouraged to seek alternative funding, but municipal funding remains </a:t>
            </a:r>
          </a:p>
          <a:p>
            <a:pPr algn="l">
              <a:lnSpc>
                <a:spcPts val="1575"/>
              </a:lnSpc>
            </a:pPr>
            <a:r>
              <a:rPr lang="en-US" sz="1502">
                <a:solidFill>
                  <a:srgbClr val="000000"/>
                </a:solidFill>
                <a:latin typeface="Calibri 2"/>
                <a:ea typeface="Calibri 2"/>
                <a:cs typeface="Calibri 2"/>
                <a:sym typeface="Calibri 2"/>
              </a:rPr>
              <a:t>the primary financial base. </a:t>
            </a:r>
          </a:p>
          <a:p>
            <a:pPr algn="l">
              <a:lnSpc>
                <a:spcPts val="3755"/>
              </a:lnSpc>
            </a:pPr>
            <a:r>
              <a:rPr lang="en-US" sz="1502" b="1">
                <a:solidFill>
                  <a:srgbClr val="000000"/>
                </a:solidFill>
                <a:latin typeface="Calibri 1"/>
                <a:ea typeface="Calibri 1"/>
                <a:cs typeface="Calibri 1"/>
                <a:sym typeface="Calibri 1"/>
              </a:rPr>
              <a:t>Is a periodic review of the strategy considered? Yes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194560" y="559041"/>
            <a:ext cx="5374915" cy="1031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1"/>
              </a:lnSpc>
            </a:pPr>
            <a:r>
              <a:rPr lang="en-US" sz="5994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OMC Next steps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0" y="0"/>
            <a:ext cx="18288000" cy="2363933"/>
            <a:chOff x="0" y="0"/>
            <a:chExt cx="24383996" cy="315191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0" y="382889"/>
            <a:ext cx="18288000" cy="1598155"/>
            <a:chOff x="0" y="0"/>
            <a:chExt cx="20088046" cy="175545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088047" cy="1755458"/>
            </a:xfrm>
            <a:custGeom>
              <a:avLst/>
              <a:gdLst/>
              <a:ahLst/>
              <a:cxnLst/>
              <a:rect l="l" t="t" r="r" b="b"/>
              <a:pathLst>
                <a:path w="20088047" h="1755458">
                  <a:moveTo>
                    <a:pt x="0" y="0"/>
                  </a:moveTo>
                  <a:lnTo>
                    <a:pt x="20088047" y="0"/>
                  </a:lnTo>
                  <a:lnTo>
                    <a:pt x="20088047" y="1755458"/>
                  </a:lnTo>
                  <a:lnTo>
                    <a:pt x="0" y="175545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66675"/>
              <a:ext cx="20088046" cy="18221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865"/>
                </a:lnSpc>
              </a:pPr>
              <a:r>
                <a:rPr lang="en-US" sz="7283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Priloga 2: Podatkovne kartice držav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TextBox 3"/>
          <p:cNvSpPr txBox="1"/>
          <p:nvPr/>
        </p:nvSpPr>
        <p:spPr>
          <a:xfrm>
            <a:off x="2194560" y="559041"/>
            <a:ext cx="5374915" cy="1031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1"/>
              </a:lnSpc>
            </a:pPr>
            <a:r>
              <a:rPr lang="en-US" sz="5994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OMC Next steps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18288000" cy="2363933"/>
            <a:chOff x="0" y="0"/>
            <a:chExt cx="24383996" cy="31519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382889"/>
            <a:ext cx="18288000" cy="1598155"/>
            <a:chOff x="0" y="0"/>
            <a:chExt cx="20088046" cy="1755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088047" cy="1755458"/>
            </a:xfrm>
            <a:custGeom>
              <a:avLst/>
              <a:gdLst/>
              <a:ahLst/>
              <a:cxnLst/>
              <a:rect l="l" t="t" r="r" b="b"/>
              <a:pathLst>
                <a:path w="20088047" h="1755458">
                  <a:moveTo>
                    <a:pt x="0" y="0"/>
                  </a:moveTo>
                  <a:lnTo>
                    <a:pt x="20088047" y="0"/>
                  </a:lnTo>
                  <a:lnTo>
                    <a:pt x="20088047" y="1755458"/>
                  </a:lnTo>
                  <a:lnTo>
                    <a:pt x="0" y="175545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20088046" cy="18221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865"/>
                </a:lnSpc>
              </a:pPr>
              <a:r>
                <a:rPr lang="en-US" sz="7283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Priloga 3: Primeri najboljših praks (80)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17221" y="2439833"/>
            <a:ext cx="5402553" cy="7654257"/>
          </a:xfrm>
          <a:custGeom>
            <a:avLst/>
            <a:gdLst/>
            <a:ahLst/>
            <a:cxnLst/>
            <a:rect l="l" t="t" r="r" b="b"/>
            <a:pathLst>
              <a:path w="5402553" h="7654257">
                <a:moveTo>
                  <a:pt x="0" y="0"/>
                </a:moveTo>
                <a:lnTo>
                  <a:pt x="5402553" y="0"/>
                </a:lnTo>
                <a:lnTo>
                  <a:pt x="5402553" y="7654258"/>
                </a:lnTo>
                <a:lnTo>
                  <a:pt x="0" y="76542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0" name="Freeform 10"/>
          <p:cNvSpPr/>
          <p:nvPr/>
        </p:nvSpPr>
        <p:spPr>
          <a:xfrm>
            <a:off x="5648361" y="2439833"/>
            <a:ext cx="1749405" cy="4086395"/>
          </a:xfrm>
          <a:custGeom>
            <a:avLst/>
            <a:gdLst/>
            <a:ahLst/>
            <a:cxnLst/>
            <a:rect l="l" t="t" r="r" b="b"/>
            <a:pathLst>
              <a:path w="1749405" h="4086395">
                <a:moveTo>
                  <a:pt x="0" y="0"/>
                </a:moveTo>
                <a:lnTo>
                  <a:pt x="1749405" y="0"/>
                </a:lnTo>
                <a:lnTo>
                  <a:pt x="1749405" y="4086396"/>
                </a:lnTo>
                <a:lnTo>
                  <a:pt x="0" y="40863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1" name="Freeform 11"/>
          <p:cNvSpPr/>
          <p:nvPr/>
        </p:nvSpPr>
        <p:spPr>
          <a:xfrm>
            <a:off x="7590717" y="2439833"/>
            <a:ext cx="2459318" cy="4086395"/>
          </a:xfrm>
          <a:custGeom>
            <a:avLst/>
            <a:gdLst/>
            <a:ahLst/>
            <a:cxnLst/>
            <a:rect l="l" t="t" r="r" b="b"/>
            <a:pathLst>
              <a:path w="2459318" h="4086395">
                <a:moveTo>
                  <a:pt x="0" y="0"/>
                </a:moveTo>
                <a:lnTo>
                  <a:pt x="2459318" y="0"/>
                </a:lnTo>
                <a:lnTo>
                  <a:pt x="2459318" y="4086396"/>
                </a:lnTo>
                <a:lnTo>
                  <a:pt x="0" y="40863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2" name="Freeform 12"/>
          <p:cNvSpPr/>
          <p:nvPr/>
        </p:nvSpPr>
        <p:spPr>
          <a:xfrm>
            <a:off x="15833484" y="3136318"/>
            <a:ext cx="2369380" cy="6261289"/>
          </a:xfrm>
          <a:custGeom>
            <a:avLst/>
            <a:gdLst/>
            <a:ahLst/>
            <a:cxnLst/>
            <a:rect l="l" t="t" r="r" b="b"/>
            <a:pathLst>
              <a:path w="2369380" h="6261289">
                <a:moveTo>
                  <a:pt x="0" y="0"/>
                </a:moveTo>
                <a:lnTo>
                  <a:pt x="2369380" y="0"/>
                </a:lnTo>
                <a:lnTo>
                  <a:pt x="2369380" y="6261289"/>
                </a:lnTo>
                <a:lnTo>
                  <a:pt x="0" y="62612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3" name="Freeform 13"/>
          <p:cNvSpPr/>
          <p:nvPr/>
        </p:nvSpPr>
        <p:spPr>
          <a:xfrm>
            <a:off x="13691583" y="3136318"/>
            <a:ext cx="2014771" cy="6261289"/>
          </a:xfrm>
          <a:custGeom>
            <a:avLst/>
            <a:gdLst/>
            <a:ahLst/>
            <a:cxnLst/>
            <a:rect l="l" t="t" r="r" b="b"/>
            <a:pathLst>
              <a:path w="2014771" h="6261289">
                <a:moveTo>
                  <a:pt x="0" y="0"/>
                </a:moveTo>
                <a:lnTo>
                  <a:pt x="2014771" y="0"/>
                </a:lnTo>
                <a:lnTo>
                  <a:pt x="2014771" y="6261289"/>
                </a:lnTo>
                <a:lnTo>
                  <a:pt x="0" y="62612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4" name="Freeform 14"/>
          <p:cNvSpPr/>
          <p:nvPr/>
        </p:nvSpPr>
        <p:spPr>
          <a:xfrm>
            <a:off x="5658401" y="6597666"/>
            <a:ext cx="3793091" cy="3496424"/>
          </a:xfrm>
          <a:custGeom>
            <a:avLst/>
            <a:gdLst/>
            <a:ahLst/>
            <a:cxnLst/>
            <a:rect l="l" t="t" r="r" b="b"/>
            <a:pathLst>
              <a:path w="3793091" h="3496424">
                <a:moveTo>
                  <a:pt x="0" y="0"/>
                </a:moveTo>
                <a:lnTo>
                  <a:pt x="3793091" y="0"/>
                </a:lnTo>
                <a:lnTo>
                  <a:pt x="3793091" y="3496425"/>
                </a:lnTo>
                <a:lnTo>
                  <a:pt x="0" y="34964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5" name="Freeform 15"/>
          <p:cNvSpPr/>
          <p:nvPr/>
        </p:nvSpPr>
        <p:spPr>
          <a:xfrm>
            <a:off x="10192910" y="2439833"/>
            <a:ext cx="3355797" cy="4086395"/>
          </a:xfrm>
          <a:custGeom>
            <a:avLst/>
            <a:gdLst/>
            <a:ahLst/>
            <a:cxnLst/>
            <a:rect l="l" t="t" r="r" b="b"/>
            <a:pathLst>
              <a:path w="3355797" h="4086395">
                <a:moveTo>
                  <a:pt x="0" y="0"/>
                </a:moveTo>
                <a:lnTo>
                  <a:pt x="3355798" y="0"/>
                </a:lnTo>
                <a:lnTo>
                  <a:pt x="3355798" y="4086396"/>
                </a:lnTo>
                <a:lnTo>
                  <a:pt x="0" y="40863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6" name="Freeform 16"/>
          <p:cNvSpPr/>
          <p:nvPr/>
        </p:nvSpPr>
        <p:spPr>
          <a:xfrm>
            <a:off x="9590119" y="6597666"/>
            <a:ext cx="3972876" cy="3496424"/>
          </a:xfrm>
          <a:custGeom>
            <a:avLst/>
            <a:gdLst/>
            <a:ahLst/>
            <a:cxnLst/>
            <a:rect l="l" t="t" r="r" b="b"/>
            <a:pathLst>
              <a:path w="3972876" h="3496424">
                <a:moveTo>
                  <a:pt x="0" y="0"/>
                </a:moveTo>
                <a:lnTo>
                  <a:pt x="3972876" y="0"/>
                </a:lnTo>
                <a:lnTo>
                  <a:pt x="3972876" y="3496425"/>
                </a:lnTo>
                <a:lnTo>
                  <a:pt x="0" y="34964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TextBox 3"/>
          <p:cNvSpPr txBox="1"/>
          <p:nvPr/>
        </p:nvSpPr>
        <p:spPr>
          <a:xfrm>
            <a:off x="2194560" y="559041"/>
            <a:ext cx="5374915" cy="1031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1"/>
              </a:lnSpc>
            </a:pPr>
            <a:r>
              <a:rPr lang="en-US" sz="5994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OMC Next steps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18288000" cy="2363933"/>
            <a:chOff x="0" y="0"/>
            <a:chExt cx="24383996" cy="31519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382889"/>
            <a:ext cx="18288000" cy="1598155"/>
            <a:chOff x="0" y="0"/>
            <a:chExt cx="20088046" cy="1755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088047" cy="1755458"/>
            </a:xfrm>
            <a:custGeom>
              <a:avLst/>
              <a:gdLst/>
              <a:ahLst/>
              <a:cxnLst/>
              <a:rect l="l" t="t" r="r" b="b"/>
              <a:pathLst>
                <a:path w="20088047" h="1755458">
                  <a:moveTo>
                    <a:pt x="0" y="0"/>
                  </a:moveTo>
                  <a:lnTo>
                    <a:pt x="20088047" y="0"/>
                  </a:lnTo>
                  <a:lnTo>
                    <a:pt x="20088047" y="1755458"/>
                  </a:lnTo>
                  <a:lnTo>
                    <a:pt x="0" y="175545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20088046" cy="18221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865"/>
                </a:lnSpc>
              </a:pPr>
              <a:r>
                <a:rPr lang="en-US" sz="7283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Priloga 3: Primeri projektov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17221" y="2439833"/>
            <a:ext cx="5402553" cy="7654257"/>
          </a:xfrm>
          <a:custGeom>
            <a:avLst/>
            <a:gdLst/>
            <a:ahLst/>
            <a:cxnLst/>
            <a:rect l="l" t="t" r="r" b="b"/>
            <a:pathLst>
              <a:path w="5402553" h="7654257">
                <a:moveTo>
                  <a:pt x="0" y="0"/>
                </a:moveTo>
                <a:lnTo>
                  <a:pt x="5402553" y="0"/>
                </a:lnTo>
                <a:lnTo>
                  <a:pt x="5402553" y="7654258"/>
                </a:lnTo>
                <a:lnTo>
                  <a:pt x="0" y="76542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0" name="Freeform 10"/>
          <p:cNvSpPr/>
          <p:nvPr/>
        </p:nvSpPr>
        <p:spPr>
          <a:xfrm>
            <a:off x="11926041" y="2439833"/>
            <a:ext cx="6005106" cy="7716510"/>
          </a:xfrm>
          <a:custGeom>
            <a:avLst/>
            <a:gdLst/>
            <a:ahLst/>
            <a:cxnLst/>
            <a:rect l="l" t="t" r="r" b="b"/>
            <a:pathLst>
              <a:path w="6005106" h="7716510">
                <a:moveTo>
                  <a:pt x="0" y="0"/>
                </a:moveTo>
                <a:lnTo>
                  <a:pt x="6005106" y="0"/>
                </a:lnTo>
                <a:lnTo>
                  <a:pt x="6005106" y="7716511"/>
                </a:lnTo>
                <a:lnTo>
                  <a:pt x="0" y="77165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1" name="Freeform 11"/>
          <p:cNvSpPr/>
          <p:nvPr/>
        </p:nvSpPr>
        <p:spPr>
          <a:xfrm>
            <a:off x="6216810" y="2439833"/>
            <a:ext cx="5501756" cy="3941980"/>
          </a:xfrm>
          <a:custGeom>
            <a:avLst/>
            <a:gdLst/>
            <a:ahLst/>
            <a:cxnLst/>
            <a:rect l="l" t="t" r="r" b="b"/>
            <a:pathLst>
              <a:path w="5501756" h="3941980">
                <a:moveTo>
                  <a:pt x="0" y="0"/>
                </a:moveTo>
                <a:lnTo>
                  <a:pt x="5501756" y="0"/>
                </a:lnTo>
                <a:lnTo>
                  <a:pt x="5501756" y="3941981"/>
                </a:lnTo>
                <a:lnTo>
                  <a:pt x="0" y="39419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2" name="Freeform 12"/>
          <p:cNvSpPr/>
          <p:nvPr/>
        </p:nvSpPr>
        <p:spPr>
          <a:xfrm>
            <a:off x="6216810" y="6458442"/>
            <a:ext cx="5501756" cy="3697902"/>
          </a:xfrm>
          <a:custGeom>
            <a:avLst/>
            <a:gdLst/>
            <a:ahLst/>
            <a:cxnLst/>
            <a:rect l="l" t="t" r="r" b="b"/>
            <a:pathLst>
              <a:path w="5501756" h="3697902">
                <a:moveTo>
                  <a:pt x="0" y="0"/>
                </a:moveTo>
                <a:lnTo>
                  <a:pt x="5501756" y="0"/>
                </a:lnTo>
                <a:lnTo>
                  <a:pt x="5501756" y="3697902"/>
                </a:lnTo>
                <a:lnTo>
                  <a:pt x="0" y="36979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3" name="Freeform 13"/>
          <p:cNvSpPr/>
          <p:nvPr/>
        </p:nvSpPr>
        <p:spPr>
          <a:xfrm>
            <a:off x="6231097" y="9562418"/>
            <a:ext cx="1481696" cy="574535"/>
          </a:xfrm>
          <a:custGeom>
            <a:avLst/>
            <a:gdLst/>
            <a:ahLst/>
            <a:cxnLst/>
            <a:rect l="l" t="t" r="r" b="b"/>
            <a:pathLst>
              <a:path w="1481696" h="574535">
                <a:moveTo>
                  <a:pt x="0" y="0"/>
                </a:moveTo>
                <a:lnTo>
                  <a:pt x="1481696" y="0"/>
                </a:lnTo>
                <a:lnTo>
                  <a:pt x="1481696" y="574535"/>
                </a:lnTo>
                <a:lnTo>
                  <a:pt x="0" y="5745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TextBox 3"/>
          <p:cNvSpPr txBox="1"/>
          <p:nvPr/>
        </p:nvSpPr>
        <p:spPr>
          <a:xfrm>
            <a:off x="2194560" y="559041"/>
            <a:ext cx="5374915" cy="1031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1"/>
              </a:lnSpc>
            </a:pPr>
            <a:r>
              <a:rPr lang="en-US" sz="5994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OMC Next steps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18288000" cy="2363933"/>
            <a:chOff x="0" y="0"/>
            <a:chExt cx="24383996" cy="31519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382889"/>
            <a:ext cx="18288000" cy="1598155"/>
            <a:chOff x="0" y="0"/>
            <a:chExt cx="20088046" cy="1755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088047" cy="1755458"/>
            </a:xfrm>
            <a:custGeom>
              <a:avLst/>
              <a:gdLst/>
              <a:ahLst/>
              <a:cxnLst/>
              <a:rect l="l" t="t" r="r" b="b"/>
              <a:pathLst>
                <a:path w="20088047" h="1755458">
                  <a:moveTo>
                    <a:pt x="0" y="0"/>
                  </a:moveTo>
                  <a:lnTo>
                    <a:pt x="20088047" y="0"/>
                  </a:lnTo>
                  <a:lnTo>
                    <a:pt x="20088047" y="1755458"/>
                  </a:lnTo>
                  <a:lnTo>
                    <a:pt x="0" y="175545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20088046" cy="18221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541"/>
                </a:lnSpc>
              </a:pPr>
              <a:r>
                <a:rPr lang="en-US" sz="6983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Neobjavljena priloga: Statistični podatki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419263" y="4092359"/>
            <a:ext cx="5147904" cy="5857498"/>
          </a:xfrm>
          <a:custGeom>
            <a:avLst/>
            <a:gdLst/>
            <a:ahLst/>
            <a:cxnLst/>
            <a:rect l="l" t="t" r="r" b="b"/>
            <a:pathLst>
              <a:path w="5147904" h="5857498">
                <a:moveTo>
                  <a:pt x="0" y="0"/>
                </a:moveTo>
                <a:lnTo>
                  <a:pt x="5147904" y="0"/>
                </a:lnTo>
                <a:lnTo>
                  <a:pt x="5147904" y="5857498"/>
                </a:lnTo>
                <a:lnTo>
                  <a:pt x="0" y="58574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0" name="Freeform 10"/>
          <p:cNvSpPr/>
          <p:nvPr/>
        </p:nvSpPr>
        <p:spPr>
          <a:xfrm>
            <a:off x="10839632" y="2634585"/>
            <a:ext cx="7038682" cy="6252046"/>
          </a:xfrm>
          <a:custGeom>
            <a:avLst/>
            <a:gdLst/>
            <a:ahLst/>
            <a:cxnLst/>
            <a:rect l="l" t="t" r="r" b="b"/>
            <a:pathLst>
              <a:path w="7038682" h="6252046">
                <a:moveTo>
                  <a:pt x="0" y="0"/>
                </a:moveTo>
                <a:lnTo>
                  <a:pt x="7038682" y="0"/>
                </a:lnTo>
                <a:lnTo>
                  <a:pt x="7038682" y="6252046"/>
                </a:lnTo>
                <a:lnTo>
                  <a:pt x="0" y="62520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1" name="Freeform 11"/>
          <p:cNvSpPr/>
          <p:nvPr/>
        </p:nvSpPr>
        <p:spPr>
          <a:xfrm>
            <a:off x="6174634" y="3515494"/>
            <a:ext cx="4248920" cy="5958117"/>
          </a:xfrm>
          <a:custGeom>
            <a:avLst/>
            <a:gdLst/>
            <a:ahLst/>
            <a:cxnLst/>
            <a:rect l="l" t="t" r="r" b="b"/>
            <a:pathLst>
              <a:path w="4248920" h="5958117">
                <a:moveTo>
                  <a:pt x="0" y="0"/>
                </a:moveTo>
                <a:lnTo>
                  <a:pt x="4248919" y="0"/>
                </a:lnTo>
                <a:lnTo>
                  <a:pt x="4248919" y="5958117"/>
                </a:lnTo>
                <a:lnTo>
                  <a:pt x="0" y="59581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95255" y="-95255"/>
            <a:ext cx="18478495" cy="2555176"/>
            <a:chOff x="0" y="0"/>
            <a:chExt cx="12319000" cy="1703451"/>
          </a:xfrm>
        </p:grpSpPr>
        <p:sp>
          <p:nvSpPr>
            <p:cNvPr id="4" name="Freeform 4"/>
            <p:cNvSpPr/>
            <p:nvPr/>
          </p:nvSpPr>
          <p:spPr>
            <a:xfrm>
              <a:off x="63500" y="63500"/>
              <a:ext cx="12192000" cy="1575943"/>
            </a:xfrm>
            <a:custGeom>
              <a:avLst/>
              <a:gdLst/>
              <a:ahLst/>
              <a:cxnLst/>
              <a:rect l="l" t="t" r="r" b="b"/>
              <a:pathLst>
                <a:path w="12192000" h="1575943">
                  <a:moveTo>
                    <a:pt x="0" y="1575943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15759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5" name="Freeform 5"/>
            <p:cNvSpPr/>
            <p:nvPr/>
          </p:nvSpPr>
          <p:spPr>
            <a:xfrm>
              <a:off x="8192389" y="63500"/>
              <a:ext cx="4063111" cy="1576451"/>
            </a:xfrm>
            <a:custGeom>
              <a:avLst/>
              <a:gdLst/>
              <a:ahLst/>
              <a:cxnLst/>
              <a:rect l="l" t="t" r="r" b="b"/>
              <a:pathLst>
                <a:path w="4063111" h="1576451">
                  <a:moveTo>
                    <a:pt x="0" y="1576451"/>
                  </a:moveTo>
                  <a:lnTo>
                    <a:pt x="0" y="0"/>
                  </a:lnTo>
                  <a:lnTo>
                    <a:pt x="4063111" y="0"/>
                  </a:lnTo>
                  <a:lnTo>
                    <a:pt x="4063111" y="1576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6" name="Freeform 6"/>
            <p:cNvSpPr/>
            <p:nvPr/>
          </p:nvSpPr>
          <p:spPr>
            <a:xfrm>
              <a:off x="63500" y="63500"/>
              <a:ext cx="12192000" cy="1576451"/>
            </a:xfrm>
            <a:custGeom>
              <a:avLst/>
              <a:gdLst/>
              <a:ahLst/>
              <a:cxnLst/>
              <a:rect l="l" t="t" r="r" b="b"/>
              <a:pathLst>
                <a:path w="12192000" h="1576451">
                  <a:moveTo>
                    <a:pt x="0" y="1576451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1576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194560" y="607314"/>
            <a:ext cx="14944468" cy="953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61"/>
              </a:lnSpc>
            </a:pPr>
            <a:r>
              <a:rPr lang="en-US" sz="5544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The Seven ‘Roles’ (or ‘Personas’) of Public Librarians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" y="0"/>
            <a:ext cx="18287998" cy="2521528"/>
            <a:chOff x="0" y="0"/>
            <a:chExt cx="16255999" cy="22413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256000" cy="2241296"/>
            </a:xfrm>
            <a:custGeom>
              <a:avLst/>
              <a:gdLst/>
              <a:ahLst/>
              <a:cxnLst/>
              <a:rect l="l" t="t" r="r" b="b"/>
              <a:pathLst>
                <a:path w="16256000" h="2241296">
                  <a:moveTo>
                    <a:pt x="16256000" y="0"/>
                  </a:moveTo>
                  <a:lnTo>
                    <a:pt x="0" y="0"/>
                  </a:lnTo>
                  <a:lnTo>
                    <a:pt x="0" y="2241296"/>
                  </a:lnTo>
                  <a:lnTo>
                    <a:pt x="16256000" y="224129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376092">
                    <a:alpha val="10000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7952" y="461686"/>
            <a:ext cx="18288000" cy="1598155"/>
            <a:chOff x="0" y="0"/>
            <a:chExt cx="20088046" cy="17554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088047" cy="1755458"/>
            </a:xfrm>
            <a:custGeom>
              <a:avLst/>
              <a:gdLst/>
              <a:ahLst/>
              <a:cxnLst/>
              <a:rect l="l" t="t" r="r" b="b"/>
              <a:pathLst>
                <a:path w="20088047" h="1755458">
                  <a:moveTo>
                    <a:pt x="0" y="0"/>
                  </a:moveTo>
                  <a:lnTo>
                    <a:pt x="20088047" y="0"/>
                  </a:lnTo>
                  <a:lnTo>
                    <a:pt x="20088047" y="1755458"/>
                  </a:lnTo>
                  <a:lnTo>
                    <a:pt x="0" y="175545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20088046" cy="18221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055"/>
                </a:lnSpc>
              </a:pPr>
              <a:r>
                <a:rPr lang="en-US" sz="6533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Kaj še sledi?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42790" y="3075626"/>
            <a:ext cx="6708488" cy="6708488"/>
            <a:chOff x="0" y="0"/>
            <a:chExt cx="5963100" cy="5963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963158" cy="5963158"/>
            </a:xfrm>
            <a:custGeom>
              <a:avLst/>
              <a:gdLst/>
              <a:ahLst/>
              <a:cxnLst/>
              <a:rect l="l" t="t" r="r" b="b"/>
              <a:pathLst>
                <a:path w="5963158" h="5963158">
                  <a:moveTo>
                    <a:pt x="0" y="2981579"/>
                  </a:moveTo>
                  <a:lnTo>
                    <a:pt x="2981579" y="0"/>
                  </a:lnTo>
                  <a:lnTo>
                    <a:pt x="5963158" y="2981579"/>
                  </a:lnTo>
                  <a:lnTo>
                    <a:pt x="2981579" y="5963158"/>
                  </a:lnTo>
                  <a:close/>
                </a:path>
              </a:pathLst>
            </a:custGeom>
            <a:solidFill>
              <a:srgbClr val="E8D0D0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678697" y="3299341"/>
            <a:ext cx="5705395" cy="3010858"/>
            <a:chOff x="0" y="0"/>
            <a:chExt cx="5071462" cy="2676318"/>
          </a:xfrm>
        </p:grpSpPr>
        <p:sp>
          <p:nvSpPr>
            <p:cNvPr id="16" name="Freeform 16"/>
            <p:cNvSpPr/>
            <p:nvPr/>
          </p:nvSpPr>
          <p:spPr>
            <a:xfrm>
              <a:off x="18034" y="18034"/>
              <a:ext cx="5035296" cy="2640203"/>
            </a:xfrm>
            <a:custGeom>
              <a:avLst/>
              <a:gdLst/>
              <a:ahLst/>
              <a:cxnLst/>
              <a:rect l="l" t="t" r="r" b="b"/>
              <a:pathLst>
                <a:path w="5035296" h="2640203">
                  <a:moveTo>
                    <a:pt x="0" y="440055"/>
                  </a:moveTo>
                  <a:cubicBezTo>
                    <a:pt x="0" y="197104"/>
                    <a:pt x="198374" y="0"/>
                    <a:pt x="442976" y="0"/>
                  </a:cubicBezTo>
                  <a:lnTo>
                    <a:pt x="4592447" y="0"/>
                  </a:lnTo>
                  <a:cubicBezTo>
                    <a:pt x="4837049" y="0"/>
                    <a:pt x="5035296" y="196977"/>
                    <a:pt x="5035296" y="440055"/>
                  </a:cubicBezTo>
                  <a:lnTo>
                    <a:pt x="5035296" y="2200148"/>
                  </a:lnTo>
                  <a:cubicBezTo>
                    <a:pt x="5035296" y="2443226"/>
                    <a:pt x="4837049" y="2640203"/>
                    <a:pt x="4592447" y="2640203"/>
                  </a:cubicBezTo>
                  <a:lnTo>
                    <a:pt x="442976" y="2640203"/>
                  </a:lnTo>
                  <a:cubicBezTo>
                    <a:pt x="198374" y="2640203"/>
                    <a:pt x="127" y="2443226"/>
                    <a:pt x="127" y="2200148"/>
                  </a:cubicBezTo>
                  <a:close/>
                </a:path>
              </a:pathLst>
            </a:custGeom>
            <a:solidFill>
              <a:srgbClr val="C0504D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0"/>
              <a:ext cx="5071491" cy="2676271"/>
            </a:xfrm>
            <a:custGeom>
              <a:avLst/>
              <a:gdLst/>
              <a:ahLst/>
              <a:cxnLst/>
              <a:rect l="l" t="t" r="r" b="b"/>
              <a:pathLst>
                <a:path w="5071491" h="2676271">
                  <a:moveTo>
                    <a:pt x="0" y="458089"/>
                  </a:moveTo>
                  <a:cubicBezTo>
                    <a:pt x="0" y="204978"/>
                    <a:pt x="206502" y="0"/>
                    <a:pt x="461010" y="0"/>
                  </a:cubicBezTo>
                  <a:lnTo>
                    <a:pt x="4610481" y="0"/>
                  </a:lnTo>
                  <a:lnTo>
                    <a:pt x="4610481" y="18034"/>
                  </a:lnTo>
                  <a:lnTo>
                    <a:pt x="4610481" y="0"/>
                  </a:lnTo>
                  <a:cubicBezTo>
                    <a:pt x="4864989" y="0"/>
                    <a:pt x="5071491" y="204978"/>
                    <a:pt x="5071491" y="458089"/>
                  </a:cubicBezTo>
                  <a:lnTo>
                    <a:pt x="5053457" y="458089"/>
                  </a:lnTo>
                  <a:lnTo>
                    <a:pt x="5071491" y="458089"/>
                  </a:lnTo>
                  <a:lnTo>
                    <a:pt x="5071491" y="2218182"/>
                  </a:lnTo>
                  <a:lnTo>
                    <a:pt x="5053457" y="2218182"/>
                  </a:lnTo>
                  <a:lnTo>
                    <a:pt x="5071491" y="2218182"/>
                  </a:lnTo>
                  <a:cubicBezTo>
                    <a:pt x="5071491" y="2471293"/>
                    <a:pt x="4864989" y="2676271"/>
                    <a:pt x="4610481" y="2676271"/>
                  </a:cubicBezTo>
                  <a:lnTo>
                    <a:pt x="4610481" y="2658237"/>
                  </a:lnTo>
                  <a:lnTo>
                    <a:pt x="4610481" y="2676271"/>
                  </a:lnTo>
                  <a:lnTo>
                    <a:pt x="461010" y="2676271"/>
                  </a:lnTo>
                  <a:lnTo>
                    <a:pt x="461010" y="2658237"/>
                  </a:lnTo>
                  <a:lnTo>
                    <a:pt x="461010" y="2676271"/>
                  </a:lnTo>
                  <a:cubicBezTo>
                    <a:pt x="206502" y="2676271"/>
                    <a:pt x="0" y="2471293"/>
                    <a:pt x="0" y="2218182"/>
                  </a:cubicBezTo>
                  <a:lnTo>
                    <a:pt x="0" y="458089"/>
                  </a:lnTo>
                  <a:lnTo>
                    <a:pt x="18034" y="458089"/>
                  </a:lnTo>
                  <a:lnTo>
                    <a:pt x="0" y="458089"/>
                  </a:lnTo>
                  <a:moveTo>
                    <a:pt x="36068" y="458089"/>
                  </a:moveTo>
                  <a:lnTo>
                    <a:pt x="36068" y="2218182"/>
                  </a:lnTo>
                  <a:lnTo>
                    <a:pt x="18034" y="2218182"/>
                  </a:lnTo>
                  <a:lnTo>
                    <a:pt x="36068" y="2218182"/>
                  </a:lnTo>
                  <a:cubicBezTo>
                    <a:pt x="36068" y="2451100"/>
                    <a:pt x="226187" y="2640203"/>
                    <a:pt x="460883" y="2640203"/>
                  </a:cubicBezTo>
                  <a:lnTo>
                    <a:pt x="4610481" y="2640203"/>
                  </a:lnTo>
                  <a:cubicBezTo>
                    <a:pt x="4845177" y="2640203"/>
                    <a:pt x="5035296" y="2451227"/>
                    <a:pt x="5035296" y="2218182"/>
                  </a:cubicBezTo>
                  <a:lnTo>
                    <a:pt x="5035296" y="458089"/>
                  </a:lnTo>
                  <a:cubicBezTo>
                    <a:pt x="5035296" y="225171"/>
                    <a:pt x="4845177" y="36068"/>
                    <a:pt x="4610481" y="36068"/>
                  </a:cubicBezTo>
                  <a:lnTo>
                    <a:pt x="461010" y="36068"/>
                  </a:lnTo>
                  <a:lnTo>
                    <a:pt x="461010" y="18034"/>
                  </a:lnTo>
                  <a:lnTo>
                    <a:pt x="461010" y="36068"/>
                  </a:lnTo>
                  <a:cubicBezTo>
                    <a:pt x="226187" y="36068"/>
                    <a:pt x="36068" y="225171"/>
                    <a:pt x="36068" y="45808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823691" y="3444335"/>
            <a:ext cx="5415408" cy="2778275"/>
            <a:chOff x="0" y="0"/>
            <a:chExt cx="4813696" cy="246957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813696" cy="2469578"/>
            </a:xfrm>
            <a:custGeom>
              <a:avLst/>
              <a:gdLst/>
              <a:ahLst/>
              <a:cxnLst/>
              <a:rect l="l" t="t" r="r" b="b"/>
              <a:pathLst>
                <a:path w="4813696" h="2469578">
                  <a:moveTo>
                    <a:pt x="0" y="0"/>
                  </a:moveTo>
                  <a:lnTo>
                    <a:pt x="4813696" y="0"/>
                  </a:lnTo>
                  <a:lnTo>
                    <a:pt x="4813696" y="2469578"/>
                  </a:lnTo>
                  <a:lnTo>
                    <a:pt x="0" y="246957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4813696" cy="25076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55"/>
                </a:lnSpc>
              </a:pP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Vključitev v </a:t>
              </a:r>
              <a:r>
                <a:rPr lang="en-US" sz="3199" u="sng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delovni načrt za kulturo za obdobje 2027–2030</a:t>
              </a: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</a:p>
            <a:p>
              <a:pPr algn="ctr">
                <a:lnSpc>
                  <a:spcPts val="3455"/>
                </a:lnSpc>
              </a:pP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 konkretnimi </a:t>
              </a:r>
              <a:r>
                <a:rPr lang="en-US" sz="3199" u="sng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cilji</a:t>
              </a: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</a:p>
            <a:p>
              <a:pPr algn="ctr">
                <a:lnSpc>
                  <a:spcPts val="3455"/>
                </a:lnSpc>
              </a:pP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(knjižnice kot ključni akterji pri uresničevanju kulturnih in družbenih ciljev EU)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348983" y="3431962"/>
            <a:ext cx="5900651" cy="2903955"/>
            <a:chOff x="0" y="0"/>
            <a:chExt cx="5245023" cy="2581294"/>
          </a:xfrm>
        </p:grpSpPr>
        <p:sp>
          <p:nvSpPr>
            <p:cNvPr id="22" name="Freeform 22"/>
            <p:cNvSpPr/>
            <p:nvPr/>
          </p:nvSpPr>
          <p:spPr>
            <a:xfrm>
              <a:off x="18034" y="18034"/>
              <a:ext cx="5208905" cy="2545080"/>
            </a:xfrm>
            <a:custGeom>
              <a:avLst/>
              <a:gdLst/>
              <a:ahLst/>
              <a:cxnLst/>
              <a:rect l="l" t="t" r="r" b="b"/>
              <a:pathLst>
                <a:path w="5208905" h="2545080">
                  <a:moveTo>
                    <a:pt x="0" y="424180"/>
                  </a:moveTo>
                  <a:cubicBezTo>
                    <a:pt x="0" y="189865"/>
                    <a:pt x="191262" y="0"/>
                    <a:pt x="427228" y="0"/>
                  </a:cubicBezTo>
                  <a:lnTo>
                    <a:pt x="4781677" y="0"/>
                  </a:lnTo>
                  <a:cubicBezTo>
                    <a:pt x="5017643" y="0"/>
                    <a:pt x="5208905" y="189865"/>
                    <a:pt x="5208905" y="424180"/>
                  </a:cubicBezTo>
                  <a:lnTo>
                    <a:pt x="5208905" y="2120900"/>
                  </a:lnTo>
                  <a:cubicBezTo>
                    <a:pt x="5208905" y="2355215"/>
                    <a:pt x="5017643" y="2545080"/>
                    <a:pt x="4781677" y="2545080"/>
                  </a:cubicBezTo>
                  <a:lnTo>
                    <a:pt x="427228" y="2545080"/>
                  </a:lnTo>
                  <a:cubicBezTo>
                    <a:pt x="191262" y="2545080"/>
                    <a:pt x="0" y="2355215"/>
                    <a:pt x="0" y="2120900"/>
                  </a:cubicBezTo>
                  <a:close/>
                </a:path>
              </a:pathLst>
            </a:custGeom>
            <a:solidFill>
              <a:srgbClr val="9BBB59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0"/>
              <a:ext cx="5244973" cy="2581148"/>
            </a:xfrm>
            <a:custGeom>
              <a:avLst/>
              <a:gdLst/>
              <a:ahLst/>
              <a:cxnLst/>
              <a:rect l="l" t="t" r="r" b="b"/>
              <a:pathLst>
                <a:path w="5244973" h="2581148">
                  <a:moveTo>
                    <a:pt x="0" y="442214"/>
                  </a:moveTo>
                  <a:cubicBezTo>
                    <a:pt x="0" y="197866"/>
                    <a:pt x="199517" y="0"/>
                    <a:pt x="445262" y="0"/>
                  </a:cubicBezTo>
                  <a:lnTo>
                    <a:pt x="4799711" y="0"/>
                  </a:lnTo>
                  <a:lnTo>
                    <a:pt x="4799711" y="18034"/>
                  </a:lnTo>
                  <a:lnTo>
                    <a:pt x="4799711" y="0"/>
                  </a:lnTo>
                  <a:cubicBezTo>
                    <a:pt x="5045583" y="0"/>
                    <a:pt x="5244973" y="197866"/>
                    <a:pt x="5244973" y="442214"/>
                  </a:cubicBezTo>
                  <a:lnTo>
                    <a:pt x="5226939" y="442214"/>
                  </a:lnTo>
                  <a:lnTo>
                    <a:pt x="5244973" y="442214"/>
                  </a:lnTo>
                  <a:lnTo>
                    <a:pt x="5244973" y="2138934"/>
                  </a:lnTo>
                  <a:lnTo>
                    <a:pt x="5226939" y="2138934"/>
                  </a:lnTo>
                  <a:lnTo>
                    <a:pt x="5244973" y="2138934"/>
                  </a:lnTo>
                  <a:cubicBezTo>
                    <a:pt x="5244973" y="2383282"/>
                    <a:pt x="5045456" y="2581148"/>
                    <a:pt x="4799711" y="2581148"/>
                  </a:cubicBezTo>
                  <a:lnTo>
                    <a:pt x="4799711" y="2563114"/>
                  </a:lnTo>
                  <a:lnTo>
                    <a:pt x="4799711" y="2581148"/>
                  </a:lnTo>
                  <a:lnTo>
                    <a:pt x="445262" y="2581148"/>
                  </a:lnTo>
                  <a:lnTo>
                    <a:pt x="445262" y="2563114"/>
                  </a:lnTo>
                  <a:lnTo>
                    <a:pt x="445262" y="2581148"/>
                  </a:lnTo>
                  <a:cubicBezTo>
                    <a:pt x="199517" y="2581275"/>
                    <a:pt x="0" y="2383409"/>
                    <a:pt x="0" y="2139061"/>
                  </a:cubicBezTo>
                  <a:lnTo>
                    <a:pt x="0" y="442214"/>
                  </a:lnTo>
                  <a:lnTo>
                    <a:pt x="18034" y="442214"/>
                  </a:lnTo>
                  <a:lnTo>
                    <a:pt x="0" y="442214"/>
                  </a:lnTo>
                  <a:moveTo>
                    <a:pt x="36068" y="442214"/>
                  </a:moveTo>
                  <a:lnTo>
                    <a:pt x="36068" y="2138934"/>
                  </a:lnTo>
                  <a:lnTo>
                    <a:pt x="18034" y="2138934"/>
                  </a:lnTo>
                  <a:lnTo>
                    <a:pt x="36068" y="2138934"/>
                  </a:lnTo>
                  <a:cubicBezTo>
                    <a:pt x="36068" y="2363089"/>
                    <a:pt x="219202" y="2545080"/>
                    <a:pt x="445262" y="2545080"/>
                  </a:cubicBezTo>
                  <a:lnTo>
                    <a:pt x="4799711" y="2545080"/>
                  </a:lnTo>
                  <a:cubicBezTo>
                    <a:pt x="5025771" y="2545080"/>
                    <a:pt x="5208905" y="2363089"/>
                    <a:pt x="5208905" y="2138934"/>
                  </a:cubicBezTo>
                  <a:lnTo>
                    <a:pt x="5208905" y="442214"/>
                  </a:lnTo>
                  <a:cubicBezTo>
                    <a:pt x="5208905" y="218059"/>
                    <a:pt x="5025771" y="36068"/>
                    <a:pt x="4799711" y="36068"/>
                  </a:cubicBezTo>
                  <a:lnTo>
                    <a:pt x="445262" y="36068"/>
                  </a:lnTo>
                  <a:lnTo>
                    <a:pt x="445262" y="18034"/>
                  </a:lnTo>
                  <a:lnTo>
                    <a:pt x="445262" y="36068"/>
                  </a:lnTo>
                  <a:cubicBezTo>
                    <a:pt x="219202" y="36068"/>
                    <a:pt x="36068" y="218059"/>
                    <a:pt x="36068" y="44221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88759" y="3571738"/>
            <a:ext cx="5621099" cy="2624403"/>
            <a:chOff x="0" y="0"/>
            <a:chExt cx="4996533" cy="233280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996533" cy="2332803"/>
            </a:xfrm>
            <a:custGeom>
              <a:avLst/>
              <a:gdLst/>
              <a:ahLst/>
              <a:cxnLst/>
              <a:rect l="l" t="t" r="r" b="b"/>
              <a:pathLst>
                <a:path w="4996533" h="2332803">
                  <a:moveTo>
                    <a:pt x="0" y="0"/>
                  </a:moveTo>
                  <a:lnTo>
                    <a:pt x="4996533" y="0"/>
                  </a:lnTo>
                  <a:lnTo>
                    <a:pt x="4996533" y="2332803"/>
                  </a:lnTo>
                  <a:lnTo>
                    <a:pt x="0" y="2332803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4996533" cy="23709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55"/>
                </a:lnSpc>
              </a:pP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Evropsko leto knjižnic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409638" y="6723877"/>
            <a:ext cx="6465931" cy="2656949"/>
            <a:chOff x="0" y="0"/>
            <a:chExt cx="5747494" cy="2361732"/>
          </a:xfrm>
        </p:grpSpPr>
        <p:sp>
          <p:nvSpPr>
            <p:cNvPr id="28" name="Freeform 28"/>
            <p:cNvSpPr/>
            <p:nvPr/>
          </p:nvSpPr>
          <p:spPr>
            <a:xfrm>
              <a:off x="18034" y="18034"/>
              <a:ext cx="5711444" cy="2325624"/>
            </a:xfrm>
            <a:custGeom>
              <a:avLst/>
              <a:gdLst/>
              <a:ahLst/>
              <a:cxnLst/>
              <a:rect l="l" t="t" r="r" b="b"/>
              <a:pathLst>
                <a:path w="5711444" h="2325624">
                  <a:moveTo>
                    <a:pt x="0" y="387604"/>
                  </a:moveTo>
                  <a:cubicBezTo>
                    <a:pt x="0" y="173482"/>
                    <a:pt x="175133" y="0"/>
                    <a:pt x="391160" y="0"/>
                  </a:cubicBezTo>
                  <a:lnTo>
                    <a:pt x="5320284" y="0"/>
                  </a:lnTo>
                  <a:cubicBezTo>
                    <a:pt x="5536311" y="0"/>
                    <a:pt x="5711444" y="173482"/>
                    <a:pt x="5711444" y="387604"/>
                  </a:cubicBezTo>
                  <a:lnTo>
                    <a:pt x="5711444" y="1938020"/>
                  </a:lnTo>
                  <a:cubicBezTo>
                    <a:pt x="5711444" y="2152142"/>
                    <a:pt x="5536311" y="2325624"/>
                    <a:pt x="5320284" y="2325624"/>
                  </a:cubicBezTo>
                  <a:lnTo>
                    <a:pt x="391160" y="2325624"/>
                  </a:lnTo>
                  <a:cubicBezTo>
                    <a:pt x="175133" y="2325624"/>
                    <a:pt x="0" y="2152142"/>
                    <a:pt x="0" y="1938020"/>
                  </a:cubicBezTo>
                  <a:close/>
                </a:path>
              </a:pathLst>
            </a:custGeom>
            <a:solidFill>
              <a:srgbClr val="8064A2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0" y="0"/>
              <a:ext cx="5747512" cy="2361692"/>
            </a:xfrm>
            <a:custGeom>
              <a:avLst/>
              <a:gdLst/>
              <a:ahLst/>
              <a:cxnLst/>
              <a:rect l="l" t="t" r="r" b="b"/>
              <a:pathLst>
                <a:path w="5747512" h="2361692">
                  <a:moveTo>
                    <a:pt x="0" y="405638"/>
                  </a:moveTo>
                  <a:cubicBezTo>
                    <a:pt x="0" y="181483"/>
                    <a:pt x="183388" y="0"/>
                    <a:pt x="409194" y="0"/>
                  </a:cubicBezTo>
                  <a:lnTo>
                    <a:pt x="5338318" y="0"/>
                  </a:lnTo>
                  <a:lnTo>
                    <a:pt x="5338318" y="18034"/>
                  </a:lnTo>
                  <a:lnTo>
                    <a:pt x="5338318" y="0"/>
                  </a:lnTo>
                  <a:cubicBezTo>
                    <a:pt x="5564124" y="0"/>
                    <a:pt x="5747512" y="181483"/>
                    <a:pt x="5747512" y="405638"/>
                  </a:cubicBezTo>
                  <a:lnTo>
                    <a:pt x="5729478" y="405638"/>
                  </a:lnTo>
                  <a:lnTo>
                    <a:pt x="5747512" y="405638"/>
                  </a:lnTo>
                  <a:lnTo>
                    <a:pt x="5747512" y="1956054"/>
                  </a:lnTo>
                  <a:lnTo>
                    <a:pt x="5729478" y="1956054"/>
                  </a:lnTo>
                  <a:lnTo>
                    <a:pt x="5747512" y="1956054"/>
                  </a:lnTo>
                  <a:cubicBezTo>
                    <a:pt x="5747512" y="2180209"/>
                    <a:pt x="5564124" y="2361692"/>
                    <a:pt x="5338318" y="2361692"/>
                  </a:cubicBezTo>
                  <a:lnTo>
                    <a:pt x="5338318" y="2343658"/>
                  </a:lnTo>
                  <a:lnTo>
                    <a:pt x="5338318" y="2361692"/>
                  </a:lnTo>
                  <a:lnTo>
                    <a:pt x="409194" y="2361692"/>
                  </a:lnTo>
                  <a:lnTo>
                    <a:pt x="409194" y="2343658"/>
                  </a:lnTo>
                  <a:lnTo>
                    <a:pt x="409194" y="2361692"/>
                  </a:lnTo>
                  <a:cubicBezTo>
                    <a:pt x="183388" y="2361692"/>
                    <a:pt x="0" y="2180209"/>
                    <a:pt x="0" y="1956054"/>
                  </a:cubicBezTo>
                  <a:lnTo>
                    <a:pt x="0" y="405638"/>
                  </a:lnTo>
                  <a:lnTo>
                    <a:pt x="18034" y="405638"/>
                  </a:lnTo>
                  <a:lnTo>
                    <a:pt x="0" y="405638"/>
                  </a:lnTo>
                  <a:moveTo>
                    <a:pt x="36068" y="405638"/>
                  </a:moveTo>
                  <a:lnTo>
                    <a:pt x="36068" y="1956054"/>
                  </a:lnTo>
                  <a:lnTo>
                    <a:pt x="18034" y="1956054"/>
                  </a:lnTo>
                  <a:lnTo>
                    <a:pt x="36068" y="1956054"/>
                  </a:lnTo>
                  <a:cubicBezTo>
                    <a:pt x="36068" y="2160016"/>
                    <a:pt x="202946" y="2325624"/>
                    <a:pt x="409194" y="2325624"/>
                  </a:cubicBezTo>
                  <a:lnTo>
                    <a:pt x="5338318" y="2325624"/>
                  </a:lnTo>
                  <a:cubicBezTo>
                    <a:pt x="5544566" y="2325624"/>
                    <a:pt x="5711444" y="2160016"/>
                    <a:pt x="5711444" y="1956054"/>
                  </a:cubicBezTo>
                  <a:lnTo>
                    <a:pt x="5711444" y="405638"/>
                  </a:lnTo>
                  <a:cubicBezTo>
                    <a:pt x="5711444" y="201676"/>
                    <a:pt x="5544566" y="36068"/>
                    <a:pt x="5338318" y="36068"/>
                  </a:cubicBezTo>
                  <a:lnTo>
                    <a:pt x="409194" y="36068"/>
                  </a:lnTo>
                  <a:lnTo>
                    <a:pt x="409194" y="18034"/>
                  </a:lnTo>
                  <a:lnTo>
                    <a:pt x="409194" y="36068"/>
                  </a:lnTo>
                  <a:cubicBezTo>
                    <a:pt x="202946" y="36068"/>
                    <a:pt x="36068" y="201676"/>
                    <a:pt x="36068" y="40563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537356" y="6851596"/>
            <a:ext cx="6210494" cy="2401512"/>
            <a:chOff x="0" y="0"/>
            <a:chExt cx="5520439" cy="213467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20439" cy="2134677"/>
            </a:xfrm>
            <a:custGeom>
              <a:avLst/>
              <a:gdLst/>
              <a:ahLst/>
              <a:cxnLst/>
              <a:rect l="l" t="t" r="r" b="b"/>
              <a:pathLst>
                <a:path w="5520439" h="2134677">
                  <a:moveTo>
                    <a:pt x="0" y="0"/>
                  </a:moveTo>
                  <a:lnTo>
                    <a:pt x="5520439" y="0"/>
                  </a:lnTo>
                  <a:lnTo>
                    <a:pt x="5520439" y="2134677"/>
                  </a:lnTo>
                  <a:lnTo>
                    <a:pt x="0" y="2134677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5520439" cy="2172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55"/>
                </a:lnSpc>
              </a:pPr>
              <a:r>
                <a:rPr lang="en-US" sz="3199" u="sng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Vključitev v prečne strategije EU </a:t>
              </a:r>
            </a:p>
            <a:p>
              <a:pPr algn="ctr">
                <a:lnSpc>
                  <a:spcPts val="3455"/>
                </a:lnSpc>
              </a:pP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(Unija veščin, Kompas konkurenčnosti, Strategija za pripravljenost, Evropski zeleni dogovor)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755263" y="6723877"/>
            <a:ext cx="4889944" cy="2656949"/>
            <a:chOff x="0" y="0"/>
            <a:chExt cx="4346617" cy="2361732"/>
          </a:xfrm>
        </p:grpSpPr>
        <p:sp>
          <p:nvSpPr>
            <p:cNvPr id="34" name="Freeform 34"/>
            <p:cNvSpPr/>
            <p:nvPr/>
          </p:nvSpPr>
          <p:spPr>
            <a:xfrm>
              <a:off x="18034" y="18034"/>
              <a:ext cx="4310507" cy="2325624"/>
            </a:xfrm>
            <a:custGeom>
              <a:avLst/>
              <a:gdLst/>
              <a:ahLst/>
              <a:cxnLst/>
              <a:rect l="l" t="t" r="r" b="b"/>
              <a:pathLst>
                <a:path w="4310507" h="2325624">
                  <a:moveTo>
                    <a:pt x="0" y="387604"/>
                  </a:moveTo>
                  <a:cubicBezTo>
                    <a:pt x="0" y="173482"/>
                    <a:pt x="174752" y="0"/>
                    <a:pt x="390398" y="0"/>
                  </a:cubicBezTo>
                  <a:lnTo>
                    <a:pt x="3920109" y="0"/>
                  </a:lnTo>
                  <a:cubicBezTo>
                    <a:pt x="4135755" y="0"/>
                    <a:pt x="4310507" y="173482"/>
                    <a:pt x="4310507" y="387604"/>
                  </a:cubicBezTo>
                  <a:lnTo>
                    <a:pt x="4310507" y="1938020"/>
                  </a:lnTo>
                  <a:cubicBezTo>
                    <a:pt x="4310507" y="2152142"/>
                    <a:pt x="4135755" y="2325624"/>
                    <a:pt x="3920109" y="2325624"/>
                  </a:cubicBezTo>
                  <a:lnTo>
                    <a:pt x="390398" y="2325624"/>
                  </a:lnTo>
                  <a:cubicBezTo>
                    <a:pt x="174752" y="2325624"/>
                    <a:pt x="0" y="2152142"/>
                    <a:pt x="0" y="1938020"/>
                  </a:cubicBezTo>
                  <a:close/>
                </a:path>
              </a:pathLst>
            </a:custGeom>
            <a:solidFill>
              <a:srgbClr val="4BACC6"/>
            </a:solidFill>
          </p:spPr>
          <p:txBody>
            <a:bodyPr/>
            <a:lstStyle/>
            <a:p>
              <a:endParaRPr lang="sl-SI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0" y="0"/>
              <a:ext cx="4346575" cy="2361692"/>
            </a:xfrm>
            <a:custGeom>
              <a:avLst/>
              <a:gdLst/>
              <a:ahLst/>
              <a:cxnLst/>
              <a:rect l="l" t="t" r="r" b="b"/>
              <a:pathLst>
                <a:path w="4346575" h="2361692">
                  <a:moveTo>
                    <a:pt x="0" y="405638"/>
                  </a:moveTo>
                  <a:cubicBezTo>
                    <a:pt x="0" y="181483"/>
                    <a:pt x="183007" y="0"/>
                    <a:pt x="408432" y="0"/>
                  </a:cubicBezTo>
                  <a:lnTo>
                    <a:pt x="3938143" y="0"/>
                  </a:lnTo>
                  <a:lnTo>
                    <a:pt x="3938143" y="18034"/>
                  </a:lnTo>
                  <a:lnTo>
                    <a:pt x="3938143" y="0"/>
                  </a:lnTo>
                  <a:cubicBezTo>
                    <a:pt x="4163568" y="0"/>
                    <a:pt x="4346575" y="181483"/>
                    <a:pt x="4346575" y="405638"/>
                  </a:cubicBezTo>
                  <a:lnTo>
                    <a:pt x="4328541" y="405638"/>
                  </a:lnTo>
                  <a:lnTo>
                    <a:pt x="4346575" y="405638"/>
                  </a:lnTo>
                  <a:lnTo>
                    <a:pt x="4346575" y="1956054"/>
                  </a:lnTo>
                  <a:lnTo>
                    <a:pt x="4328541" y="1956054"/>
                  </a:lnTo>
                  <a:lnTo>
                    <a:pt x="4346575" y="1956054"/>
                  </a:lnTo>
                  <a:cubicBezTo>
                    <a:pt x="4346575" y="2180209"/>
                    <a:pt x="4163568" y="2361692"/>
                    <a:pt x="3938143" y="2361692"/>
                  </a:cubicBezTo>
                  <a:lnTo>
                    <a:pt x="3938143" y="2343658"/>
                  </a:lnTo>
                  <a:lnTo>
                    <a:pt x="3938143" y="2361692"/>
                  </a:lnTo>
                  <a:lnTo>
                    <a:pt x="408432" y="2361692"/>
                  </a:lnTo>
                  <a:lnTo>
                    <a:pt x="408432" y="2343658"/>
                  </a:lnTo>
                  <a:lnTo>
                    <a:pt x="408432" y="2361692"/>
                  </a:lnTo>
                  <a:cubicBezTo>
                    <a:pt x="183007" y="2361692"/>
                    <a:pt x="0" y="2180209"/>
                    <a:pt x="0" y="1956054"/>
                  </a:cubicBezTo>
                  <a:lnTo>
                    <a:pt x="0" y="405638"/>
                  </a:lnTo>
                  <a:lnTo>
                    <a:pt x="18034" y="405638"/>
                  </a:lnTo>
                  <a:lnTo>
                    <a:pt x="0" y="405638"/>
                  </a:lnTo>
                  <a:moveTo>
                    <a:pt x="36068" y="405638"/>
                  </a:moveTo>
                  <a:lnTo>
                    <a:pt x="36068" y="1956054"/>
                  </a:lnTo>
                  <a:lnTo>
                    <a:pt x="18034" y="1956054"/>
                  </a:lnTo>
                  <a:lnTo>
                    <a:pt x="36068" y="1956054"/>
                  </a:lnTo>
                  <a:cubicBezTo>
                    <a:pt x="36068" y="2160016"/>
                    <a:pt x="202692" y="2325624"/>
                    <a:pt x="408305" y="2325624"/>
                  </a:cubicBezTo>
                  <a:lnTo>
                    <a:pt x="3938143" y="2325624"/>
                  </a:lnTo>
                  <a:cubicBezTo>
                    <a:pt x="4143883" y="2325624"/>
                    <a:pt x="4310380" y="2160016"/>
                    <a:pt x="4310380" y="1956054"/>
                  </a:cubicBezTo>
                  <a:lnTo>
                    <a:pt x="4310380" y="405638"/>
                  </a:lnTo>
                  <a:cubicBezTo>
                    <a:pt x="4310380" y="201676"/>
                    <a:pt x="4143756" y="36068"/>
                    <a:pt x="3938143" y="36068"/>
                  </a:cubicBezTo>
                  <a:lnTo>
                    <a:pt x="408432" y="36068"/>
                  </a:lnTo>
                  <a:lnTo>
                    <a:pt x="408432" y="18034"/>
                  </a:lnTo>
                  <a:lnTo>
                    <a:pt x="408432" y="36068"/>
                  </a:lnTo>
                  <a:cubicBezTo>
                    <a:pt x="202692" y="36068"/>
                    <a:pt x="36195" y="201676"/>
                    <a:pt x="36195" y="40563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882982" y="6851596"/>
            <a:ext cx="4634507" cy="2401512"/>
            <a:chOff x="0" y="0"/>
            <a:chExt cx="4119562" cy="213467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119562" cy="2134677"/>
            </a:xfrm>
            <a:custGeom>
              <a:avLst/>
              <a:gdLst/>
              <a:ahLst/>
              <a:cxnLst/>
              <a:rect l="l" t="t" r="r" b="b"/>
              <a:pathLst>
                <a:path w="4119562" h="2134677">
                  <a:moveTo>
                    <a:pt x="0" y="0"/>
                  </a:moveTo>
                  <a:lnTo>
                    <a:pt x="4119562" y="0"/>
                  </a:lnTo>
                  <a:lnTo>
                    <a:pt x="4119562" y="2134677"/>
                  </a:lnTo>
                  <a:lnTo>
                    <a:pt x="0" y="2134677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4119562" cy="2172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55"/>
                </a:lnSpc>
              </a:pP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Evropska platforma za </a:t>
              </a:r>
              <a:r>
                <a:rPr lang="en-US" sz="3199" u="sng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spodbujanje čezmejnega sodelovanja</a:t>
              </a: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in </a:t>
              </a:r>
              <a:r>
                <a:rPr lang="en-US" sz="3199" u="sng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spremljanje rezultatov</a:t>
              </a:r>
              <a:r>
                <a:rPr lang="en-US" sz="3199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ki izhajajo iz Poročila skupne OMC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13832271" y="2667052"/>
            <a:ext cx="3124219" cy="3124205"/>
          </a:xfrm>
          <a:custGeom>
            <a:avLst/>
            <a:gdLst/>
            <a:ahLst/>
            <a:cxnLst/>
            <a:rect l="l" t="t" r="r" b="b"/>
            <a:pathLst>
              <a:path w="3124219" h="3124205">
                <a:moveTo>
                  <a:pt x="0" y="0"/>
                </a:moveTo>
                <a:lnTo>
                  <a:pt x="3124219" y="0"/>
                </a:lnTo>
                <a:lnTo>
                  <a:pt x="3124219" y="3124204"/>
                </a:lnTo>
                <a:lnTo>
                  <a:pt x="0" y="31242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/>
          <p:cNvSpPr/>
          <p:nvPr/>
        </p:nvSpPr>
        <p:spPr>
          <a:xfrm>
            <a:off x="1820934" y="2461335"/>
            <a:ext cx="3124219" cy="3124205"/>
          </a:xfrm>
          <a:custGeom>
            <a:avLst/>
            <a:gdLst/>
            <a:ahLst/>
            <a:cxnLst/>
            <a:rect l="l" t="t" r="r" b="b"/>
            <a:pathLst>
              <a:path w="3124219" h="3124205">
                <a:moveTo>
                  <a:pt x="0" y="0"/>
                </a:moveTo>
                <a:lnTo>
                  <a:pt x="3124219" y="0"/>
                </a:lnTo>
                <a:lnTo>
                  <a:pt x="3124219" y="3124204"/>
                </a:lnTo>
                <a:lnTo>
                  <a:pt x="0" y="31242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/>
          <p:cNvSpPr/>
          <p:nvPr/>
        </p:nvSpPr>
        <p:spPr>
          <a:xfrm>
            <a:off x="7581890" y="2484045"/>
            <a:ext cx="3124219" cy="3124205"/>
          </a:xfrm>
          <a:custGeom>
            <a:avLst/>
            <a:gdLst/>
            <a:ahLst/>
            <a:cxnLst/>
            <a:rect l="l" t="t" r="r" b="b"/>
            <a:pathLst>
              <a:path w="3124219" h="3124205">
                <a:moveTo>
                  <a:pt x="0" y="0"/>
                </a:moveTo>
                <a:lnTo>
                  <a:pt x="3124220" y="0"/>
                </a:lnTo>
                <a:lnTo>
                  <a:pt x="3124220" y="3124205"/>
                </a:lnTo>
                <a:lnTo>
                  <a:pt x="0" y="31242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TextBox 6"/>
          <p:cNvSpPr txBox="1"/>
          <p:nvPr/>
        </p:nvSpPr>
        <p:spPr>
          <a:xfrm>
            <a:off x="2194560" y="559041"/>
            <a:ext cx="5374915" cy="1031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1"/>
              </a:lnSpc>
            </a:pPr>
            <a:r>
              <a:rPr lang="en-US" sz="5994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OMC Next steps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935300" y="5976994"/>
            <a:ext cx="4583897" cy="1122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844" b="1">
                <a:solidFill>
                  <a:srgbClr val="E97132"/>
                </a:solidFill>
                <a:latin typeface="Aptos Bold"/>
                <a:ea typeface="Aptos Bold"/>
                <a:cs typeface="Aptos Bold"/>
                <a:sym typeface="Aptos Bold"/>
              </a:rPr>
              <a:t>VEČNIVOJSKA KNJIŽNIČNA STRATEGIJA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935300" y="7275824"/>
            <a:ext cx="4918162" cy="546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8"/>
              </a:lnSpc>
            </a:pPr>
            <a:r>
              <a:rPr lang="en-US" sz="2850">
                <a:solidFill>
                  <a:srgbClr val="E97132"/>
                </a:solidFill>
                <a:latin typeface="Aptos"/>
                <a:ea typeface="Aptos"/>
                <a:cs typeface="Aptos"/>
                <a:sym typeface="Aptos"/>
              </a:rPr>
              <a:t>2026 - 2040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4412" y="6077529"/>
            <a:ext cx="4708687" cy="1708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844" b="1">
                <a:solidFill>
                  <a:srgbClr val="196B24"/>
                </a:solidFill>
                <a:latin typeface="Aptos Bold"/>
                <a:ea typeface="Aptos Bold"/>
                <a:cs typeface="Aptos Bold"/>
                <a:sym typeface="Aptos Bold"/>
              </a:rPr>
              <a:t>URADNA OBJAVA POROČILA</a:t>
            </a:r>
            <a:r>
              <a:rPr lang="en-US" sz="2844">
                <a:solidFill>
                  <a:srgbClr val="196B24"/>
                </a:solidFill>
                <a:latin typeface="Aptos"/>
                <a:ea typeface="Aptos"/>
                <a:cs typeface="Aptos"/>
                <a:sym typeface="Aptos"/>
              </a:rPr>
              <a:t> 28. -29. OKTOBER 2026</a:t>
            </a:r>
          </a:p>
          <a:p>
            <a:pPr algn="ctr">
              <a:lnSpc>
                <a:spcPts val="4698"/>
              </a:lnSpc>
            </a:pPr>
            <a:endParaRPr lang="en-US" sz="2844">
              <a:solidFill>
                <a:srgbClr val="196B24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977002" y="6077529"/>
            <a:ext cx="4700997" cy="1122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2844" b="1">
                <a:solidFill>
                  <a:srgbClr val="0F9ED5"/>
                </a:solidFill>
                <a:latin typeface="Aptos Bold"/>
                <a:ea typeface="Aptos Bold"/>
                <a:cs typeface="Aptos Bold"/>
                <a:sym typeface="Aptos Bold"/>
              </a:rPr>
              <a:t>DELAVNICA  (SLO)</a:t>
            </a:r>
          </a:p>
          <a:p>
            <a:pPr algn="ctr">
              <a:lnSpc>
                <a:spcPts val="4698"/>
              </a:lnSpc>
            </a:pPr>
            <a:r>
              <a:rPr lang="en-US" sz="2844">
                <a:solidFill>
                  <a:srgbClr val="0F9ED5"/>
                </a:solidFill>
                <a:latin typeface="Aptos"/>
                <a:ea typeface="Aptos"/>
                <a:cs typeface="Aptos"/>
                <a:sym typeface="Aptos"/>
              </a:rPr>
              <a:t> 12. NOVEMBER 2026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0" y="0"/>
            <a:ext cx="18288000" cy="2363933"/>
            <a:chOff x="0" y="0"/>
            <a:chExt cx="24383996" cy="31519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0" y="332978"/>
            <a:ext cx="18288000" cy="1598155"/>
            <a:chOff x="0" y="0"/>
            <a:chExt cx="20088046" cy="175545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088047" cy="1755458"/>
            </a:xfrm>
            <a:custGeom>
              <a:avLst/>
              <a:gdLst/>
              <a:ahLst/>
              <a:cxnLst/>
              <a:rect l="l" t="t" r="r" b="b"/>
              <a:pathLst>
                <a:path w="20088047" h="1755458">
                  <a:moveTo>
                    <a:pt x="0" y="0"/>
                  </a:moveTo>
                  <a:lnTo>
                    <a:pt x="20088047" y="0"/>
                  </a:lnTo>
                  <a:lnTo>
                    <a:pt x="20088047" y="1755458"/>
                  </a:lnTo>
                  <a:lnTo>
                    <a:pt x="0" y="175545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sl-SI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20088046" cy="18221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865"/>
                </a:lnSpc>
              </a:pPr>
              <a:r>
                <a:rPr lang="en-US" sz="7283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Kaj nas še čaka ...</a:t>
              </a: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742" y="7028487"/>
            <a:ext cx="3431518" cy="3431518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557259" y="7331354"/>
            <a:ext cx="5651569" cy="2825784"/>
          </a:xfrm>
          <a:custGeom>
            <a:avLst/>
            <a:gdLst/>
            <a:ahLst/>
            <a:cxnLst/>
            <a:rect l="l" t="t" r="r" b="b"/>
            <a:pathLst>
              <a:path w="5651569" h="2825784">
                <a:moveTo>
                  <a:pt x="0" y="0"/>
                </a:moveTo>
                <a:lnTo>
                  <a:pt x="5651569" y="0"/>
                </a:lnTo>
                <a:lnTo>
                  <a:pt x="5651569" y="2825784"/>
                </a:lnTo>
                <a:lnTo>
                  <a:pt x="0" y="28257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72076" y="0"/>
            <a:ext cx="7271924" cy="10287000"/>
          </a:xfrm>
          <a:custGeom>
            <a:avLst/>
            <a:gdLst/>
            <a:ahLst/>
            <a:cxnLst/>
            <a:rect l="l" t="t" r="r" b="b"/>
            <a:pathLst>
              <a:path w="7271924" h="10287000">
                <a:moveTo>
                  <a:pt x="0" y="0"/>
                </a:moveTo>
                <a:lnTo>
                  <a:pt x="7271924" y="0"/>
                </a:lnTo>
                <a:lnTo>
                  <a:pt x="727192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9144000" y="0"/>
            <a:ext cx="7271924" cy="10287000"/>
          </a:xfrm>
          <a:custGeom>
            <a:avLst/>
            <a:gdLst/>
            <a:ahLst/>
            <a:cxnLst/>
            <a:rect l="l" t="t" r="r" b="b"/>
            <a:pathLst>
              <a:path w="7271924" h="10287000">
                <a:moveTo>
                  <a:pt x="0" y="0"/>
                </a:moveTo>
                <a:lnTo>
                  <a:pt x="7271924" y="0"/>
                </a:lnTo>
                <a:lnTo>
                  <a:pt x="727192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" y="1929"/>
            <a:ext cx="18287957" cy="10275599"/>
            <a:chOff x="0" y="0"/>
            <a:chExt cx="16255962" cy="91338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000" cy="9133840"/>
            </a:xfrm>
            <a:custGeom>
              <a:avLst/>
              <a:gdLst/>
              <a:ahLst/>
              <a:cxnLst/>
              <a:rect l="l" t="t" r="r" b="b"/>
              <a:pathLst>
                <a:path w="16256000" h="9133840">
                  <a:moveTo>
                    <a:pt x="0" y="0"/>
                  </a:moveTo>
                  <a:lnTo>
                    <a:pt x="16256000" y="0"/>
                  </a:lnTo>
                  <a:lnTo>
                    <a:pt x="16256000" y="9133840"/>
                  </a:lnTo>
                  <a:lnTo>
                    <a:pt x="0" y="91338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" y="1929"/>
            <a:ext cx="18287957" cy="10275599"/>
            <a:chOff x="0" y="0"/>
            <a:chExt cx="16255962" cy="91338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000" cy="9133840"/>
            </a:xfrm>
            <a:custGeom>
              <a:avLst/>
              <a:gdLst/>
              <a:ahLst/>
              <a:cxnLst/>
              <a:rect l="l" t="t" r="r" b="b"/>
              <a:pathLst>
                <a:path w="16256000" h="9133840">
                  <a:moveTo>
                    <a:pt x="0" y="0"/>
                  </a:moveTo>
                  <a:lnTo>
                    <a:pt x="16256000" y="0"/>
                  </a:lnTo>
                  <a:lnTo>
                    <a:pt x="16256000" y="9133840"/>
                  </a:lnTo>
                  <a:lnTo>
                    <a:pt x="0" y="91338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" y="1929"/>
            <a:ext cx="18287957" cy="10275599"/>
            <a:chOff x="0" y="0"/>
            <a:chExt cx="16255962" cy="91338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000" cy="9133840"/>
            </a:xfrm>
            <a:custGeom>
              <a:avLst/>
              <a:gdLst/>
              <a:ahLst/>
              <a:cxnLst/>
              <a:rect l="l" t="t" r="r" b="b"/>
              <a:pathLst>
                <a:path w="16256000" h="9133840">
                  <a:moveTo>
                    <a:pt x="0" y="0"/>
                  </a:moveTo>
                  <a:lnTo>
                    <a:pt x="16256000" y="0"/>
                  </a:lnTo>
                  <a:lnTo>
                    <a:pt x="16256000" y="9133840"/>
                  </a:lnTo>
                  <a:lnTo>
                    <a:pt x="0" y="91338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sl-SI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" r="-16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3" name="Freeform 3"/>
          <p:cNvSpPr/>
          <p:nvPr/>
        </p:nvSpPr>
        <p:spPr>
          <a:xfrm>
            <a:off x="9459597" y="-95255"/>
            <a:ext cx="8923658" cy="10218391"/>
          </a:xfrm>
          <a:custGeom>
            <a:avLst/>
            <a:gdLst/>
            <a:ahLst/>
            <a:cxnLst/>
            <a:rect l="l" t="t" r="r" b="b"/>
            <a:pathLst>
              <a:path w="8923658" h="10218391">
                <a:moveTo>
                  <a:pt x="0" y="0"/>
                </a:moveTo>
                <a:lnTo>
                  <a:pt x="8923658" y="0"/>
                </a:lnTo>
                <a:lnTo>
                  <a:pt x="8923658" y="10218392"/>
                </a:lnTo>
                <a:lnTo>
                  <a:pt x="0" y="102183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TextBox 4"/>
          <p:cNvSpPr txBox="1"/>
          <p:nvPr/>
        </p:nvSpPr>
        <p:spPr>
          <a:xfrm>
            <a:off x="1344168" y="1732126"/>
            <a:ext cx="3327648" cy="924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5400">
                <a:solidFill>
                  <a:srgbClr val="0E2841"/>
                </a:solidFill>
                <a:latin typeface="Aptos"/>
                <a:ea typeface="Aptos"/>
                <a:cs typeface="Aptos"/>
                <a:sym typeface="Aptos"/>
              </a:rPr>
              <a:t>Vprašanja?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72768" y="6998584"/>
            <a:ext cx="2914650" cy="450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E2841"/>
                </a:solidFill>
                <a:latin typeface="Aptos"/>
                <a:ea typeface="Aptos"/>
                <a:cs typeface="Aptos"/>
                <a:sym typeface="Aptos"/>
              </a:rPr>
              <a:t>Hvala za pozornost!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3037</Words>
  <Application>Microsoft Office PowerPoint</Application>
  <PresentationFormat>Po meri</PresentationFormat>
  <Paragraphs>365</Paragraphs>
  <Slides>41</Slides>
  <Notes>2</Notes>
  <HiddenSlides>0</HiddenSlides>
  <MMClips>0</MMClips>
  <ScaleCrop>false</ScaleCrop>
  <HeadingPairs>
    <vt:vector size="6" baseType="variant">
      <vt:variant>
        <vt:lpstr>Uporabljene pisave</vt:lpstr>
      </vt:variant>
      <vt:variant>
        <vt:i4>16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41</vt:i4>
      </vt:variant>
    </vt:vector>
  </HeadingPairs>
  <TitlesOfParts>
    <vt:vector size="58" baseType="lpstr">
      <vt:lpstr>Aptos</vt:lpstr>
      <vt:lpstr>TT Rounds Condensed Bold</vt:lpstr>
      <vt:lpstr>Arial</vt:lpstr>
      <vt:lpstr>Arimo</vt:lpstr>
      <vt:lpstr>Calibri 2</vt:lpstr>
      <vt:lpstr>Calibri (MS) Bold</vt:lpstr>
      <vt:lpstr>Futura Bold</vt:lpstr>
      <vt:lpstr>Calibri 1</vt:lpstr>
      <vt:lpstr>Verdana</vt:lpstr>
      <vt:lpstr>Arial Bold</vt:lpstr>
      <vt:lpstr>Arimo Bold</vt:lpstr>
      <vt:lpstr>Calibri (MS)</vt:lpstr>
      <vt:lpstr>Calibri (MS) Italics</vt:lpstr>
      <vt:lpstr>Verdana Pro</vt:lpstr>
      <vt:lpstr>Aptos Bold</vt:lpstr>
      <vt:lpstr>Calibri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Predstavitev ZBDS 17. 9. 2026</dc:title>
  <cp:lastModifiedBy>LFC</cp:lastModifiedBy>
  <cp:revision>2</cp:revision>
  <dcterms:created xsi:type="dcterms:W3CDTF">2006-08-16T00:00:00Z</dcterms:created>
  <dcterms:modified xsi:type="dcterms:W3CDTF">2026-09-16T15:21:34Z</dcterms:modified>
  <dc:identifier>DAHUxqHzlDU</dc:identifier>
</cp:coreProperties>
</file>