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9" r:id="rId2"/>
    <p:sldId id="260" r:id="rId3"/>
    <p:sldId id="261" r:id="rId4"/>
    <p:sldId id="262" r:id="rId5"/>
    <p:sldId id="263" r:id="rId6"/>
    <p:sldId id="264" r:id="rId7"/>
    <p:sldId id="265" r:id="rId8"/>
    <p:sldId id="266" r:id="rId9"/>
    <p:sldId id="267" r:id="rId10"/>
    <p:sldId id="268" r:id="rId11"/>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390487-767D-130D-E639-72EEEF5476B7}" name="Romih, Tea" initials="TR" userId="S::Tea.Romih@ctk.uni-lj.si::966aea07-a2b6-4d1c-bded-0b9d262bbe1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1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BF23C6-990C-5B99-271B-85208EA57046}" v="43" dt="2026-09-15T11:19:02.8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showGuides="1">
      <p:cViewPr varScale="1">
        <p:scale>
          <a:sx n="113" d="100"/>
          <a:sy n="113" d="100"/>
        </p:scale>
        <p:origin x="86" y="17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3827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Lepo pozdravljeni. Ura je 16.55, za vami je dan z enajstimi točkami programa, med vami in večerjo pa stojim samo še jaz. To si lahko razlagam zelo laskavo, lahko pa tudi kot dokaz, da knjižničarji pač preberemo vse do zadnje strani. Tako ali tako hvala, ker še vztrajate.</a:t>
            </a:r>
          </a:p>
          <a:p>
            <a:endParaRPr/>
          </a:p>
          <a:p>
            <a:r>
              <a:t>Naslov mojega prispevka je Konec projektne dobe, z vprašajem. Da vas ne bom dvajset minut držal v negotovosti, odgovor povem takoj. Ne. Ni konec projektne dobe. Če vas je to skrbelo, lahko na tem mestu mirno odidete pomirjeni. Projektni način dela ne odhaja in prav je tako. Velik del razvoja, ki smo ga v knjižnicah naredili v zadnjih dvajsetih letih, smo naredili prav s projektnim denarjem. Pokazal bom tudi, zakaj je njihovo financiranje v interesu financerja in zakaj bo tako ostalo.</a:t>
            </a:r>
          </a:p>
          <a:p>
            <a:endParaRPr/>
          </a:p>
          <a:p>
            <a:r>
              <a:t>Pravo vprašanje je torej drugo, in to je vprašanje, ki me kot direktorja zares skrbi: kako naj storitve, ki smo jih razvili v okviru projektnega financiranja, preživijo in se vgradijo v redno delovanje knjižnice? Ker imajo projekti eno neprijetno lastnost. Že na dan, ko se začnejo, vemo, kdaj se bodo končali. Verjetno so eden redkih organizmov, pri katerih je datum smrti znan že ob rojstvu. Potreba uporabnika pa projektne pogodbe ne prebere in na zadnji dan ne izgine.</a:t>
            </a:r>
          </a:p>
          <a:p>
            <a:endParaRPr/>
          </a:p>
          <a:p>
            <a:r>
              <a:t>Primer iz našega projekta. Najbolje obiskana predstavitev v treh letih SPOZNAJ ni bila na otvoritvi, ampak marca letos, tri mesece pred koncem, ko se jih je zbralo 110. Razlog je bil preprost: agencija ARIS je načrt ravnanja z raziskovalnimi podatki uvrstila med obvezno projektno dokumentacijo. Povpraševanje je torej vrh doseglo natanko takrat, ko se je financiranje izteklo.</a:t>
            </a:r>
          </a:p>
          <a:p>
            <a:endParaRPr/>
          </a:p>
          <a:p>
            <a:r>
              <a:t>Še pošteno opozorilo. Položaj Centralne tehniške knjižnice je specifičen in z večino slovenskih knjižnic pravzaprav neprimerljiv: z 42 zaposlenimi upravljamo desetmilijonski proračun, od katerega gre skoraj dve tretjini za znanstveno literaturo, in del nacionalne infrastrukture. Naših številk torej ne prepisujte. Vprašanja, ki si jih moramo zastaviti, pa so pri vseh enaka in prepričan sem, da lahko vsaka knjižnica iz te izkušnje najde kakšno usmeritev ali celo rešitev zase.</a:t>
            </a:r>
          </a:p>
          <a:p>
            <a:endParaRPr/>
          </a:p>
          <a:p>
            <a:r>
              <a:t>Kar smo zgradili na projektih, moramo zdaj znati obdržati. O tem bom govoril.</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Najprej torej, zakaj projektov ne bo konec.</a:t>
            </a:r>
          </a:p>
          <a:p>
            <a:endParaRPr/>
          </a:p>
          <a:p>
            <a:r>
              <a:t>Z naše strani je razlog preprost. Redni proračun je narejen zato, da organizacija jutri lahko dela približno to, kar dela danes. Financira ponovljivost. Projektni denar pa lahko omogoči premik: naenkrat dobimo ljudi, znanje, infrastrukturo in partnerje, za katere v rednem delu ni ne časa ne sredstev. Poleg tega si projekt lahko privošči nekaj, česar si redna služba praktično ne more: tveganje in neuspeh.</a:t>
            </a:r>
          </a:p>
          <a:p>
            <a:endParaRPr/>
          </a:p>
          <a:p>
            <a:r>
              <a:t>Tu naj takoj povem, da to ni tema visokošolskih knjižnic. Poglejmo, kako smo v zadnjih dvajsetih letih razvijali knjižnične storitve nasploh. Digitalizacija je rasla iz projektov. Repozitoriji prav tako. Informacijsko opismenjevanje, bralna pismenost, programi digitalnega vključevanja, storitve za ranljive skupine, medgeneracijski programi, delo z raziskovalnimi podatki. Skoraj vse to se je začelo z dodatnim, časovno omejenim denarjem. Vsebine so različne, vzorec pa je pri vseh vrstah knjižnic enak.</a:t>
            </a:r>
          </a:p>
          <a:p>
            <a:endParaRPr/>
          </a:p>
          <a:p>
            <a:r>
              <a:t>Z druge strani, in to je po mojem premalokrat izrečeno, je projektno financiranje zelo racionalna odločitev financerja. Projekt politiko spremeni v prakso v znanem roku. Obveznost je časovno omejena, kar pomeni, da ministrstvo z eno odločitvijo ne ustvari trajne proračunske postavke. Rezultat je merljiv, poročanje je vgrajeno v pogodbo. Izvedbeno tveganje nosi izvajalec. Evropska sredstva, tudi Načrt za okrevanje in odpornost, so projektno strukturirana; drugače jih ni mogoče dobiti. In nazadnje: projekt sili ustanove k sodelovanju, ki ga sicer ne bi bilo.</a:t>
            </a:r>
          </a:p>
          <a:p>
            <a:endParaRPr/>
          </a:p>
          <a:p>
            <a:r>
              <a:t>Če to strnem: projekt je za financerja poceni način, da preizkusi spremembo, preden jo vgradi v sistem.</a:t>
            </a:r>
          </a:p>
          <a:p>
            <a:endParaRPr/>
          </a:p>
          <a:p>
            <a:r>
              <a:t>To je legitimno in koristno. Za nas pa iz tega izhaja nekaj, česar si pogosto ne priznamo dovolj zgodaj. Financer nam s projektom ne obljubi storitve. Obljubi nam poskus. Odločitev, ali bo iz poskusa nastala storitev, je v veliki meri naša.</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Zdaj pa k ranljivostim. Naštel bom šest, ki jih poznamo vsi.</a:t>
            </a:r>
          </a:p>
          <a:p>
            <a:endParaRPr/>
          </a:p>
          <a:p>
            <a:r>
              <a:t>Prvič, datum konca je znan vnaprej. Drugič, in to je najhujše, ljudje odidejo pred koncem projekta. Ameriški projekt Collective Responsibility navaja primer, ki je skoraj šolski: sodelavka na dveletnem projektnem mestu je štiri mesece pred koncem še vedno čakala na odločitev o nadaljnjem financiranju, zato je sprejela drugo službo. Z njo je odšlo tudi znanje. Tretjič, projektni kazalniki merijo aktivnost in ne učinka: dogodke, udeležence, gradiva. Četrtič, za storitev, ki je od vseh, v praksi ni odgovoren nihče. Petič, projekt pogosto ustvari delo zunaj projektne ekipe. Pri nas so to katalogizatorji, sodelavci v izposoji, informatiki; to delo pa po koncu projekta nikamor ne izgine. In šestič, skušnjava, da uveljavljeno storitev vsake tri leta na novo »izumimo«, ker jo je samo tako mogoče znova prijaviti na razpis.</a:t>
            </a:r>
          </a:p>
          <a:p>
            <a:endParaRPr/>
          </a:p>
          <a:p>
            <a:r>
              <a:t>Če se komu zdi, da pretiravam, poglejmo podatke.</a:t>
            </a:r>
          </a:p>
          <a:p>
            <a:endParaRPr/>
          </a:p>
          <a:p>
            <a:r>
              <a:t>CMEPIUS je preverjal trajnost rezultatov projektov Erasmus+. Pol leta do dve leti in pol po koncu več kot četrtina rezultatov ni bila več v uporabi, najvišjo raven trajnosti pa je doseglo le dobre štiri odstotke. Še zgovornejše je, da je delež neuporabljenih rezultatov med dvema zaporednima meritvama zrasel z enega odstotka na štiriindvajset. Trajnost torej s časom upada.</a:t>
            </a:r>
          </a:p>
          <a:p>
            <a:endParaRPr/>
          </a:p>
          <a:p>
            <a:r>
              <a:t>V digitalni humanistiki so izmerili, da nevzdrževan spletni projekt izgine v približno petih letih. Ko so po dveh desetletjih preverili zgodnja projektna spletišča, jih je bilo pri akademskih gostiteljih dostopnih 74 odstotkov, pri neakademskih pa 45. Kanadski projekt Endings je med 127 projekti našel le okoli deset odstotkov takih, ki so varno arhivirani.</a:t>
            </a:r>
          </a:p>
          <a:p>
            <a:endParaRPr/>
          </a:p>
          <a:p>
            <a:r>
              <a:t>Iz tega sledita dve sporočili. Prvo: redko preživi vse, najpogosteje preživi jedro. Drugo, in to je za nas dobra novica: ustanova, ki rezultat posvoji, bistveno podaljša njegovo življenje. Knjižnica je pogosto prav taka ustanova.</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 prosojnica je tu zato, ker gre za odločitev, ki jo v resnici vsi poznamo.</a:t>
            </a:r>
          </a:p>
          <a:p>
            <a:endParaRPr/>
          </a:p>
          <a:p>
            <a:r>
              <a:t>Zadnje leto projekta. Dve tipki. Ena je prijava novega projekta, druga je uvrstitev storitve v redni proračun. Prva tipka je hitrejša, bolj poznana in prinese denar takoj. Druga zahteva pogovor z vodstvom, izračun in odgovornost.</a:t>
            </a:r>
          </a:p>
          <a:p>
            <a:endParaRPr/>
          </a:p>
          <a:p>
            <a:r>
              <a:t>Nič ni narobe s prvo tipko. Narobe je, če jo pritiskamo dvajset let za isto storitev.</a:t>
            </a:r>
          </a:p>
          <a:p>
            <a:endParaRPr/>
          </a:p>
          <a:p>
            <a:r>
              <a:t>[Opomba za pripravo: prosojnica je narejena kot lasten mem, da se izognemo avtorskim pravicam znanih predlog. Če želite bolj »memovski« videz, zamenjajte to grafiko z lastno fotografijo (npr. sodelavec ali vi sami pred obema gumboma) — postavitev besedila ostane enaka.]</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Tretja tema: kaj moramo vedeti, preden projekt sploh začnemo. Trdim, da se usoda storitve odloči ob prijavi in ne ob zaključnem poročilu. Sedem vprašanj.</a:t>
            </a:r>
          </a:p>
          <a:p>
            <a:endParaRPr/>
          </a:p>
          <a:p>
            <a:r>
              <a:t>Prvo. Ali sploh želimo, da bo to postalo redna storitev? Odgovor »ne« je popolnoma legitimen. Nekateri projekti so razvojni, njihov rezultat je znanje, gradivo ali izkušnja, in to je dovolj. Pomembno je, da to vemo vnaprej in da uporabnikom treh let ne obljubljamo nečesa, česar ne nameravamo nadaljevati.</a:t>
            </a:r>
          </a:p>
          <a:p>
            <a:endParaRPr/>
          </a:p>
          <a:p>
            <a:r>
              <a:t>Drugo. Če je odgovor da, kdo bo lastnik storitve? Ne oddelek, ampak ime in priimek. Projektna ekipa ni lastnik storitve.</a:t>
            </a:r>
          </a:p>
          <a:p>
            <a:endParaRPr/>
          </a:p>
          <a:p>
            <a:r>
              <a:t>Tretje. Koliko stane najmanjša vzdržna različica na leto? Če te številke nimamo, s financerjem in vodstvom pravzaprav ne moremo resno govoriti.</a:t>
            </a:r>
          </a:p>
          <a:p>
            <a:endParaRPr/>
          </a:p>
          <a:p>
            <a:r>
              <a:t>Četrto. Kdo jo bo izvajal? Tu so ljudje najšibkejši člen, o čemer sem že govoril.</a:t>
            </a:r>
          </a:p>
          <a:p>
            <a:endParaRPr/>
          </a:p>
          <a:p>
            <a:r>
              <a:t>Peto. Katere podatke bomo za odločitev potrebovali? Uporabo, zadovoljstvo, prihranjen čas, tveganje, ki nastane, če storitve ni. Te podatke je treba zbirati od prvega leta, ne zadnje tri mesece.</a:t>
            </a:r>
          </a:p>
          <a:p>
            <a:endParaRPr/>
          </a:p>
          <a:p>
            <a:r>
              <a:t>Šesto. Ali je rešitev taka, da jo redna služba zmore vzdrževati? Tehnologija, ki jo zna vzdrževati samo zunanji izvajalec ali en sam sodelavec, je odložena težava.</a:t>
            </a:r>
          </a:p>
          <a:p>
            <a:endParaRPr/>
          </a:p>
          <a:p>
            <a:r>
              <a:t>In sedmo. Kaj bomo naredili s tistim, česar ne bomo nadaljevali? Urejeno arhiviran rezultat je še vedno uporaben. Rezultat na pozabljenem strežniku ni.</a:t>
            </a:r>
          </a:p>
          <a:p>
            <a:endParaRPr/>
          </a:p>
          <a:p>
            <a:r>
              <a:t>Teh sedem vprašanj ni odvisnih od vrste knjižnice. Enako veljajo za podatkovno svetovanje, za program digitalnega vključevanja v splošni knjižnici in za bralni projekt v šolski.</a:t>
            </a:r>
          </a:p>
          <a:p>
            <a:endParaRPr/>
          </a:p>
          <a:p>
            <a:r>
              <a:t>Skratka, exit-strategija ni pesimizem. Je del projektnega načrta.</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Zdaj pa k tistim, ki so to pot že prehodili. Literature je precej, čeprav je razpršena. Izbral sem tri primere.</a:t>
            </a:r>
          </a:p>
          <a:p>
            <a:endParaRPr/>
          </a:p>
          <a:p>
            <a:r>
              <a:t>Najbolj uporaben je Bristol. Njihova knjižnica je med letoma 2011 in 2013 v okviru programa Jisc razvila storitev za ravnanje z raziskovalnimi podatki, data.bris. Ključno ni bilo to, da je bil projekt dober. Ključno je bilo, da je bil med cilji projekta že od prijave naprej poslovni načrt, ki ga ob koncu financiranja predstavijo vodstvu univerze. Najprej pilot na eni fakulteti, nato dokazi, nato odločitev o rednem financiranju. Vodstvo sta prepričali dve stvari: zahteve financerjev in založnikov ter strošek in tveganje, ki bi nastala, če univerza ne bi ukrepala. Storitev je še danes del knjižnične podpore raziskovanju.</a:t>
            </a:r>
          </a:p>
          <a:p>
            <a:endParaRPr/>
          </a:p>
          <a:p>
            <a:r>
              <a:t>Drugi primer je streznitev. Ithaka S+R in ARL sta ugotovila, da osemdeset odstotkov velikih ameriških knjižnic svoje digitalizirane zbirke šteje za strateško osrednje, a jih kadrovsko in finančno ne zmore vzdrževati. Preživele so tiste zbirke, ki so bile vpete v redno delo in so se močno ujemale s poslanstvom ustanove.</a:t>
            </a:r>
          </a:p>
          <a:p>
            <a:endParaRPr/>
          </a:p>
          <a:p>
            <a:r>
              <a:t>Tretji je projekt Endings, ki je uvedel pojem, ki mi je zelo pri srcu: projekt, zasnovan tako, da se lahko dostojno konča. Njihova knjižnica pa raziskovalcem ponuja »Grants Menu«, seznam ovrednotenih storitev, ki jih raziskovalec vključi v prijavo kot prispevek ustanove. To je zelo prenosljiva ideja tudi za nas.</a:t>
            </a:r>
          </a:p>
          <a:p>
            <a:endParaRPr/>
          </a:p>
          <a:p>
            <a:r>
              <a:t>Da ne bo videti, kot da je to mogoče samo drugje: prehod projekta ODUN v Nacionalni portal odprte znanosti je domači dokaz, da pot od projekta do trajne nacionalne infrastrukture obstaja.</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Zdaj pa naš primer.</a:t>
            </a:r>
          </a:p>
          <a:p>
            <a:endParaRPr/>
          </a:p>
          <a:p>
            <a:r>
              <a:t>Projekt SPOZNAJ je podpiral uvajanje načel odprte znanosti v Sloveniji. Trajal je osemintrideset mesecev in imel nekaj več kot štiri milijone evrov. V konzorciju je sodelovala enaindvajset organizacij, torej skoraj vse slovenske javne raziskovalne in visokošolske organizacije, CTK pa je bila poslovodeči partner.</a:t>
            </a:r>
          </a:p>
          <a:p>
            <a:endParaRPr/>
          </a:p>
          <a:p>
            <a:r>
              <a:t>Izvedli smo 196 predstavitev o odprti znanosti. Naj poudarim eno številko: 165 od teh so partnerji organizirali sami, na svojih ustanovah. To je po mojem boljši kazalnik kot skupni seštevek, ker pomeni, da je znanje že prehajalo iz projekta v ustanove. Dvakrat smo izpeljali obsežno usposabljanje za podatkovne strokovnjake, prvič s 140, drugič s 102 udeležencema. Ostali so trije viri, ki živijo naprej: tiskani priročnik, spletni priročnik o načrtovanju ravnanja z raziskovalnimi podatki in terminološki slovar odprte znanosti. Razstava je potovala po Ljubljani, Kopru in Mariboru.</a:t>
            </a:r>
          </a:p>
          <a:p>
            <a:endParaRPr/>
          </a:p>
          <a:p>
            <a:r>
              <a:t>Na tem mestu se moram zahvaliti Ministrstvu za izobraževanje, znanost in mladino, prej ministrstvu za visoko šolstvo, znanost in inovacije. Ne zaradi protokola. Ministrstvo je v Centralni tehniški knjižnici prepoznalo partnerja in nam zaupalo upravljanje nacionalnega konzorcija in dela infrastrukture odprte znanosti. To zaupanje ni samoumevno. Knjižnici je dalo vlogo, ki jo sicer dobivajo agencije ali inštituti, in prav ta vloga je tisto, kar bo od projekta ostalo najdlje.</a:t>
            </a:r>
          </a:p>
          <a:p>
            <a:endParaRPr/>
          </a:p>
          <a:p>
            <a:r>
              <a:t>Če bi bila to zaključna projektna predstavitev, bi bil tu konec. Ni. Zato gremo naprej k vprašanju, kaj je od tega ostalo.</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Preizkus institucionalizacije je preprost: kaj ostane, če projekt izgine?</a:t>
            </a:r>
          </a:p>
          <a:p>
            <a:endParaRPr/>
          </a:p>
          <a:p>
            <a:r>
              <a:t>Ostalo je precej. Trinajst od enaindvajsetih partnerjev ima delovno mesto podatkovnega svetovalca ali skrbnika zapisano v sistemizaciji. Načela odprte znanosti so zdaj v šestih statutih, devetnajstih strategijah in politikah, osmih etičnih kodeksih in v več deset pravilnikih o objavljanju in ravnanju s podatki. Pravilnik ne izgine, ko se izteče pogodba. V CTK smo sistemizirali dve novi delovni mesti, podatkovnega svetovalca devete in sedme tarifne skupine.</a:t>
            </a:r>
          </a:p>
          <a:p>
            <a:endParaRPr/>
          </a:p>
          <a:p>
            <a:r>
              <a:t>To niso fotogenični rezultati. Seminar traja dve uri, sistemizirano delovno mesto pa spremeni organizacijo.</a:t>
            </a:r>
          </a:p>
          <a:p>
            <a:endParaRPr/>
          </a:p>
          <a:p>
            <a:r>
              <a:t>Ranljivega je tudi dovolj, in to ni moja zunanja ocena; te stvari smo sami zapisali v zadnje poročilo ministrstvu. Usposabljanja po projektu ne bomo mogli izvajati v enakem obsegu. Podporna skupina podatkovnih strokovnjakov še ni zaživela. Arhiviranje gradiv in podnaslavljanje posnetkov bomo dokončali na lastne stroške. In delo, ki nastaja zunaj projektne ekipe, ostane v rednem delovanju, kjer ga je treba tudi načrtovati.</a:t>
            </a:r>
          </a:p>
          <a:p>
            <a:endParaRPr/>
          </a:p>
          <a:p>
            <a:r>
              <a:t>Kje torej smo? V literaturi ločijo tri stopnje. Prva je podaljšanje: nov projekt ohrani aktivnosti, a vsak konec je nov prepad. Druga je most: namenska sredstva za določeno obdobje. Tretja je institucionalizacija: sistemizirano delovno mesto, redna proračunska postavka, pravilnik in jasen lastnik.</a:t>
            </a:r>
          </a:p>
          <a:p>
            <a:endParaRPr/>
          </a:p>
          <a:p>
            <a:r>
              <a:t>Iskreno: mi smo na drugi stopnji. SPOZNAJ je nasledil ukrep Akcijskega načrta za odprto znanost, štirje milijoni evrov do leta 2030, letno največ 800.000 evrov. To je dober most in zanj smo hvaležni, a je na leto približno sedemintrideset odstotkov manj kot v času projekta. Manj denarja pomeni, da bomo morali izbrati jedro. In štiri leta, ki smo jih dobili, so čas za odločitve, ne za odlašanje. Najslabše bi bilo, če bi leta 2030 prvič izračunali, koliko stane koordinacija.</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Deset praktičnih stvari. Nekaj jih je iz literature, nekaj iz naših napak.</a:t>
            </a:r>
          </a:p>
          <a:p>
            <a:endParaRPr/>
          </a:p>
          <a:p>
            <a:r>
              <a:t>Ena: preživi jedro, ne vse. Odločitev o tem, kaj je jedro, sprejmite sami in med projektom, preden jo namesto vas sprejme proračun.</a:t>
            </a:r>
          </a:p>
          <a:p>
            <a:endParaRPr/>
          </a:p>
          <a:p>
            <a:r>
              <a:t>Dve: ujemanje s poslanstvom. To je najmočnejši posamični dejavnik preživetja. Storitev, ki ni v strategiji ustanove, nima zagovornika, ko se stvari zaostrijo.</a:t>
            </a:r>
          </a:p>
          <a:p>
            <a:endParaRPr/>
          </a:p>
          <a:p>
            <a:r>
              <a:t>Tri: načrt od prijave dalje. Prehod se ob koncu projekta ne zgodi sam.</a:t>
            </a:r>
          </a:p>
          <a:p>
            <a:endParaRPr/>
          </a:p>
          <a:p>
            <a:r>
              <a:t>Štiri: ljudje so najšibkejši člen. Zato o prihodnosti projektnih sodelavcev odločajte leto prej in ne zadnji mesec.</a:t>
            </a:r>
          </a:p>
          <a:p>
            <a:endParaRPr/>
          </a:p>
          <a:p>
            <a:r>
              <a:t>Pet: lastnik z imenom in priimkom. Storitev, za katero so odgovorni vsi, v praksi nima nikogar.</a:t>
            </a:r>
          </a:p>
          <a:p>
            <a:endParaRPr/>
          </a:p>
          <a:p>
            <a:r>
              <a:t>Šest: vzdržljiva tehnologija. Če jo zna vzdrževati samo en človek, ste si kupili tveganje.</a:t>
            </a:r>
          </a:p>
          <a:p>
            <a:endParaRPr/>
          </a:p>
          <a:p>
            <a:r>
              <a:t>Sedem: poznajte ceno jedra. Koliko stane ta storitev na leto? Brez te številke pogovor z vodstvom ni mogoč.</a:t>
            </a:r>
          </a:p>
          <a:p>
            <a:endParaRPr/>
          </a:p>
          <a:p>
            <a:r>
              <a:t>Osem: merite učinek od prvega dne. Uporabo, zadovoljstvo, prihranjen čas, tveganje ob ukinitvi. Število dogodkov je lepa statistika in slab argument.</a:t>
            </a:r>
          </a:p>
          <a:p>
            <a:endParaRPr/>
          </a:p>
          <a:p>
            <a:r>
              <a:t>Devet: konzorciji. Nobena knjižnica ne more biti specialist za vse. Od osebnega zdravnika ne pričakujem, da mi bo v ambulanti opravil operacijo srca. Pričakujem pa, da ve, kdaj jo potrebujem in kam me mora poslati. Prav o tem bo jutri popoldne okrogla miza o kompetenčnih centrih. Splošne knjižnice imajo s tem modelom nekaj let izkušenj več kot mi, vprašanje, ali je to model za celotno slovensko knjižničarstvo, pa se mi zdi eno pomembnejših vprašanj tega kongresa.</a:t>
            </a:r>
          </a:p>
          <a:p>
            <a:endParaRPr/>
          </a:p>
          <a:p>
            <a:r>
              <a:t>In deset: načrtujte dostojen konec. Kar se ne nadaljuje, uredite in arhivirajte.</a:t>
            </a:r>
          </a:p>
          <a:p>
            <a:endParaRPr/>
          </a:p>
          <a:p>
            <a:r>
              <a:t>Dve misli za povrh. Prva: požrtvovalnost ni poslovni model. Če ob odhodu enega človeka izgubimo storitev, nismo dovolj vložili v organizacijo. Druga: redni denar naj plačuje odgovornost, projektni denar naj plačuje razvoj. Takrat se projektom ni treba odpovedati; treba jim je samo vrniti njihovo pravo nalogo.</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Za konec še datuma, ki nas povezujeta. Leta 2028 se iztečejo standardi za splošne in specialne knjižnice, leta 2030 pa standardi za visokošolske. Istega leta se izteče tudi naš most. To je po mojem mnenju najboljša novica tega kongresa, ker pomeni, da imamo čas, a ga imamo natanko toliko.</a:t>
            </a:r>
          </a:p>
          <a:p>
            <a:endParaRPr/>
          </a:p>
          <a:p>
            <a:r>
              <a:t>Standard namreč lahko naredi nekaj, česar projekt ne more. Dejavnost, ki je bila včeraj inovacija in je danes projektna storitev, lahko jutri postane normalno strokovno pričakovanje. Zato bi si pri novih standardih želel, da ne opisujejo samo tega, kar knjižnica ima, ampak tudi to, kar mora biti sposobna narediti. Ne števila oddelkov in zaposlenih, ampak zmožnosti: da je strokovna podpora dostopna, da so odgovornosti določene, da knjižnica ima kompetence ali vsaj formalno urejen dostop do njih in da zna spremljati učinke svojega dela. Del tega lahko zagotavlja sama, del skupaj z drugimi. Za uporabnika je pomembno, da sistem deluje.</a:t>
            </a:r>
          </a:p>
          <a:p>
            <a:endParaRPr/>
          </a:p>
          <a:p>
            <a:r>
              <a:t>Torej, na vprašanje iz naslova. Ne, projektov ne bo konec in tega si tudi ne želim. Želim pa si, da se konča obdobje, v katerem se z datumom v pogodbi lahko konča tudi nekaj, kar smo uporabniku medtem predstavili kot normalno in potrebno storitev.</a:t>
            </a:r>
          </a:p>
          <a:p>
            <a:endParaRPr/>
          </a:p>
          <a:p>
            <a:r>
              <a:t>Kar smo zgradili na projektih, moramo zdaj znati obdržati.</a:t>
            </a:r>
          </a:p>
          <a:p>
            <a:endParaRPr/>
          </a:p>
          <a:p>
            <a:r>
              <a:t>Projekt se konča. Storitev se začne.</a:t>
            </a:r>
          </a:p>
          <a:p>
            <a:endParaRPr/>
          </a:p>
          <a:p>
            <a:r>
              <a:t>Hvala za pozornost.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19B15-FA04-C2C4-D036-9E21A474AE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l-SI"/>
          </a:p>
        </p:txBody>
      </p:sp>
      <p:sp>
        <p:nvSpPr>
          <p:cNvPr id="3" name="Subtitle 2">
            <a:extLst>
              <a:ext uri="{FF2B5EF4-FFF2-40B4-BE49-F238E27FC236}">
                <a16:creationId xmlns:a16="http://schemas.microsoft.com/office/drawing/2014/main" id="{717C9F04-4444-9C6D-0024-6F6B14436F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l-SI"/>
          </a:p>
        </p:txBody>
      </p:sp>
      <p:sp>
        <p:nvSpPr>
          <p:cNvPr id="4" name="Date Placeholder 3">
            <a:extLst>
              <a:ext uri="{FF2B5EF4-FFF2-40B4-BE49-F238E27FC236}">
                <a16:creationId xmlns:a16="http://schemas.microsoft.com/office/drawing/2014/main" id="{5707567E-84FF-A868-7849-9E57B37A506A}"/>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5" name="Footer Placeholder 4">
            <a:extLst>
              <a:ext uri="{FF2B5EF4-FFF2-40B4-BE49-F238E27FC236}">
                <a16:creationId xmlns:a16="http://schemas.microsoft.com/office/drawing/2014/main" id="{26E27800-A105-84E5-B5BE-7AA660469449}"/>
              </a:ext>
            </a:extLst>
          </p:cNvPr>
          <p:cNvSpPr>
            <a:spLocks noGrp="1"/>
          </p:cNvSpPr>
          <p:nvPr>
            <p:ph type="ftr" sz="quarter" idx="11"/>
          </p:nvPr>
        </p:nvSpPr>
        <p:spPr/>
        <p:txBody>
          <a:bodyPr/>
          <a:lstStyle/>
          <a:p>
            <a:endParaRPr lang="sl-SI"/>
          </a:p>
        </p:txBody>
      </p:sp>
      <p:sp>
        <p:nvSpPr>
          <p:cNvPr id="6" name="Slide Number Placeholder 5">
            <a:extLst>
              <a:ext uri="{FF2B5EF4-FFF2-40B4-BE49-F238E27FC236}">
                <a16:creationId xmlns:a16="http://schemas.microsoft.com/office/drawing/2014/main" id="{EB08E43F-BD01-BAFF-F29A-B01145BA2549}"/>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360123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1B9E-308B-353E-F40C-8EC423112B92}"/>
              </a:ext>
            </a:extLst>
          </p:cNvPr>
          <p:cNvSpPr>
            <a:spLocks noGrp="1"/>
          </p:cNvSpPr>
          <p:nvPr>
            <p:ph type="title"/>
          </p:nvPr>
        </p:nvSpPr>
        <p:spPr/>
        <p:txBody>
          <a:bodyPr/>
          <a:lstStyle/>
          <a:p>
            <a:r>
              <a:rPr lang="en-US"/>
              <a:t>Click to edit Master title style</a:t>
            </a:r>
            <a:endParaRPr lang="sl-SI"/>
          </a:p>
        </p:txBody>
      </p:sp>
      <p:sp>
        <p:nvSpPr>
          <p:cNvPr id="3" name="Content Placeholder 2">
            <a:extLst>
              <a:ext uri="{FF2B5EF4-FFF2-40B4-BE49-F238E27FC236}">
                <a16:creationId xmlns:a16="http://schemas.microsoft.com/office/drawing/2014/main" id="{7DFC96BE-33A0-237E-F163-FFB663273A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a:extLst>
              <a:ext uri="{FF2B5EF4-FFF2-40B4-BE49-F238E27FC236}">
                <a16:creationId xmlns:a16="http://schemas.microsoft.com/office/drawing/2014/main" id="{944DB8D6-9C02-4E45-69D0-4DDC0631CEF2}"/>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5" name="Footer Placeholder 4">
            <a:extLst>
              <a:ext uri="{FF2B5EF4-FFF2-40B4-BE49-F238E27FC236}">
                <a16:creationId xmlns:a16="http://schemas.microsoft.com/office/drawing/2014/main" id="{1650CBE0-D17C-594B-1B40-03E0E1B84B82}"/>
              </a:ext>
            </a:extLst>
          </p:cNvPr>
          <p:cNvSpPr>
            <a:spLocks noGrp="1"/>
          </p:cNvSpPr>
          <p:nvPr>
            <p:ph type="ftr" sz="quarter" idx="11"/>
          </p:nvPr>
        </p:nvSpPr>
        <p:spPr/>
        <p:txBody>
          <a:bodyPr/>
          <a:lstStyle/>
          <a:p>
            <a:endParaRPr lang="sl-SI"/>
          </a:p>
        </p:txBody>
      </p:sp>
      <p:sp>
        <p:nvSpPr>
          <p:cNvPr id="6" name="Slide Number Placeholder 5">
            <a:extLst>
              <a:ext uri="{FF2B5EF4-FFF2-40B4-BE49-F238E27FC236}">
                <a16:creationId xmlns:a16="http://schemas.microsoft.com/office/drawing/2014/main" id="{8B3C33C8-A418-7A26-72B5-8277014FB85C}"/>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3574171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6A6B-16AB-4928-2454-8027FA6F81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l-SI"/>
          </a:p>
        </p:txBody>
      </p:sp>
      <p:sp>
        <p:nvSpPr>
          <p:cNvPr id="3" name="Text Placeholder 2">
            <a:extLst>
              <a:ext uri="{FF2B5EF4-FFF2-40B4-BE49-F238E27FC236}">
                <a16:creationId xmlns:a16="http://schemas.microsoft.com/office/drawing/2014/main" id="{AE287F94-74CD-7BC9-7719-48AF7A6A39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CA67A3-6A81-0914-F47C-8AB9826B97BA}"/>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5" name="Footer Placeholder 4">
            <a:extLst>
              <a:ext uri="{FF2B5EF4-FFF2-40B4-BE49-F238E27FC236}">
                <a16:creationId xmlns:a16="http://schemas.microsoft.com/office/drawing/2014/main" id="{7B5B4173-852C-C2AC-8384-0D4C78C191D5}"/>
              </a:ext>
            </a:extLst>
          </p:cNvPr>
          <p:cNvSpPr>
            <a:spLocks noGrp="1"/>
          </p:cNvSpPr>
          <p:nvPr>
            <p:ph type="ftr" sz="quarter" idx="11"/>
          </p:nvPr>
        </p:nvSpPr>
        <p:spPr/>
        <p:txBody>
          <a:bodyPr/>
          <a:lstStyle/>
          <a:p>
            <a:endParaRPr lang="sl-SI"/>
          </a:p>
        </p:txBody>
      </p:sp>
      <p:sp>
        <p:nvSpPr>
          <p:cNvPr id="6" name="Slide Number Placeholder 5">
            <a:extLst>
              <a:ext uri="{FF2B5EF4-FFF2-40B4-BE49-F238E27FC236}">
                <a16:creationId xmlns:a16="http://schemas.microsoft.com/office/drawing/2014/main" id="{39528263-9520-5E11-8025-377DAE02D53D}"/>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3421153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81AAD-C932-0E88-E77E-685326BD801B}"/>
              </a:ext>
            </a:extLst>
          </p:cNvPr>
          <p:cNvSpPr>
            <a:spLocks noGrp="1"/>
          </p:cNvSpPr>
          <p:nvPr>
            <p:ph type="title"/>
          </p:nvPr>
        </p:nvSpPr>
        <p:spPr/>
        <p:txBody>
          <a:bodyPr/>
          <a:lstStyle/>
          <a:p>
            <a:r>
              <a:rPr lang="en-US"/>
              <a:t>Click to edit Master title style</a:t>
            </a:r>
            <a:endParaRPr lang="sl-SI"/>
          </a:p>
        </p:txBody>
      </p:sp>
      <p:sp>
        <p:nvSpPr>
          <p:cNvPr id="3" name="Content Placeholder 2">
            <a:extLst>
              <a:ext uri="{FF2B5EF4-FFF2-40B4-BE49-F238E27FC236}">
                <a16:creationId xmlns:a16="http://schemas.microsoft.com/office/drawing/2014/main" id="{501953BA-ABB5-1830-0451-2987C4C662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Content Placeholder 3">
            <a:extLst>
              <a:ext uri="{FF2B5EF4-FFF2-40B4-BE49-F238E27FC236}">
                <a16:creationId xmlns:a16="http://schemas.microsoft.com/office/drawing/2014/main" id="{AED1EE7A-DC52-DC3D-36F8-6B2623BA14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5" name="Date Placeholder 4">
            <a:extLst>
              <a:ext uri="{FF2B5EF4-FFF2-40B4-BE49-F238E27FC236}">
                <a16:creationId xmlns:a16="http://schemas.microsoft.com/office/drawing/2014/main" id="{0A5DAB2F-9276-1E7C-8391-9C11642E1920}"/>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6" name="Footer Placeholder 5">
            <a:extLst>
              <a:ext uri="{FF2B5EF4-FFF2-40B4-BE49-F238E27FC236}">
                <a16:creationId xmlns:a16="http://schemas.microsoft.com/office/drawing/2014/main" id="{D03555BA-4102-3586-0D96-C1FF6B1E1F24}"/>
              </a:ext>
            </a:extLst>
          </p:cNvPr>
          <p:cNvSpPr>
            <a:spLocks noGrp="1"/>
          </p:cNvSpPr>
          <p:nvPr>
            <p:ph type="ftr" sz="quarter" idx="11"/>
          </p:nvPr>
        </p:nvSpPr>
        <p:spPr/>
        <p:txBody>
          <a:bodyPr/>
          <a:lstStyle/>
          <a:p>
            <a:endParaRPr lang="sl-SI"/>
          </a:p>
        </p:txBody>
      </p:sp>
      <p:sp>
        <p:nvSpPr>
          <p:cNvPr id="7" name="Slide Number Placeholder 6">
            <a:extLst>
              <a:ext uri="{FF2B5EF4-FFF2-40B4-BE49-F238E27FC236}">
                <a16:creationId xmlns:a16="http://schemas.microsoft.com/office/drawing/2014/main" id="{FAB17ACB-7CF0-5BEA-25C7-634AA95DE2E6}"/>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16338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6D79C-E85F-9646-F2B7-B074099BB1DB}"/>
              </a:ext>
            </a:extLst>
          </p:cNvPr>
          <p:cNvSpPr>
            <a:spLocks noGrp="1"/>
          </p:cNvSpPr>
          <p:nvPr>
            <p:ph type="title"/>
          </p:nvPr>
        </p:nvSpPr>
        <p:spPr>
          <a:xfrm>
            <a:off x="839788" y="365125"/>
            <a:ext cx="10515600" cy="1325563"/>
          </a:xfrm>
        </p:spPr>
        <p:txBody>
          <a:bodyPr/>
          <a:lstStyle/>
          <a:p>
            <a:r>
              <a:rPr lang="en-US"/>
              <a:t>Click to edit Master title style</a:t>
            </a:r>
            <a:endParaRPr lang="sl-SI"/>
          </a:p>
        </p:txBody>
      </p:sp>
      <p:sp>
        <p:nvSpPr>
          <p:cNvPr id="3" name="Text Placeholder 2">
            <a:extLst>
              <a:ext uri="{FF2B5EF4-FFF2-40B4-BE49-F238E27FC236}">
                <a16:creationId xmlns:a16="http://schemas.microsoft.com/office/drawing/2014/main" id="{DF143699-BAD0-5E02-5F89-C903AF9E76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ABBA5E-607D-A06B-AED1-0B72FA5595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5" name="Text Placeholder 4">
            <a:extLst>
              <a:ext uri="{FF2B5EF4-FFF2-40B4-BE49-F238E27FC236}">
                <a16:creationId xmlns:a16="http://schemas.microsoft.com/office/drawing/2014/main" id="{162F438F-8B77-EA17-ABD2-942FC763D3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A6FF10-A6BC-6E09-2E8B-0FDDA0A40F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7" name="Date Placeholder 6">
            <a:extLst>
              <a:ext uri="{FF2B5EF4-FFF2-40B4-BE49-F238E27FC236}">
                <a16:creationId xmlns:a16="http://schemas.microsoft.com/office/drawing/2014/main" id="{CCE2DF86-7B55-36A5-727D-2C15B9D8CB9C}"/>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8" name="Footer Placeholder 7">
            <a:extLst>
              <a:ext uri="{FF2B5EF4-FFF2-40B4-BE49-F238E27FC236}">
                <a16:creationId xmlns:a16="http://schemas.microsoft.com/office/drawing/2014/main" id="{68FCEADD-A8E4-A7DD-1A69-DB3DC036A0BC}"/>
              </a:ext>
            </a:extLst>
          </p:cNvPr>
          <p:cNvSpPr>
            <a:spLocks noGrp="1"/>
          </p:cNvSpPr>
          <p:nvPr>
            <p:ph type="ftr" sz="quarter" idx="11"/>
          </p:nvPr>
        </p:nvSpPr>
        <p:spPr/>
        <p:txBody>
          <a:bodyPr/>
          <a:lstStyle/>
          <a:p>
            <a:endParaRPr lang="sl-SI"/>
          </a:p>
        </p:txBody>
      </p:sp>
      <p:sp>
        <p:nvSpPr>
          <p:cNvPr id="9" name="Slide Number Placeholder 8">
            <a:extLst>
              <a:ext uri="{FF2B5EF4-FFF2-40B4-BE49-F238E27FC236}">
                <a16:creationId xmlns:a16="http://schemas.microsoft.com/office/drawing/2014/main" id="{599AB754-579C-4EC6-E6CD-7990F921EF8C}"/>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3754569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5E767-0899-98DA-4F7E-3C45DEF4FE03}"/>
              </a:ext>
            </a:extLst>
          </p:cNvPr>
          <p:cNvSpPr>
            <a:spLocks noGrp="1"/>
          </p:cNvSpPr>
          <p:nvPr>
            <p:ph type="title"/>
          </p:nvPr>
        </p:nvSpPr>
        <p:spPr/>
        <p:txBody>
          <a:bodyPr/>
          <a:lstStyle/>
          <a:p>
            <a:r>
              <a:rPr lang="en-US"/>
              <a:t>Click to edit Master title style</a:t>
            </a:r>
            <a:endParaRPr lang="sl-SI"/>
          </a:p>
        </p:txBody>
      </p:sp>
      <p:sp>
        <p:nvSpPr>
          <p:cNvPr id="3" name="Date Placeholder 2">
            <a:extLst>
              <a:ext uri="{FF2B5EF4-FFF2-40B4-BE49-F238E27FC236}">
                <a16:creationId xmlns:a16="http://schemas.microsoft.com/office/drawing/2014/main" id="{E6C943BC-8BAD-6BF1-54FE-639587109FA4}"/>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4" name="Footer Placeholder 3">
            <a:extLst>
              <a:ext uri="{FF2B5EF4-FFF2-40B4-BE49-F238E27FC236}">
                <a16:creationId xmlns:a16="http://schemas.microsoft.com/office/drawing/2014/main" id="{2A54FCBA-5CDA-33F4-6072-CE26E3E46389}"/>
              </a:ext>
            </a:extLst>
          </p:cNvPr>
          <p:cNvSpPr>
            <a:spLocks noGrp="1"/>
          </p:cNvSpPr>
          <p:nvPr>
            <p:ph type="ftr" sz="quarter" idx="11"/>
          </p:nvPr>
        </p:nvSpPr>
        <p:spPr/>
        <p:txBody>
          <a:bodyPr/>
          <a:lstStyle/>
          <a:p>
            <a:endParaRPr lang="sl-SI"/>
          </a:p>
        </p:txBody>
      </p:sp>
      <p:sp>
        <p:nvSpPr>
          <p:cNvPr id="5" name="Slide Number Placeholder 4">
            <a:extLst>
              <a:ext uri="{FF2B5EF4-FFF2-40B4-BE49-F238E27FC236}">
                <a16:creationId xmlns:a16="http://schemas.microsoft.com/office/drawing/2014/main" id="{4DE46085-CA1E-CE4F-26E8-14019B4580AB}"/>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3348881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72B124-EC9F-CB9A-B869-67524F5AB53F}"/>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3" name="Footer Placeholder 2">
            <a:extLst>
              <a:ext uri="{FF2B5EF4-FFF2-40B4-BE49-F238E27FC236}">
                <a16:creationId xmlns:a16="http://schemas.microsoft.com/office/drawing/2014/main" id="{82631330-BDDF-D8E8-AD5B-3786FC2661BE}"/>
              </a:ext>
            </a:extLst>
          </p:cNvPr>
          <p:cNvSpPr>
            <a:spLocks noGrp="1"/>
          </p:cNvSpPr>
          <p:nvPr>
            <p:ph type="ftr" sz="quarter" idx="11"/>
          </p:nvPr>
        </p:nvSpPr>
        <p:spPr/>
        <p:txBody>
          <a:bodyPr/>
          <a:lstStyle/>
          <a:p>
            <a:endParaRPr lang="sl-SI"/>
          </a:p>
        </p:txBody>
      </p:sp>
      <p:sp>
        <p:nvSpPr>
          <p:cNvPr id="4" name="Slide Number Placeholder 3">
            <a:extLst>
              <a:ext uri="{FF2B5EF4-FFF2-40B4-BE49-F238E27FC236}">
                <a16:creationId xmlns:a16="http://schemas.microsoft.com/office/drawing/2014/main" id="{9FB11224-3CC8-B310-B1F5-A5ABDD87E466}"/>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2414744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D82CD-3F0F-7C6B-BC10-6B2F3ACB76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l-SI"/>
          </a:p>
        </p:txBody>
      </p:sp>
      <p:sp>
        <p:nvSpPr>
          <p:cNvPr id="3" name="Content Placeholder 2">
            <a:extLst>
              <a:ext uri="{FF2B5EF4-FFF2-40B4-BE49-F238E27FC236}">
                <a16:creationId xmlns:a16="http://schemas.microsoft.com/office/drawing/2014/main" id="{E7F968E5-7EC9-6855-7D85-3AD8301FD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Text Placeholder 3">
            <a:extLst>
              <a:ext uri="{FF2B5EF4-FFF2-40B4-BE49-F238E27FC236}">
                <a16:creationId xmlns:a16="http://schemas.microsoft.com/office/drawing/2014/main" id="{DF926366-56E6-BF19-218E-EC6AFB0200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59B7D8-FD2B-34B2-9D29-AAB01CB52996}"/>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6" name="Footer Placeholder 5">
            <a:extLst>
              <a:ext uri="{FF2B5EF4-FFF2-40B4-BE49-F238E27FC236}">
                <a16:creationId xmlns:a16="http://schemas.microsoft.com/office/drawing/2014/main" id="{70F78DD2-BCF5-E527-93DF-F7E92748837A}"/>
              </a:ext>
            </a:extLst>
          </p:cNvPr>
          <p:cNvSpPr>
            <a:spLocks noGrp="1"/>
          </p:cNvSpPr>
          <p:nvPr>
            <p:ph type="ftr" sz="quarter" idx="11"/>
          </p:nvPr>
        </p:nvSpPr>
        <p:spPr/>
        <p:txBody>
          <a:bodyPr/>
          <a:lstStyle/>
          <a:p>
            <a:endParaRPr lang="sl-SI"/>
          </a:p>
        </p:txBody>
      </p:sp>
      <p:sp>
        <p:nvSpPr>
          <p:cNvPr id="7" name="Slide Number Placeholder 6">
            <a:extLst>
              <a:ext uri="{FF2B5EF4-FFF2-40B4-BE49-F238E27FC236}">
                <a16:creationId xmlns:a16="http://schemas.microsoft.com/office/drawing/2014/main" id="{2844DB74-3C89-E845-4CC1-888750494962}"/>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3366905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F233-4B01-FE15-A9F7-DC20C3A408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l-SI"/>
          </a:p>
        </p:txBody>
      </p:sp>
      <p:sp>
        <p:nvSpPr>
          <p:cNvPr id="3" name="Picture Placeholder 2">
            <a:extLst>
              <a:ext uri="{FF2B5EF4-FFF2-40B4-BE49-F238E27FC236}">
                <a16:creationId xmlns:a16="http://schemas.microsoft.com/office/drawing/2014/main" id="{0DB449E6-8D9D-F874-53FE-388CE0EFE2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Text Placeholder 3">
            <a:extLst>
              <a:ext uri="{FF2B5EF4-FFF2-40B4-BE49-F238E27FC236}">
                <a16:creationId xmlns:a16="http://schemas.microsoft.com/office/drawing/2014/main" id="{F6595329-C07A-68FD-89A8-73A47F591C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8DEB0D-5B64-FB2B-C396-96448CAFBC0B}"/>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6" name="Footer Placeholder 5">
            <a:extLst>
              <a:ext uri="{FF2B5EF4-FFF2-40B4-BE49-F238E27FC236}">
                <a16:creationId xmlns:a16="http://schemas.microsoft.com/office/drawing/2014/main" id="{2BBF86C6-FDF0-05CC-8428-07D45FF9E8CB}"/>
              </a:ext>
            </a:extLst>
          </p:cNvPr>
          <p:cNvSpPr>
            <a:spLocks noGrp="1"/>
          </p:cNvSpPr>
          <p:nvPr>
            <p:ph type="ftr" sz="quarter" idx="11"/>
          </p:nvPr>
        </p:nvSpPr>
        <p:spPr/>
        <p:txBody>
          <a:bodyPr/>
          <a:lstStyle/>
          <a:p>
            <a:endParaRPr lang="sl-SI"/>
          </a:p>
        </p:txBody>
      </p:sp>
      <p:sp>
        <p:nvSpPr>
          <p:cNvPr id="7" name="Slide Number Placeholder 6">
            <a:extLst>
              <a:ext uri="{FF2B5EF4-FFF2-40B4-BE49-F238E27FC236}">
                <a16:creationId xmlns:a16="http://schemas.microsoft.com/office/drawing/2014/main" id="{46B2BCCF-98CC-C479-53C4-E494F976BC63}"/>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2230251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4118-5F9D-3FCA-7023-BFD08E22A82C}"/>
              </a:ext>
            </a:extLst>
          </p:cNvPr>
          <p:cNvSpPr>
            <a:spLocks noGrp="1"/>
          </p:cNvSpPr>
          <p:nvPr>
            <p:ph type="title"/>
          </p:nvPr>
        </p:nvSpPr>
        <p:spPr/>
        <p:txBody>
          <a:bodyPr/>
          <a:lstStyle/>
          <a:p>
            <a:r>
              <a:rPr lang="en-US"/>
              <a:t>Click to edit Master title style</a:t>
            </a:r>
            <a:endParaRPr lang="sl-SI"/>
          </a:p>
        </p:txBody>
      </p:sp>
      <p:sp>
        <p:nvSpPr>
          <p:cNvPr id="3" name="Vertical Text Placeholder 2">
            <a:extLst>
              <a:ext uri="{FF2B5EF4-FFF2-40B4-BE49-F238E27FC236}">
                <a16:creationId xmlns:a16="http://schemas.microsoft.com/office/drawing/2014/main" id="{719A3B3C-3F8B-26C4-18A4-71046A2DEA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a:extLst>
              <a:ext uri="{FF2B5EF4-FFF2-40B4-BE49-F238E27FC236}">
                <a16:creationId xmlns:a16="http://schemas.microsoft.com/office/drawing/2014/main" id="{D77F5FDD-1835-4481-9AB3-B60201CD8A83}"/>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5" name="Footer Placeholder 4">
            <a:extLst>
              <a:ext uri="{FF2B5EF4-FFF2-40B4-BE49-F238E27FC236}">
                <a16:creationId xmlns:a16="http://schemas.microsoft.com/office/drawing/2014/main" id="{F48C1813-3ACD-3D81-8876-19B347702F38}"/>
              </a:ext>
            </a:extLst>
          </p:cNvPr>
          <p:cNvSpPr>
            <a:spLocks noGrp="1"/>
          </p:cNvSpPr>
          <p:nvPr>
            <p:ph type="ftr" sz="quarter" idx="11"/>
          </p:nvPr>
        </p:nvSpPr>
        <p:spPr/>
        <p:txBody>
          <a:bodyPr/>
          <a:lstStyle/>
          <a:p>
            <a:endParaRPr lang="sl-SI"/>
          </a:p>
        </p:txBody>
      </p:sp>
      <p:sp>
        <p:nvSpPr>
          <p:cNvPr id="6" name="Slide Number Placeholder 5">
            <a:extLst>
              <a:ext uri="{FF2B5EF4-FFF2-40B4-BE49-F238E27FC236}">
                <a16:creationId xmlns:a16="http://schemas.microsoft.com/office/drawing/2014/main" id="{F448522E-9AB0-447E-F300-2338412F212D}"/>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1535114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77DCCE-A7DB-3D8B-A821-6106CBEBC52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l-SI"/>
          </a:p>
        </p:txBody>
      </p:sp>
      <p:sp>
        <p:nvSpPr>
          <p:cNvPr id="3" name="Vertical Text Placeholder 2">
            <a:extLst>
              <a:ext uri="{FF2B5EF4-FFF2-40B4-BE49-F238E27FC236}">
                <a16:creationId xmlns:a16="http://schemas.microsoft.com/office/drawing/2014/main" id="{C3580132-9198-02EC-BAD8-9F6CF1D35B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a:extLst>
              <a:ext uri="{FF2B5EF4-FFF2-40B4-BE49-F238E27FC236}">
                <a16:creationId xmlns:a16="http://schemas.microsoft.com/office/drawing/2014/main" id="{09C9B706-16C0-4131-C622-0C9690FE2DD1}"/>
              </a:ext>
            </a:extLst>
          </p:cNvPr>
          <p:cNvSpPr>
            <a:spLocks noGrp="1"/>
          </p:cNvSpPr>
          <p:nvPr>
            <p:ph type="dt" sz="half" idx="10"/>
          </p:nvPr>
        </p:nvSpPr>
        <p:spPr/>
        <p:txBody>
          <a:bodyPr/>
          <a:lstStyle/>
          <a:p>
            <a:fld id="{45E074AE-B2B0-4BED-AFD6-724F1591B1B6}" type="datetimeFigureOut">
              <a:rPr lang="sl-SI" smtClean="0"/>
              <a:t>15.09.2026</a:t>
            </a:fld>
            <a:endParaRPr lang="sl-SI"/>
          </a:p>
        </p:txBody>
      </p:sp>
      <p:sp>
        <p:nvSpPr>
          <p:cNvPr id="5" name="Footer Placeholder 4">
            <a:extLst>
              <a:ext uri="{FF2B5EF4-FFF2-40B4-BE49-F238E27FC236}">
                <a16:creationId xmlns:a16="http://schemas.microsoft.com/office/drawing/2014/main" id="{E39FDBB1-0276-B415-7CDD-5A683175076A}"/>
              </a:ext>
            </a:extLst>
          </p:cNvPr>
          <p:cNvSpPr>
            <a:spLocks noGrp="1"/>
          </p:cNvSpPr>
          <p:nvPr>
            <p:ph type="ftr" sz="quarter" idx="11"/>
          </p:nvPr>
        </p:nvSpPr>
        <p:spPr/>
        <p:txBody>
          <a:bodyPr/>
          <a:lstStyle/>
          <a:p>
            <a:endParaRPr lang="sl-SI"/>
          </a:p>
        </p:txBody>
      </p:sp>
      <p:sp>
        <p:nvSpPr>
          <p:cNvPr id="6" name="Slide Number Placeholder 5">
            <a:extLst>
              <a:ext uri="{FF2B5EF4-FFF2-40B4-BE49-F238E27FC236}">
                <a16:creationId xmlns:a16="http://schemas.microsoft.com/office/drawing/2014/main" id="{39486D6E-EC9A-8249-ADCF-BAFFFBC55B68}"/>
              </a:ext>
            </a:extLst>
          </p:cNvPr>
          <p:cNvSpPr>
            <a:spLocks noGrp="1"/>
          </p:cNvSpPr>
          <p:nvPr>
            <p:ph type="sldNum" sz="quarter" idx="12"/>
          </p:nvPr>
        </p:nvSpPr>
        <p:spPr/>
        <p:txBody>
          <a:bodyPr/>
          <a:lstStyle/>
          <a:p>
            <a:fld id="{FE4A1744-5FF7-4F17-89F9-F23697063F3A}" type="slidenum">
              <a:rPr lang="sl-SI" smtClean="0"/>
              <a:t>‹#›</a:t>
            </a:fld>
            <a:endParaRPr lang="sl-SI"/>
          </a:p>
        </p:txBody>
      </p:sp>
    </p:spTree>
    <p:extLst>
      <p:ext uri="{BB962C8B-B14F-4D97-AF65-F5344CB8AC3E}">
        <p14:creationId xmlns:p14="http://schemas.microsoft.com/office/powerpoint/2010/main" val="2308725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9395CC-0124-965A-D53B-7101FDA694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l-SI"/>
          </a:p>
        </p:txBody>
      </p:sp>
      <p:sp>
        <p:nvSpPr>
          <p:cNvPr id="3" name="Text Placeholder 2">
            <a:extLst>
              <a:ext uri="{FF2B5EF4-FFF2-40B4-BE49-F238E27FC236}">
                <a16:creationId xmlns:a16="http://schemas.microsoft.com/office/drawing/2014/main" id="{3CED4A09-8AC3-3769-FD2F-C7C40CC9BD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4" name="Date Placeholder 3">
            <a:extLst>
              <a:ext uri="{FF2B5EF4-FFF2-40B4-BE49-F238E27FC236}">
                <a16:creationId xmlns:a16="http://schemas.microsoft.com/office/drawing/2014/main" id="{49351CDE-94A1-3DD5-16EE-CEA07BBCC9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5E074AE-B2B0-4BED-AFD6-724F1591B1B6}" type="datetimeFigureOut">
              <a:rPr lang="sl-SI" smtClean="0"/>
              <a:t>15.09.2026</a:t>
            </a:fld>
            <a:endParaRPr lang="sl-SI"/>
          </a:p>
        </p:txBody>
      </p:sp>
      <p:sp>
        <p:nvSpPr>
          <p:cNvPr id="5" name="Footer Placeholder 4">
            <a:extLst>
              <a:ext uri="{FF2B5EF4-FFF2-40B4-BE49-F238E27FC236}">
                <a16:creationId xmlns:a16="http://schemas.microsoft.com/office/drawing/2014/main" id="{082B0BB7-6247-1D50-A0ED-E530793865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l-SI"/>
          </a:p>
        </p:txBody>
      </p:sp>
      <p:sp>
        <p:nvSpPr>
          <p:cNvPr id="6" name="Slide Number Placeholder 5">
            <a:extLst>
              <a:ext uri="{FF2B5EF4-FFF2-40B4-BE49-F238E27FC236}">
                <a16:creationId xmlns:a16="http://schemas.microsoft.com/office/drawing/2014/main" id="{62B14F82-428F-8FE9-176E-38C75B27B4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4A1744-5FF7-4F17-89F9-F23697063F3A}" type="slidenum">
              <a:rPr lang="sl-SI" smtClean="0"/>
              <a:t>‹#›</a:t>
            </a:fld>
            <a:endParaRPr lang="sl-SI"/>
          </a:p>
        </p:txBody>
      </p:sp>
    </p:spTree>
    <p:extLst>
      <p:ext uri="{BB962C8B-B14F-4D97-AF65-F5344CB8AC3E}">
        <p14:creationId xmlns:p14="http://schemas.microsoft.com/office/powerpoint/2010/main" val="2747590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blue background with white dots&#10;&#10;Description automatically generated">
            <a:extLst>
              <a:ext uri="{FF2B5EF4-FFF2-40B4-BE49-F238E27FC236}">
                <a16:creationId xmlns:a16="http://schemas.microsoft.com/office/drawing/2014/main" id="{3771767C-C4C5-A939-8A63-1E1B9E2FCFD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54" r="-2" b="-2"/>
          <a:stretch/>
        </p:blipFill>
        <p:spPr>
          <a:xfrm>
            <a:off x="0" y="10"/>
            <a:ext cx="12198588" cy="6857990"/>
          </a:xfrm>
          <a:prstGeom prst="rect">
            <a:avLst/>
          </a:prstGeom>
        </p:spPr>
      </p:pic>
      <p:sp>
        <p:nvSpPr>
          <p:cNvPr id="5" name="TextBox 4">
            <a:extLst>
              <a:ext uri="{FF2B5EF4-FFF2-40B4-BE49-F238E27FC236}">
                <a16:creationId xmlns:a16="http://schemas.microsoft.com/office/drawing/2014/main" id="{E40EEE3A-A8AE-1ECE-9634-3406E4E6E5FD}"/>
              </a:ext>
            </a:extLst>
          </p:cNvPr>
          <p:cNvSpPr txBox="1"/>
          <p:nvPr/>
        </p:nvSpPr>
        <p:spPr>
          <a:xfrm>
            <a:off x="1107585" y="2647339"/>
            <a:ext cx="10457645" cy="1528624"/>
          </a:xfrm>
          <a:prstGeom prst="rect">
            <a:avLst/>
          </a:prstGeom>
          <a:noFill/>
        </p:spPr>
        <p:txBody>
          <a:bodyPr wrap="square" rtlCol="0">
            <a:spAutoFit/>
          </a:bodyPr>
          <a:lstStyle/>
          <a:p>
            <a:pPr marR="0" algn="l" rtl="0"/>
            <a:endParaRPr lang="sl-SI" sz="400" b="0" i="0" u="none" strike="noStrike" baseline="30000" noProof="0" dirty="0">
              <a:solidFill>
                <a:schemeClr val="bg1"/>
              </a:solidFill>
              <a:latin typeface="Open Sans" panose="020B0606030504020204" pitchFamily="34" charset="0"/>
            </a:endParaRPr>
          </a:p>
          <a:p>
            <a:pPr marR="0" algn="l" rtl="0"/>
            <a:r>
              <a:rPr lang="sl-SI" sz="2800" b="0" i="0" u="none" strike="noStrike" baseline="30000" noProof="0" dirty="0">
                <a:solidFill>
                  <a:schemeClr val="bg1"/>
                </a:solidFill>
                <a:latin typeface="Open Sans" panose="020B0606030504020204" pitchFamily="34" charset="0"/>
              </a:rPr>
              <a:t>Tilen Mandelj</a:t>
            </a:r>
          </a:p>
          <a:p>
            <a:pPr marR="0" algn="l" rtl="0"/>
            <a:endParaRPr lang="sl-SI" sz="1200" baseline="30000" noProof="0" dirty="0">
              <a:solidFill>
                <a:schemeClr val="bg1"/>
              </a:solidFill>
              <a:latin typeface="Open Sans" panose="020B0606030504020204" pitchFamily="34" charset="0"/>
            </a:endParaRPr>
          </a:p>
          <a:p>
            <a:r>
              <a:rPr lang="sl-SI" sz="5400" b="1" i="0" u="none" strike="noStrike" baseline="30000" noProof="0" dirty="0">
                <a:solidFill>
                  <a:schemeClr val="bg1"/>
                </a:solidFill>
                <a:latin typeface="Open Sans" panose="020B0606030504020204" pitchFamily="34" charset="0"/>
              </a:rPr>
              <a:t>KONEC PROJEKTNE DOBE?</a:t>
            </a:r>
            <a:endParaRPr lang="sl-SI" sz="6300" b="1" i="0" u="none" strike="noStrike" baseline="30000" noProof="0" dirty="0">
              <a:solidFill>
                <a:schemeClr val="bg1"/>
              </a:solidFill>
              <a:latin typeface="Open Sans" panose="020B0606030504020204" pitchFamily="34" charset="0"/>
            </a:endParaRPr>
          </a:p>
        </p:txBody>
      </p:sp>
      <p:pic>
        <p:nvPicPr>
          <p:cNvPr id="3" name="Picture 2" descr="A blue and orange logo&#10;&#10;Description automatically generated">
            <a:extLst>
              <a:ext uri="{FF2B5EF4-FFF2-40B4-BE49-F238E27FC236}">
                <a16:creationId xmlns:a16="http://schemas.microsoft.com/office/drawing/2014/main" id="{B51CA241-71B7-78E7-9748-318EB4D698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cxnSp>
        <p:nvCxnSpPr>
          <p:cNvPr id="8" name="Straight Connector 7">
            <a:extLst>
              <a:ext uri="{FF2B5EF4-FFF2-40B4-BE49-F238E27FC236}">
                <a16:creationId xmlns:a16="http://schemas.microsoft.com/office/drawing/2014/main" id="{6758DBCB-1650-20B8-33BC-DBE3FC47D26C}"/>
              </a:ext>
            </a:extLst>
          </p:cNvPr>
          <p:cNvCxnSpPr>
            <a:cxnSpLocks/>
          </p:cNvCxnSpPr>
          <p:nvPr/>
        </p:nvCxnSpPr>
        <p:spPr>
          <a:xfrm>
            <a:off x="1196590" y="2933468"/>
            <a:ext cx="475041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9CC5610-EB85-FD17-565D-ECDD38E6D886}"/>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cxnSp>
        <p:nvCxnSpPr>
          <p:cNvPr id="13" name="Straight Connector 12">
            <a:extLst>
              <a:ext uri="{FF2B5EF4-FFF2-40B4-BE49-F238E27FC236}">
                <a16:creationId xmlns:a16="http://schemas.microsoft.com/office/drawing/2014/main" id="{7C8A3833-2E58-8CA6-71E3-641FFA734FC7}"/>
              </a:ext>
            </a:extLst>
          </p:cNvPr>
          <p:cNvCxnSpPr/>
          <p:nvPr/>
        </p:nvCxnSpPr>
        <p:spPr>
          <a:xfrm>
            <a:off x="-25832" y="5660264"/>
            <a:ext cx="122436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264024" y="3771149"/>
            <a:ext cx="9200000" cy="537006"/>
          </a:xfrm>
          <a:prstGeom prst="rect">
            <a:avLst/>
          </a:prstGeom>
          <a:noFill/>
        </p:spPr>
        <p:txBody>
          <a:bodyPr wrap="square" lIns="0" tIns="0" rIns="0" bIns="0" anchor="t">
            <a:spAutoFit/>
          </a:bodyPr>
          <a:lstStyle/>
          <a:p>
            <a:pPr algn="l">
              <a:lnSpc>
                <a:spcPct val="105000"/>
              </a:lnSpc>
              <a:spcAft>
                <a:spcPts val="600"/>
              </a:spcAft>
            </a:pPr>
            <a:r>
              <a:rPr lang="sl-SI" sz="1700" b="0" i="0" noProof="0" dirty="0">
                <a:solidFill>
                  <a:srgbClr val="FFFFFF"/>
                </a:solidFill>
                <a:latin typeface="Open Sans"/>
              </a:rPr>
              <a:t>Kako naj storitve, razvite s projektnim denarjem, preživijo in postanejo del rednega delovanja knjižnice</a:t>
            </a:r>
            <a:r>
              <a:rPr lang="sl-SI" sz="1700" dirty="0">
                <a:solidFill>
                  <a:srgbClr val="FFFFFF"/>
                </a:solidFill>
                <a:latin typeface="Open Sans"/>
              </a:rPr>
              <a:t>?</a:t>
            </a:r>
            <a:endParaRPr lang="sl-SI" sz="1700" b="0" i="0" noProof="0" dirty="0">
              <a:solidFill>
                <a:srgbClr val="FFFFFF"/>
              </a:solidFill>
              <a:latin typeface="Open Sans"/>
            </a:endParaRPr>
          </a:p>
        </p:txBody>
      </p:sp>
    </p:spTree>
    <p:extLst>
      <p:ext uri="{BB962C8B-B14F-4D97-AF65-F5344CB8AC3E}">
        <p14:creationId xmlns:p14="http://schemas.microsoft.com/office/powerpoint/2010/main" val="1623301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6D04-08CB-E430-8428-976F8EBF9E47}"/>
              </a:ext>
            </a:extLst>
          </p:cNvPr>
          <p:cNvSpPr>
            <a:spLocks noGrp="1"/>
          </p:cNvSpPr>
          <p:nvPr>
            <p:ph type="title"/>
          </p:nvPr>
        </p:nvSpPr>
        <p:spPr>
          <a:xfrm>
            <a:off x="838200" y="365125"/>
            <a:ext cx="10515600" cy="820000"/>
          </a:xfrm>
        </p:spPr>
        <p:txBody>
          <a:bodyPr wrap="square" anchor="b"/>
          <a:lstStyle/>
          <a:p>
            <a:pPr>
              <a:lnSpc>
                <a:spcPct val="100000"/>
              </a:lnSpc>
            </a:pPr>
            <a:r>
              <a:rPr lang="sl-SI" sz="3000" b="1" noProof="0" dirty="0">
                <a:solidFill>
                  <a:srgbClr val="0B5185"/>
                </a:solidFill>
                <a:latin typeface="Open Sans"/>
              </a:rPr>
              <a:t>Zakaj projektov ne bo konec</a:t>
            </a:r>
          </a:p>
        </p:txBody>
      </p:sp>
      <p:cxnSp>
        <p:nvCxnSpPr>
          <p:cNvPr id="4" name="Straight Connector 3">
            <a:extLst>
              <a:ext uri="{FF2B5EF4-FFF2-40B4-BE49-F238E27FC236}">
                <a16:creationId xmlns:a16="http://schemas.microsoft.com/office/drawing/2014/main" id="{1291DE61-EA14-2AD4-6A66-2B08F8B8A103}"/>
              </a:ext>
            </a:extLst>
          </p:cNvPr>
          <p:cNvCxnSpPr>
            <a:cxnSpLocks/>
          </p:cNvCxnSpPr>
          <p:nvPr/>
        </p:nvCxnSpPr>
        <p:spPr>
          <a:xfrm>
            <a:off x="0" y="5660264"/>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A blue and orange logo&#10;&#10;Description automatically generated">
            <a:extLst>
              <a:ext uri="{FF2B5EF4-FFF2-40B4-BE49-F238E27FC236}">
                <a16:creationId xmlns:a16="http://schemas.microsoft.com/office/drawing/2014/main" id="{F208BB2A-3162-7115-FAB2-CBF5BCBED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sp>
        <p:nvSpPr>
          <p:cNvPr id="8" name="TextBox 10">
            <a:extLst>
              <a:ext uri="{FF2B5EF4-FFF2-40B4-BE49-F238E27FC236}">
                <a16:creationId xmlns:a16="http://schemas.microsoft.com/office/drawing/2014/main" id="{CA941379-8CA7-43E4-8114-533E6DC9F028}"/>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sp>
        <p:nvSpPr>
          <p:cNvPr id="9" name="Rounded Rectangle 8"/>
          <p:cNvSpPr/>
          <p:nvPr/>
        </p:nvSpPr>
        <p:spPr>
          <a:xfrm>
            <a:off x="838200" y="1480000"/>
            <a:ext cx="5100000" cy="268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0" name="Rounded Rectangle 9"/>
          <p:cNvSpPr/>
          <p:nvPr/>
        </p:nvSpPr>
        <p:spPr>
          <a:xfrm>
            <a:off x="6253800" y="1480000"/>
            <a:ext cx="5100000" cy="2680000"/>
          </a:xfrm>
          <a:prstGeom prst="roundRect">
            <a:avLst>
              <a:gd name="adj" fmla="val 3500"/>
            </a:avLst>
          </a:prstGeom>
          <a:solidFill>
            <a:srgbClr val="FBEF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1" name="TextBox 10"/>
          <p:cNvSpPr txBox="1"/>
          <p:nvPr/>
        </p:nvSpPr>
        <p:spPr>
          <a:xfrm>
            <a:off x="1138200" y="1710000"/>
            <a:ext cx="4500000" cy="2200000"/>
          </a:xfrm>
          <a:prstGeom prst="rect">
            <a:avLst/>
          </a:prstGeom>
          <a:noFill/>
        </p:spPr>
        <p:txBody>
          <a:bodyPr wrap="square" lIns="0" tIns="0" rIns="0" bIns="0" anchor="t">
            <a:spAutoFit/>
          </a:bodyPr>
          <a:lstStyle/>
          <a:p>
            <a:pPr algn="l">
              <a:lnSpc>
                <a:spcPct val="105000"/>
              </a:lnSpc>
              <a:spcAft>
                <a:spcPts val="1000"/>
              </a:spcAft>
            </a:pPr>
            <a:r>
              <a:rPr lang="sl-SI" sz="1500" b="1" i="0" noProof="0" dirty="0">
                <a:solidFill>
                  <a:srgbClr val="0B5185"/>
                </a:solidFill>
                <a:latin typeface="Open Sans"/>
              </a:rPr>
              <a:t>Zakaj jih potrebujemo mi</a:t>
            </a:r>
          </a:p>
          <a:p>
            <a:pPr marL="190500" indent="-190500" algn="l">
              <a:lnSpc>
                <a:spcPct val="105000"/>
              </a:lnSpc>
              <a:spcAft>
                <a:spcPts val="600"/>
              </a:spcAft>
              <a:buClr>
                <a:srgbClr val="0B5185"/>
              </a:buClr>
              <a:buFont typeface="Arial"/>
              <a:buChar char="•"/>
            </a:pPr>
            <a:r>
              <a:rPr lang="sl-SI" sz="1250" b="0" i="0" noProof="0" dirty="0">
                <a:solidFill>
                  <a:srgbClr val="23303A"/>
                </a:solidFill>
                <a:latin typeface="Open Sans"/>
              </a:rPr>
              <a:t>redni proračun financira ponovljivost, ne premika</a:t>
            </a:r>
          </a:p>
          <a:p>
            <a:pPr marL="190500" indent="-190500" algn="l">
              <a:lnSpc>
                <a:spcPct val="105000"/>
              </a:lnSpc>
              <a:spcAft>
                <a:spcPts val="600"/>
              </a:spcAft>
              <a:buClr>
                <a:srgbClr val="0B5185"/>
              </a:buClr>
              <a:buFont typeface="Arial"/>
              <a:buChar char="•"/>
            </a:pPr>
            <a:r>
              <a:rPr lang="sl-SI" sz="1250" b="0" i="0" noProof="0" dirty="0">
                <a:solidFill>
                  <a:srgbClr val="23303A"/>
                </a:solidFill>
                <a:latin typeface="Open Sans"/>
              </a:rPr>
              <a:t>projekt prinese ljudi, znanje, infrastrukturo in partnerje naenkrat</a:t>
            </a:r>
          </a:p>
          <a:p>
            <a:pPr marL="190500" indent="-190500" algn="l">
              <a:lnSpc>
                <a:spcPct val="105000"/>
              </a:lnSpc>
              <a:spcAft>
                <a:spcPts val="600"/>
              </a:spcAft>
              <a:buClr>
                <a:srgbClr val="0B5185"/>
              </a:buClr>
              <a:buFont typeface="Arial"/>
              <a:buChar char="•"/>
            </a:pPr>
            <a:r>
              <a:rPr lang="sl-SI" sz="1250" b="0" i="0" noProof="0" dirty="0">
                <a:solidFill>
                  <a:srgbClr val="23303A"/>
                </a:solidFill>
                <a:latin typeface="Open Sans"/>
              </a:rPr>
              <a:t>dovoljeno je tvegati in tudi ne uspeti</a:t>
            </a:r>
          </a:p>
          <a:p>
            <a:pPr marL="190500" indent="-190500" algn="l">
              <a:lnSpc>
                <a:spcPct val="105000"/>
              </a:lnSpc>
              <a:buClr>
                <a:srgbClr val="0B5185"/>
              </a:buClr>
              <a:buFont typeface="Arial"/>
              <a:buChar char="•"/>
            </a:pPr>
            <a:r>
              <a:rPr lang="sl-SI" sz="1250" b="0" i="0" noProof="0" dirty="0">
                <a:solidFill>
                  <a:srgbClr val="23303A"/>
                </a:solidFill>
                <a:latin typeface="Open Sans"/>
              </a:rPr>
              <a:t>odpre vrata do vodstva, financerja in drugih ustanov</a:t>
            </a:r>
          </a:p>
        </p:txBody>
      </p:sp>
      <p:sp>
        <p:nvSpPr>
          <p:cNvPr id="12" name="TextBox 11"/>
          <p:cNvSpPr txBox="1"/>
          <p:nvPr/>
        </p:nvSpPr>
        <p:spPr>
          <a:xfrm>
            <a:off x="6553800" y="1710000"/>
            <a:ext cx="4500000" cy="2200000"/>
          </a:xfrm>
          <a:prstGeom prst="rect">
            <a:avLst/>
          </a:prstGeom>
          <a:noFill/>
        </p:spPr>
        <p:txBody>
          <a:bodyPr wrap="square" lIns="0" tIns="0" rIns="0" bIns="0" anchor="t">
            <a:spAutoFit/>
          </a:bodyPr>
          <a:lstStyle/>
          <a:p>
            <a:pPr algn="l">
              <a:lnSpc>
                <a:spcPct val="105000"/>
              </a:lnSpc>
              <a:spcAft>
                <a:spcPts val="1000"/>
              </a:spcAft>
            </a:pPr>
            <a:r>
              <a:rPr lang="sl-SI" sz="1500" b="1" i="0" noProof="0" dirty="0">
                <a:solidFill>
                  <a:srgbClr val="B35418"/>
                </a:solidFill>
                <a:latin typeface="Open Sans"/>
              </a:rPr>
              <a:t>Zakaj jih financira financer</a:t>
            </a:r>
          </a:p>
          <a:p>
            <a:pPr marL="190500" indent="-190500" algn="l">
              <a:lnSpc>
                <a:spcPct val="105000"/>
              </a:lnSpc>
              <a:spcAft>
                <a:spcPts val="500"/>
              </a:spcAft>
              <a:buClr>
                <a:srgbClr val="B35418"/>
              </a:buClr>
              <a:buFont typeface="Arial"/>
              <a:buChar char="•"/>
            </a:pPr>
            <a:r>
              <a:rPr lang="sl-SI" sz="1250" b="0" i="0" noProof="0" dirty="0">
                <a:solidFill>
                  <a:srgbClr val="23303A"/>
                </a:solidFill>
                <a:latin typeface="Open Sans"/>
              </a:rPr>
              <a:t>politiko spremeni v prakso v znanem roku</a:t>
            </a:r>
          </a:p>
          <a:p>
            <a:pPr marL="190500" indent="-190500" algn="l">
              <a:lnSpc>
                <a:spcPct val="105000"/>
              </a:lnSpc>
              <a:spcAft>
                <a:spcPts val="500"/>
              </a:spcAft>
              <a:buClr>
                <a:srgbClr val="B35418"/>
              </a:buClr>
              <a:buFont typeface="Arial"/>
              <a:buChar char="•"/>
            </a:pPr>
            <a:r>
              <a:rPr lang="sl-SI" sz="1250" b="0" i="0" noProof="0" dirty="0">
                <a:solidFill>
                  <a:srgbClr val="23303A"/>
                </a:solidFill>
                <a:latin typeface="Open Sans"/>
              </a:rPr>
              <a:t>obveznost je časovno omejena, brez trajne postavke</a:t>
            </a:r>
          </a:p>
          <a:p>
            <a:pPr marL="190500" indent="-190500" algn="l">
              <a:lnSpc>
                <a:spcPct val="105000"/>
              </a:lnSpc>
              <a:spcAft>
                <a:spcPts val="500"/>
              </a:spcAft>
              <a:buClr>
                <a:srgbClr val="B35418"/>
              </a:buClr>
              <a:buFont typeface="Arial"/>
              <a:buChar char="•"/>
            </a:pPr>
            <a:r>
              <a:rPr lang="sl-SI" sz="1250" b="0" i="0" noProof="0" dirty="0">
                <a:solidFill>
                  <a:srgbClr val="23303A"/>
                </a:solidFill>
                <a:latin typeface="Open Sans"/>
              </a:rPr>
              <a:t>rezultat je merljiv, poročanje je vgrajeno</a:t>
            </a:r>
          </a:p>
          <a:p>
            <a:pPr marL="190500" indent="-190500" algn="l">
              <a:lnSpc>
                <a:spcPct val="105000"/>
              </a:lnSpc>
              <a:spcAft>
                <a:spcPts val="500"/>
              </a:spcAft>
              <a:buClr>
                <a:srgbClr val="B35418"/>
              </a:buClr>
              <a:buFont typeface="Arial"/>
              <a:buChar char="•"/>
            </a:pPr>
            <a:r>
              <a:rPr lang="sl-SI" sz="1250" b="0" i="0" noProof="0" dirty="0">
                <a:solidFill>
                  <a:srgbClr val="23303A"/>
                </a:solidFill>
                <a:latin typeface="Open Sans"/>
              </a:rPr>
              <a:t>izvedbeno tveganje nosi izvajalec</a:t>
            </a:r>
          </a:p>
          <a:p>
            <a:pPr marL="190500" indent="-190500" algn="l">
              <a:lnSpc>
                <a:spcPct val="105000"/>
              </a:lnSpc>
              <a:spcAft>
                <a:spcPts val="500"/>
              </a:spcAft>
              <a:buClr>
                <a:srgbClr val="B35418"/>
              </a:buClr>
              <a:buFont typeface="Arial"/>
              <a:buChar char="•"/>
            </a:pPr>
            <a:r>
              <a:rPr lang="sl-SI" sz="1250" b="0" i="0" noProof="0" dirty="0">
                <a:solidFill>
                  <a:srgbClr val="23303A"/>
                </a:solidFill>
                <a:latin typeface="Open Sans"/>
              </a:rPr>
              <a:t>evropska sredstva so projektno strukturirana</a:t>
            </a:r>
          </a:p>
          <a:p>
            <a:pPr marL="190500" indent="-190500" algn="l">
              <a:lnSpc>
                <a:spcPct val="105000"/>
              </a:lnSpc>
              <a:spcAft>
                <a:spcPts val="500"/>
              </a:spcAft>
              <a:buClr>
                <a:srgbClr val="B35418"/>
              </a:buClr>
              <a:buFont typeface="Arial"/>
              <a:buChar char="•"/>
            </a:pPr>
            <a:r>
              <a:rPr lang="sl-SI" sz="1250" b="0" i="0" noProof="0" dirty="0">
                <a:solidFill>
                  <a:srgbClr val="23303A"/>
                </a:solidFill>
                <a:latin typeface="Open Sans"/>
              </a:rPr>
              <a:t>spremembo pilotira, preden postane sistem</a:t>
            </a:r>
          </a:p>
          <a:p>
            <a:pPr marL="190500" indent="-190500" algn="l">
              <a:lnSpc>
                <a:spcPct val="105000"/>
              </a:lnSpc>
              <a:buClr>
                <a:srgbClr val="B35418"/>
              </a:buClr>
              <a:buFont typeface="Arial"/>
              <a:buChar char="•"/>
            </a:pPr>
            <a:r>
              <a:rPr lang="sl-SI" sz="1250" b="0" i="0" noProof="0" dirty="0">
                <a:solidFill>
                  <a:srgbClr val="23303A"/>
                </a:solidFill>
                <a:latin typeface="Open Sans"/>
              </a:rPr>
              <a:t>sili k sodelovanju med ustanovami</a:t>
            </a:r>
          </a:p>
        </p:txBody>
      </p:sp>
      <p:sp>
        <p:nvSpPr>
          <p:cNvPr id="13" name="TextBox 12"/>
          <p:cNvSpPr txBox="1"/>
          <p:nvPr/>
        </p:nvSpPr>
        <p:spPr>
          <a:xfrm>
            <a:off x="838200" y="4380000"/>
            <a:ext cx="10515600" cy="500000"/>
          </a:xfrm>
          <a:prstGeom prst="rect">
            <a:avLst/>
          </a:prstGeom>
          <a:noFill/>
        </p:spPr>
        <p:txBody>
          <a:bodyPr wrap="square" lIns="0" tIns="0" rIns="0" bIns="0" anchor="t">
            <a:spAutoFit/>
          </a:bodyPr>
          <a:lstStyle/>
          <a:p>
            <a:pPr algn="l">
              <a:lnSpc>
                <a:spcPct val="105000"/>
              </a:lnSpc>
            </a:pPr>
            <a:r>
              <a:rPr lang="sl-SI" sz="1600" b="1" i="0" noProof="0" dirty="0">
                <a:solidFill>
                  <a:srgbClr val="0B5185"/>
                </a:solidFill>
                <a:latin typeface="Open Sans"/>
              </a:rPr>
              <a:t>Projekt je za financerja poceni način, da preizkusi spremembo, preden jo vgradi v sistem.</a:t>
            </a:r>
          </a:p>
        </p:txBody>
      </p:sp>
      <p:sp>
        <p:nvSpPr>
          <p:cNvPr id="14" name="TextBox 13"/>
          <p:cNvSpPr txBox="1"/>
          <p:nvPr/>
        </p:nvSpPr>
        <p:spPr>
          <a:xfrm>
            <a:off x="838200" y="4930000"/>
            <a:ext cx="10515600" cy="520000"/>
          </a:xfrm>
          <a:prstGeom prst="rect">
            <a:avLst/>
          </a:prstGeom>
          <a:noFill/>
        </p:spPr>
        <p:txBody>
          <a:bodyPr wrap="square" lIns="0" tIns="0" rIns="0" bIns="0" anchor="t">
            <a:spAutoFit/>
          </a:bodyPr>
          <a:lstStyle/>
          <a:p>
            <a:pPr algn="l">
              <a:lnSpc>
                <a:spcPct val="105000"/>
              </a:lnSpc>
            </a:pPr>
            <a:r>
              <a:rPr lang="sl-SI" sz="1100" b="1" i="0" noProof="0" dirty="0">
                <a:solidFill>
                  <a:srgbClr val="5F7180"/>
                </a:solidFill>
                <a:latin typeface="Open Sans"/>
              </a:rPr>
              <a:t>Velja za vse vrste knjižnic:  </a:t>
            </a:r>
            <a:r>
              <a:rPr lang="sl-SI" sz="1100" b="0" i="0" noProof="0" dirty="0">
                <a:solidFill>
                  <a:srgbClr val="5F7180"/>
                </a:solidFill>
                <a:latin typeface="Open Sans"/>
              </a:rPr>
              <a:t>digitalizacija · </a:t>
            </a:r>
            <a:r>
              <a:rPr lang="sl-SI" sz="1100" b="0" i="0" noProof="0" dirty="0" err="1">
                <a:solidFill>
                  <a:srgbClr val="5F7180"/>
                </a:solidFill>
                <a:latin typeface="Open Sans"/>
              </a:rPr>
              <a:t>repozitoriji</a:t>
            </a:r>
            <a:r>
              <a:rPr lang="sl-SI" sz="1100" b="0" i="0" noProof="0" dirty="0">
                <a:solidFill>
                  <a:srgbClr val="5F7180"/>
                </a:solidFill>
                <a:latin typeface="Open Sans"/>
              </a:rPr>
              <a:t> · informacijsko opismenjevanje · bralna pismenost · digitalno vključevanje · medgeneracijski programi · storitve za ranljive skupine</a:t>
            </a:r>
          </a:p>
        </p:txBody>
      </p:sp>
    </p:spTree>
    <p:extLst>
      <p:ext uri="{BB962C8B-B14F-4D97-AF65-F5344CB8AC3E}">
        <p14:creationId xmlns:p14="http://schemas.microsoft.com/office/powerpoint/2010/main" val="1817120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6D04-08CB-E430-8428-976F8EBF9E47}"/>
              </a:ext>
            </a:extLst>
          </p:cNvPr>
          <p:cNvSpPr>
            <a:spLocks noGrp="1"/>
          </p:cNvSpPr>
          <p:nvPr>
            <p:ph type="title"/>
          </p:nvPr>
        </p:nvSpPr>
        <p:spPr>
          <a:xfrm>
            <a:off x="838200" y="365125"/>
            <a:ext cx="10515600" cy="820000"/>
          </a:xfrm>
        </p:spPr>
        <p:txBody>
          <a:bodyPr wrap="square" anchor="b"/>
          <a:lstStyle/>
          <a:p>
            <a:pPr>
              <a:lnSpc>
                <a:spcPct val="100000"/>
              </a:lnSpc>
            </a:pPr>
            <a:r>
              <a:rPr lang="sl-SI" sz="2800" b="1" noProof="0" dirty="0">
                <a:solidFill>
                  <a:srgbClr val="0B5185"/>
                </a:solidFill>
                <a:latin typeface="Open Sans"/>
              </a:rPr>
              <a:t>Česa projektno financiranje ne omogoča samo od sebe</a:t>
            </a:r>
          </a:p>
        </p:txBody>
      </p:sp>
      <p:cxnSp>
        <p:nvCxnSpPr>
          <p:cNvPr id="4" name="Straight Connector 3">
            <a:extLst>
              <a:ext uri="{FF2B5EF4-FFF2-40B4-BE49-F238E27FC236}">
                <a16:creationId xmlns:a16="http://schemas.microsoft.com/office/drawing/2014/main" id="{1291DE61-EA14-2AD4-6A66-2B08F8B8A103}"/>
              </a:ext>
            </a:extLst>
          </p:cNvPr>
          <p:cNvCxnSpPr>
            <a:cxnSpLocks/>
          </p:cNvCxnSpPr>
          <p:nvPr/>
        </p:nvCxnSpPr>
        <p:spPr>
          <a:xfrm>
            <a:off x="0" y="5660264"/>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A blue and orange logo&#10;&#10;Description automatically generated">
            <a:extLst>
              <a:ext uri="{FF2B5EF4-FFF2-40B4-BE49-F238E27FC236}">
                <a16:creationId xmlns:a16="http://schemas.microsoft.com/office/drawing/2014/main" id="{F208BB2A-3162-7115-FAB2-CBF5BCBED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sp>
        <p:nvSpPr>
          <p:cNvPr id="8" name="TextBox 10">
            <a:extLst>
              <a:ext uri="{FF2B5EF4-FFF2-40B4-BE49-F238E27FC236}">
                <a16:creationId xmlns:a16="http://schemas.microsoft.com/office/drawing/2014/main" id="{CA941379-8CA7-43E4-8114-533E6DC9F028}"/>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sp>
        <p:nvSpPr>
          <p:cNvPr id="9" name="TextBox 8"/>
          <p:cNvSpPr txBox="1"/>
          <p:nvPr/>
        </p:nvSpPr>
        <p:spPr>
          <a:xfrm>
            <a:off x="838200" y="1540000"/>
            <a:ext cx="5500000" cy="2900000"/>
          </a:xfrm>
          <a:prstGeom prst="rect">
            <a:avLst/>
          </a:prstGeom>
          <a:noFill/>
        </p:spPr>
        <p:txBody>
          <a:bodyPr wrap="square" lIns="0" tIns="0" rIns="0" bIns="0" anchor="t">
            <a:spAutoFit/>
          </a:bodyPr>
          <a:lstStyle/>
          <a:p>
            <a:pPr marL="190500" indent="-190500" algn="l">
              <a:lnSpc>
                <a:spcPct val="105000"/>
              </a:lnSpc>
              <a:spcAft>
                <a:spcPts val="900"/>
              </a:spcAft>
              <a:buClr>
                <a:srgbClr val="0B5185"/>
              </a:buClr>
              <a:buFont typeface="Arial"/>
              <a:buChar char="•"/>
            </a:pPr>
            <a:r>
              <a:rPr lang="sl-SI" sz="1300" b="0" i="0" noProof="0" dirty="0">
                <a:solidFill>
                  <a:srgbClr val="23303A"/>
                </a:solidFill>
                <a:latin typeface="Open Sans"/>
              </a:rPr>
              <a:t>datum konca je znan že ob rojstvu</a:t>
            </a:r>
          </a:p>
          <a:p>
            <a:pPr marL="190500" indent="-190500" algn="l">
              <a:lnSpc>
                <a:spcPct val="105000"/>
              </a:lnSpc>
              <a:spcAft>
                <a:spcPts val="900"/>
              </a:spcAft>
              <a:buClr>
                <a:srgbClr val="0B5185"/>
              </a:buClr>
              <a:buFont typeface="Arial"/>
              <a:buChar char="•"/>
            </a:pPr>
            <a:r>
              <a:rPr lang="sl-SI" sz="1300" b="0" i="0" noProof="0" dirty="0">
                <a:solidFill>
                  <a:srgbClr val="23303A"/>
                </a:solidFill>
                <a:latin typeface="Open Sans"/>
              </a:rPr>
              <a:t>ljudje odidejo pred koncem, znanje gre z njimi</a:t>
            </a:r>
          </a:p>
          <a:p>
            <a:pPr marL="190500" indent="-190500" algn="l">
              <a:lnSpc>
                <a:spcPct val="105000"/>
              </a:lnSpc>
              <a:spcAft>
                <a:spcPts val="900"/>
              </a:spcAft>
              <a:buClr>
                <a:srgbClr val="0B5185"/>
              </a:buClr>
              <a:buFont typeface="Arial"/>
              <a:buChar char="•"/>
            </a:pPr>
            <a:r>
              <a:rPr lang="sl-SI" sz="1300" b="0" i="0" noProof="0" dirty="0">
                <a:solidFill>
                  <a:srgbClr val="23303A"/>
                </a:solidFill>
                <a:latin typeface="Open Sans"/>
              </a:rPr>
              <a:t>kazalniki merijo aktivnost, ne učinka</a:t>
            </a:r>
          </a:p>
          <a:p>
            <a:pPr marL="190500" indent="-190500" algn="l">
              <a:lnSpc>
                <a:spcPct val="105000"/>
              </a:lnSpc>
              <a:spcAft>
                <a:spcPts val="900"/>
              </a:spcAft>
              <a:buClr>
                <a:srgbClr val="0B5185"/>
              </a:buClr>
              <a:buFont typeface="Arial"/>
              <a:buChar char="•"/>
            </a:pPr>
            <a:r>
              <a:rPr lang="sl-SI" sz="1300" b="0" i="0" noProof="0" dirty="0">
                <a:solidFill>
                  <a:srgbClr val="23303A"/>
                </a:solidFill>
                <a:latin typeface="Open Sans"/>
              </a:rPr>
              <a:t>za storitev, ki je od vseh, ni odgovoren nihče</a:t>
            </a:r>
          </a:p>
          <a:p>
            <a:pPr marL="190500" indent="-190500" algn="l">
              <a:lnSpc>
                <a:spcPct val="105000"/>
              </a:lnSpc>
              <a:spcAft>
                <a:spcPts val="900"/>
              </a:spcAft>
              <a:buClr>
                <a:srgbClr val="0B5185"/>
              </a:buClr>
              <a:buFont typeface="Arial"/>
              <a:buChar char="•"/>
            </a:pPr>
            <a:r>
              <a:rPr lang="sl-SI" sz="1300" b="0" i="0" noProof="0" dirty="0">
                <a:solidFill>
                  <a:srgbClr val="23303A"/>
                </a:solidFill>
                <a:latin typeface="Open Sans"/>
              </a:rPr>
              <a:t>delo, ki nastane zunaj projektne ekipe, ni nikjer načrtovano</a:t>
            </a:r>
          </a:p>
          <a:p>
            <a:pPr marL="190500" indent="-190500" algn="l">
              <a:lnSpc>
                <a:spcPct val="105000"/>
              </a:lnSpc>
              <a:buClr>
                <a:srgbClr val="0B5185"/>
              </a:buClr>
              <a:buFont typeface="Arial"/>
              <a:buChar char="•"/>
            </a:pPr>
            <a:r>
              <a:rPr lang="sl-SI" sz="1300" b="0" i="0" noProof="0" dirty="0">
                <a:solidFill>
                  <a:srgbClr val="23303A"/>
                </a:solidFill>
                <a:latin typeface="Open Sans"/>
              </a:rPr>
              <a:t>skušnjava: isto storitev vsake tri leta »izumimo« za nov razpis</a:t>
            </a:r>
          </a:p>
        </p:txBody>
      </p:sp>
      <p:sp>
        <p:nvSpPr>
          <p:cNvPr id="10" name="TextBox 9"/>
          <p:cNvSpPr txBox="1"/>
          <p:nvPr/>
        </p:nvSpPr>
        <p:spPr>
          <a:xfrm>
            <a:off x="838200" y="4650000"/>
            <a:ext cx="5500000" cy="600000"/>
          </a:xfrm>
          <a:prstGeom prst="rect">
            <a:avLst/>
          </a:prstGeom>
          <a:noFill/>
        </p:spPr>
        <p:txBody>
          <a:bodyPr wrap="square" lIns="0" tIns="0" rIns="0" bIns="0" anchor="t">
            <a:spAutoFit/>
          </a:bodyPr>
          <a:lstStyle/>
          <a:p>
            <a:pPr algn="l">
              <a:lnSpc>
                <a:spcPct val="105000"/>
              </a:lnSpc>
            </a:pPr>
            <a:r>
              <a:rPr lang="sl-SI" sz="1150" b="0" i="1" noProof="0" dirty="0">
                <a:solidFill>
                  <a:srgbClr val="5F7180"/>
                </a:solidFill>
                <a:latin typeface="Open Sans"/>
              </a:rPr>
              <a:t>Delež »ni več v uporabi« je med dvema meritvama zrasel z 1 % na 24 %.</a:t>
            </a:r>
          </a:p>
        </p:txBody>
      </p:sp>
      <p:sp>
        <p:nvSpPr>
          <p:cNvPr id="11" name="Rounded Rectangle 10"/>
          <p:cNvSpPr/>
          <p:nvPr/>
        </p:nvSpPr>
        <p:spPr>
          <a:xfrm>
            <a:off x="6700000" y="1480000"/>
            <a:ext cx="4653800" cy="112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2" name="TextBox 11"/>
          <p:cNvSpPr txBox="1"/>
          <p:nvPr/>
        </p:nvSpPr>
        <p:spPr>
          <a:xfrm>
            <a:off x="6960000" y="1650000"/>
            <a:ext cx="4133800" cy="820000"/>
          </a:xfrm>
          <a:prstGeom prst="rect">
            <a:avLst/>
          </a:prstGeom>
          <a:noFill/>
        </p:spPr>
        <p:txBody>
          <a:bodyPr wrap="square" lIns="0" tIns="0" rIns="0" bIns="0" anchor="t">
            <a:spAutoFit/>
          </a:bodyPr>
          <a:lstStyle/>
          <a:p>
            <a:pPr algn="l">
              <a:lnSpc>
                <a:spcPct val="105000"/>
              </a:lnSpc>
              <a:spcAft>
                <a:spcPts val="400"/>
              </a:spcAft>
            </a:pPr>
            <a:r>
              <a:rPr lang="sl-SI" sz="2800" b="1" i="0" noProof="0" dirty="0">
                <a:solidFill>
                  <a:srgbClr val="E97132"/>
                </a:solidFill>
                <a:latin typeface="Open Sans"/>
              </a:rPr>
              <a:t>26,7 %</a:t>
            </a:r>
          </a:p>
          <a:p>
            <a:pPr algn="l">
              <a:lnSpc>
                <a:spcPct val="100000"/>
              </a:lnSpc>
            </a:pPr>
            <a:r>
              <a:rPr lang="sl-SI" sz="1050" b="0" i="0" noProof="0" dirty="0">
                <a:solidFill>
                  <a:srgbClr val="5F7180"/>
                </a:solidFill>
                <a:latin typeface="Open Sans"/>
              </a:rPr>
              <a:t>rezultatov projektov </a:t>
            </a:r>
            <a:r>
              <a:rPr lang="sl-SI" sz="1050" b="0" i="0" noProof="0" dirty="0" err="1">
                <a:solidFill>
                  <a:srgbClr val="5F7180"/>
                </a:solidFill>
                <a:latin typeface="Open Sans"/>
              </a:rPr>
              <a:t>Erasmus</a:t>
            </a:r>
            <a:r>
              <a:rPr lang="sl-SI" sz="1050" b="0" i="0" noProof="0" dirty="0">
                <a:solidFill>
                  <a:srgbClr val="5F7180"/>
                </a:solidFill>
                <a:latin typeface="Open Sans"/>
              </a:rPr>
              <a:t>+ pol leta do dve leti in pol po koncu ni bilo več v uporabi   (CMEPIUS, 2022)</a:t>
            </a:r>
          </a:p>
        </p:txBody>
      </p:sp>
      <p:sp>
        <p:nvSpPr>
          <p:cNvPr id="13" name="Rounded Rectangle 12"/>
          <p:cNvSpPr/>
          <p:nvPr/>
        </p:nvSpPr>
        <p:spPr>
          <a:xfrm>
            <a:off x="6700000" y="2780000"/>
            <a:ext cx="4653800" cy="112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4" name="TextBox 13"/>
          <p:cNvSpPr txBox="1"/>
          <p:nvPr/>
        </p:nvSpPr>
        <p:spPr>
          <a:xfrm>
            <a:off x="6960000" y="2950000"/>
            <a:ext cx="4133800" cy="820000"/>
          </a:xfrm>
          <a:prstGeom prst="rect">
            <a:avLst/>
          </a:prstGeom>
          <a:noFill/>
        </p:spPr>
        <p:txBody>
          <a:bodyPr wrap="square" lIns="0" tIns="0" rIns="0" bIns="0" anchor="t">
            <a:spAutoFit/>
          </a:bodyPr>
          <a:lstStyle/>
          <a:p>
            <a:pPr algn="l">
              <a:lnSpc>
                <a:spcPct val="105000"/>
              </a:lnSpc>
              <a:spcAft>
                <a:spcPts val="400"/>
              </a:spcAft>
            </a:pPr>
            <a:r>
              <a:rPr lang="sl-SI" sz="2800" b="1" i="0" noProof="0" dirty="0">
                <a:solidFill>
                  <a:srgbClr val="E97132"/>
                </a:solidFill>
                <a:latin typeface="Open Sans"/>
              </a:rPr>
              <a:t>≈ 5 let</a:t>
            </a:r>
          </a:p>
          <a:p>
            <a:pPr algn="l">
              <a:lnSpc>
                <a:spcPct val="100000"/>
              </a:lnSpc>
            </a:pPr>
            <a:r>
              <a:rPr lang="sl-SI" sz="1050" b="0" i="0" noProof="0" dirty="0">
                <a:solidFill>
                  <a:srgbClr val="5F7180"/>
                </a:solidFill>
                <a:latin typeface="Open Sans"/>
              </a:rPr>
              <a:t>povprečna življenjska doba </a:t>
            </a:r>
            <a:r>
              <a:rPr lang="sl-SI" sz="1050" b="0" i="0" noProof="0" dirty="0" err="1">
                <a:solidFill>
                  <a:srgbClr val="5F7180"/>
                </a:solidFill>
                <a:latin typeface="Open Sans"/>
              </a:rPr>
              <a:t>nevzdrževanega</a:t>
            </a:r>
            <a:r>
              <a:rPr lang="sl-SI" sz="1050" b="0" i="0" noProof="0" dirty="0">
                <a:solidFill>
                  <a:srgbClr val="5F7180"/>
                </a:solidFill>
                <a:latin typeface="Open Sans"/>
              </a:rPr>
              <a:t> spletnega projekta   (</a:t>
            </a:r>
            <a:r>
              <a:rPr lang="sl-SI" sz="1050" b="0" i="0" noProof="0" dirty="0" err="1">
                <a:solidFill>
                  <a:srgbClr val="5F7180"/>
                </a:solidFill>
                <a:latin typeface="Open Sans"/>
              </a:rPr>
              <a:t>Meneses</a:t>
            </a:r>
            <a:r>
              <a:rPr lang="sl-SI" sz="1050" b="0" i="0" noProof="0" dirty="0">
                <a:solidFill>
                  <a:srgbClr val="5F7180"/>
                </a:solidFill>
                <a:latin typeface="Open Sans"/>
              </a:rPr>
              <a:t> in </a:t>
            </a:r>
            <a:r>
              <a:rPr lang="sl-SI" sz="1050" b="0" i="0" noProof="0" dirty="0" err="1">
                <a:solidFill>
                  <a:srgbClr val="5F7180"/>
                </a:solidFill>
                <a:latin typeface="Open Sans"/>
              </a:rPr>
              <a:t>Furuta</a:t>
            </a:r>
            <a:r>
              <a:rPr lang="sl-SI" sz="1050" b="0" i="0" noProof="0" dirty="0">
                <a:solidFill>
                  <a:srgbClr val="5F7180"/>
                </a:solidFill>
                <a:latin typeface="Open Sans"/>
              </a:rPr>
              <a:t>, 2019)</a:t>
            </a:r>
          </a:p>
        </p:txBody>
      </p:sp>
      <p:sp>
        <p:nvSpPr>
          <p:cNvPr id="15" name="Rounded Rectangle 14"/>
          <p:cNvSpPr/>
          <p:nvPr/>
        </p:nvSpPr>
        <p:spPr>
          <a:xfrm>
            <a:off x="6700000" y="4080000"/>
            <a:ext cx="4653800" cy="112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6" name="TextBox 15"/>
          <p:cNvSpPr txBox="1"/>
          <p:nvPr/>
        </p:nvSpPr>
        <p:spPr>
          <a:xfrm>
            <a:off x="6960000" y="4250000"/>
            <a:ext cx="4133800" cy="820000"/>
          </a:xfrm>
          <a:prstGeom prst="rect">
            <a:avLst/>
          </a:prstGeom>
          <a:noFill/>
        </p:spPr>
        <p:txBody>
          <a:bodyPr wrap="square" lIns="0" tIns="0" rIns="0" bIns="0" anchor="t">
            <a:spAutoFit/>
          </a:bodyPr>
          <a:lstStyle/>
          <a:p>
            <a:pPr algn="l">
              <a:lnSpc>
                <a:spcPct val="105000"/>
              </a:lnSpc>
              <a:spcAft>
                <a:spcPts val="400"/>
              </a:spcAft>
            </a:pPr>
            <a:r>
              <a:rPr lang="sl-SI" sz="2800" b="1" i="0" noProof="0" dirty="0">
                <a:solidFill>
                  <a:srgbClr val="E97132"/>
                </a:solidFill>
                <a:latin typeface="Open Sans"/>
              </a:rPr>
              <a:t>74 : 45 %</a:t>
            </a:r>
          </a:p>
          <a:p>
            <a:pPr algn="l">
              <a:lnSpc>
                <a:spcPct val="100000"/>
              </a:lnSpc>
            </a:pPr>
            <a:r>
              <a:rPr lang="sl-SI" sz="1050" b="0" i="0" noProof="0" dirty="0">
                <a:solidFill>
                  <a:srgbClr val="5F7180"/>
                </a:solidFill>
                <a:latin typeface="Open Sans"/>
              </a:rPr>
              <a:t>po dveh desetletjih dostopna projektna spletišča: akademski proti neakademskim gostiteljem   (</a:t>
            </a:r>
            <a:r>
              <a:rPr lang="sl-SI" sz="1050" b="0" i="0" noProof="0" dirty="0" err="1">
                <a:solidFill>
                  <a:srgbClr val="5F7180"/>
                </a:solidFill>
                <a:latin typeface="Open Sans"/>
              </a:rPr>
              <a:t>VandeCreek</a:t>
            </a:r>
            <a:r>
              <a:rPr lang="sl-SI" sz="1050" b="0" i="0" noProof="0" dirty="0">
                <a:solidFill>
                  <a:srgbClr val="5F7180"/>
                </a:solidFill>
                <a:latin typeface="Open Sans"/>
              </a:rPr>
              <a:t>, 2022)</a:t>
            </a:r>
          </a:p>
        </p:txBody>
      </p:sp>
    </p:spTree>
    <p:extLst>
      <p:ext uri="{BB962C8B-B14F-4D97-AF65-F5344CB8AC3E}">
        <p14:creationId xmlns:p14="http://schemas.microsoft.com/office/powerpoint/2010/main" val="1817120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6D04-08CB-E430-8428-976F8EBF9E47}"/>
              </a:ext>
            </a:extLst>
          </p:cNvPr>
          <p:cNvSpPr>
            <a:spLocks noGrp="1"/>
          </p:cNvSpPr>
          <p:nvPr>
            <p:ph type="title"/>
          </p:nvPr>
        </p:nvSpPr>
        <p:spPr>
          <a:xfrm>
            <a:off x="838200" y="365125"/>
            <a:ext cx="10515600" cy="820000"/>
          </a:xfrm>
        </p:spPr>
        <p:txBody>
          <a:bodyPr wrap="square" anchor="b"/>
          <a:lstStyle/>
          <a:p>
            <a:pPr>
              <a:lnSpc>
                <a:spcPct val="100000"/>
              </a:lnSpc>
            </a:pPr>
            <a:r>
              <a:rPr lang="sl-SI" sz="3000" b="1" noProof="0" dirty="0">
                <a:solidFill>
                  <a:srgbClr val="0B5185"/>
                </a:solidFill>
                <a:latin typeface="Open Sans"/>
              </a:rPr>
              <a:t>Vsake tri leta znova</a:t>
            </a:r>
          </a:p>
        </p:txBody>
      </p:sp>
      <p:cxnSp>
        <p:nvCxnSpPr>
          <p:cNvPr id="4" name="Straight Connector 3">
            <a:extLst>
              <a:ext uri="{FF2B5EF4-FFF2-40B4-BE49-F238E27FC236}">
                <a16:creationId xmlns:a16="http://schemas.microsoft.com/office/drawing/2014/main" id="{1291DE61-EA14-2AD4-6A66-2B08F8B8A103}"/>
              </a:ext>
            </a:extLst>
          </p:cNvPr>
          <p:cNvCxnSpPr>
            <a:cxnSpLocks/>
          </p:cNvCxnSpPr>
          <p:nvPr/>
        </p:nvCxnSpPr>
        <p:spPr>
          <a:xfrm>
            <a:off x="0" y="5660264"/>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A blue and orange logo&#10;&#10;Description automatically generated">
            <a:extLst>
              <a:ext uri="{FF2B5EF4-FFF2-40B4-BE49-F238E27FC236}">
                <a16:creationId xmlns:a16="http://schemas.microsoft.com/office/drawing/2014/main" id="{F208BB2A-3162-7115-FAB2-CBF5BCBED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sp>
        <p:nvSpPr>
          <p:cNvPr id="8" name="TextBox 10">
            <a:extLst>
              <a:ext uri="{FF2B5EF4-FFF2-40B4-BE49-F238E27FC236}">
                <a16:creationId xmlns:a16="http://schemas.microsoft.com/office/drawing/2014/main" id="{CA941379-8CA7-43E4-8114-533E6DC9F028}"/>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sp>
        <p:nvSpPr>
          <p:cNvPr id="12" name="TextBox 11"/>
          <p:cNvSpPr txBox="1"/>
          <p:nvPr/>
        </p:nvSpPr>
        <p:spPr>
          <a:xfrm>
            <a:off x="1238200" y="2520000"/>
            <a:ext cx="4300000" cy="700000"/>
          </a:xfrm>
          <a:prstGeom prst="rect">
            <a:avLst/>
          </a:prstGeom>
          <a:noFill/>
        </p:spPr>
        <p:txBody>
          <a:bodyPr wrap="square" lIns="0" tIns="0" rIns="0" bIns="0" anchor="t">
            <a:spAutoFit/>
          </a:bodyPr>
          <a:lstStyle/>
          <a:p>
            <a:pPr algn="ctr">
              <a:lnSpc>
                <a:spcPct val="105000"/>
              </a:lnSpc>
              <a:spcAft>
                <a:spcPts val="400"/>
              </a:spcAft>
            </a:pPr>
            <a:r>
              <a:rPr lang="sl-SI" sz="2100" b="1" i="0" noProof="0" dirty="0">
                <a:solidFill>
                  <a:srgbClr val="FFFFFF"/>
                </a:solidFill>
                <a:latin typeface="Open Sans"/>
              </a:rPr>
              <a:t>PRIJAVIMO</a:t>
            </a:r>
          </a:p>
          <a:p>
            <a:pPr algn="ctr">
              <a:lnSpc>
                <a:spcPct val="105000"/>
              </a:lnSpc>
            </a:pPr>
            <a:r>
              <a:rPr lang="sl-SI" sz="2100" b="1" i="0" noProof="0" dirty="0">
                <a:solidFill>
                  <a:srgbClr val="FFFFFF"/>
                </a:solidFill>
                <a:latin typeface="Open Sans"/>
              </a:rPr>
              <a:t>NOV PROJEKT</a:t>
            </a:r>
          </a:p>
        </p:txBody>
      </p:sp>
      <p:sp>
        <p:nvSpPr>
          <p:cNvPr id="13" name="TextBox 12"/>
          <p:cNvSpPr txBox="1"/>
          <p:nvPr/>
        </p:nvSpPr>
        <p:spPr>
          <a:xfrm>
            <a:off x="6653800" y="2520000"/>
            <a:ext cx="4300000" cy="700000"/>
          </a:xfrm>
          <a:prstGeom prst="rect">
            <a:avLst/>
          </a:prstGeom>
          <a:noFill/>
        </p:spPr>
        <p:txBody>
          <a:bodyPr wrap="square" lIns="0" tIns="0" rIns="0" bIns="0" anchor="t">
            <a:spAutoFit/>
          </a:bodyPr>
          <a:lstStyle/>
          <a:p>
            <a:pPr algn="ctr">
              <a:lnSpc>
                <a:spcPct val="105000"/>
              </a:lnSpc>
              <a:spcAft>
                <a:spcPts val="400"/>
              </a:spcAft>
            </a:pPr>
            <a:r>
              <a:rPr lang="sl-SI" sz="2100" b="1" i="0" noProof="0" dirty="0">
                <a:solidFill>
                  <a:srgbClr val="FFFFFF"/>
                </a:solidFill>
                <a:latin typeface="Open Sans"/>
              </a:rPr>
              <a:t>STORITEV DAMO</a:t>
            </a:r>
          </a:p>
          <a:p>
            <a:pPr algn="ctr">
              <a:lnSpc>
                <a:spcPct val="105000"/>
              </a:lnSpc>
            </a:pPr>
            <a:r>
              <a:rPr lang="sl-SI" sz="2100" b="1" i="0" noProof="0" dirty="0">
                <a:solidFill>
                  <a:srgbClr val="FFFFFF"/>
                </a:solidFill>
                <a:latin typeface="Open Sans"/>
              </a:rPr>
              <a:t>V REDNI PRORAČUN</a:t>
            </a:r>
          </a:p>
        </p:txBody>
      </p:sp>
      <p:sp>
        <p:nvSpPr>
          <p:cNvPr id="14" name="TextBox 13"/>
          <p:cNvSpPr txBox="1"/>
          <p:nvPr/>
        </p:nvSpPr>
        <p:spPr>
          <a:xfrm>
            <a:off x="-1726668" y="2659518"/>
            <a:ext cx="10515600" cy="500000"/>
          </a:xfrm>
          <a:prstGeom prst="rect">
            <a:avLst/>
          </a:prstGeom>
          <a:noFill/>
        </p:spPr>
        <p:txBody>
          <a:bodyPr wrap="square" lIns="0" tIns="0" rIns="0" bIns="0" anchor="t">
            <a:spAutoFit/>
          </a:bodyPr>
          <a:lstStyle/>
          <a:p>
            <a:pPr algn="ctr">
              <a:lnSpc>
                <a:spcPct val="105000"/>
              </a:lnSpc>
            </a:pPr>
            <a:r>
              <a:rPr lang="sl-SI" sz="1800" b="1" i="0" noProof="0" dirty="0">
                <a:solidFill>
                  <a:srgbClr val="23303A"/>
                </a:solidFill>
                <a:latin typeface="Open Sans"/>
              </a:rPr>
              <a:t>Prva tipka je hitrejša. Druga ustvari storitev.</a:t>
            </a:r>
          </a:p>
        </p:txBody>
      </p:sp>
      <p:sp>
        <p:nvSpPr>
          <p:cNvPr id="15" name="TextBox 14"/>
          <p:cNvSpPr txBox="1"/>
          <p:nvPr/>
        </p:nvSpPr>
        <p:spPr>
          <a:xfrm>
            <a:off x="-1193523" y="3083548"/>
            <a:ext cx="10515600" cy="600000"/>
          </a:xfrm>
          <a:prstGeom prst="rect">
            <a:avLst/>
          </a:prstGeom>
          <a:noFill/>
        </p:spPr>
        <p:txBody>
          <a:bodyPr wrap="square" lIns="0" tIns="0" rIns="0" bIns="0" anchor="t">
            <a:spAutoFit/>
          </a:bodyPr>
          <a:lstStyle/>
          <a:p>
            <a:pPr algn="ctr">
              <a:lnSpc>
                <a:spcPct val="105000"/>
              </a:lnSpc>
            </a:pPr>
            <a:r>
              <a:rPr lang="sl-SI" sz="1300" b="0" i="0" noProof="0" dirty="0">
                <a:solidFill>
                  <a:srgbClr val="5F7180"/>
                </a:solidFill>
                <a:latin typeface="Open Sans"/>
              </a:rPr>
              <a:t>Nič ni narobe s prvo tipko. Narobe je, če jo pritiskamo dvajset let za isto storitev.</a:t>
            </a:r>
          </a:p>
        </p:txBody>
      </p:sp>
      <p:pic>
        <p:nvPicPr>
          <p:cNvPr id="5" name="Slika 4">
            <a:extLst>
              <a:ext uri="{FF2B5EF4-FFF2-40B4-BE49-F238E27FC236}">
                <a16:creationId xmlns:a16="http://schemas.microsoft.com/office/drawing/2014/main" id="{D7D71D84-135B-4CB5-84BD-4ABD186F3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0355" y="256032"/>
            <a:ext cx="3263445" cy="4940855"/>
          </a:xfrm>
          <a:prstGeom prst="rect">
            <a:avLst/>
          </a:prstGeom>
        </p:spPr>
      </p:pic>
      <p:sp>
        <p:nvSpPr>
          <p:cNvPr id="16" name="TextBox 14">
            <a:extLst>
              <a:ext uri="{FF2B5EF4-FFF2-40B4-BE49-F238E27FC236}">
                <a16:creationId xmlns:a16="http://schemas.microsoft.com/office/drawing/2014/main" id="{3CC21F69-65E5-400C-8E8A-DA3CEC77C86E}"/>
              </a:ext>
            </a:extLst>
          </p:cNvPr>
          <p:cNvSpPr txBox="1"/>
          <p:nvPr/>
        </p:nvSpPr>
        <p:spPr>
          <a:xfrm>
            <a:off x="8651487" y="5283608"/>
            <a:ext cx="1919868" cy="200568"/>
          </a:xfrm>
          <a:prstGeom prst="rect">
            <a:avLst/>
          </a:prstGeom>
          <a:noFill/>
        </p:spPr>
        <p:txBody>
          <a:bodyPr wrap="square" lIns="0" tIns="0" rIns="0" bIns="0" anchor="t">
            <a:spAutoFit/>
          </a:bodyPr>
          <a:lstStyle/>
          <a:p>
            <a:pPr>
              <a:lnSpc>
                <a:spcPct val="105000"/>
              </a:lnSpc>
            </a:pPr>
            <a:r>
              <a:rPr lang="sl-SI" sz="1300" b="0" i="0" noProof="0" dirty="0">
                <a:solidFill>
                  <a:srgbClr val="5F7180"/>
                </a:solidFill>
                <a:latin typeface="Open Sans"/>
              </a:rPr>
              <a:t>Vir: imgflip.com</a:t>
            </a:r>
          </a:p>
        </p:txBody>
      </p:sp>
    </p:spTree>
    <p:extLst>
      <p:ext uri="{BB962C8B-B14F-4D97-AF65-F5344CB8AC3E}">
        <p14:creationId xmlns:p14="http://schemas.microsoft.com/office/powerpoint/2010/main" val="1817120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6D04-08CB-E430-8428-976F8EBF9E47}"/>
              </a:ext>
            </a:extLst>
          </p:cNvPr>
          <p:cNvSpPr>
            <a:spLocks noGrp="1"/>
          </p:cNvSpPr>
          <p:nvPr>
            <p:ph type="title"/>
          </p:nvPr>
        </p:nvSpPr>
        <p:spPr>
          <a:xfrm>
            <a:off x="838200" y="365125"/>
            <a:ext cx="10515600" cy="820000"/>
          </a:xfrm>
        </p:spPr>
        <p:txBody>
          <a:bodyPr wrap="square" anchor="b"/>
          <a:lstStyle/>
          <a:p>
            <a:pPr>
              <a:lnSpc>
                <a:spcPct val="100000"/>
              </a:lnSpc>
            </a:pPr>
            <a:r>
              <a:rPr lang="sl-SI" sz="3000" b="1" noProof="0" dirty="0">
                <a:solidFill>
                  <a:srgbClr val="0B5185"/>
                </a:solidFill>
                <a:latin typeface="Open Sans"/>
              </a:rPr>
              <a:t>Sedem vprašanj ob prijavi projekta</a:t>
            </a:r>
          </a:p>
        </p:txBody>
      </p:sp>
      <p:cxnSp>
        <p:nvCxnSpPr>
          <p:cNvPr id="4" name="Straight Connector 3">
            <a:extLst>
              <a:ext uri="{FF2B5EF4-FFF2-40B4-BE49-F238E27FC236}">
                <a16:creationId xmlns:a16="http://schemas.microsoft.com/office/drawing/2014/main" id="{1291DE61-EA14-2AD4-6A66-2B08F8B8A103}"/>
              </a:ext>
            </a:extLst>
          </p:cNvPr>
          <p:cNvCxnSpPr>
            <a:cxnSpLocks/>
          </p:cNvCxnSpPr>
          <p:nvPr/>
        </p:nvCxnSpPr>
        <p:spPr>
          <a:xfrm>
            <a:off x="0" y="5660264"/>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A blue and orange logo&#10;&#10;Description automatically generated">
            <a:extLst>
              <a:ext uri="{FF2B5EF4-FFF2-40B4-BE49-F238E27FC236}">
                <a16:creationId xmlns:a16="http://schemas.microsoft.com/office/drawing/2014/main" id="{F208BB2A-3162-7115-FAB2-CBF5BCBED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sp>
        <p:nvSpPr>
          <p:cNvPr id="8" name="TextBox 10">
            <a:extLst>
              <a:ext uri="{FF2B5EF4-FFF2-40B4-BE49-F238E27FC236}">
                <a16:creationId xmlns:a16="http://schemas.microsoft.com/office/drawing/2014/main" id="{CA941379-8CA7-43E4-8114-533E6DC9F028}"/>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sp>
        <p:nvSpPr>
          <p:cNvPr id="9" name="Rounded Rectangle 8"/>
          <p:cNvSpPr/>
          <p:nvPr/>
        </p:nvSpPr>
        <p:spPr>
          <a:xfrm>
            <a:off x="838200" y="1480000"/>
            <a:ext cx="430000" cy="430000"/>
          </a:xfrm>
          <a:prstGeom prst="roundRect">
            <a:avLst>
              <a:gd name="adj" fmla="val 15000"/>
            </a:avLst>
          </a:prstGeom>
          <a:solidFill>
            <a:srgbClr val="0B5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0" name="TextBox 9"/>
          <p:cNvSpPr txBox="1"/>
          <p:nvPr/>
        </p:nvSpPr>
        <p:spPr>
          <a:xfrm>
            <a:off x="838200" y="1575000"/>
            <a:ext cx="430000" cy="300000"/>
          </a:xfrm>
          <a:prstGeom prst="rect">
            <a:avLst/>
          </a:prstGeom>
          <a:noFill/>
        </p:spPr>
        <p:txBody>
          <a:bodyPr wrap="square" lIns="0" tIns="0" rIns="0" bIns="0" anchor="t">
            <a:spAutoFit/>
          </a:bodyPr>
          <a:lstStyle/>
          <a:p>
            <a:pPr algn="ctr">
              <a:lnSpc>
                <a:spcPct val="105000"/>
              </a:lnSpc>
            </a:pPr>
            <a:r>
              <a:rPr lang="sl-SI" sz="1500" b="1" i="0" noProof="0" dirty="0">
                <a:solidFill>
                  <a:srgbClr val="FFFFFF"/>
                </a:solidFill>
                <a:latin typeface="Open Sans"/>
              </a:rPr>
              <a:t>1</a:t>
            </a:r>
          </a:p>
        </p:txBody>
      </p:sp>
      <p:sp>
        <p:nvSpPr>
          <p:cNvPr id="11" name="TextBox 10"/>
          <p:cNvSpPr txBox="1"/>
          <p:nvPr/>
        </p:nvSpPr>
        <p:spPr>
          <a:xfrm>
            <a:off x="1428200" y="1500000"/>
            <a:ext cx="4510000" cy="700000"/>
          </a:xfrm>
          <a:prstGeom prst="rect">
            <a:avLst/>
          </a:prstGeom>
          <a:noFill/>
        </p:spPr>
        <p:txBody>
          <a:bodyPr wrap="square" lIns="0" tIns="0" rIns="0" bIns="0" anchor="t">
            <a:spAutoFit/>
          </a:bodyPr>
          <a:lstStyle/>
          <a:p>
            <a:pPr algn="l">
              <a:lnSpc>
                <a:spcPct val="105000"/>
              </a:lnSpc>
              <a:spcAft>
                <a:spcPts val="200"/>
              </a:spcAft>
            </a:pPr>
            <a:r>
              <a:rPr lang="sl-SI" sz="1300" b="1" i="0" noProof="0" dirty="0">
                <a:solidFill>
                  <a:srgbClr val="23303A"/>
                </a:solidFill>
                <a:latin typeface="Open Sans"/>
              </a:rPr>
              <a:t>Ali sploh želimo, da to postane redna storitev?</a:t>
            </a:r>
          </a:p>
          <a:p>
            <a:pPr algn="l">
              <a:lnSpc>
                <a:spcPct val="105000"/>
              </a:lnSpc>
            </a:pPr>
            <a:r>
              <a:rPr lang="sl-SI" sz="1100" b="0" i="0" noProof="0" dirty="0">
                <a:solidFill>
                  <a:srgbClr val="5F7180"/>
                </a:solidFill>
                <a:latin typeface="Open Sans"/>
              </a:rPr>
              <a:t>Odgovor »ne« je legitimen.</a:t>
            </a:r>
          </a:p>
        </p:txBody>
      </p:sp>
      <p:sp>
        <p:nvSpPr>
          <p:cNvPr id="12" name="Rounded Rectangle 11"/>
          <p:cNvSpPr/>
          <p:nvPr/>
        </p:nvSpPr>
        <p:spPr>
          <a:xfrm>
            <a:off x="838200" y="2280000"/>
            <a:ext cx="430000" cy="430000"/>
          </a:xfrm>
          <a:prstGeom prst="roundRect">
            <a:avLst>
              <a:gd name="adj" fmla="val 15000"/>
            </a:avLst>
          </a:prstGeom>
          <a:solidFill>
            <a:srgbClr val="0B5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3" name="TextBox 12"/>
          <p:cNvSpPr txBox="1"/>
          <p:nvPr/>
        </p:nvSpPr>
        <p:spPr>
          <a:xfrm>
            <a:off x="838200" y="2375000"/>
            <a:ext cx="430000" cy="300000"/>
          </a:xfrm>
          <a:prstGeom prst="rect">
            <a:avLst/>
          </a:prstGeom>
          <a:noFill/>
        </p:spPr>
        <p:txBody>
          <a:bodyPr wrap="square" lIns="0" tIns="0" rIns="0" bIns="0" anchor="t">
            <a:spAutoFit/>
          </a:bodyPr>
          <a:lstStyle/>
          <a:p>
            <a:pPr algn="ctr">
              <a:lnSpc>
                <a:spcPct val="105000"/>
              </a:lnSpc>
            </a:pPr>
            <a:r>
              <a:rPr lang="sl-SI" sz="1500" b="1" i="0" noProof="0" dirty="0">
                <a:solidFill>
                  <a:srgbClr val="FFFFFF"/>
                </a:solidFill>
                <a:latin typeface="Open Sans"/>
              </a:rPr>
              <a:t>2</a:t>
            </a:r>
          </a:p>
        </p:txBody>
      </p:sp>
      <p:sp>
        <p:nvSpPr>
          <p:cNvPr id="14" name="TextBox 13"/>
          <p:cNvSpPr txBox="1"/>
          <p:nvPr/>
        </p:nvSpPr>
        <p:spPr>
          <a:xfrm>
            <a:off x="1428200" y="2300000"/>
            <a:ext cx="4510000" cy="700000"/>
          </a:xfrm>
          <a:prstGeom prst="rect">
            <a:avLst/>
          </a:prstGeom>
          <a:noFill/>
        </p:spPr>
        <p:txBody>
          <a:bodyPr wrap="square" lIns="0" tIns="0" rIns="0" bIns="0" anchor="t">
            <a:spAutoFit/>
          </a:bodyPr>
          <a:lstStyle/>
          <a:p>
            <a:pPr algn="l">
              <a:lnSpc>
                <a:spcPct val="105000"/>
              </a:lnSpc>
              <a:spcAft>
                <a:spcPts val="200"/>
              </a:spcAft>
            </a:pPr>
            <a:r>
              <a:rPr lang="sl-SI" sz="1300" b="1" i="0" noProof="0" dirty="0">
                <a:solidFill>
                  <a:srgbClr val="23303A"/>
                </a:solidFill>
                <a:latin typeface="Open Sans"/>
              </a:rPr>
              <a:t>Kdo bo lastnik storitve, ko projektnega vodje ne bo več?</a:t>
            </a:r>
          </a:p>
          <a:p>
            <a:pPr algn="l">
              <a:lnSpc>
                <a:spcPct val="105000"/>
              </a:lnSpc>
            </a:pPr>
            <a:r>
              <a:rPr lang="sl-SI" sz="1100" b="0" i="0" noProof="0" dirty="0">
                <a:solidFill>
                  <a:srgbClr val="5F7180"/>
                </a:solidFill>
                <a:latin typeface="Open Sans"/>
              </a:rPr>
              <a:t>Ime in priimek, ne oddelek.</a:t>
            </a:r>
          </a:p>
        </p:txBody>
      </p:sp>
      <p:sp>
        <p:nvSpPr>
          <p:cNvPr id="15" name="Rounded Rectangle 14"/>
          <p:cNvSpPr/>
          <p:nvPr/>
        </p:nvSpPr>
        <p:spPr>
          <a:xfrm>
            <a:off x="838200" y="3080000"/>
            <a:ext cx="430000" cy="430000"/>
          </a:xfrm>
          <a:prstGeom prst="roundRect">
            <a:avLst>
              <a:gd name="adj" fmla="val 15000"/>
            </a:avLst>
          </a:prstGeom>
          <a:solidFill>
            <a:srgbClr val="0B5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6" name="TextBox 15"/>
          <p:cNvSpPr txBox="1"/>
          <p:nvPr/>
        </p:nvSpPr>
        <p:spPr>
          <a:xfrm>
            <a:off x="838200" y="3175000"/>
            <a:ext cx="430000" cy="300000"/>
          </a:xfrm>
          <a:prstGeom prst="rect">
            <a:avLst/>
          </a:prstGeom>
          <a:noFill/>
        </p:spPr>
        <p:txBody>
          <a:bodyPr wrap="square" lIns="0" tIns="0" rIns="0" bIns="0" anchor="t">
            <a:spAutoFit/>
          </a:bodyPr>
          <a:lstStyle/>
          <a:p>
            <a:pPr algn="ctr">
              <a:lnSpc>
                <a:spcPct val="105000"/>
              </a:lnSpc>
            </a:pPr>
            <a:r>
              <a:rPr lang="sl-SI" sz="1500" b="1" i="0" noProof="0" dirty="0">
                <a:solidFill>
                  <a:srgbClr val="FFFFFF"/>
                </a:solidFill>
                <a:latin typeface="Open Sans"/>
              </a:rPr>
              <a:t>3</a:t>
            </a:r>
          </a:p>
        </p:txBody>
      </p:sp>
      <p:sp>
        <p:nvSpPr>
          <p:cNvPr id="17" name="TextBox 16"/>
          <p:cNvSpPr txBox="1"/>
          <p:nvPr/>
        </p:nvSpPr>
        <p:spPr>
          <a:xfrm>
            <a:off x="1428200" y="3100000"/>
            <a:ext cx="4510000" cy="700000"/>
          </a:xfrm>
          <a:prstGeom prst="rect">
            <a:avLst/>
          </a:prstGeom>
          <a:noFill/>
        </p:spPr>
        <p:txBody>
          <a:bodyPr wrap="square" lIns="0" tIns="0" rIns="0" bIns="0" anchor="t">
            <a:spAutoFit/>
          </a:bodyPr>
          <a:lstStyle/>
          <a:p>
            <a:pPr algn="l">
              <a:lnSpc>
                <a:spcPct val="105000"/>
              </a:lnSpc>
              <a:spcAft>
                <a:spcPts val="200"/>
              </a:spcAft>
            </a:pPr>
            <a:r>
              <a:rPr lang="sl-SI" sz="1300" b="1" i="0" noProof="0" dirty="0">
                <a:solidFill>
                  <a:srgbClr val="23303A"/>
                </a:solidFill>
                <a:latin typeface="Open Sans"/>
              </a:rPr>
              <a:t>Koliko stane najmanjša vzdržna različica na leto?</a:t>
            </a:r>
          </a:p>
          <a:p>
            <a:pPr algn="l">
              <a:lnSpc>
                <a:spcPct val="105000"/>
              </a:lnSpc>
            </a:pPr>
            <a:r>
              <a:rPr lang="sl-SI" sz="1100" b="0" i="0" noProof="0" dirty="0">
                <a:solidFill>
                  <a:srgbClr val="5F7180"/>
                </a:solidFill>
                <a:latin typeface="Open Sans"/>
              </a:rPr>
              <a:t>Brez te številke ni pogovora.</a:t>
            </a:r>
          </a:p>
        </p:txBody>
      </p:sp>
      <p:sp>
        <p:nvSpPr>
          <p:cNvPr id="18" name="Rounded Rectangle 17"/>
          <p:cNvSpPr/>
          <p:nvPr/>
        </p:nvSpPr>
        <p:spPr>
          <a:xfrm>
            <a:off x="838200" y="3880000"/>
            <a:ext cx="430000" cy="430000"/>
          </a:xfrm>
          <a:prstGeom prst="roundRect">
            <a:avLst>
              <a:gd name="adj" fmla="val 15000"/>
            </a:avLst>
          </a:prstGeom>
          <a:solidFill>
            <a:srgbClr val="0B5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9" name="TextBox 18"/>
          <p:cNvSpPr txBox="1"/>
          <p:nvPr/>
        </p:nvSpPr>
        <p:spPr>
          <a:xfrm>
            <a:off x="838200" y="3975000"/>
            <a:ext cx="430000" cy="300000"/>
          </a:xfrm>
          <a:prstGeom prst="rect">
            <a:avLst/>
          </a:prstGeom>
          <a:noFill/>
        </p:spPr>
        <p:txBody>
          <a:bodyPr wrap="square" lIns="0" tIns="0" rIns="0" bIns="0" anchor="t">
            <a:spAutoFit/>
          </a:bodyPr>
          <a:lstStyle/>
          <a:p>
            <a:pPr algn="ctr">
              <a:lnSpc>
                <a:spcPct val="105000"/>
              </a:lnSpc>
            </a:pPr>
            <a:r>
              <a:rPr lang="sl-SI" sz="1500" b="1" i="0" noProof="0" dirty="0">
                <a:solidFill>
                  <a:srgbClr val="FFFFFF"/>
                </a:solidFill>
                <a:latin typeface="Open Sans"/>
              </a:rPr>
              <a:t>4</a:t>
            </a:r>
          </a:p>
        </p:txBody>
      </p:sp>
      <p:sp>
        <p:nvSpPr>
          <p:cNvPr id="20" name="TextBox 19"/>
          <p:cNvSpPr txBox="1"/>
          <p:nvPr/>
        </p:nvSpPr>
        <p:spPr>
          <a:xfrm>
            <a:off x="1428200" y="3900000"/>
            <a:ext cx="4510000" cy="700000"/>
          </a:xfrm>
          <a:prstGeom prst="rect">
            <a:avLst/>
          </a:prstGeom>
          <a:noFill/>
        </p:spPr>
        <p:txBody>
          <a:bodyPr wrap="square" lIns="0" tIns="0" rIns="0" bIns="0" anchor="t">
            <a:spAutoFit/>
          </a:bodyPr>
          <a:lstStyle/>
          <a:p>
            <a:pPr algn="l">
              <a:lnSpc>
                <a:spcPct val="105000"/>
              </a:lnSpc>
              <a:spcAft>
                <a:spcPts val="200"/>
              </a:spcAft>
            </a:pPr>
            <a:r>
              <a:rPr lang="sl-SI" sz="1300" b="1" i="0" noProof="0" dirty="0">
                <a:solidFill>
                  <a:srgbClr val="23303A"/>
                </a:solidFill>
                <a:latin typeface="Open Sans"/>
              </a:rPr>
              <a:t>Kdo jo bo izvajal, ko projektnih pogodb ne bo?</a:t>
            </a:r>
          </a:p>
          <a:p>
            <a:pPr algn="l">
              <a:lnSpc>
                <a:spcPct val="105000"/>
              </a:lnSpc>
            </a:pPr>
            <a:r>
              <a:rPr lang="sl-SI" sz="1100" b="0" i="0" noProof="0" dirty="0">
                <a:solidFill>
                  <a:srgbClr val="5F7180"/>
                </a:solidFill>
                <a:latin typeface="Open Sans"/>
              </a:rPr>
              <a:t>Ljudje so najšibkejši člen.</a:t>
            </a:r>
          </a:p>
        </p:txBody>
      </p:sp>
      <p:sp>
        <p:nvSpPr>
          <p:cNvPr id="21" name="Rounded Rectangle 20"/>
          <p:cNvSpPr/>
          <p:nvPr/>
        </p:nvSpPr>
        <p:spPr>
          <a:xfrm>
            <a:off x="6253800" y="1480000"/>
            <a:ext cx="430000" cy="430000"/>
          </a:xfrm>
          <a:prstGeom prst="roundRect">
            <a:avLst>
              <a:gd name="adj" fmla="val 15000"/>
            </a:avLst>
          </a:prstGeom>
          <a:solidFill>
            <a:srgbClr val="0B5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22" name="TextBox 21"/>
          <p:cNvSpPr txBox="1"/>
          <p:nvPr/>
        </p:nvSpPr>
        <p:spPr>
          <a:xfrm>
            <a:off x="6253800" y="1575000"/>
            <a:ext cx="430000" cy="300000"/>
          </a:xfrm>
          <a:prstGeom prst="rect">
            <a:avLst/>
          </a:prstGeom>
          <a:noFill/>
        </p:spPr>
        <p:txBody>
          <a:bodyPr wrap="square" lIns="0" tIns="0" rIns="0" bIns="0" anchor="t">
            <a:spAutoFit/>
          </a:bodyPr>
          <a:lstStyle/>
          <a:p>
            <a:pPr algn="ctr">
              <a:lnSpc>
                <a:spcPct val="105000"/>
              </a:lnSpc>
            </a:pPr>
            <a:r>
              <a:rPr lang="sl-SI" sz="1500" b="1" i="0" noProof="0" dirty="0">
                <a:solidFill>
                  <a:srgbClr val="FFFFFF"/>
                </a:solidFill>
                <a:latin typeface="Open Sans"/>
              </a:rPr>
              <a:t>5</a:t>
            </a:r>
          </a:p>
        </p:txBody>
      </p:sp>
      <p:sp>
        <p:nvSpPr>
          <p:cNvPr id="23" name="TextBox 22"/>
          <p:cNvSpPr txBox="1"/>
          <p:nvPr/>
        </p:nvSpPr>
        <p:spPr>
          <a:xfrm>
            <a:off x="6843800" y="1500000"/>
            <a:ext cx="4510000" cy="700000"/>
          </a:xfrm>
          <a:prstGeom prst="rect">
            <a:avLst/>
          </a:prstGeom>
          <a:noFill/>
        </p:spPr>
        <p:txBody>
          <a:bodyPr wrap="square" lIns="0" tIns="0" rIns="0" bIns="0" anchor="t">
            <a:spAutoFit/>
          </a:bodyPr>
          <a:lstStyle/>
          <a:p>
            <a:pPr algn="l">
              <a:lnSpc>
                <a:spcPct val="105000"/>
              </a:lnSpc>
              <a:spcAft>
                <a:spcPts val="200"/>
              </a:spcAft>
            </a:pPr>
            <a:r>
              <a:rPr lang="sl-SI" sz="1300" b="1" i="0" noProof="0" dirty="0">
                <a:solidFill>
                  <a:srgbClr val="23303A"/>
                </a:solidFill>
                <a:latin typeface="Open Sans"/>
              </a:rPr>
              <a:t>Katere podatke bomo potrebovali za odločitev?</a:t>
            </a:r>
          </a:p>
          <a:p>
            <a:pPr algn="l">
              <a:lnSpc>
                <a:spcPct val="105000"/>
              </a:lnSpc>
            </a:pPr>
            <a:r>
              <a:rPr lang="sl-SI" sz="1100" b="0" i="0" noProof="0" dirty="0">
                <a:solidFill>
                  <a:srgbClr val="5F7180"/>
                </a:solidFill>
                <a:latin typeface="Open Sans"/>
              </a:rPr>
              <a:t>Zbirati jih je treba od prvega dne.</a:t>
            </a:r>
          </a:p>
        </p:txBody>
      </p:sp>
      <p:sp>
        <p:nvSpPr>
          <p:cNvPr id="24" name="Rounded Rectangle 23"/>
          <p:cNvSpPr/>
          <p:nvPr/>
        </p:nvSpPr>
        <p:spPr>
          <a:xfrm>
            <a:off x="6253800" y="2280000"/>
            <a:ext cx="430000" cy="430000"/>
          </a:xfrm>
          <a:prstGeom prst="roundRect">
            <a:avLst>
              <a:gd name="adj" fmla="val 15000"/>
            </a:avLst>
          </a:prstGeom>
          <a:solidFill>
            <a:srgbClr val="0B5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25" name="TextBox 24"/>
          <p:cNvSpPr txBox="1"/>
          <p:nvPr/>
        </p:nvSpPr>
        <p:spPr>
          <a:xfrm>
            <a:off x="6253800" y="2375000"/>
            <a:ext cx="430000" cy="300000"/>
          </a:xfrm>
          <a:prstGeom prst="rect">
            <a:avLst/>
          </a:prstGeom>
          <a:noFill/>
        </p:spPr>
        <p:txBody>
          <a:bodyPr wrap="square" lIns="0" tIns="0" rIns="0" bIns="0" anchor="t">
            <a:spAutoFit/>
          </a:bodyPr>
          <a:lstStyle/>
          <a:p>
            <a:pPr algn="ctr">
              <a:lnSpc>
                <a:spcPct val="105000"/>
              </a:lnSpc>
            </a:pPr>
            <a:r>
              <a:rPr lang="sl-SI" sz="1500" b="1" i="0" noProof="0" dirty="0">
                <a:solidFill>
                  <a:srgbClr val="FFFFFF"/>
                </a:solidFill>
                <a:latin typeface="Open Sans"/>
              </a:rPr>
              <a:t>6</a:t>
            </a:r>
          </a:p>
        </p:txBody>
      </p:sp>
      <p:sp>
        <p:nvSpPr>
          <p:cNvPr id="26" name="TextBox 25"/>
          <p:cNvSpPr txBox="1"/>
          <p:nvPr/>
        </p:nvSpPr>
        <p:spPr>
          <a:xfrm>
            <a:off x="6843800" y="2300000"/>
            <a:ext cx="4510000" cy="700000"/>
          </a:xfrm>
          <a:prstGeom prst="rect">
            <a:avLst/>
          </a:prstGeom>
          <a:noFill/>
        </p:spPr>
        <p:txBody>
          <a:bodyPr wrap="square" lIns="0" tIns="0" rIns="0" bIns="0" anchor="t">
            <a:spAutoFit/>
          </a:bodyPr>
          <a:lstStyle/>
          <a:p>
            <a:pPr algn="l">
              <a:lnSpc>
                <a:spcPct val="105000"/>
              </a:lnSpc>
              <a:spcAft>
                <a:spcPts val="200"/>
              </a:spcAft>
            </a:pPr>
            <a:r>
              <a:rPr lang="sl-SI" sz="1300" b="1" i="0" noProof="0" dirty="0">
                <a:solidFill>
                  <a:srgbClr val="23303A"/>
                </a:solidFill>
                <a:latin typeface="Open Sans"/>
              </a:rPr>
              <a:t>Ali jo redna služba zmore vzdrževati?</a:t>
            </a:r>
          </a:p>
          <a:p>
            <a:pPr algn="l">
              <a:lnSpc>
                <a:spcPct val="105000"/>
              </a:lnSpc>
            </a:pPr>
            <a:r>
              <a:rPr lang="sl-SI" sz="1100" b="0" i="0" noProof="0" dirty="0">
                <a:solidFill>
                  <a:srgbClr val="5F7180"/>
                </a:solidFill>
                <a:latin typeface="Open Sans"/>
              </a:rPr>
              <a:t>Tehnologija, ki jo zna en sam človek, je odložena težava.</a:t>
            </a:r>
          </a:p>
        </p:txBody>
      </p:sp>
      <p:sp>
        <p:nvSpPr>
          <p:cNvPr id="27" name="Rounded Rectangle 26"/>
          <p:cNvSpPr/>
          <p:nvPr/>
        </p:nvSpPr>
        <p:spPr>
          <a:xfrm>
            <a:off x="6253800" y="3080000"/>
            <a:ext cx="430000" cy="430000"/>
          </a:xfrm>
          <a:prstGeom prst="roundRect">
            <a:avLst>
              <a:gd name="adj" fmla="val 15000"/>
            </a:avLst>
          </a:prstGeom>
          <a:solidFill>
            <a:srgbClr val="0B5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28" name="TextBox 27"/>
          <p:cNvSpPr txBox="1"/>
          <p:nvPr/>
        </p:nvSpPr>
        <p:spPr>
          <a:xfrm>
            <a:off x="6253800" y="3175000"/>
            <a:ext cx="430000" cy="300000"/>
          </a:xfrm>
          <a:prstGeom prst="rect">
            <a:avLst/>
          </a:prstGeom>
          <a:noFill/>
        </p:spPr>
        <p:txBody>
          <a:bodyPr wrap="square" lIns="0" tIns="0" rIns="0" bIns="0" anchor="t">
            <a:spAutoFit/>
          </a:bodyPr>
          <a:lstStyle/>
          <a:p>
            <a:pPr algn="ctr">
              <a:lnSpc>
                <a:spcPct val="105000"/>
              </a:lnSpc>
            </a:pPr>
            <a:r>
              <a:rPr lang="sl-SI" sz="1500" b="1" i="0" noProof="0" dirty="0">
                <a:solidFill>
                  <a:srgbClr val="FFFFFF"/>
                </a:solidFill>
                <a:latin typeface="Open Sans"/>
              </a:rPr>
              <a:t>7</a:t>
            </a:r>
          </a:p>
        </p:txBody>
      </p:sp>
      <p:sp>
        <p:nvSpPr>
          <p:cNvPr id="29" name="TextBox 28"/>
          <p:cNvSpPr txBox="1"/>
          <p:nvPr/>
        </p:nvSpPr>
        <p:spPr>
          <a:xfrm>
            <a:off x="6843800" y="3100000"/>
            <a:ext cx="4510000" cy="700000"/>
          </a:xfrm>
          <a:prstGeom prst="rect">
            <a:avLst/>
          </a:prstGeom>
          <a:noFill/>
        </p:spPr>
        <p:txBody>
          <a:bodyPr wrap="square" lIns="0" tIns="0" rIns="0" bIns="0" anchor="t">
            <a:spAutoFit/>
          </a:bodyPr>
          <a:lstStyle/>
          <a:p>
            <a:pPr algn="l">
              <a:lnSpc>
                <a:spcPct val="105000"/>
              </a:lnSpc>
              <a:spcAft>
                <a:spcPts val="200"/>
              </a:spcAft>
            </a:pPr>
            <a:r>
              <a:rPr lang="sl-SI" sz="1300" b="1" i="0" noProof="0" dirty="0">
                <a:solidFill>
                  <a:srgbClr val="23303A"/>
                </a:solidFill>
                <a:latin typeface="Open Sans"/>
              </a:rPr>
              <a:t>Kaj bomo naredili s tistim, česar ne nadaljujemo?</a:t>
            </a:r>
          </a:p>
          <a:p>
            <a:pPr algn="l">
              <a:lnSpc>
                <a:spcPct val="105000"/>
              </a:lnSpc>
            </a:pPr>
            <a:r>
              <a:rPr lang="sl-SI" sz="1100" b="0" i="0" noProof="0" dirty="0">
                <a:solidFill>
                  <a:srgbClr val="5F7180"/>
                </a:solidFill>
                <a:latin typeface="Open Sans"/>
              </a:rPr>
              <a:t>Urejen arhiv je še vedno uporaben.</a:t>
            </a:r>
          </a:p>
        </p:txBody>
      </p:sp>
      <p:sp>
        <p:nvSpPr>
          <p:cNvPr id="30" name="TextBox 29"/>
          <p:cNvSpPr txBox="1"/>
          <p:nvPr/>
        </p:nvSpPr>
        <p:spPr>
          <a:xfrm>
            <a:off x="6253800" y="3940000"/>
            <a:ext cx="5100000" cy="600000"/>
          </a:xfrm>
          <a:prstGeom prst="rect">
            <a:avLst/>
          </a:prstGeom>
          <a:noFill/>
        </p:spPr>
        <p:txBody>
          <a:bodyPr wrap="square" lIns="0" tIns="0" rIns="0" bIns="0" anchor="t">
            <a:spAutoFit/>
          </a:bodyPr>
          <a:lstStyle/>
          <a:p>
            <a:pPr algn="l">
              <a:lnSpc>
                <a:spcPct val="105000"/>
              </a:lnSpc>
            </a:pPr>
            <a:r>
              <a:rPr lang="sl-SI" sz="1100" b="0" i="1" noProof="0" dirty="0">
                <a:solidFill>
                  <a:srgbClr val="5F7180"/>
                </a:solidFill>
                <a:latin typeface="Open Sans"/>
              </a:rPr>
              <a:t>Vprašanja so enaka pri podatkovnem svetovanju, pri programu digitalnega vključevanja in pri bralnem projektu v šolski knjižnici.</a:t>
            </a:r>
          </a:p>
        </p:txBody>
      </p:sp>
      <p:sp>
        <p:nvSpPr>
          <p:cNvPr id="31" name="Rounded Rectangle 30"/>
          <p:cNvSpPr/>
          <p:nvPr/>
        </p:nvSpPr>
        <p:spPr>
          <a:xfrm>
            <a:off x="838200" y="4780000"/>
            <a:ext cx="10515600" cy="62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32" name="TextBox 31"/>
          <p:cNvSpPr txBox="1"/>
          <p:nvPr/>
        </p:nvSpPr>
        <p:spPr>
          <a:xfrm>
            <a:off x="1138200" y="4950000"/>
            <a:ext cx="9915600" cy="262316"/>
          </a:xfrm>
          <a:prstGeom prst="rect">
            <a:avLst/>
          </a:prstGeom>
          <a:noFill/>
        </p:spPr>
        <p:txBody>
          <a:bodyPr wrap="square" lIns="0" tIns="0" rIns="0" bIns="0" anchor="t">
            <a:spAutoFit/>
          </a:bodyPr>
          <a:lstStyle/>
          <a:p>
            <a:pPr algn="l">
              <a:lnSpc>
                <a:spcPct val="105000"/>
              </a:lnSpc>
            </a:pPr>
            <a:r>
              <a:rPr lang="sl-SI" sz="1700" b="1" i="0" noProof="0" dirty="0">
                <a:solidFill>
                  <a:srgbClr val="0B5185"/>
                </a:solidFill>
                <a:latin typeface="Open Sans"/>
              </a:rPr>
              <a:t>Izhodna strategija ni pesimizem. Je del projektnega načrta.</a:t>
            </a:r>
          </a:p>
        </p:txBody>
      </p:sp>
    </p:spTree>
    <p:extLst>
      <p:ext uri="{BB962C8B-B14F-4D97-AF65-F5344CB8AC3E}">
        <p14:creationId xmlns:p14="http://schemas.microsoft.com/office/powerpoint/2010/main" val="1817120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6D04-08CB-E430-8428-976F8EBF9E47}"/>
              </a:ext>
            </a:extLst>
          </p:cNvPr>
          <p:cNvSpPr>
            <a:spLocks noGrp="1"/>
          </p:cNvSpPr>
          <p:nvPr>
            <p:ph type="title"/>
          </p:nvPr>
        </p:nvSpPr>
        <p:spPr>
          <a:xfrm>
            <a:off x="838200" y="365125"/>
            <a:ext cx="10515600" cy="820000"/>
          </a:xfrm>
        </p:spPr>
        <p:txBody>
          <a:bodyPr wrap="square" anchor="b"/>
          <a:lstStyle/>
          <a:p>
            <a:pPr>
              <a:lnSpc>
                <a:spcPct val="100000"/>
              </a:lnSpc>
            </a:pPr>
            <a:r>
              <a:rPr lang="sl-SI" sz="3000" b="1" noProof="0" dirty="0">
                <a:solidFill>
                  <a:srgbClr val="0B5185"/>
                </a:solidFill>
                <a:latin typeface="Open Sans"/>
              </a:rPr>
              <a:t>Tri izkušnje iz tujine</a:t>
            </a:r>
          </a:p>
        </p:txBody>
      </p:sp>
      <p:cxnSp>
        <p:nvCxnSpPr>
          <p:cNvPr id="4" name="Straight Connector 3">
            <a:extLst>
              <a:ext uri="{FF2B5EF4-FFF2-40B4-BE49-F238E27FC236}">
                <a16:creationId xmlns:a16="http://schemas.microsoft.com/office/drawing/2014/main" id="{1291DE61-EA14-2AD4-6A66-2B08F8B8A103}"/>
              </a:ext>
            </a:extLst>
          </p:cNvPr>
          <p:cNvCxnSpPr>
            <a:cxnSpLocks/>
          </p:cNvCxnSpPr>
          <p:nvPr/>
        </p:nvCxnSpPr>
        <p:spPr>
          <a:xfrm>
            <a:off x="0" y="5660264"/>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A blue and orange logo&#10;&#10;Description automatically generated">
            <a:extLst>
              <a:ext uri="{FF2B5EF4-FFF2-40B4-BE49-F238E27FC236}">
                <a16:creationId xmlns:a16="http://schemas.microsoft.com/office/drawing/2014/main" id="{F208BB2A-3162-7115-FAB2-CBF5BCBED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sp>
        <p:nvSpPr>
          <p:cNvPr id="8" name="TextBox 10">
            <a:extLst>
              <a:ext uri="{FF2B5EF4-FFF2-40B4-BE49-F238E27FC236}">
                <a16:creationId xmlns:a16="http://schemas.microsoft.com/office/drawing/2014/main" id="{CA941379-8CA7-43E4-8114-533E6DC9F028}"/>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sp>
        <p:nvSpPr>
          <p:cNvPr id="9" name="Rounded Rectangle 8"/>
          <p:cNvSpPr/>
          <p:nvPr/>
        </p:nvSpPr>
        <p:spPr>
          <a:xfrm>
            <a:off x="838200" y="1480000"/>
            <a:ext cx="3350000" cy="305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0" name="TextBox 9"/>
          <p:cNvSpPr txBox="1"/>
          <p:nvPr/>
        </p:nvSpPr>
        <p:spPr>
          <a:xfrm>
            <a:off x="1098200" y="1720000"/>
            <a:ext cx="2830000" cy="2600000"/>
          </a:xfrm>
          <a:prstGeom prst="rect">
            <a:avLst/>
          </a:prstGeom>
          <a:noFill/>
        </p:spPr>
        <p:txBody>
          <a:bodyPr wrap="square" lIns="0" tIns="0" rIns="0" bIns="0" anchor="t">
            <a:spAutoFit/>
          </a:bodyPr>
          <a:lstStyle/>
          <a:p>
            <a:pPr algn="l">
              <a:lnSpc>
                <a:spcPct val="105000"/>
              </a:lnSpc>
              <a:spcAft>
                <a:spcPts val="200"/>
              </a:spcAft>
            </a:pPr>
            <a:r>
              <a:rPr lang="sl-SI" sz="1500" b="1" i="0" noProof="0" dirty="0">
                <a:solidFill>
                  <a:srgbClr val="0B5185"/>
                </a:solidFill>
                <a:latin typeface="Open Sans"/>
              </a:rPr>
              <a:t>Univerza v Bristolu</a:t>
            </a:r>
          </a:p>
          <a:p>
            <a:pPr algn="l">
              <a:lnSpc>
                <a:spcPct val="105000"/>
              </a:lnSpc>
              <a:spcAft>
                <a:spcPts val="1200"/>
              </a:spcAft>
            </a:pPr>
            <a:r>
              <a:rPr lang="sl-SI" sz="1100" b="0" i="0" noProof="0" dirty="0" err="1">
                <a:solidFill>
                  <a:srgbClr val="B35418"/>
                </a:solidFill>
                <a:latin typeface="Open Sans"/>
              </a:rPr>
              <a:t>data.bris</a:t>
            </a:r>
            <a:r>
              <a:rPr lang="sl-SI" sz="1100" b="0" i="0" noProof="0" dirty="0">
                <a:solidFill>
                  <a:srgbClr val="B35418"/>
                </a:solidFill>
                <a:latin typeface="Open Sans"/>
              </a:rPr>
              <a:t>, 2011–2013</a:t>
            </a:r>
          </a:p>
          <a:p>
            <a:pPr algn="l">
              <a:lnSpc>
                <a:spcPct val="110000"/>
              </a:lnSpc>
              <a:spcAft>
                <a:spcPts val="1000"/>
              </a:spcAft>
            </a:pPr>
            <a:r>
              <a:rPr lang="sl-SI" sz="1200" b="0" i="0" noProof="0" dirty="0">
                <a:solidFill>
                  <a:srgbClr val="23303A"/>
                </a:solidFill>
                <a:latin typeface="Open Sans"/>
              </a:rPr>
              <a:t>Projekt </a:t>
            </a:r>
            <a:r>
              <a:rPr lang="sl-SI" sz="1200" b="0" i="0" noProof="0" dirty="0" err="1">
                <a:solidFill>
                  <a:srgbClr val="23303A"/>
                </a:solidFill>
                <a:latin typeface="Open Sans"/>
              </a:rPr>
              <a:t>Jisc</a:t>
            </a:r>
            <a:r>
              <a:rPr lang="sl-SI" sz="1200" b="0" i="0" noProof="0" dirty="0">
                <a:solidFill>
                  <a:srgbClr val="23303A"/>
                </a:solidFill>
                <a:latin typeface="Open Sans"/>
              </a:rPr>
              <a:t> → pilot na eni fakulteti → poslovni načrt za vodstvo, predviden že v prijavi → redno financiranje knjižnice.</a:t>
            </a:r>
          </a:p>
          <a:p>
            <a:pPr algn="l">
              <a:lnSpc>
                <a:spcPct val="110000"/>
              </a:lnSpc>
            </a:pPr>
            <a:r>
              <a:rPr lang="sl-SI" sz="1200" b="0" i="0" noProof="0" dirty="0">
                <a:solidFill>
                  <a:srgbClr val="5F7180"/>
                </a:solidFill>
                <a:latin typeface="Open Sans"/>
              </a:rPr>
              <a:t>Vodstvo sta prepričala zahteve financerjev in založnikov ter strošek in tveganje </a:t>
            </a:r>
            <a:r>
              <a:rPr lang="sl-SI" sz="1200" b="0" i="0" noProof="0" dirty="0" err="1">
                <a:solidFill>
                  <a:srgbClr val="5F7180"/>
                </a:solidFill>
                <a:latin typeface="Open Sans"/>
              </a:rPr>
              <a:t>neukrepanja</a:t>
            </a:r>
            <a:r>
              <a:rPr lang="sl-SI" sz="1200" b="0" i="0" noProof="0" dirty="0">
                <a:solidFill>
                  <a:srgbClr val="5F7180"/>
                </a:solidFill>
                <a:latin typeface="Open Sans"/>
              </a:rPr>
              <a:t>. Storitev deluje še danes.</a:t>
            </a:r>
          </a:p>
        </p:txBody>
      </p:sp>
      <p:sp>
        <p:nvSpPr>
          <p:cNvPr id="11" name="Rounded Rectangle 10"/>
          <p:cNvSpPr/>
          <p:nvPr/>
        </p:nvSpPr>
        <p:spPr>
          <a:xfrm>
            <a:off x="4421000" y="1480000"/>
            <a:ext cx="3350000" cy="305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2" name="TextBox 11"/>
          <p:cNvSpPr txBox="1"/>
          <p:nvPr/>
        </p:nvSpPr>
        <p:spPr>
          <a:xfrm>
            <a:off x="4681000" y="1720000"/>
            <a:ext cx="2830000" cy="2138791"/>
          </a:xfrm>
          <a:prstGeom prst="rect">
            <a:avLst/>
          </a:prstGeom>
          <a:noFill/>
        </p:spPr>
        <p:txBody>
          <a:bodyPr wrap="square" lIns="0" tIns="0" rIns="0" bIns="0" anchor="t">
            <a:spAutoFit/>
          </a:bodyPr>
          <a:lstStyle/>
          <a:p>
            <a:pPr algn="l">
              <a:lnSpc>
                <a:spcPct val="105000"/>
              </a:lnSpc>
              <a:spcAft>
                <a:spcPts val="200"/>
              </a:spcAft>
            </a:pPr>
            <a:r>
              <a:rPr lang="sl-SI" sz="1500" b="1" i="0" noProof="0" dirty="0">
                <a:solidFill>
                  <a:srgbClr val="0B5185"/>
                </a:solidFill>
                <a:latin typeface="Open Sans"/>
              </a:rPr>
              <a:t>ARL in Ithaka S+R</a:t>
            </a:r>
          </a:p>
          <a:p>
            <a:pPr algn="l">
              <a:lnSpc>
                <a:spcPct val="105000"/>
              </a:lnSpc>
              <a:spcAft>
                <a:spcPts val="1200"/>
              </a:spcAft>
            </a:pPr>
            <a:r>
              <a:rPr lang="sl-SI" sz="1100" b="0" i="0" noProof="0" dirty="0">
                <a:solidFill>
                  <a:srgbClr val="B35418"/>
                </a:solidFill>
                <a:latin typeface="Open Sans"/>
              </a:rPr>
              <a:t>osem digitaliziranih zbirk, 2013</a:t>
            </a:r>
          </a:p>
          <a:p>
            <a:pPr algn="l">
              <a:lnSpc>
                <a:spcPct val="110000"/>
              </a:lnSpc>
              <a:spcAft>
                <a:spcPts val="1000"/>
              </a:spcAft>
            </a:pPr>
            <a:r>
              <a:rPr lang="sl-SI" sz="1200" b="0" i="0" noProof="0" dirty="0">
                <a:solidFill>
                  <a:srgbClr val="23303A"/>
                </a:solidFill>
                <a:latin typeface="Open Sans"/>
              </a:rPr>
              <a:t>80 % velikih ameriških knjižnic šteje digitalizirane zbirke za strateško osrednje, a jih kadrovsko in finančno ne zmore vzdrževati.</a:t>
            </a:r>
          </a:p>
          <a:p>
            <a:pPr algn="l">
              <a:lnSpc>
                <a:spcPct val="110000"/>
              </a:lnSpc>
            </a:pPr>
            <a:r>
              <a:rPr lang="sl-SI" sz="1200" b="0" i="0" noProof="0" dirty="0">
                <a:solidFill>
                  <a:srgbClr val="5F7180"/>
                </a:solidFill>
                <a:latin typeface="Open Sans"/>
              </a:rPr>
              <a:t>Preživijo tiste, ki so vpete v redno delo in se močno ujemajo s poslanstvom ustanove.</a:t>
            </a:r>
          </a:p>
        </p:txBody>
      </p:sp>
      <p:sp>
        <p:nvSpPr>
          <p:cNvPr id="13" name="Rounded Rectangle 12"/>
          <p:cNvSpPr/>
          <p:nvPr/>
        </p:nvSpPr>
        <p:spPr>
          <a:xfrm>
            <a:off x="8003800" y="1480000"/>
            <a:ext cx="3350000" cy="305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4" name="TextBox 13"/>
          <p:cNvSpPr txBox="1"/>
          <p:nvPr/>
        </p:nvSpPr>
        <p:spPr>
          <a:xfrm>
            <a:off x="8263800" y="1720000"/>
            <a:ext cx="2830000" cy="2600000"/>
          </a:xfrm>
          <a:prstGeom prst="rect">
            <a:avLst/>
          </a:prstGeom>
          <a:noFill/>
        </p:spPr>
        <p:txBody>
          <a:bodyPr wrap="square" lIns="0" tIns="0" rIns="0" bIns="0" anchor="t">
            <a:spAutoFit/>
          </a:bodyPr>
          <a:lstStyle/>
          <a:p>
            <a:pPr algn="l">
              <a:lnSpc>
                <a:spcPct val="105000"/>
              </a:lnSpc>
              <a:spcAft>
                <a:spcPts val="200"/>
              </a:spcAft>
            </a:pPr>
            <a:r>
              <a:rPr lang="sl-SI" sz="1500" b="1" i="0" noProof="0" dirty="0" err="1">
                <a:solidFill>
                  <a:srgbClr val="0B5185"/>
                </a:solidFill>
                <a:latin typeface="Open Sans"/>
              </a:rPr>
              <a:t>Endings</a:t>
            </a:r>
            <a:r>
              <a:rPr lang="sl-SI" sz="1500" b="1" i="0" noProof="0" dirty="0">
                <a:solidFill>
                  <a:srgbClr val="0B5185"/>
                </a:solidFill>
                <a:latin typeface="Open Sans"/>
              </a:rPr>
              <a:t> Project</a:t>
            </a:r>
          </a:p>
          <a:p>
            <a:pPr algn="l">
              <a:lnSpc>
                <a:spcPct val="105000"/>
              </a:lnSpc>
              <a:spcAft>
                <a:spcPts val="1200"/>
              </a:spcAft>
            </a:pPr>
            <a:r>
              <a:rPr lang="sl-SI" sz="1100" b="0" i="0" noProof="0" dirty="0" err="1">
                <a:solidFill>
                  <a:srgbClr val="B35418"/>
                </a:solidFill>
                <a:latin typeface="Open Sans"/>
              </a:rPr>
              <a:t>University</a:t>
            </a:r>
            <a:r>
              <a:rPr lang="sl-SI" sz="1100" b="0" i="0" noProof="0" dirty="0">
                <a:solidFill>
                  <a:srgbClr val="B35418"/>
                </a:solidFill>
                <a:latin typeface="Open Sans"/>
              </a:rPr>
              <a:t> </a:t>
            </a:r>
            <a:r>
              <a:rPr lang="sl-SI" sz="1100" b="0" i="0" noProof="0" dirty="0" err="1">
                <a:solidFill>
                  <a:srgbClr val="B35418"/>
                </a:solidFill>
                <a:latin typeface="Open Sans"/>
              </a:rPr>
              <a:t>of</a:t>
            </a:r>
            <a:r>
              <a:rPr lang="sl-SI" sz="1100" b="0" i="0" noProof="0" dirty="0">
                <a:solidFill>
                  <a:srgbClr val="B35418"/>
                </a:solidFill>
                <a:latin typeface="Open Sans"/>
              </a:rPr>
              <a:t> Victoria</a:t>
            </a:r>
          </a:p>
          <a:p>
            <a:pPr algn="l">
              <a:lnSpc>
                <a:spcPct val="110000"/>
              </a:lnSpc>
              <a:spcAft>
                <a:spcPts val="1000"/>
              </a:spcAft>
            </a:pPr>
            <a:r>
              <a:rPr lang="sl-SI" sz="1200" b="0" i="0" noProof="0" dirty="0">
                <a:solidFill>
                  <a:srgbClr val="23303A"/>
                </a:solidFill>
                <a:latin typeface="Open Sans"/>
              </a:rPr>
              <a:t>Projekt je treba zasnovati tako, da se lahko dostojno konča: podatki, dokumentacija in izdelki, pripravljeni za arhiv.</a:t>
            </a:r>
          </a:p>
          <a:p>
            <a:pPr algn="l">
              <a:lnSpc>
                <a:spcPct val="110000"/>
              </a:lnSpc>
            </a:pPr>
            <a:r>
              <a:rPr lang="sl-SI" sz="1200" b="0" i="0" noProof="0" dirty="0">
                <a:solidFill>
                  <a:srgbClr val="5F7180"/>
                </a:solidFill>
                <a:latin typeface="Open Sans"/>
              </a:rPr>
              <a:t>Knjižnica raziskovalcem ponuja »</a:t>
            </a:r>
            <a:r>
              <a:rPr lang="sl-SI" sz="1200" b="0" i="0" noProof="0" dirty="0" err="1">
                <a:solidFill>
                  <a:srgbClr val="5F7180"/>
                </a:solidFill>
                <a:latin typeface="Open Sans"/>
              </a:rPr>
              <a:t>Grants</a:t>
            </a:r>
            <a:r>
              <a:rPr lang="sl-SI" sz="1200" b="0" i="0" noProof="0" dirty="0">
                <a:solidFill>
                  <a:srgbClr val="5F7180"/>
                </a:solidFill>
                <a:latin typeface="Open Sans"/>
              </a:rPr>
              <a:t> Menu«, seznam ovrednotenih storitev za njihove prijave.</a:t>
            </a:r>
          </a:p>
        </p:txBody>
      </p:sp>
      <p:sp>
        <p:nvSpPr>
          <p:cNvPr id="15" name="TextBox 14"/>
          <p:cNvSpPr txBox="1"/>
          <p:nvPr/>
        </p:nvSpPr>
        <p:spPr>
          <a:xfrm>
            <a:off x="838200" y="4720000"/>
            <a:ext cx="10515600" cy="560000"/>
          </a:xfrm>
          <a:prstGeom prst="rect">
            <a:avLst/>
          </a:prstGeom>
          <a:noFill/>
        </p:spPr>
        <p:txBody>
          <a:bodyPr wrap="square" lIns="0" tIns="0" rIns="0" bIns="0" anchor="t">
            <a:spAutoFit/>
          </a:bodyPr>
          <a:lstStyle/>
          <a:p>
            <a:pPr algn="l">
              <a:lnSpc>
                <a:spcPct val="105000"/>
              </a:lnSpc>
            </a:pPr>
            <a:r>
              <a:rPr lang="sl-SI" sz="1150" b="1" i="0" noProof="0" dirty="0">
                <a:solidFill>
                  <a:srgbClr val="5F7180"/>
                </a:solidFill>
                <a:latin typeface="Open Sans"/>
              </a:rPr>
              <a:t>Doma:  </a:t>
            </a:r>
            <a:r>
              <a:rPr lang="sl-SI" sz="1150" b="0" i="0" noProof="0" dirty="0">
                <a:solidFill>
                  <a:srgbClr val="5F7180"/>
                </a:solidFill>
                <a:latin typeface="Open Sans"/>
              </a:rPr>
              <a:t>ODUN → Nacionalni portal odprte znanosti (2014) je najbolje dokumentiran slovenski prehod iz projekta v trajno nacionalno infrastrukturo.</a:t>
            </a:r>
          </a:p>
        </p:txBody>
      </p:sp>
    </p:spTree>
    <p:extLst>
      <p:ext uri="{BB962C8B-B14F-4D97-AF65-F5344CB8AC3E}">
        <p14:creationId xmlns:p14="http://schemas.microsoft.com/office/powerpoint/2010/main" val="1817120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6D04-08CB-E430-8428-976F8EBF9E47}"/>
              </a:ext>
            </a:extLst>
          </p:cNvPr>
          <p:cNvSpPr>
            <a:spLocks noGrp="1"/>
          </p:cNvSpPr>
          <p:nvPr>
            <p:ph type="title"/>
          </p:nvPr>
        </p:nvSpPr>
        <p:spPr>
          <a:xfrm>
            <a:off x="838200" y="365125"/>
            <a:ext cx="10515600" cy="820000"/>
          </a:xfrm>
        </p:spPr>
        <p:txBody>
          <a:bodyPr wrap="square" anchor="b"/>
          <a:lstStyle/>
          <a:p>
            <a:pPr>
              <a:lnSpc>
                <a:spcPct val="100000"/>
              </a:lnSpc>
            </a:pPr>
            <a:r>
              <a:rPr lang="sl-SI" sz="3000" b="1" noProof="0" dirty="0">
                <a:solidFill>
                  <a:srgbClr val="0B5185"/>
                </a:solidFill>
                <a:latin typeface="Open Sans"/>
              </a:rPr>
              <a:t>SPOZNAJ: 1. 5. 2023 – 30. 6. 2026</a:t>
            </a:r>
          </a:p>
        </p:txBody>
      </p:sp>
      <p:cxnSp>
        <p:nvCxnSpPr>
          <p:cNvPr id="4" name="Straight Connector 3">
            <a:extLst>
              <a:ext uri="{FF2B5EF4-FFF2-40B4-BE49-F238E27FC236}">
                <a16:creationId xmlns:a16="http://schemas.microsoft.com/office/drawing/2014/main" id="{1291DE61-EA14-2AD4-6A66-2B08F8B8A103}"/>
              </a:ext>
            </a:extLst>
          </p:cNvPr>
          <p:cNvCxnSpPr>
            <a:cxnSpLocks/>
          </p:cNvCxnSpPr>
          <p:nvPr/>
        </p:nvCxnSpPr>
        <p:spPr>
          <a:xfrm>
            <a:off x="0" y="5660264"/>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A blue and orange logo&#10;&#10;Description automatically generated">
            <a:extLst>
              <a:ext uri="{FF2B5EF4-FFF2-40B4-BE49-F238E27FC236}">
                <a16:creationId xmlns:a16="http://schemas.microsoft.com/office/drawing/2014/main" id="{F208BB2A-3162-7115-FAB2-CBF5BCBED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sp>
        <p:nvSpPr>
          <p:cNvPr id="8" name="TextBox 10">
            <a:extLst>
              <a:ext uri="{FF2B5EF4-FFF2-40B4-BE49-F238E27FC236}">
                <a16:creationId xmlns:a16="http://schemas.microsoft.com/office/drawing/2014/main" id="{CA941379-8CA7-43E4-8114-533E6DC9F028}"/>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sp>
        <p:nvSpPr>
          <p:cNvPr id="9" name="Rounded Rectangle 8"/>
          <p:cNvSpPr/>
          <p:nvPr/>
        </p:nvSpPr>
        <p:spPr>
          <a:xfrm>
            <a:off x="838200" y="1420000"/>
            <a:ext cx="3350000" cy="128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0" name="TextBox 9"/>
          <p:cNvSpPr txBox="1"/>
          <p:nvPr/>
        </p:nvSpPr>
        <p:spPr>
          <a:xfrm>
            <a:off x="1078200" y="1600000"/>
            <a:ext cx="2870000" cy="960000"/>
          </a:xfrm>
          <a:prstGeom prst="rect">
            <a:avLst/>
          </a:prstGeom>
          <a:noFill/>
        </p:spPr>
        <p:txBody>
          <a:bodyPr wrap="square" lIns="0" tIns="0" rIns="0" bIns="0" anchor="t">
            <a:spAutoFit/>
          </a:bodyPr>
          <a:lstStyle/>
          <a:p>
            <a:pPr algn="l">
              <a:lnSpc>
                <a:spcPct val="105000"/>
              </a:lnSpc>
              <a:spcAft>
                <a:spcPts val="400"/>
              </a:spcAft>
            </a:pPr>
            <a:r>
              <a:rPr lang="sl-SI" sz="2400" b="1" i="0" noProof="0" dirty="0">
                <a:solidFill>
                  <a:srgbClr val="0B5185"/>
                </a:solidFill>
                <a:latin typeface="Open Sans"/>
              </a:rPr>
              <a:t>4,03 mio €</a:t>
            </a:r>
          </a:p>
          <a:p>
            <a:pPr algn="l">
              <a:lnSpc>
                <a:spcPct val="100000"/>
              </a:lnSpc>
            </a:pPr>
            <a:r>
              <a:rPr lang="sl-SI" sz="1050" b="0" i="0" noProof="0" dirty="0">
                <a:solidFill>
                  <a:srgbClr val="5F7180"/>
                </a:solidFill>
                <a:latin typeface="Open Sans"/>
              </a:rPr>
              <a:t>iz Načrta za okrevanje in odpornost ter proračuna RS</a:t>
            </a:r>
          </a:p>
        </p:txBody>
      </p:sp>
      <p:sp>
        <p:nvSpPr>
          <p:cNvPr id="11" name="Rounded Rectangle 10"/>
          <p:cNvSpPr/>
          <p:nvPr/>
        </p:nvSpPr>
        <p:spPr>
          <a:xfrm>
            <a:off x="4421000" y="1420000"/>
            <a:ext cx="3350000" cy="128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2" name="TextBox 11"/>
          <p:cNvSpPr txBox="1"/>
          <p:nvPr/>
        </p:nvSpPr>
        <p:spPr>
          <a:xfrm>
            <a:off x="4661000" y="1600000"/>
            <a:ext cx="2870000" cy="960000"/>
          </a:xfrm>
          <a:prstGeom prst="rect">
            <a:avLst/>
          </a:prstGeom>
          <a:noFill/>
        </p:spPr>
        <p:txBody>
          <a:bodyPr wrap="square" lIns="0" tIns="0" rIns="0" bIns="0" anchor="t">
            <a:spAutoFit/>
          </a:bodyPr>
          <a:lstStyle/>
          <a:p>
            <a:pPr algn="l">
              <a:lnSpc>
                <a:spcPct val="105000"/>
              </a:lnSpc>
              <a:spcAft>
                <a:spcPts val="400"/>
              </a:spcAft>
            </a:pPr>
            <a:r>
              <a:rPr lang="sl-SI" sz="3000" b="1" i="0" noProof="0" dirty="0">
                <a:solidFill>
                  <a:srgbClr val="0B5185"/>
                </a:solidFill>
                <a:latin typeface="Open Sans"/>
              </a:rPr>
              <a:t>21</a:t>
            </a:r>
          </a:p>
          <a:p>
            <a:pPr algn="l">
              <a:lnSpc>
                <a:spcPct val="100000"/>
              </a:lnSpc>
            </a:pPr>
            <a:r>
              <a:rPr lang="sl-SI" sz="1050" b="0" i="0" noProof="0" dirty="0">
                <a:solidFill>
                  <a:srgbClr val="5F7180"/>
                </a:solidFill>
                <a:latin typeface="Open Sans"/>
              </a:rPr>
              <a:t>organizacij v konzorciju, CTK poslovodeči partner</a:t>
            </a:r>
          </a:p>
        </p:txBody>
      </p:sp>
      <p:sp>
        <p:nvSpPr>
          <p:cNvPr id="13" name="Rounded Rectangle 12"/>
          <p:cNvSpPr/>
          <p:nvPr/>
        </p:nvSpPr>
        <p:spPr>
          <a:xfrm>
            <a:off x="8003800" y="1420000"/>
            <a:ext cx="3350000" cy="128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4" name="TextBox 13"/>
          <p:cNvSpPr txBox="1"/>
          <p:nvPr/>
        </p:nvSpPr>
        <p:spPr>
          <a:xfrm>
            <a:off x="8243800" y="1600000"/>
            <a:ext cx="2870000" cy="859210"/>
          </a:xfrm>
          <a:prstGeom prst="rect">
            <a:avLst/>
          </a:prstGeom>
          <a:noFill/>
        </p:spPr>
        <p:txBody>
          <a:bodyPr wrap="square" lIns="0" tIns="0" rIns="0" bIns="0" anchor="t">
            <a:spAutoFit/>
          </a:bodyPr>
          <a:lstStyle/>
          <a:p>
            <a:pPr algn="l">
              <a:lnSpc>
                <a:spcPct val="105000"/>
              </a:lnSpc>
              <a:spcAft>
                <a:spcPts val="400"/>
              </a:spcAft>
            </a:pPr>
            <a:r>
              <a:rPr lang="sl-SI" sz="3000" b="1" i="0" noProof="0" dirty="0">
                <a:solidFill>
                  <a:srgbClr val="0B5185"/>
                </a:solidFill>
                <a:latin typeface="Open Sans"/>
              </a:rPr>
              <a:t>279</a:t>
            </a:r>
          </a:p>
          <a:p>
            <a:pPr algn="l">
              <a:lnSpc>
                <a:spcPct val="100000"/>
              </a:lnSpc>
            </a:pPr>
            <a:r>
              <a:rPr lang="sl-SI" sz="1050" b="0" i="0" noProof="0" dirty="0">
                <a:solidFill>
                  <a:srgbClr val="5F7180"/>
                </a:solidFill>
                <a:latin typeface="Open Sans"/>
              </a:rPr>
              <a:t>predstavitev o odprti znanosti — 248 so jih partnerji izvedli sami</a:t>
            </a:r>
          </a:p>
        </p:txBody>
      </p:sp>
      <p:sp>
        <p:nvSpPr>
          <p:cNvPr id="15" name="Rounded Rectangle 14"/>
          <p:cNvSpPr/>
          <p:nvPr/>
        </p:nvSpPr>
        <p:spPr>
          <a:xfrm>
            <a:off x="838200" y="2870000"/>
            <a:ext cx="3350000" cy="128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6" name="TextBox 15"/>
          <p:cNvSpPr txBox="1"/>
          <p:nvPr/>
        </p:nvSpPr>
        <p:spPr>
          <a:xfrm>
            <a:off x="1078200" y="3050000"/>
            <a:ext cx="2870000" cy="859210"/>
          </a:xfrm>
          <a:prstGeom prst="rect">
            <a:avLst/>
          </a:prstGeom>
          <a:noFill/>
        </p:spPr>
        <p:txBody>
          <a:bodyPr wrap="square" lIns="0" tIns="0" rIns="0" bIns="0" anchor="t">
            <a:spAutoFit/>
          </a:bodyPr>
          <a:lstStyle/>
          <a:p>
            <a:pPr algn="l">
              <a:lnSpc>
                <a:spcPct val="105000"/>
              </a:lnSpc>
              <a:spcAft>
                <a:spcPts val="400"/>
              </a:spcAft>
            </a:pPr>
            <a:r>
              <a:rPr lang="sl-SI" sz="3000" b="1" i="0" noProof="0" dirty="0">
                <a:solidFill>
                  <a:srgbClr val="0B5185"/>
                </a:solidFill>
                <a:latin typeface="Open Sans"/>
              </a:rPr>
              <a:t>2</a:t>
            </a:r>
          </a:p>
          <a:p>
            <a:pPr algn="l">
              <a:lnSpc>
                <a:spcPct val="100000"/>
              </a:lnSpc>
            </a:pPr>
            <a:r>
              <a:rPr lang="sl-SI" sz="1050" b="0" i="0" noProof="0" dirty="0">
                <a:solidFill>
                  <a:srgbClr val="5F7180"/>
                </a:solidFill>
                <a:latin typeface="Open Sans"/>
              </a:rPr>
              <a:t>izvedbi usposabljanja za podatkovne strokovnjake (177 in 120 udeležencev)</a:t>
            </a:r>
          </a:p>
        </p:txBody>
      </p:sp>
      <p:sp>
        <p:nvSpPr>
          <p:cNvPr id="17" name="Rounded Rectangle 16"/>
          <p:cNvSpPr/>
          <p:nvPr/>
        </p:nvSpPr>
        <p:spPr>
          <a:xfrm>
            <a:off x="4421000" y="2870000"/>
            <a:ext cx="3350000" cy="128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8" name="TextBox 17"/>
          <p:cNvSpPr txBox="1"/>
          <p:nvPr/>
        </p:nvSpPr>
        <p:spPr>
          <a:xfrm>
            <a:off x="4661000" y="3050000"/>
            <a:ext cx="2870000" cy="960000"/>
          </a:xfrm>
          <a:prstGeom prst="rect">
            <a:avLst/>
          </a:prstGeom>
          <a:noFill/>
        </p:spPr>
        <p:txBody>
          <a:bodyPr wrap="square" lIns="0" tIns="0" rIns="0" bIns="0" anchor="t">
            <a:spAutoFit/>
          </a:bodyPr>
          <a:lstStyle/>
          <a:p>
            <a:pPr algn="l">
              <a:lnSpc>
                <a:spcPct val="105000"/>
              </a:lnSpc>
              <a:spcAft>
                <a:spcPts val="400"/>
              </a:spcAft>
            </a:pPr>
            <a:r>
              <a:rPr lang="sl-SI" sz="3000" b="1" i="0" noProof="0" dirty="0">
                <a:solidFill>
                  <a:srgbClr val="0B5185"/>
                </a:solidFill>
                <a:latin typeface="Open Sans"/>
              </a:rPr>
              <a:t>3</a:t>
            </a:r>
          </a:p>
          <a:p>
            <a:pPr algn="l">
              <a:lnSpc>
                <a:spcPct val="100000"/>
              </a:lnSpc>
            </a:pPr>
            <a:r>
              <a:rPr lang="sl-SI" sz="1050" b="0" i="0" noProof="0" dirty="0">
                <a:solidFill>
                  <a:srgbClr val="5F7180"/>
                </a:solidFill>
                <a:latin typeface="Open Sans"/>
              </a:rPr>
              <a:t>trajni viri: tiskani priročnik, spletni priročnik NRRP, terminološki slovar</a:t>
            </a:r>
          </a:p>
        </p:txBody>
      </p:sp>
      <p:sp>
        <p:nvSpPr>
          <p:cNvPr id="19" name="Rounded Rectangle 18"/>
          <p:cNvSpPr/>
          <p:nvPr/>
        </p:nvSpPr>
        <p:spPr>
          <a:xfrm>
            <a:off x="8003800" y="2870000"/>
            <a:ext cx="3350000" cy="128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20" name="TextBox 19"/>
          <p:cNvSpPr txBox="1"/>
          <p:nvPr/>
        </p:nvSpPr>
        <p:spPr>
          <a:xfrm>
            <a:off x="8243800" y="3050000"/>
            <a:ext cx="2870000" cy="859210"/>
          </a:xfrm>
          <a:prstGeom prst="rect">
            <a:avLst/>
          </a:prstGeom>
          <a:noFill/>
        </p:spPr>
        <p:txBody>
          <a:bodyPr wrap="square" lIns="0" tIns="0" rIns="0" bIns="0" anchor="t">
            <a:spAutoFit/>
          </a:bodyPr>
          <a:lstStyle/>
          <a:p>
            <a:pPr algn="l">
              <a:lnSpc>
                <a:spcPct val="105000"/>
              </a:lnSpc>
              <a:spcAft>
                <a:spcPts val="400"/>
              </a:spcAft>
            </a:pPr>
            <a:r>
              <a:rPr lang="sl-SI" sz="3000" b="1" i="0" noProof="0" dirty="0">
                <a:solidFill>
                  <a:srgbClr val="0B5185"/>
                </a:solidFill>
                <a:latin typeface="Open Sans"/>
              </a:rPr>
              <a:t>3</a:t>
            </a:r>
          </a:p>
          <a:p>
            <a:r>
              <a:rPr lang="sl-SI" sz="1050" b="0" i="0" noProof="0" dirty="0">
                <a:solidFill>
                  <a:srgbClr val="5F7180"/>
                </a:solidFill>
                <a:latin typeface="Open Sans"/>
              </a:rPr>
              <a:t>mesta z razstavo o odprti znanosti: </a:t>
            </a:r>
            <a:r>
              <a:rPr lang="sl-SI" sz="1050" dirty="0">
                <a:solidFill>
                  <a:srgbClr val="5F7180"/>
                </a:solidFill>
                <a:latin typeface="Open Sans"/>
              </a:rPr>
              <a:t>Koper, </a:t>
            </a:r>
            <a:r>
              <a:rPr lang="sl-SI" sz="1050" b="0" i="0" noProof="0" dirty="0">
                <a:solidFill>
                  <a:srgbClr val="5F7180"/>
                </a:solidFill>
                <a:latin typeface="Open Sans"/>
              </a:rPr>
              <a:t>Ljubljana, Maribor</a:t>
            </a:r>
          </a:p>
        </p:txBody>
      </p:sp>
      <p:sp>
        <p:nvSpPr>
          <p:cNvPr id="21" name="Rounded Rectangle 20"/>
          <p:cNvSpPr/>
          <p:nvPr/>
        </p:nvSpPr>
        <p:spPr>
          <a:xfrm>
            <a:off x="838200" y="4370000"/>
            <a:ext cx="10515600" cy="950000"/>
          </a:xfrm>
          <a:prstGeom prst="roundRect">
            <a:avLst>
              <a:gd name="adj" fmla="val 3500"/>
            </a:avLst>
          </a:prstGeom>
          <a:solidFill>
            <a:srgbClr val="FBEF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22" name="TextBox 21"/>
          <p:cNvSpPr txBox="1"/>
          <p:nvPr/>
        </p:nvSpPr>
        <p:spPr>
          <a:xfrm>
            <a:off x="1138200" y="4520000"/>
            <a:ext cx="9915600" cy="700000"/>
          </a:xfrm>
          <a:prstGeom prst="rect">
            <a:avLst/>
          </a:prstGeom>
          <a:noFill/>
        </p:spPr>
        <p:txBody>
          <a:bodyPr wrap="square" lIns="0" tIns="0" rIns="0" bIns="0" anchor="t">
            <a:spAutoFit/>
          </a:bodyPr>
          <a:lstStyle/>
          <a:p>
            <a:pPr algn="l">
              <a:lnSpc>
                <a:spcPct val="105000"/>
              </a:lnSpc>
              <a:spcAft>
                <a:spcPts val="400"/>
              </a:spcAft>
            </a:pPr>
            <a:r>
              <a:rPr lang="sl-SI" sz="1400" b="1" i="0" noProof="0" dirty="0">
                <a:solidFill>
                  <a:srgbClr val="B35418"/>
                </a:solidFill>
                <a:latin typeface="Open Sans"/>
              </a:rPr>
              <a:t>Hvala Ministrstvu za izobraževanje, znanost in mladino (prej MVZI)</a:t>
            </a:r>
          </a:p>
          <a:p>
            <a:pPr algn="l">
              <a:lnSpc>
                <a:spcPct val="105000"/>
              </a:lnSpc>
              <a:spcAft>
                <a:spcPts val="400"/>
              </a:spcAft>
            </a:pPr>
            <a:r>
              <a:rPr lang="sl-SI" sz="1200" b="0" i="0" noProof="0" dirty="0">
                <a:solidFill>
                  <a:srgbClr val="23303A"/>
                </a:solidFill>
                <a:latin typeface="Open Sans"/>
              </a:rPr>
              <a:t>V CTK so prepoznali partnerja in nam zaupali upravljanje nacionalnega konzorcija in infrastrukture odprte znanosti.</a:t>
            </a:r>
          </a:p>
          <a:p>
            <a:pPr algn="l">
              <a:lnSpc>
                <a:spcPct val="105000"/>
              </a:lnSpc>
            </a:pPr>
            <a:r>
              <a:rPr lang="sl-SI" sz="950" b="0" i="0" noProof="0" dirty="0">
                <a:solidFill>
                  <a:srgbClr val="5F7180"/>
                </a:solidFill>
                <a:latin typeface="Open Sans"/>
              </a:rPr>
              <a:t>Projekt sta sofinancirala Republika Slovenija in Evropska unija – </a:t>
            </a:r>
            <a:r>
              <a:rPr lang="sl-SI" sz="950" b="0" i="0" noProof="0" dirty="0" err="1">
                <a:solidFill>
                  <a:srgbClr val="5F7180"/>
                </a:solidFill>
                <a:latin typeface="Open Sans"/>
              </a:rPr>
              <a:t>NextGenerationEU</a:t>
            </a:r>
            <a:r>
              <a:rPr lang="sl-SI" sz="950" b="0" i="0" noProof="0" dirty="0">
                <a:solidFill>
                  <a:srgbClr val="5F7180"/>
                </a:solidFill>
                <a:latin typeface="Open Sans"/>
              </a:rPr>
              <a:t>.</a:t>
            </a:r>
          </a:p>
        </p:txBody>
      </p:sp>
    </p:spTree>
    <p:extLst>
      <p:ext uri="{BB962C8B-B14F-4D97-AF65-F5344CB8AC3E}">
        <p14:creationId xmlns:p14="http://schemas.microsoft.com/office/powerpoint/2010/main" val="1817120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6D04-08CB-E430-8428-976F8EBF9E47}"/>
              </a:ext>
            </a:extLst>
          </p:cNvPr>
          <p:cNvSpPr>
            <a:spLocks noGrp="1"/>
          </p:cNvSpPr>
          <p:nvPr>
            <p:ph type="title"/>
          </p:nvPr>
        </p:nvSpPr>
        <p:spPr>
          <a:xfrm>
            <a:off x="838200" y="365125"/>
            <a:ext cx="10515600" cy="820000"/>
          </a:xfrm>
        </p:spPr>
        <p:txBody>
          <a:bodyPr wrap="square" anchor="b"/>
          <a:lstStyle/>
          <a:p>
            <a:pPr>
              <a:lnSpc>
                <a:spcPct val="100000"/>
              </a:lnSpc>
            </a:pPr>
            <a:r>
              <a:rPr lang="sl-SI" sz="3000" b="1" noProof="0" dirty="0">
                <a:solidFill>
                  <a:srgbClr val="0B5185"/>
                </a:solidFill>
                <a:latin typeface="Open Sans"/>
              </a:rPr>
              <a:t>Kaj je ostalo in kaj je še ranljivo</a:t>
            </a:r>
          </a:p>
        </p:txBody>
      </p:sp>
      <p:cxnSp>
        <p:nvCxnSpPr>
          <p:cNvPr id="4" name="Straight Connector 3">
            <a:extLst>
              <a:ext uri="{FF2B5EF4-FFF2-40B4-BE49-F238E27FC236}">
                <a16:creationId xmlns:a16="http://schemas.microsoft.com/office/drawing/2014/main" id="{1291DE61-EA14-2AD4-6A66-2B08F8B8A103}"/>
              </a:ext>
            </a:extLst>
          </p:cNvPr>
          <p:cNvCxnSpPr>
            <a:cxnSpLocks/>
          </p:cNvCxnSpPr>
          <p:nvPr/>
        </p:nvCxnSpPr>
        <p:spPr>
          <a:xfrm>
            <a:off x="0" y="5660264"/>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A blue and orange logo&#10;&#10;Description automatically generated">
            <a:extLst>
              <a:ext uri="{FF2B5EF4-FFF2-40B4-BE49-F238E27FC236}">
                <a16:creationId xmlns:a16="http://schemas.microsoft.com/office/drawing/2014/main" id="{F208BB2A-3162-7115-FAB2-CBF5BCBED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sp>
        <p:nvSpPr>
          <p:cNvPr id="8" name="TextBox 10">
            <a:extLst>
              <a:ext uri="{FF2B5EF4-FFF2-40B4-BE49-F238E27FC236}">
                <a16:creationId xmlns:a16="http://schemas.microsoft.com/office/drawing/2014/main" id="{CA941379-8CA7-43E4-8114-533E6DC9F028}"/>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sp>
        <p:nvSpPr>
          <p:cNvPr id="9" name="Rounded Rectangle 8"/>
          <p:cNvSpPr/>
          <p:nvPr/>
        </p:nvSpPr>
        <p:spPr>
          <a:xfrm>
            <a:off x="838200" y="1400000"/>
            <a:ext cx="5100000" cy="238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0" name="Rounded Rectangle 9"/>
          <p:cNvSpPr/>
          <p:nvPr/>
        </p:nvSpPr>
        <p:spPr>
          <a:xfrm>
            <a:off x="6253800" y="1400000"/>
            <a:ext cx="5100000" cy="2380000"/>
          </a:xfrm>
          <a:prstGeom prst="roundRect">
            <a:avLst>
              <a:gd name="adj" fmla="val 3500"/>
            </a:avLst>
          </a:prstGeom>
          <a:solidFill>
            <a:srgbClr val="FBEF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1" name="TextBox 10"/>
          <p:cNvSpPr txBox="1"/>
          <p:nvPr/>
        </p:nvSpPr>
        <p:spPr>
          <a:xfrm>
            <a:off x="1138200" y="1590000"/>
            <a:ext cx="4500000" cy="1937197"/>
          </a:xfrm>
          <a:prstGeom prst="rect">
            <a:avLst/>
          </a:prstGeom>
          <a:noFill/>
        </p:spPr>
        <p:txBody>
          <a:bodyPr wrap="square" lIns="0" tIns="0" rIns="0" bIns="0" anchor="t">
            <a:spAutoFit/>
          </a:bodyPr>
          <a:lstStyle/>
          <a:p>
            <a:pPr algn="l">
              <a:lnSpc>
                <a:spcPct val="105000"/>
              </a:lnSpc>
              <a:spcAft>
                <a:spcPts val="900"/>
              </a:spcAft>
            </a:pPr>
            <a:r>
              <a:rPr lang="sl-SI" sz="1500" b="1" i="0" noProof="0" dirty="0">
                <a:solidFill>
                  <a:srgbClr val="0B5185"/>
                </a:solidFill>
                <a:latin typeface="Open Sans"/>
              </a:rPr>
              <a:t>Ostalo je</a:t>
            </a:r>
          </a:p>
          <a:p>
            <a:pPr marL="190500" indent="-190500" algn="l">
              <a:lnSpc>
                <a:spcPct val="105000"/>
              </a:lnSpc>
              <a:spcAft>
                <a:spcPts val="600"/>
              </a:spcAft>
              <a:buClr>
                <a:srgbClr val="0B5185"/>
              </a:buClr>
              <a:buFont typeface="Arial"/>
              <a:buChar char="•"/>
            </a:pPr>
            <a:r>
              <a:rPr lang="sl-SI" sz="1200" b="0" i="0" noProof="0" dirty="0">
                <a:solidFill>
                  <a:srgbClr val="23303A"/>
                </a:solidFill>
                <a:latin typeface="Open Sans"/>
              </a:rPr>
              <a:t>13 od 21 partnerjev je do 30. 6. 2026 sistemiziralo delovno mesto podatkovnega svetovalca</a:t>
            </a:r>
            <a:endParaRPr lang="sl-SI" sz="1200" b="0" i="0" noProof="0" dirty="0">
              <a:solidFill>
                <a:srgbClr val="23303A"/>
              </a:solidFill>
              <a:latin typeface="Open Sans"/>
              <a:ea typeface="Open Sans"/>
              <a:cs typeface="Open Sans"/>
            </a:endParaRPr>
          </a:p>
          <a:p>
            <a:pPr marL="190500" indent="-190500" algn="l">
              <a:lnSpc>
                <a:spcPct val="105000"/>
              </a:lnSpc>
              <a:spcAft>
                <a:spcPts val="600"/>
              </a:spcAft>
              <a:buClr>
                <a:srgbClr val="0B5185"/>
              </a:buClr>
              <a:buFont typeface="Arial"/>
              <a:buChar char="•"/>
            </a:pPr>
            <a:r>
              <a:rPr lang="sl-SI" sz="1200" b="0" i="0" noProof="0" dirty="0">
                <a:solidFill>
                  <a:srgbClr val="23303A"/>
                </a:solidFill>
                <a:latin typeface="Open Sans"/>
              </a:rPr>
              <a:t>odprta znanost v skupno 124 institucionalnih dokumentih konzorcijskih partnerjev</a:t>
            </a:r>
            <a:endParaRPr lang="sl-SI" sz="1200" b="0" i="0" noProof="0" dirty="0">
              <a:solidFill>
                <a:srgbClr val="23303A"/>
              </a:solidFill>
              <a:latin typeface="Open Sans"/>
              <a:ea typeface="Open Sans"/>
              <a:cs typeface="Open Sans"/>
            </a:endParaRPr>
          </a:p>
          <a:p>
            <a:pPr marL="190500" indent="-190500" algn="l">
              <a:lnSpc>
                <a:spcPct val="105000"/>
              </a:lnSpc>
              <a:spcAft>
                <a:spcPts val="600"/>
              </a:spcAft>
              <a:buClr>
                <a:srgbClr val="0B5185"/>
              </a:buClr>
              <a:buFont typeface="Arial"/>
              <a:buChar char="•"/>
            </a:pPr>
            <a:r>
              <a:rPr lang="sl-SI" sz="1200" b="0" i="0" noProof="0" dirty="0">
                <a:solidFill>
                  <a:srgbClr val="23303A"/>
                </a:solidFill>
                <a:latin typeface="Open Sans"/>
              </a:rPr>
              <a:t>v CTK sistemizirani delovni mesti podatkovni svetovalec IX in VII/2</a:t>
            </a:r>
          </a:p>
          <a:p>
            <a:pPr marL="190500" indent="-190500" algn="l">
              <a:lnSpc>
                <a:spcPct val="105000"/>
              </a:lnSpc>
              <a:buClr>
                <a:srgbClr val="0B5185"/>
              </a:buClr>
              <a:buFont typeface="Arial"/>
              <a:buChar char="•"/>
            </a:pPr>
            <a:r>
              <a:rPr lang="sl-SI" sz="1200" b="0" i="0" noProof="0" dirty="0">
                <a:solidFill>
                  <a:srgbClr val="23303A"/>
                </a:solidFill>
                <a:latin typeface="Open Sans"/>
              </a:rPr>
              <a:t>DiRROS, priročnik in slovar se posodabljajo naprej</a:t>
            </a:r>
          </a:p>
        </p:txBody>
      </p:sp>
      <p:sp>
        <p:nvSpPr>
          <p:cNvPr id="12" name="TextBox 11"/>
          <p:cNvSpPr txBox="1"/>
          <p:nvPr/>
        </p:nvSpPr>
        <p:spPr>
          <a:xfrm>
            <a:off x="6553800" y="1590000"/>
            <a:ext cx="4500000" cy="1743298"/>
          </a:xfrm>
          <a:prstGeom prst="rect">
            <a:avLst/>
          </a:prstGeom>
          <a:noFill/>
        </p:spPr>
        <p:txBody>
          <a:bodyPr wrap="square" lIns="0" tIns="0" rIns="0" bIns="0" anchor="t">
            <a:spAutoFit/>
          </a:bodyPr>
          <a:lstStyle/>
          <a:p>
            <a:pPr algn="l">
              <a:lnSpc>
                <a:spcPct val="105000"/>
              </a:lnSpc>
              <a:spcAft>
                <a:spcPts val="900"/>
              </a:spcAft>
            </a:pPr>
            <a:r>
              <a:rPr lang="sl-SI" sz="1500" b="1" i="0" noProof="0" dirty="0">
                <a:solidFill>
                  <a:srgbClr val="B35418"/>
                </a:solidFill>
                <a:latin typeface="Open Sans"/>
              </a:rPr>
              <a:t>Ranljivo ostaja</a:t>
            </a:r>
          </a:p>
          <a:p>
            <a:pPr marL="190500" indent="-190500" algn="l">
              <a:lnSpc>
                <a:spcPct val="105000"/>
              </a:lnSpc>
              <a:spcAft>
                <a:spcPts val="600"/>
              </a:spcAft>
              <a:buClr>
                <a:srgbClr val="B35418"/>
              </a:buClr>
              <a:buFont typeface="Arial"/>
              <a:buChar char="•"/>
            </a:pPr>
            <a:r>
              <a:rPr lang="sl-SI" sz="1200" b="0" i="0" noProof="0" dirty="0">
                <a:solidFill>
                  <a:srgbClr val="23303A"/>
                </a:solidFill>
                <a:latin typeface="Open Sans"/>
              </a:rPr>
              <a:t>usposabljanje: manj sredstev in kadrov, torej manjši obseg</a:t>
            </a:r>
          </a:p>
          <a:p>
            <a:pPr marL="190500" indent="-190500" algn="l">
              <a:lnSpc>
                <a:spcPct val="105000"/>
              </a:lnSpc>
              <a:spcAft>
                <a:spcPts val="600"/>
              </a:spcAft>
              <a:buClr>
                <a:srgbClr val="B35418"/>
              </a:buClr>
              <a:buFont typeface="Arial"/>
              <a:buChar char="•"/>
            </a:pPr>
            <a:r>
              <a:rPr lang="sl-SI" sz="1200" b="0" i="0" noProof="0" dirty="0">
                <a:solidFill>
                  <a:srgbClr val="23303A"/>
                </a:solidFill>
                <a:latin typeface="Open Sans"/>
              </a:rPr>
              <a:t>delovanje podporne skupine podatkovnih strokovnjakov </a:t>
            </a:r>
            <a:r>
              <a:rPr lang="sl-SI" sz="1200" dirty="0">
                <a:solidFill>
                  <a:srgbClr val="23303A"/>
                </a:solidFill>
                <a:latin typeface="Open Sans"/>
              </a:rPr>
              <a:t>bo potrebno redefinirati</a:t>
            </a:r>
            <a:endParaRPr lang="sl-SI" sz="1200" b="0" i="0" noProof="0" dirty="0">
              <a:solidFill>
                <a:srgbClr val="23303A"/>
              </a:solidFill>
              <a:latin typeface="Open Sans"/>
              <a:ea typeface="Open Sans"/>
              <a:cs typeface="Open Sans"/>
            </a:endParaRPr>
          </a:p>
          <a:p>
            <a:pPr marL="190500" indent="-190500" algn="l">
              <a:lnSpc>
                <a:spcPct val="105000"/>
              </a:lnSpc>
              <a:spcAft>
                <a:spcPts val="600"/>
              </a:spcAft>
              <a:buClr>
                <a:srgbClr val="B35418"/>
              </a:buClr>
              <a:buFont typeface="Arial"/>
              <a:buChar char="•"/>
            </a:pPr>
            <a:r>
              <a:rPr lang="sl-SI" sz="1200" b="0" i="0" noProof="0" dirty="0">
                <a:solidFill>
                  <a:srgbClr val="23303A"/>
                </a:solidFill>
                <a:latin typeface="Open Sans"/>
              </a:rPr>
              <a:t>nedokončano arhiviranje in podnaslavljanje gre na lastne stroške</a:t>
            </a:r>
          </a:p>
          <a:p>
            <a:pPr marL="190500" indent="-190500" algn="l">
              <a:lnSpc>
                <a:spcPct val="105000"/>
              </a:lnSpc>
              <a:buClr>
                <a:srgbClr val="B35418"/>
              </a:buClr>
              <a:buFont typeface="Arial"/>
              <a:buChar char="•"/>
            </a:pPr>
            <a:r>
              <a:rPr lang="sl-SI" sz="1200" b="0" i="0" noProof="0" dirty="0">
                <a:solidFill>
                  <a:srgbClr val="23303A"/>
                </a:solidFill>
                <a:latin typeface="Open Sans"/>
              </a:rPr>
              <a:t>delo zunaj projektne ekipe ni nikjer načrtovano</a:t>
            </a:r>
          </a:p>
        </p:txBody>
      </p:sp>
      <p:sp>
        <p:nvSpPr>
          <p:cNvPr id="13" name="Rounded Rectangle 12"/>
          <p:cNvSpPr/>
          <p:nvPr/>
        </p:nvSpPr>
        <p:spPr>
          <a:xfrm>
            <a:off x="838200" y="3900000"/>
            <a:ext cx="3350000" cy="100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4" name="TextBox 13"/>
          <p:cNvSpPr txBox="1"/>
          <p:nvPr/>
        </p:nvSpPr>
        <p:spPr>
          <a:xfrm>
            <a:off x="1078200" y="4080000"/>
            <a:ext cx="2870000" cy="700000"/>
          </a:xfrm>
          <a:prstGeom prst="rect">
            <a:avLst/>
          </a:prstGeom>
          <a:noFill/>
        </p:spPr>
        <p:txBody>
          <a:bodyPr wrap="square" lIns="0" tIns="0" rIns="0" bIns="0" anchor="t">
            <a:spAutoFit/>
          </a:bodyPr>
          <a:lstStyle/>
          <a:p>
            <a:pPr algn="l">
              <a:lnSpc>
                <a:spcPct val="105000"/>
              </a:lnSpc>
              <a:spcAft>
                <a:spcPts val="500"/>
              </a:spcAft>
            </a:pPr>
            <a:r>
              <a:rPr lang="sl-SI" sz="1250" b="1" i="0" noProof="0" dirty="0">
                <a:solidFill>
                  <a:srgbClr val="0B5185"/>
                </a:solidFill>
                <a:latin typeface="Open Sans"/>
              </a:rPr>
              <a:t>1  PODALJŠANJE</a:t>
            </a:r>
          </a:p>
          <a:p>
            <a:pPr algn="l">
              <a:lnSpc>
                <a:spcPct val="100000"/>
              </a:lnSpc>
            </a:pPr>
            <a:r>
              <a:rPr lang="sl-SI" sz="1050" b="0" i="0" noProof="0" dirty="0">
                <a:solidFill>
                  <a:srgbClr val="5F7180"/>
                </a:solidFill>
                <a:latin typeface="Open Sans"/>
              </a:rPr>
              <a:t>Nov projekt ohrani aktivnosti.
Vsak konec je nov prepad.</a:t>
            </a:r>
          </a:p>
        </p:txBody>
      </p:sp>
      <p:sp>
        <p:nvSpPr>
          <p:cNvPr id="15" name="Rounded Rectangle 14"/>
          <p:cNvSpPr/>
          <p:nvPr/>
        </p:nvSpPr>
        <p:spPr>
          <a:xfrm>
            <a:off x="4421000" y="3900000"/>
            <a:ext cx="3350000" cy="1000000"/>
          </a:xfrm>
          <a:prstGeom prst="roundRect">
            <a:avLst>
              <a:gd name="adj" fmla="val 3500"/>
            </a:avLst>
          </a:prstGeom>
          <a:solidFill>
            <a:srgbClr val="0B5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6" name="TextBox 15"/>
          <p:cNvSpPr txBox="1"/>
          <p:nvPr/>
        </p:nvSpPr>
        <p:spPr>
          <a:xfrm>
            <a:off x="4661000" y="4080000"/>
            <a:ext cx="2870000" cy="700000"/>
          </a:xfrm>
          <a:prstGeom prst="rect">
            <a:avLst/>
          </a:prstGeom>
          <a:noFill/>
        </p:spPr>
        <p:txBody>
          <a:bodyPr wrap="square" lIns="0" tIns="0" rIns="0" bIns="0" anchor="t">
            <a:spAutoFit/>
          </a:bodyPr>
          <a:lstStyle/>
          <a:p>
            <a:pPr algn="l">
              <a:lnSpc>
                <a:spcPct val="105000"/>
              </a:lnSpc>
              <a:spcAft>
                <a:spcPts val="500"/>
              </a:spcAft>
            </a:pPr>
            <a:r>
              <a:rPr lang="sl-SI" sz="1250" b="1" i="0" noProof="0" dirty="0">
                <a:solidFill>
                  <a:srgbClr val="FFFFFF"/>
                </a:solidFill>
                <a:latin typeface="Open Sans"/>
              </a:rPr>
              <a:t>2  MOST  ← TU SMO</a:t>
            </a:r>
          </a:p>
          <a:p>
            <a:pPr algn="l">
              <a:lnSpc>
                <a:spcPct val="100000"/>
              </a:lnSpc>
            </a:pPr>
            <a:r>
              <a:rPr lang="sl-SI" sz="1050" b="0" i="0" noProof="0" dirty="0">
                <a:solidFill>
                  <a:srgbClr val="BCD2E8"/>
                </a:solidFill>
                <a:latin typeface="Open Sans"/>
              </a:rPr>
              <a:t>SPOZNAJ → ANOZ: 4 mio € do 2030,
največ 800.000 € na leto (≈ 37 % manj).</a:t>
            </a:r>
          </a:p>
        </p:txBody>
      </p:sp>
      <p:sp>
        <p:nvSpPr>
          <p:cNvPr id="17" name="Rounded Rectangle 16"/>
          <p:cNvSpPr/>
          <p:nvPr/>
        </p:nvSpPr>
        <p:spPr>
          <a:xfrm>
            <a:off x="8003800" y="3900000"/>
            <a:ext cx="3350000" cy="100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18" name="TextBox 17"/>
          <p:cNvSpPr txBox="1"/>
          <p:nvPr/>
        </p:nvSpPr>
        <p:spPr>
          <a:xfrm>
            <a:off x="8243800" y="4080000"/>
            <a:ext cx="2870000" cy="700000"/>
          </a:xfrm>
          <a:prstGeom prst="rect">
            <a:avLst/>
          </a:prstGeom>
          <a:noFill/>
        </p:spPr>
        <p:txBody>
          <a:bodyPr wrap="square" lIns="0" tIns="0" rIns="0" bIns="0" anchor="t">
            <a:spAutoFit/>
          </a:bodyPr>
          <a:lstStyle/>
          <a:p>
            <a:pPr algn="l">
              <a:lnSpc>
                <a:spcPct val="105000"/>
              </a:lnSpc>
              <a:spcAft>
                <a:spcPts val="500"/>
              </a:spcAft>
            </a:pPr>
            <a:r>
              <a:rPr lang="sl-SI" sz="1250" b="1" i="0" noProof="0" dirty="0">
                <a:solidFill>
                  <a:srgbClr val="0B5185"/>
                </a:solidFill>
                <a:latin typeface="Open Sans"/>
              </a:rPr>
              <a:t>3  INSTITUCIONALIZACIJA</a:t>
            </a:r>
          </a:p>
          <a:p>
            <a:pPr algn="l">
              <a:lnSpc>
                <a:spcPct val="100000"/>
              </a:lnSpc>
            </a:pPr>
            <a:r>
              <a:rPr lang="sl-SI" sz="1050" b="0" i="0" noProof="0" dirty="0">
                <a:solidFill>
                  <a:srgbClr val="5F7180"/>
                </a:solidFill>
                <a:latin typeface="Open Sans"/>
              </a:rPr>
              <a:t>Sistemizirano delovno mesto, redna
postavka, pravilnik, lastnik storitve.</a:t>
            </a:r>
          </a:p>
        </p:txBody>
      </p:sp>
      <p:sp>
        <p:nvSpPr>
          <p:cNvPr id="19" name="TextBox 18"/>
          <p:cNvSpPr txBox="1"/>
          <p:nvPr/>
        </p:nvSpPr>
        <p:spPr>
          <a:xfrm>
            <a:off x="838200" y="4990000"/>
            <a:ext cx="10515600" cy="340000"/>
          </a:xfrm>
          <a:prstGeom prst="rect">
            <a:avLst/>
          </a:prstGeom>
          <a:noFill/>
        </p:spPr>
        <p:txBody>
          <a:bodyPr wrap="square" lIns="0" tIns="0" rIns="0" bIns="0" anchor="t">
            <a:spAutoFit/>
          </a:bodyPr>
          <a:lstStyle/>
          <a:p>
            <a:pPr algn="l">
              <a:lnSpc>
                <a:spcPct val="105000"/>
              </a:lnSpc>
            </a:pPr>
            <a:r>
              <a:rPr lang="sl-SI" sz="1000" b="0" i="1" noProof="0" dirty="0">
                <a:solidFill>
                  <a:srgbClr val="5F7180"/>
                </a:solidFill>
                <a:latin typeface="Open Sans"/>
              </a:rPr>
              <a:t>Tri stopnje po koncu projekta — po R. K. </a:t>
            </a:r>
            <a:r>
              <a:rPr lang="sl-SI" sz="1000" b="0" i="1" noProof="0" dirty="0" err="1">
                <a:solidFill>
                  <a:srgbClr val="5F7180"/>
                </a:solidFill>
                <a:latin typeface="Open Sans"/>
              </a:rPr>
              <a:t>Yinu</a:t>
            </a:r>
            <a:r>
              <a:rPr lang="sl-SI" sz="1000" b="0" i="1" noProof="0" dirty="0">
                <a:solidFill>
                  <a:srgbClr val="5F7180"/>
                </a:solidFill>
                <a:latin typeface="Open Sans"/>
              </a:rPr>
              <a:t> (1981)</a:t>
            </a:r>
          </a:p>
        </p:txBody>
      </p:sp>
    </p:spTree>
    <p:extLst>
      <p:ext uri="{BB962C8B-B14F-4D97-AF65-F5344CB8AC3E}">
        <p14:creationId xmlns:p14="http://schemas.microsoft.com/office/powerpoint/2010/main" val="1817120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46D04-08CB-E430-8428-976F8EBF9E47}"/>
              </a:ext>
            </a:extLst>
          </p:cNvPr>
          <p:cNvSpPr>
            <a:spLocks noGrp="1"/>
          </p:cNvSpPr>
          <p:nvPr>
            <p:ph type="title"/>
          </p:nvPr>
        </p:nvSpPr>
        <p:spPr>
          <a:xfrm>
            <a:off x="838200" y="365125"/>
            <a:ext cx="10515600" cy="820000"/>
          </a:xfrm>
        </p:spPr>
        <p:txBody>
          <a:bodyPr wrap="square" anchor="b"/>
          <a:lstStyle/>
          <a:p>
            <a:pPr>
              <a:lnSpc>
                <a:spcPct val="100000"/>
              </a:lnSpc>
            </a:pPr>
            <a:r>
              <a:rPr lang="sl-SI" sz="3000" b="1" noProof="0" dirty="0">
                <a:solidFill>
                  <a:srgbClr val="0B5185"/>
                </a:solidFill>
                <a:latin typeface="Open Sans"/>
              </a:rPr>
              <a:t>Deset stvari za direktorje in vodje projektov</a:t>
            </a:r>
          </a:p>
        </p:txBody>
      </p:sp>
      <p:cxnSp>
        <p:nvCxnSpPr>
          <p:cNvPr id="4" name="Straight Connector 3">
            <a:extLst>
              <a:ext uri="{FF2B5EF4-FFF2-40B4-BE49-F238E27FC236}">
                <a16:creationId xmlns:a16="http://schemas.microsoft.com/office/drawing/2014/main" id="{1291DE61-EA14-2AD4-6A66-2B08F8B8A103}"/>
              </a:ext>
            </a:extLst>
          </p:cNvPr>
          <p:cNvCxnSpPr>
            <a:cxnSpLocks/>
          </p:cNvCxnSpPr>
          <p:nvPr/>
        </p:nvCxnSpPr>
        <p:spPr>
          <a:xfrm>
            <a:off x="0" y="5660264"/>
            <a:ext cx="12192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A blue and orange logo&#10;&#10;Description automatically generated">
            <a:extLst>
              <a:ext uri="{FF2B5EF4-FFF2-40B4-BE49-F238E27FC236}">
                <a16:creationId xmlns:a16="http://schemas.microsoft.com/office/drawing/2014/main" id="{F208BB2A-3162-7115-FAB2-CBF5BCBEDE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sp>
        <p:nvSpPr>
          <p:cNvPr id="8" name="TextBox 10">
            <a:extLst>
              <a:ext uri="{FF2B5EF4-FFF2-40B4-BE49-F238E27FC236}">
                <a16:creationId xmlns:a16="http://schemas.microsoft.com/office/drawing/2014/main" id="{CA941379-8CA7-43E4-8114-533E6DC9F028}"/>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sp>
        <p:nvSpPr>
          <p:cNvPr id="9" name="TextBox 8"/>
          <p:cNvSpPr txBox="1"/>
          <p:nvPr/>
        </p:nvSpPr>
        <p:spPr>
          <a:xfrm>
            <a:off x="838200" y="140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1</a:t>
            </a:r>
          </a:p>
        </p:txBody>
      </p:sp>
      <p:sp>
        <p:nvSpPr>
          <p:cNvPr id="10" name="TextBox 9"/>
          <p:cNvSpPr txBox="1"/>
          <p:nvPr/>
        </p:nvSpPr>
        <p:spPr>
          <a:xfrm>
            <a:off x="1378200" y="140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Preživi jedro, ne vse.</a:t>
            </a:r>
          </a:p>
          <a:p>
            <a:pPr algn="l">
              <a:lnSpc>
                <a:spcPct val="105000"/>
              </a:lnSpc>
            </a:pPr>
            <a:r>
              <a:rPr lang="sl-SI" sz="1100" b="0" i="0" noProof="0" dirty="0">
                <a:solidFill>
                  <a:srgbClr val="5F7180"/>
                </a:solidFill>
                <a:latin typeface="Open Sans"/>
              </a:rPr>
              <a:t>Kaj ohranimo in kaj opustimo, določimo med projektom.</a:t>
            </a:r>
          </a:p>
        </p:txBody>
      </p:sp>
      <p:sp>
        <p:nvSpPr>
          <p:cNvPr id="11" name="TextBox 10"/>
          <p:cNvSpPr txBox="1"/>
          <p:nvPr/>
        </p:nvSpPr>
        <p:spPr>
          <a:xfrm>
            <a:off x="838200" y="204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2</a:t>
            </a:r>
          </a:p>
        </p:txBody>
      </p:sp>
      <p:sp>
        <p:nvSpPr>
          <p:cNvPr id="12" name="TextBox 11"/>
          <p:cNvSpPr txBox="1"/>
          <p:nvPr/>
        </p:nvSpPr>
        <p:spPr>
          <a:xfrm>
            <a:off x="1378200" y="204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Ujemanje s poslanstvom.</a:t>
            </a:r>
          </a:p>
          <a:p>
            <a:pPr algn="l">
              <a:lnSpc>
                <a:spcPct val="105000"/>
              </a:lnSpc>
            </a:pPr>
            <a:r>
              <a:rPr lang="sl-SI" sz="1100" b="0" i="0" noProof="0" dirty="0">
                <a:solidFill>
                  <a:srgbClr val="5F7180"/>
                </a:solidFill>
                <a:latin typeface="Open Sans"/>
              </a:rPr>
              <a:t>Storitev, ki ni v strategiji ustanove, nima zagovornika.</a:t>
            </a:r>
          </a:p>
        </p:txBody>
      </p:sp>
      <p:sp>
        <p:nvSpPr>
          <p:cNvPr id="13" name="TextBox 12"/>
          <p:cNvSpPr txBox="1"/>
          <p:nvPr/>
        </p:nvSpPr>
        <p:spPr>
          <a:xfrm>
            <a:off x="838200" y="268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3</a:t>
            </a:r>
          </a:p>
        </p:txBody>
      </p:sp>
      <p:sp>
        <p:nvSpPr>
          <p:cNvPr id="14" name="TextBox 13"/>
          <p:cNvSpPr txBox="1"/>
          <p:nvPr/>
        </p:nvSpPr>
        <p:spPr>
          <a:xfrm>
            <a:off x="1378200" y="268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Načrt od prijave dalje.</a:t>
            </a:r>
          </a:p>
          <a:p>
            <a:pPr algn="l">
              <a:lnSpc>
                <a:spcPct val="105000"/>
              </a:lnSpc>
            </a:pPr>
            <a:r>
              <a:rPr lang="sl-SI" sz="1100" b="0" i="0" noProof="0" dirty="0">
                <a:solidFill>
                  <a:srgbClr val="5F7180"/>
                </a:solidFill>
                <a:latin typeface="Open Sans"/>
              </a:rPr>
              <a:t>Prehod se ob koncu projekta ne zgodi sam.</a:t>
            </a:r>
          </a:p>
        </p:txBody>
      </p:sp>
      <p:sp>
        <p:nvSpPr>
          <p:cNvPr id="15" name="TextBox 14"/>
          <p:cNvSpPr txBox="1"/>
          <p:nvPr/>
        </p:nvSpPr>
        <p:spPr>
          <a:xfrm>
            <a:off x="838200" y="332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4</a:t>
            </a:r>
          </a:p>
        </p:txBody>
      </p:sp>
      <p:sp>
        <p:nvSpPr>
          <p:cNvPr id="16" name="TextBox 15"/>
          <p:cNvSpPr txBox="1"/>
          <p:nvPr/>
        </p:nvSpPr>
        <p:spPr>
          <a:xfrm>
            <a:off x="1378200" y="332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Ljudje so najšibkejši člen.</a:t>
            </a:r>
          </a:p>
          <a:p>
            <a:pPr algn="l">
              <a:lnSpc>
                <a:spcPct val="105000"/>
              </a:lnSpc>
            </a:pPr>
            <a:r>
              <a:rPr lang="sl-SI" sz="1100" b="0" i="0" noProof="0" dirty="0">
                <a:solidFill>
                  <a:srgbClr val="5F7180"/>
                </a:solidFill>
                <a:latin typeface="Open Sans"/>
              </a:rPr>
              <a:t>O prihodnosti sodelavcev odločamo leto prej, ne zadnji mesec.</a:t>
            </a:r>
          </a:p>
        </p:txBody>
      </p:sp>
      <p:sp>
        <p:nvSpPr>
          <p:cNvPr id="17" name="TextBox 16"/>
          <p:cNvSpPr txBox="1"/>
          <p:nvPr/>
        </p:nvSpPr>
        <p:spPr>
          <a:xfrm>
            <a:off x="838200" y="396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5</a:t>
            </a:r>
          </a:p>
        </p:txBody>
      </p:sp>
      <p:sp>
        <p:nvSpPr>
          <p:cNvPr id="18" name="TextBox 17"/>
          <p:cNvSpPr txBox="1"/>
          <p:nvPr/>
        </p:nvSpPr>
        <p:spPr>
          <a:xfrm>
            <a:off x="1378200" y="396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Lastnik z imenom in priimkom.</a:t>
            </a:r>
          </a:p>
          <a:p>
            <a:pPr algn="l">
              <a:lnSpc>
                <a:spcPct val="105000"/>
              </a:lnSpc>
            </a:pPr>
            <a:r>
              <a:rPr lang="sl-SI" sz="1100" b="0" i="0" noProof="0" dirty="0">
                <a:solidFill>
                  <a:srgbClr val="5F7180"/>
                </a:solidFill>
                <a:latin typeface="Open Sans"/>
              </a:rPr>
              <a:t>Projektna ekipa ni lastnik storitve.</a:t>
            </a:r>
          </a:p>
        </p:txBody>
      </p:sp>
      <p:sp>
        <p:nvSpPr>
          <p:cNvPr id="19" name="TextBox 18"/>
          <p:cNvSpPr txBox="1"/>
          <p:nvPr/>
        </p:nvSpPr>
        <p:spPr>
          <a:xfrm>
            <a:off x="6253800" y="140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6</a:t>
            </a:r>
          </a:p>
        </p:txBody>
      </p:sp>
      <p:sp>
        <p:nvSpPr>
          <p:cNvPr id="20" name="TextBox 19"/>
          <p:cNvSpPr txBox="1"/>
          <p:nvPr/>
        </p:nvSpPr>
        <p:spPr>
          <a:xfrm>
            <a:off x="6793800" y="140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Vzdržljiva tehnologija.</a:t>
            </a:r>
          </a:p>
          <a:p>
            <a:pPr algn="l">
              <a:lnSpc>
                <a:spcPct val="105000"/>
              </a:lnSpc>
            </a:pPr>
            <a:r>
              <a:rPr lang="sl-SI" sz="1100" b="0" i="0" noProof="0" dirty="0">
                <a:solidFill>
                  <a:srgbClr val="5F7180"/>
                </a:solidFill>
                <a:latin typeface="Open Sans"/>
              </a:rPr>
              <a:t>Če jo zna vzdrževati en sam človek, smo si kupili tveganje.</a:t>
            </a:r>
          </a:p>
        </p:txBody>
      </p:sp>
      <p:sp>
        <p:nvSpPr>
          <p:cNvPr id="21" name="TextBox 20"/>
          <p:cNvSpPr txBox="1"/>
          <p:nvPr/>
        </p:nvSpPr>
        <p:spPr>
          <a:xfrm>
            <a:off x="6253800" y="204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7</a:t>
            </a:r>
          </a:p>
        </p:txBody>
      </p:sp>
      <p:sp>
        <p:nvSpPr>
          <p:cNvPr id="22" name="TextBox 21"/>
          <p:cNvSpPr txBox="1"/>
          <p:nvPr/>
        </p:nvSpPr>
        <p:spPr>
          <a:xfrm>
            <a:off x="6793800" y="204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Poznajte ceno jedra.</a:t>
            </a:r>
          </a:p>
          <a:p>
            <a:pPr algn="l">
              <a:lnSpc>
                <a:spcPct val="105000"/>
              </a:lnSpc>
            </a:pPr>
            <a:r>
              <a:rPr lang="sl-SI" sz="1100" b="0" i="0" noProof="0" dirty="0">
                <a:solidFill>
                  <a:srgbClr val="5F7180"/>
                </a:solidFill>
                <a:latin typeface="Open Sans"/>
              </a:rPr>
              <a:t>Brez letne številke ni pogovora z vodstvom in financerjem.</a:t>
            </a:r>
          </a:p>
        </p:txBody>
      </p:sp>
      <p:sp>
        <p:nvSpPr>
          <p:cNvPr id="23" name="TextBox 22"/>
          <p:cNvSpPr txBox="1"/>
          <p:nvPr/>
        </p:nvSpPr>
        <p:spPr>
          <a:xfrm>
            <a:off x="6253800" y="268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8</a:t>
            </a:r>
          </a:p>
        </p:txBody>
      </p:sp>
      <p:sp>
        <p:nvSpPr>
          <p:cNvPr id="24" name="TextBox 23"/>
          <p:cNvSpPr txBox="1"/>
          <p:nvPr/>
        </p:nvSpPr>
        <p:spPr>
          <a:xfrm>
            <a:off x="6793800" y="268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Merite učinek od prvega dne.</a:t>
            </a:r>
          </a:p>
          <a:p>
            <a:pPr algn="l">
              <a:lnSpc>
                <a:spcPct val="105000"/>
              </a:lnSpc>
            </a:pPr>
            <a:r>
              <a:rPr lang="sl-SI" sz="1100" b="0" i="0" noProof="0" dirty="0">
                <a:solidFill>
                  <a:srgbClr val="5F7180"/>
                </a:solidFill>
                <a:latin typeface="Open Sans"/>
              </a:rPr>
              <a:t>Uporabo in tveganje, ne števila dogodkov.</a:t>
            </a:r>
          </a:p>
        </p:txBody>
      </p:sp>
      <p:sp>
        <p:nvSpPr>
          <p:cNvPr id="25" name="TextBox 24"/>
          <p:cNvSpPr txBox="1"/>
          <p:nvPr/>
        </p:nvSpPr>
        <p:spPr>
          <a:xfrm>
            <a:off x="6253800" y="332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9</a:t>
            </a:r>
          </a:p>
        </p:txBody>
      </p:sp>
      <p:sp>
        <p:nvSpPr>
          <p:cNvPr id="26" name="TextBox 25"/>
          <p:cNvSpPr txBox="1"/>
          <p:nvPr/>
        </p:nvSpPr>
        <p:spPr>
          <a:xfrm>
            <a:off x="6793800" y="332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Konzorciji za širše storitve.</a:t>
            </a:r>
          </a:p>
          <a:p>
            <a:pPr algn="l">
              <a:lnSpc>
                <a:spcPct val="105000"/>
              </a:lnSpc>
            </a:pPr>
            <a:r>
              <a:rPr lang="sl-SI" sz="1100" b="0" i="0" noProof="0" dirty="0">
                <a:solidFill>
                  <a:srgbClr val="5F7180"/>
                </a:solidFill>
                <a:latin typeface="Open Sans"/>
              </a:rPr>
              <a:t>Nobena knjižnica ne more biti specialist za vse.</a:t>
            </a:r>
          </a:p>
        </p:txBody>
      </p:sp>
      <p:sp>
        <p:nvSpPr>
          <p:cNvPr id="27" name="TextBox 26"/>
          <p:cNvSpPr txBox="1"/>
          <p:nvPr/>
        </p:nvSpPr>
        <p:spPr>
          <a:xfrm>
            <a:off x="6253800" y="3960000"/>
            <a:ext cx="420000" cy="380000"/>
          </a:xfrm>
          <a:prstGeom prst="rect">
            <a:avLst/>
          </a:prstGeom>
          <a:noFill/>
        </p:spPr>
        <p:txBody>
          <a:bodyPr wrap="square" lIns="0" tIns="0" rIns="0" bIns="0" anchor="t">
            <a:spAutoFit/>
          </a:bodyPr>
          <a:lstStyle/>
          <a:p>
            <a:pPr algn="r">
              <a:lnSpc>
                <a:spcPct val="105000"/>
              </a:lnSpc>
            </a:pPr>
            <a:r>
              <a:rPr lang="sl-SI" sz="1600" b="1" i="0" noProof="0" dirty="0">
                <a:solidFill>
                  <a:srgbClr val="E97132"/>
                </a:solidFill>
                <a:latin typeface="Open Sans"/>
              </a:rPr>
              <a:t>10</a:t>
            </a:r>
          </a:p>
        </p:txBody>
      </p:sp>
      <p:sp>
        <p:nvSpPr>
          <p:cNvPr id="28" name="TextBox 27"/>
          <p:cNvSpPr txBox="1"/>
          <p:nvPr/>
        </p:nvSpPr>
        <p:spPr>
          <a:xfrm>
            <a:off x="6793800" y="3960000"/>
            <a:ext cx="4560000" cy="620000"/>
          </a:xfrm>
          <a:prstGeom prst="rect">
            <a:avLst/>
          </a:prstGeom>
          <a:noFill/>
        </p:spPr>
        <p:txBody>
          <a:bodyPr wrap="square" lIns="0" tIns="0" rIns="0" bIns="0" anchor="t">
            <a:spAutoFit/>
          </a:bodyPr>
          <a:lstStyle/>
          <a:p>
            <a:pPr algn="l">
              <a:lnSpc>
                <a:spcPct val="105000"/>
              </a:lnSpc>
              <a:spcAft>
                <a:spcPts val="100"/>
              </a:spcAft>
            </a:pPr>
            <a:r>
              <a:rPr lang="sl-SI" sz="1250" b="1" i="0" noProof="0" dirty="0">
                <a:solidFill>
                  <a:srgbClr val="0B5185"/>
                </a:solidFill>
                <a:latin typeface="Open Sans"/>
              </a:rPr>
              <a:t>Načrtujte dostojen konec.</a:t>
            </a:r>
          </a:p>
          <a:p>
            <a:pPr algn="l">
              <a:lnSpc>
                <a:spcPct val="105000"/>
              </a:lnSpc>
            </a:pPr>
            <a:r>
              <a:rPr lang="sl-SI" sz="1100" b="0" i="0" noProof="0" dirty="0">
                <a:solidFill>
                  <a:srgbClr val="5F7180"/>
                </a:solidFill>
                <a:latin typeface="Open Sans"/>
              </a:rPr>
              <a:t>Kar se ne nadaljuje, uredimo in arhiviramo.</a:t>
            </a:r>
          </a:p>
        </p:txBody>
      </p:sp>
      <p:sp>
        <p:nvSpPr>
          <p:cNvPr id="29" name="Rounded Rectangle 28"/>
          <p:cNvSpPr/>
          <p:nvPr/>
        </p:nvSpPr>
        <p:spPr>
          <a:xfrm>
            <a:off x="838200" y="4560000"/>
            <a:ext cx="10515600" cy="880000"/>
          </a:xfrm>
          <a:prstGeom prst="roundRect">
            <a:avLst>
              <a:gd name="adj" fmla="val 35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sl-SI" noProof="0" dirty="0"/>
          </a:p>
        </p:txBody>
      </p:sp>
      <p:sp>
        <p:nvSpPr>
          <p:cNvPr id="30" name="TextBox 29"/>
          <p:cNvSpPr txBox="1"/>
          <p:nvPr/>
        </p:nvSpPr>
        <p:spPr>
          <a:xfrm>
            <a:off x="1138200" y="4690000"/>
            <a:ext cx="9915600" cy="640000"/>
          </a:xfrm>
          <a:prstGeom prst="rect">
            <a:avLst/>
          </a:prstGeom>
          <a:noFill/>
        </p:spPr>
        <p:txBody>
          <a:bodyPr wrap="square" lIns="0" tIns="0" rIns="0" bIns="0" anchor="t">
            <a:spAutoFit/>
          </a:bodyPr>
          <a:lstStyle/>
          <a:p>
            <a:pPr algn="l">
              <a:lnSpc>
                <a:spcPct val="105000"/>
              </a:lnSpc>
              <a:spcAft>
                <a:spcPts val="300"/>
              </a:spcAft>
            </a:pPr>
            <a:r>
              <a:rPr lang="sl-SI" sz="1400" b="1" i="0" noProof="0" dirty="0">
                <a:solidFill>
                  <a:srgbClr val="0B5185"/>
                </a:solidFill>
                <a:latin typeface="Open Sans"/>
              </a:rPr>
              <a:t>Požrtvovalnost ni poslovni model.</a:t>
            </a:r>
          </a:p>
          <a:p>
            <a:pPr algn="l">
              <a:lnSpc>
                <a:spcPct val="105000"/>
              </a:lnSpc>
              <a:spcAft>
                <a:spcPts val="400"/>
              </a:spcAft>
            </a:pPr>
            <a:r>
              <a:rPr lang="sl-SI" sz="1400" b="1" i="0" noProof="0" dirty="0">
                <a:solidFill>
                  <a:srgbClr val="0B5185"/>
                </a:solidFill>
                <a:latin typeface="Open Sans"/>
              </a:rPr>
              <a:t>Redni denar naj plačuje odgovornost, projektni denar naj plačuje razvoj.</a:t>
            </a:r>
          </a:p>
          <a:p>
            <a:pPr algn="l">
              <a:lnSpc>
                <a:spcPct val="105000"/>
              </a:lnSpc>
            </a:pPr>
            <a:r>
              <a:rPr lang="sl-SI" sz="1000" b="0" i="1" noProof="0" dirty="0">
                <a:solidFill>
                  <a:srgbClr val="5F7180"/>
                </a:solidFill>
                <a:latin typeface="Open Sans"/>
              </a:rPr>
              <a:t>Točka 9 → jutri ob 14.15 okrogla miza o kompetenčnih centrih.</a:t>
            </a:r>
          </a:p>
        </p:txBody>
      </p:sp>
    </p:spTree>
    <p:extLst>
      <p:ext uri="{BB962C8B-B14F-4D97-AF65-F5344CB8AC3E}">
        <p14:creationId xmlns:p14="http://schemas.microsoft.com/office/powerpoint/2010/main" val="1817120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blue background with white dots&#10;&#10;Description automatically generated">
            <a:extLst>
              <a:ext uri="{FF2B5EF4-FFF2-40B4-BE49-F238E27FC236}">
                <a16:creationId xmlns:a16="http://schemas.microsoft.com/office/drawing/2014/main" id="{3771767C-C4C5-A939-8A63-1E1B9E2FCFD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54" r="-2" b="-2"/>
          <a:stretch/>
        </p:blipFill>
        <p:spPr>
          <a:xfrm>
            <a:off x="0" y="10"/>
            <a:ext cx="12198588" cy="6857990"/>
          </a:xfrm>
          <a:prstGeom prst="rect">
            <a:avLst/>
          </a:prstGeom>
        </p:spPr>
      </p:pic>
      <p:sp>
        <p:nvSpPr>
          <p:cNvPr id="5" name="TextBox 4">
            <a:extLst>
              <a:ext uri="{FF2B5EF4-FFF2-40B4-BE49-F238E27FC236}">
                <a16:creationId xmlns:a16="http://schemas.microsoft.com/office/drawing/2014/main" id="{E40EEE3A-A8AE-1ECE-9634-3406E4E6E5FD}"/>
              </a:ext>
            </a:extLst>
          </p:cNvPr>
          <p:cNvSpPr txBox="1"/>
          <p:nvPr/>
        </p:nvSpPr>
        <p:spPr>
          <a:xfrm>
            <a:off x="1107585" y="2597863"/>
            <a:ext cx="10417185" cy="543739"/>
          </a:xfrm>
          <a:prstGeom prst="rect">
            <a:avLst/>
          </a:prstGeom>
          <a:noFill/>
        </p:spPr>
        <p:txBody>
          <a:bodyPr wrap="square" lIns="91440" tIns="45720" rIns="91440" bIns="45720" rtlCol="0" anchor="t">
            <a:spAutoFit/>
          </a:bodyPr>
          <a:lstStyle/>
          <a:p>
            <a:pPr marR="0" algn="l" rtl="0"/>
            <a:endParaRPr lang="sl-SI" sz="400" b="0" i="0" u="none" strike="noStrike" baseline="30000" noProof="0" dirty="0">
              <a:solidFill>
                <a:schemeClr val="bg1"/>
              </a:solidFill>
              <a:latin typeface="Open Sans" panose="020B0606030504020204" pitchFamily="34" charset="0"/>
            </a:endParaRPr>
          </a:p>
          <a:p>
            <a:r>
              <a:rPr lang="sl-SI" sz="4000" b="1" i="0" u="none" strike="noStrike" baseline="30000" noProof="0" dirty="0">
                <a:solidFill>
                  <a:schemeClr val="bg1"/>
                </a:solidFill>
                <a:latin typeface="Open Sans"/>
                <a:ea typeface="Open Sans"/>
                <a:cs typeface="Open Sans"/>
              </a:rPr>
              <a:t>Projekt se konča. Storitev se začne.</a:t>
            </a:r>
            <a:endParaRPr lang="sl-SI" sz="6300" b="1" i="0" u="none" strike="noStrike" baseline="30000" noProof="0" dirty="0">
              <a:solidFill>
                <a:schemeClr val="bg1"/>
              </a:solidFill>
              <a:latin typeface="Open Sans"/>
              <a:ea typeface="Open Sans"/>
              <a:cs typeface="Open Sans"/>
            </a:endParaRPr>
          </a:p>
        </p:txBody>
      </p:sp>
      <p:pic>
        <p:nvPicPr>
          <p:cNvPr id="3" name="Picture 2" descr="A blue and orange logo&#10;&#10;Description automatically generated">
            <a:extLst>
              <a:ext uri="{FF2B5EF4-FFF2-40B4-BE49-F238E27FC236}">
                <a16:creationId xmlns:a16="http://schemas.microsoft.com/office/drawing/2014/main" id="{B51CA241-71B7-78E7-9748-318EB4D698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2433" y="5936637"/>
            <a:ext cx="1234737" cy="625166"/>
          </a:xfrm>
          <a:prstGeom prst="rect">
            <a:avLst/>
          </a:prstGeom>
        </p:spPr>
      </p:pic>
      <p:cxnSp>
        <p:nvCxnSpPr>
          <p:cNvPr id="13" name="Straight Connector 12">
            <a:extLst>
              <a:ext uri="{FF2B5EF4-FFF2-40B4-BE49-F238E27FC236}">
                <a16:creationId xmlns:a16="http://schemas.microsoft.com/office/drawing/2014/main" id="{7C8A3833-2E58-8CA6-71E3-641FFA734FC7}"/>
              </a:ext>
            </a:extLst>
          </p:cNvPr>
          <p:cNvCxnSpPr/>
          <p:nvPr/>
        </p:nvCxnSpPr>
        <p:spPr>
          <a:xfrm>
            <a:off x="-25832" y="5660264"/>
            <a:ext cx="122436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166053" y="3350000"/>
            <a:ext cx="9400000" cy="1050000"/>
          </a:xfrm>
          <a:prstGeom prst="rect">
            <a:avLst/>
          </a:prstGeom>
          <a:noFill/>
        </p:spPr>
        <p:txBody>
          <a:bodyPr wrap="square" lIns="0" tIns="0" rIns="0" bIns="0" anchor="t">
            <a:spAutoFit/>
          </a:bodyPr>
          <a:lstStyle/>
          <a:p>
            <a:pPr algn="l">
              <a:lnSpc>
                <a:spcPct val="105000"/>
              </a:lnSpc>
              <a:spcAft>
                <a:spcPts val="800"/>
              </a:spcAft>
            </a:pPr>
            <a:r>
              <a:rPr lang="sl-SI" sz="1500" b="0" i="0" noProof="0" dirty="0">
                <a:solidFill>
                  <a:srgbClr val="FFFFFF"/>
                </a:solidFill>
                <a:latin typeface="Open Sans"/>
              </a:rPr>
              <a:t>Leta 2028 se iztečejo standardi za splošne in specialne knjižnice, leta 2030 standardi za visokošolske — in takrat se izteče tudi naš most.</a:t>
            </a:r>
          </a:p>
          <a:p>
            <a:pPr algn="l">
              <a:lnSpc>
                <a:spcPct val="105000"/>
              </a:lnSpc>
            </a:pPr>
            <a:r>
              <a:rPr lang="sl-SI" sz="1300" b="0" i="0" noProof="0" dirty="0">
                <a:solidFill>
                  <a:srgbClr val="BCD2E8"/>
                </a:solidFill>
                <a:latin typeface="Open Sans"/>
              </a:rPr>
              <a:t>Standard lahko naredi tisto, česar projekt ne more: dejavnost, ki je bila včeraj inovacija in danes projektna storitev, jutri postane normalno strokovno pričakovanje.</a:t>
            </a:r>
          </a:p>
        </p:txBody>
      </p:sp>
      <p:sp>
        <p:nvSpPr>
          <p:cNvPr id="15" name="TextBox 14"/>
          <p:cNvSpPr txBox="1"/>
          <p:nvPr/>
        </p:nvSpPr>
        <p:spPr>
          <a:xfrm>
            <a:off x="1166053" y="4600000"/>
            <a:ext cx="9400000" cy="500000"/>
          </a:xfrm>
          <a:prstGeom prst="rect">
            <a:avLst/>
          </a:prstGeom>
          <a:noFill/>
        </p:spPr>
        <p:txBody>
          <a:bodyPr wrap="square" lIns="0" tIns="0" rIns="0" bIns="0" anchor="t">
            <a:spAutoFit/>
          </a:bodyPr>
          <a:lstStyle/>
          <a:p>
            <a:pPr algn="l">
              <a:lnSpc>
                <a:spcPct val="105000"/>
              </a:lnSpc>
            </a:pPr>
            <a:r>
              <a:rPr lang="sl-SI" sz="1900" b="1" i="0" noProof="0" dirty="0">
                <a:solidFill>
                  <a:srgbClr val="E97132"/>
                </a:solidFill>
                <a:latin typeface="Open Sans"/>
              </a:rPr>
              <a:t>Kar smo zgradili na projektih, moramo zdaj znati obdržati.</a:t>
            </a:r>
          </a:p>
        </p:txBody>
      </p:sp>
      <p:sp>
        <p:nvSpPr>
          <p:cNvPr id="10" name="TextBox 10">
            <a:extLst>
              <a:ext uri="{FF2B5EF4-FFF2-40B4-BE49-F238E27FC236}">
                <a16:creationId xmlns:a16="http://schemas.microsoft.com/office/drawing/2014/main" id="{FD4E2A34-07F2-4FD9-AF7F-4CF7A0F7647F}"/>
              </a:ext>
            </a:extLst>
          </p:cNvPr>
          <p:cNvSpPr txBox="1"/>
          <p:nvPr/>
        </p:nvSpPr>
        <p:spPr>
          <a:xfrm>
            <a:off x="1107585" y="6089563"/>
            <a:ext cx="1823191" cy="276999"/>
          </a:xfrm>
          <a:prstGeom prst="rect">
            <a:avLst/>
          </a:prstGeom>
          <a:noFill/>
        </p:spPr>
        <p:txBody>
          <a:bodyPr wrap="none" rtlCol="0">
            <a:spAutoFit/>
          </a:bodyPr>
          <a:lstStyle/>
          <a:p>
            <a:pPr marR="0" algn="l" rtl="0"/>
            <a:r>
              <a:rPr lang="sl-SI" sz="1800" b="0" i="0" u="none" strike="noStrike" baseline="30000" noProof="0" dirty="0">
                <a:solidFill>
                  <a:srgbClr val="0B5185"/>
                </a:solidFill>
                <a:latin typeface="Open Sans" panose="020B0606030504020204" pitchFamily="34" charset="0"/>
              </a:rPr>
              <a:t>Kongres ZBDS 2026 · Maribor, 17. 9. 2026</a:t>
            </a:r>
          </a:p>
        </p:txBody>
      </p:sp>
    </p:spTree>
    <p:extLst>
      <p:ext uri="{BB962C8B-B14F-4D97-AF65-F5344CB8AC3E}">
        <p14:creationId xmlns:p14="http://schemas.microsoft.com/office/powerpoint/2010/main" val="1623301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TotalTime>
  <Words>4333</Words>
  <Application>Microsoft Office PowerPoint</Application>
  <PresentationFormat>Širokozaslonsko</PresentationFormat>
  <Paragraphs>286</Paragraphs>
  <Slides>10</Slides>
  <Notes>10</Notes>
  <HiddenSlides>0</HiddenSlides>
  <MMClips>0</MMClips>
  <ScaleCrop>false</ScaleCrop>
  <HeadingPairs>
    <vt:vector size="6" baseType="variant">
      <vt:variant>
        <vt:lpstr>Uporabljene pisave</vt:lpstr>
      </vt:variant>
      <vt:variant>
        <vt:i4>5</vt:i4>
      </vt:variant>
      <vt:variant>
        <vt:lpstr>Tema</vt:lpstr>
      </vt:variant>
      <vt:variant>
        <vt:i4>1</vt:i4>
      </vt:variant>
      <vt:variant>
        <vt:lpstr>Naslovi diapozitivov</vt:lpstr>
      </vt:variant>
      <vt:variant>
        <vt:i4>10</vt:i4>
      </vt:variant>
    </vt:vector>
  </HeadingPairs>
  <TitlesOfParts>
    <vt:vector size="16" baseType="lpstr">
      <vt:lpstr>Aptos</vt:lpstr>
      <vt:lpstr>Aptos Display</vt:lpstr>
      <vt:lpstr>Arial</vt:lpstr>
      <vt:lpstr>Calibri</vt:lpstr>
      <vt:lpstr>Open Sans</vt:lpstr>
      <vt:lpstr>Office Theme</vt:lpstr>
      <vt:lpstr>PowerPointova predstavitev</vt:lpstr>
      <vt:lpstr>Zakaj projektov ne bo konec</vt:lpstr>
      <vt:lpstr>Česa projektno financiranje ne omogoča samo od sebe</vt:lpstr>
      <vt:lpstr>Vsake tri leta znova</vt:lpstr>
      <vt:lpstr>Sedem vprašanj ob prijavi projekta</vt:lpstr>
      <vt:lpstr>Tri izkušnje iz tujine</vt:lpstr>
      <vt:lpstr>SPOZNAJ: 1. 5. 2023 – 30. 6. 2026</vt:lpstr>
      <vt:lpstr>Kaj je ostalo in kaj je še ranljivo</vt:lpstr>
      <vt:lpstr>Deset stvari za direktorje in vodje projektov</vt:lpstr>
      <vt:lpstr>PowerPointova predstavitev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Tomas Bercic</dc:creator>
  <cp:lastModifiedBy>Mandelj, Tilen</cp:lastModifiedBy>
  <cp:revision>32</cp:revision>
  <dcterms:created xsi:type="dcterms:W3CDTF">2024-10-07T09:40:27Z</dcterms:created>
  <dcterms:modified xsi:type="dcterms:W3CDTF">2026-09-15T11:24:32Z</dcterms:modified>
</cp:coreProperties>
</file>