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8288000" cy="10287000"/>
  <p:notesSz cx="6858000" cy="9144000"/>
  <p:embeddedFontLst>
    <p:embeddedFont>
      <p:font typeface="Helvetica Now Display Bold" charset="1" panose="020B0804030202020204"/>
      <p:regular r:id="rId25"/>
    </p:embeddedFont>
    <p:embeddedFont>
      <p:font typeface="Helvetica Now Display" charset="1" panose="020B0504030202020204"/>
      <p:regular r:id="rId26"/>
    </p:embeddedFont>
    <p:embeddedFont>
      <p:font typeface="Helvetica Now Display Italics" charset="1" panose="020B0504030202090204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1.png" Type="http://schemas.openxmlformats.org/officeDocument/2006/relationships/image"/><Relationship Id="rId4" Target="../media/image12.png" Type="http://schemas.openxmlformats.org/officeDocument/2006/relationships/image"/><Relationship Id="rId5" Target="../media/image13.png" Type="http://schemas.openxmlformats.org/officeDocument/2006/relationships/image"/><Relationship Id="rId6" Target="../media/image14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18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5370" y="171450"/>
            <a:ext cx="17957260" cy="9944100"/>
            <a:chOff x="0" y="0"/>
            <a:chExt cx="4729484" cy="261902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729484" cy="2619022"/>
            </a:xfrm>
            <a:custGeom>
              <a:avLst/>
              <a:gdLst/>
              <a:ahLst/>
              <a:cxnLst/>
              <a:rect r="r" b="b" t="t" l="l"/>
              <a:pathLst>
                <a:path h="2619022" w="4729484">
                  <a:moveTo>
                    <a:pt x="0" y="0"/>
                  </a:moveTo>
                  <a:lnTo>
                    <a:pt x="4729484" y="0"/>
                  </a:lnTo>
                  <a:lnTo>
                    <a:pt x="4729484" y="2619022"/>
                  </a:lnTo>
                  <a:lnTo>
                    <a:pt x="0" y="2619022"/>
                  </a:lnTo>
                  <a:close/>
                </a:path>
              </a:pathLst>
            </a:custGeom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4729484" cy="25809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20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10287000" y="171450"/>
            <a:ext cx="0" cy="994410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0439400" y="7663577"/>
            <a:ext cx="7533110" cy="2263940"/>
          </a:xfrm>
          <a:custGeom>
            <a:avLst/>
            <a:gdLst/>
            <a:ahLst/>
            <a:cxnLst/>
            <a:rect r="r" b="b" t="t" l="l"/>
            <a:pathLst>
              <a:path h="2263940" w="7533110">
                <a:moveTo>
                  <a:pt x="0" y="0"/>
                </a:moveTo>
                <a:lnTo>
                  <a:pt x="7533110" y="0"/>
                </a:lnTo>
                <a:lnTo>
                  <a:pt x="7533110" y="2263940"/>
                </a:lnTo>
                <a:lnTo>
                  <a:pt x="0" y="22639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8" t="0" r="-88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210828" y="467053"/>
            <a:ext cx="2923772" cy="301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99"/>
              </a:lnSpc>
            </a:pPr>
            <a:r>
              <a:rPr lang="en-US" sz="2499" b="true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16 OCTOBER 2026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72083" y="467053"/>
            <a:ext cx="5728869" cy="854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99"/>
              </a:lnSpc>
            </a:pPr>
            <a:r>
              <a:rPr lang="en-US" sz="2499" b="true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CAMILLA NOTARBARTOLO</a:t>
            </a:r>
          </a:p>
          <a:p>
            <a:pPr algn="l">
              <a:lnSpc>
                <a:spcPts val="2199"/>
              </a:lnSpc>
            </a:pPr>
            <a:r>
              <a:rPr lang="en-US" sz="24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MILAN PUBLIC LIBRARY SYSTEM</a:t>
            </a:r>
          </a:p>
          <a:p>
            <a:pPr algn="l">
              <a:lnSpc>
                <a:spcPts val="2199"/>
              </a:lnSpc>
            </a:pPr>
            <a:r>
              <a:rPr lang="en-US" sz="24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IFLA CPDWL SECTION 2023-2027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72083" y="2569137"/>
            <a:ext cx="9458435" cy="2574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6"/>
              </a:lnSpc>
            </a:pPr>
            <a:r>
              <a:rPr lang="en-US" sz="5689" spc="-153" b="true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Professional coaching in theory and practice</a:t>
            </a:r>
          </a:p>
          <a:p>
            <a:pPr algn="l">
              <a:lnSpc>
                <a:spcPts val="5006"/>
              </a:lnSpc>
            </a:pPr>
            <a:r>
              <a:rPr lang="en-US" sz="5689" spc="-153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Training workshop for professional coaches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0519253" y="390853"/>
            <a:ext cx="7335208" cy="6790851"/>
          </a:xfrm>
          <a:custGeom>
            <a:avLst/>
            <a:gdLst/>
            <a:ahLst/>
            <a:cxnLst/>
            <a:rect r="r" b="b" t="t" l="l"/>
            <a:pathLst>
              <a:path h="6790851" w="7335208">
                <a:moveTo>
                  <a:pt x="0" y="0"/>
                </a:moveTo>
                <a:lnTo>
                  <a:pt x="7335207" y="0"/>
                </a:lnTo>
                <a:lnTo>
                  <a:pt x="7335207" y="6790851"/>
                </a:lnTo>
                <a:lnTo>
                  <a:pt x="0" y="67908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l="-131398" t="-41176" r="-45762" b="-27019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524156" y="7555792"/>
            <a:ext cx="9154289" cy="2371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500" i="true" spc="-121">
                <a:solidFill>
                  <a:srgbClr val="65A8B0"/>
                </a:solidFill>
                <a:latin typeface="Helvetica Now Display Italics"/>
                <a:ea typeface="Helvetica Now Display Italics"/>
                <a:cs typeface="Helvetica Now Display Italics"/>
                <a:sym typeface="Helvetica Now Display Italics"/>
              </a:rPr>
              <a:t>How can coaching help library prof</a:t>
            </a:r>
            <a:r>
              <a:rPr lang="en-US" sz="4500" i="true" spc="-121">
                <a:solidFill>
                  <a:srgbClr val="65A8B0"/>
                </a:solidFill>
                <a:latin typeface="Helvetica Now Display Italics"/>
                <a:ea typeface="Helvetica Now Display Italics"/>
                <a:cs typeface="Helvetica Now Display Italics"/>
                <a:sym typeface="Helvetica Now Display Italics"/>
              </a:rPr>
              <a:t>essionals unlock their own potential — and strengthen our organisations?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5370" y="248124"/>
            <a:ext cx="17957260" cy="9790751"/>
            <a:chOff x="0" y="0"/>
            <a:chExt cx="4729484" cy="257863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729484" cy="2578634"/>
            </a:xfrm>
            <a:custGeom>
              <a:avLst/>
              <a:gdLst/>
              <a:ahLst/>
              <a:cxnLst/>
              <a:rect r="r" b="b" t="t" l="l"/>
              <a:pathLst>
                <a:path h="2578634" w="4729484">
                  <a:moveTo>
                    <a:pt x="0" y="0"/>
                  </a:moveTo>
                  <a:lnTo>
                    <a:pt x="4729484" y="0"/>
                  </a:lnTo>
                  <a:lnTo>
                    <a:pt x="4729484" y="2578634"/>
                  </a:lnTo>
                  <a:lnTo>
                    <a:pt x="0" y="2578634"/>
                  </a:lnTo>
                  <a:close/>
                </a:path>
              </a:pathLst>
            </a:custGeom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4729484" cy="2540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20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6011713" y="5364303"/>
            <a:ext cx="0" cy="4674573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11569861" y="5408647"/>
            <a:ext cx="0" cy="4670557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 flipH="true">
            <a:off x="165370" y="2273960"/>
            <a:ext cx="17957260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 flipH="true">
            <a:off x="165370" y="5364303"/>
            <a:ext cx="17957260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372083" y="2422637"/>
            <a:ext cx="17565125" cy="2707265"/>
          </a:xfrm>
          <a:custGeom>
            <a:avLst/>
            <a:gdLst/>
            <a:ahLst/>
            <a:cxnLst/>
            <a:rect r="r" b="b" t="t" l="l"/>
            <a:pathLst>
              <a:path h="2707265" w="17565125">
                <a:moveTo>
                  <a:pt x="0" y="0"/>
                </a:moveTo>
                <a:lnTo>
                  <a:pt x="17565125" y="0"/>
                </a:lnTo>
                <a:lnTo>
                  <a:pt x="17565125" y="2707265"/>
                </a:lnTo>
                <a:lnTo>
                  <a:pt x="0" y="2707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0" t="-215341" r="0" b="-382368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1788927" y="5562818"/>
            <a:ext cx="5424407" cy="1016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3999" b="true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Weak Signals Report 2026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72083" y="5535753"/>
            <a:ext cx="5058283" cy="1016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3999" b="true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Trend Report 2024 (updated in 2025)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39753" y="780606"/>
            <a:ext cx="16829785" cy="2099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 spc="-24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Why Professional Coaching Matters</a:t>
            </a:r>
          </a:p>
          <a:p>
            <a:pPr algn="l">
              <a:lnSpc>
                <a:spcPts val="792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315745" y="6800038"/>
            <a:ext cx="5474240" cy="308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spc="-94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Rapi</a:t>
            </a:r>
            <a:r>
              <a:rPr lang="en-US" sz="3500" spc="-94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dly changing information environment:</a:t>
            </a:r>
          </a:p>
          <a:p>
            <a:pPr algn="l" marL="755651" indent="-377825" lvl="1">
              <a:lnSpc>
                <a:spcPts val="4900"/>
              </a:lnSpc>
              <a:spcBef>
                <a:spcPct val="0"/>
              </a:spcBef>
              <a:buFont typeface="Arial"/>
              <a:buChar char="•"/>
            </a:pPr>
            <a:r>
              <a:rPr lang="en-US" sz="3500" spc="-94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adaptability and resilience</a:t>
            </a:r>
          </a:p>
          <a:p>
            <a:pPr algn="l" marL="755651" indent="-377825" lvl="1">
              <a:lnSpc>
                <a:spcPts val="4900"/>
              </a:lnSpc>
              <a:buFont typeface="Arial"/>
              <a:buChar char="•"/>
            </a:pPr>
            <a:r>
              <a:rPr lang="en-US" sz="3500" spc="-94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futures-oriented thinking</a:t>
            </a:r>
          </a:p>
          <a:p>
            <a:pPr algn="l" marL="755651" indent="-377825" lvl="1">
              <a:lnSpc>
                <a:spcPts val="4900"/>
              </a:lnSpc>
              <a:buFont typeface="Arial"/>
              <a:buChar char="•"/>
            </a:pPr>
            <a:r>
              <a:rPr lang="en-US" sz="3500" spc="-94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leadership capabilities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788927" y="6800038"/>
            <a:ext cx="5935710" cy="308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spc="-94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Need for AI literacy, new leadership models, community-led design, climate engagement, trust in information ecosystems, and human-centred technology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308071" y="6800038"/>
            <a:ext cx="5056730" cy="308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spc="-94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Practical, partnership and personal development skills as essential for building a resilient and future-ready library workforce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243136" y="5562818"/>
            <a:ext cx="5002875" cy="1016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3999" b="true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Skills Agenda for the Trend Report 2025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24262" y="2752893"/>
            <a:ext cx="17573904" cy="3351401"/>
          </a:xfrm>
          <a:custGeom>
            <a:avLst/>
            <a:gdLst/>
            <a:ahLst/>
            <a:cxnLst/>
            <a:rect r="r" b="b" t="t" l="l"/>
            <a:pathLst>
              <a:path h="3351401" w="17573904">
                <a:moveTo>
                  <a:pt x="0" y="0"/>
                </a:moveTo>
                <a:lnTo>
                  <a:pt x="17573904" y="0"/>
                </a:lnTo>
                <a:lnTo>
                  <a:pt x="17573904" y="3351401"/>
                </a:lnTo>
                <a:lnTo>
                  <a:pt x="0" y="33514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0" t="-11582" r="0" b="-227831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165370" y="6388963"/>
            <a:ext cx="17957260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165370" y="6808063"/>
            <a:ext cx="17957260" cy="2526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71550" indent="-485775" lvl="1">
              <a:lnSpc>
                <a:spcPts val="3960"/>
              </a:lnSpc>
              <a:buFont typeface="Arial"/>
              <a:buChar char="•"/>
            </a:pPr>
            <a:r>
              <a:rPr lang="en-US" sz="4500" spc="-12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A joint initiative of the </a:t>
            </a:r>
            <a:r>
              <a:rPr lang="en-US" b="true" sz="4500" spc="-12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CPDWL </a:t>
            </a:r>
            <a:r>
              <a:rPr lang="en-US" sz="4500" spc="-12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(Continuing Professional Development and Workplace L</a:t>
            </a:r>
            <a:r>
              <a:rPr lang="en-US" sz="4500" spc="-12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earn</a:t>
            </a:r>
            <a:r>
              <a:rPr lang="en-US" sz="4500" spc="-12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ing) and the </a:t>
            </a:r>
            <a:r>
              <a:rPr lang="en-US" b="true" sz="4500" spc="-12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M&amp;M </a:t>
            </a:r>
            <a:r>
              <a:rPr lang="en-US" sz="4500" spc="-12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(Management &amp; Marketing) </a:t>
            </a:r>
            <a:r>
              <a:rPr lang="en-US" b="true" sz="4500" spc="-12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Section</a:t>
            </a:r>
          </a:p>
          <a:p>
            <a:pPr algn="l">
              <a:lnSpc>
                <a:spcPts val="3960"/>
              </a:lnSpc>
            </a:pPr>
          </a:p>
          <a:p>
            <a:pPr algn="l" marL="971550" indent="-485775" lvl="1">
              <a:lnSpc>
                <a:spcPts val="3960"/>
              </a:lnSpc>
              <a:buFont typeface="Arial"/>
              <a:buChar char="•"/>
            </a:pPr>
            <a:r>
              <a:rPr lang="en-US" sz="4500" spc="-12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Developed with the support of IFLA Headquarters, the Professional Council and Professional Division C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77825" y="1295400"/>
            <a:ext cx="17320341" cy="2099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 spc="-24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The IFLA CPDWL Coaching Initiative</a:t>
            </a:r>
          </a:p>
          <a:p>
            <a:pPr algn="l">
              <a:lnSpc>
                <a:spcPts val="7920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24262" y="1981310"/>
            <a:ext cx="8505415" cy="3306546"/>
          </a:xfrm>
          <a:custGeom>
            <a:avLst/>
            <a:gdLst/>
            <a:ahLst/>
            <a:cxnLst/>
            <a:rect r="r" b="b" t="t" l="l"/>
            <a:pathLst>
              <a:path h="3306546" w="8505415">
                <a:moveTo>
                  <a:pt x="0" y="0"/>
                </a:moveTo>
                <a:lnTo>
                  <a:pt x="8505415" y="0"/>
                </a:lnTo>
                <a:lnTo>
                  <a:pt x="8505415" y="3306546"/>
                </a:lnTo>
                <a:lnTo>
                  <a:pt x="0" y="33065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0" t="-4485" r="0" b="-4485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165370" y="5595055"/>
            <a:ext cx="17957260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flipH="true">
            <a:off x="9144000" y="5595055"/>
            <a:ext cx="0" cy="4691945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446132" y="5680780"/>
            <a:ext cx="8261675" cy="4370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3000" spc="-81" b="true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Online coaching</a:t>
            </a:r>
          </a:p>
          <a:p>
            <a:pPr algn="l">
              <a:lnSpc>
                <a:spcPts val="2640"/>
              </a:lnSpc>
            </a:pPr>
          </a:p>
          <a:p>
            <a:pPr algn="l" marL="647700" indent="-323850" lvl="1">
              <a:lnSpc>
                <a:spcPts val="2640"/>
              </a:lnSpc>
              <a:buFont typeface="Arial"/>
              <a:buChar char="•"/>
            </a:pPr>
            <a:r>
              <a:rPr lang="en-US" sz="3000" spc="-8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virtual coaching session</a:t>
            </a:r>
          </a:p>
          <a:p>
            <a:pPr algn="l" marL="647700" indent="-323850" lvl="1">
              <a:lnSpc>
                <a:spcPts val="2640"/>
              </a:lnSpc>
              <a:buFont typeface="Arial"/>
              <a:buChar char="•"/>
            </a:pPr>
            <a:r>
              <a:rPr lang="en-US" sz="3000" spc="-8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in different languages to support as many professionals as we can</a:t>
            </a:r>
          </a:p>
          <a:p>
            <a:pPr algn="l" marL="647700" indent="-323850" lvl="1">
              <a:lnSpc>
                <a:spcPts val="2640"/>
              </a:lnSpc>
              <a:buFont typeface="Arial"/>
              <a:buChar char="•"/>
            </a:pPr>
            <a:r>
              <a:rPr lang="en-US" sz="3000" spc="-8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ongoing follow-up interactions between coaches and coachees</a:t>
            </a:r>
          </a:p>
          <a:p>
            <a:pPr algn="l" marL="647700" indent="-323850" lvl="1">
              <a:lnSpc>
                <a:spcPts val="2640"/>
              </a:lnSpc>
              <a:buFont typeface="Arial"/>
              <a:buChar char="•"/>
            </a:pPr>
            <a:r>
              <a:rPr lang="en-US" sz="3000" spc="-8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at least a month of continuous engagement after the initial session</a:t>
            </a:r>
          </a:p>
          <a:p>
            <a:pPr algn="l" marL="647700" indent="-323850" lvl="1">
              <a:lnSpc>
                <a:spcPts val="2640"/>
              </a:lnSpc>
              <a:buFont typeface="Arial"/>
              <a:buChar char="•"/>
            </a:pPr>
            <a:r>
              <a:rPr lang="en-US" sz="3000" spc="-8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Topics: </a:t>
            </a:r>
          </a:p>
          <a:p>
            <a:pPr algn="l" marL="1295400" indent="-431800" lvl="2">
              <a:lnSpc>
                <a:spcPts val="2640"/>
              </a:lnSpc>
              <a:buFont typeface="Arial"/>
              <a:buChar char="⚬"/>
            </a:pPr>
            <a:r>
              <a:rPr lang="en-US" sz="3000" spc="-8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Career development</a:t>
            </a:r>
          </a:p>
          <a:p>
            <a:pPr algn="l" marL="1295400" indent="-431800" lvl="2">
              <a:lnSpc>
                <a:spcPts val="2640"/>
              </a:lnSpc>
              <a:buFont typeface="Arial"/>
              <a:buChar char="⚬"/>
            </a:pPr>
            <a:r>
              <a:rPr lang="en-US" sz="3000" spc="-8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Leadership, Management, </a:t>
            </a:r>
            <a:r>
              <a:rPr lang="en-US" sz="3000" spc="-8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Staff Training</a:t>
            </a:r>
          </a:p>
          <a:p>
            <a:pPr algn="l" marL="1295400" indent="-431800" lvl="2">
              <a:lnSpc>
                <a:spcPts val="2640"/>
              </a:lnSpc>
              <a:buFont typeface="Arial"/>
              <a:buChar char="⚬"/>
            </a:pPr>
            <a:r>
              <a:rPr lang="en-US" sz="3000" spc="-8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Needs emerging from the IFLA Reports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460177" y="5680780"/>
            <a:ext cx="8437989" cy="4370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3000" spc="-81" b="true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In-person coaching</a:t>
            </a:r>
          </a:p>
          <a:p>
            <a:pPr algn="l">
              <a:lnSpc>
                <a:spcPts val="2640"/>
              </a:lnSpc>
            </a:pPr>
            <a:r>
              <a:rPr lang="en-US" b="true" sz="3000" spc="-81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 </a:t>
            </a:r>
          </a:p>
          <a:p>
            <a:pPr algn="l" marL="647700" indent="-323850" lvl="1">
              <a:lnSpc>
                <a:spcPts val="2640"/>
              </a:lnSpc>
              <a:buFont typeface="Arial"/>
              <a:buChar char="•"/>
            </a:pPr>
            <a:r>
              <a:rPr lang="en-US" sz="3000" spc="-8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at the WLIC – World Library and Information Congress</a:t>
            </a:r>
          </a:p>
          <a:p>
            <a:pPr algn="l" marL="647700" indent="-323850" lvl="1">
              <a:lnSpc>
                <a:spcPts val="2640"/>
              </a:lnSpc>
              <a:buFont typeface="Arial"/>
              <a:buChar char="•"/>
            </a:pPr>
            <a:r>
              <a:rPr lang="en-US" sz="3000" spc="-8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in different languages to support as many professionals as we can</a:t>
            </a:r>
          </a:p>
          <a:p>
            <a:pPr algn="l" marL="647700" indent="-323850" lvl="1">
              <a:lnSpc>
                <a:spcPts val="2640"/>
              </a:lnSpc>
              <a:buFont typeface="Arial"/>
              <a:buChar char="•"/>
            </a:pPr>
            <a:r>
              <a:rPr lang="en-US" sz="3000" spc="-8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single </a:t>
            </a:r>
            <a:r>
              <a:rPr lang="en-US" sz="3000" spc="-8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one-to-one coaching interaction of approx. 15-30 minutes</a:t>
            </a:r>
          </a:p>
          <a:p>
            <a:pPr algn="l" marL="647700" indent="-323850" lvl="1">
              <a:lnSpc>
                <a:spcPts val="2640"/>
              </a:lnSpc>
              <a:buFont typeface="Arial"/>
              <a:buChar char="•"/>
            </a:pPr>
            <a:r>
              <a:rPr lang="en-US" sz="3000" spc="-8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Topics: </a:t>
            </a:r>
          </a:p>
          <a:p>
            <a:pPr algn="l" marL="1295400" indent="-431800" lvl="2">
              <a:lnSpc>
                <a:spcPts val="2640"/>
              </a:lnSpc>
              <a:buFont typeface="Arial"/>
              <a:buChar char="⚬"/>
            </a:pPr>
            <a:r>
              <a:rPr lang="en-US" sz="3000" spc="-8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individual’s career and professional development</a:t>
            </a:r>
          </a:p>
          <a:p>
            <a:pPr algn="l" marL="1295400" indent="-431800" lvl="2">
              <a:lnSpc>
                <a:spcPts val="2640"/>
              </a:lnSpc>
              <a:buFont typeface="Arial"/>
              <a:buChar char="⚬"/>
            </a:pPr>
            <a:r>
              <a:rPr lang="en-US" sz="3000" spc="-81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involvement in IFLA as an opportunity for professional development.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46132" y="612458"/>
            <a:ext cx="17320341" cy="109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 spc="-24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Two complementary formats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9396964" y="1981310"/>
            <a:ext cx="8501202" cy="3306546"/>
          </a:xfrm>
          <a:custGeom>
            <a:avLst/>
            <a:gdLst/>
            <a:ahLst/>
            <a:cxnLst/>
            <a:rect r="r" b="b" t="t" l="l"/>
            <a:pathLst>
              <a:path h="3306546" w="8501202">
                <a:moveTo>
                  <a:pt x="0" y="0"/>
                </a:moveTo>
                <a:lnTo>
                  <a:pt x="8501202" y="0"/>
                </a:lnTo>
                <a:lnTo>
                  <a:pt x="8501202" y="3306546"/>
                </a:lnTo>
                <a:lnTo>
                  <a:pt x="0" y="33065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l="-5889" t="-48556" r="-10575" b="-1967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5370" y="171450"/>
            <a:ext cx="17957260" cy="9944100"/>
            <a:chOff x="0" y="0"/>
            <a:chExt cx="4729484" cy="261902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729484" cy="2619022"/>
            </a:xfrm>
            <a:custGeom>
              <a:avLst/>
              <a:gdLst/>
              <a:ahLst/>
              <a:cxnLst/>
              <a:rect r="r" b="b" t="t" l="l"/>
              <a:pathLst>
                <a:path h="2619022" w="4729484">
                  <a:moveTo>
                    <a:pt x="0" y="0"/>
                  </a:moveTo>
                  <a:lnTo>
                    <a:pt x="4729484" y="0"/>
                  </a:lnTo>
                  <a:lnTo>
                    <a:pt x="4729484" y="2619022"/>
                  </a:lnTo>
                  <a:lnTo>
                    <a:pt x="0" y="2619022"/>
                  </a:lnTo>
                  <a:close/>
                </a:path>
              </a:pathLst>
            </a:custGeom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4729484" cy="25809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20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18113105" y="171450"/>
            <a:ext cx="0" cy="994410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11356993" y="171450"/>
            <a:ext cx="0" cy="994410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515823" y="438150"/>
            <a:ext cx="10841170" cy="2099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 spc="-24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Dialogue as theoretical starting point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15823" y="3153045"/>
            <a:ext cx="10622095" cy="6797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Dialogue is </a:t>
            </a:r>
            <a:r>
              <a:rPr lang="en-US" sz="3500" b="true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one of the most powerful tools for human-to-human relationships</a:t>
            </a: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— irrespective of the title on the business card.</a:t>
            </a:r>
          </a:p>
          <a:p>
            <a:pPr algn="l">
              <a:lnSpc>
                <a:spcPts val="4900"/>
              </a:lnSpc>
            </a:pPr>
          </a:p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Dialogue can help us: </a:t>
            </a: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• </a:t>
            </a: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inform • get to know • acknowledge • give feedback • follow up • develop • empower</a:t>
            </a:r>
          </a:p>
          <a:p>
            <a:pPr algn="l">
              <a:lnSpc>
                <a:spcPts val="4900"/>
              </a:lnSpc>
            </a:pPr>
          </a:p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Different conversational tools can serve different purposes: </a:t>
            </a: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• </a:t>
            </a: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instruction • advice • tutoring • mentoring • pepping • coaching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576301" y="6275721"/>
            <a:ext cx="6317495" cy="352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T</a:t>
            </a:r>
            <a:r>
              <a:rPr lang="en-US" b="true" sz="5000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he key question is: what does this person need from me right now?</a:t>
            </a:r>
          </a:p>
        </p:txBody>
      </p:sp>
      <p:sp>
        <p:nvSpPr>
          <p:cNvPr name="AutoShape 10" id="10"/>
          <p:cNvSpPr/>
          <p:nvPr/>
        </p:nvSpPr>
        <p:spPr>
          <a:xfrm>
            <a:off x="97351" y="2964038"/>
            <a:ext cx="11269167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11576068" y="390853"/>
            <a:ext cx="6317495" cy="5676784"/>
          </a:xfrm>
          <a:custGeom>
            <a:avLst/>
            <a:gdLst/>
            <a:ahLst/>
            <a:cxnLst/>
            <a:rect r="r" b="b" t="t" l="l"/>
            <a:pathLst>
              <a:path h="5676784" w="6317495">
                <a:moveTo>
                  <a:pt x="0" y="0"/>
                </a:moveTo>
                <a:lnTo>
                  <a:pt x="6317495" y="0"/>
                </a:lnTo>
                <a:lnTo>
                  <a:pt x="6317495" y="5676784"/>
                </a:lnTo>
                <a:lnTo>
                  <a:pt x="0" y="5676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-17304" t="0" r="-17359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5370" y="171450"/>
            <a:ext cx="17957260" cy="9944100"/>
            <a:chOff x="0" y="0"/>
            <a:chExt cx="4729484" cy="261902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729484" cy="2619022"/>
            </a:xfrm>
            <a:custGeom>
              <a:avLst/>
              <a:gdLst/>
              <a:ahLst/>
              <a:cxnLst/>
              <a:rect r="r" b="b" t="t" l="l"/>
              <a:pathLst>
                <a:path h="2619022" w="4729484">
                  <a:moveTo>
                    <a:pt x="0" y="0"/>
                  </a:moveTo>
                  <a:lnTo>
                    <a:pt x="4729484" y="0"/>
                  </a:lnTo>
                  <a:lnTo>
                    <a:pt x="4729484" y="2619022"/>
                  </a:lnTo>
                  <a:lnTo>
                    <a:pt x="0" y="2619022"/>
                  </a:lnTo>
                  <a:close/>
                </a:path>
              </a:pathLst>
            </a:custGeom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4729484" cy="25809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20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18113105" y="171450"/>
            <a:ext cx="0" cy="994410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10277475" y="171450"/>
            <a:ext cx="0" cy="994410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515823" y="438150"/>
            <a:ext cx="9458435" cy="109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 spc="-24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What is coaching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0428735" y="355540"/>
            <a:ext cx="7533110" cy="9613564"/>
          </a:xfrm>
          <a:custGeom>
            <a:avLst/>
            <a:gdLst/>
            <a:ahLst/>
            <a:cxnLst/>
            <a:rect r="r" b="b" t="t" l="l"/>
            <a:pathLst>
              <a:path h="9613564" w="7533110">
                <a:moveTo>
                  <a:pt x="0" y="0"/>
                </a:moveTo>
                <a:lnTo>
                  <a:pt x="7533110" y="0"/>
                </a:lnTo>
                <a:lnTo>
                  <a:pt x="7533110" y="9613564"/>
                </a:lnTo>
                <a:lnTo>
                  <a:pt x="0" y="96135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-35181" t="0" r="-35181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15823" y="2298065"/>
            <a:ext cx="9458435" cy="6960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599" indent="-431800" lvl="1">
              <a:lnSpc>
                <a:spcPts val="3919"/>
              </a:lnSpc>
              <a:buFont typeface="Arial"/>
              <a:buChar char="•"/>
            </a:pPr>
            <a:r>
              <a:rPr lang="en-US" b="true" sz="3999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an approach</a:t>
            </a:r>
            <a:r>
              <a:rPr lang="en-US" b="true" sz="3999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 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→ given the right s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upport and tools, people can take responsibility for their actions</a:t>
            </a:r>
          </a:p>
          <a:p>
            <a:pPr algn="l">
              <a:lnSpc>
                <a:spcPts val="3919"/>
              </a:lnSpc>
            </a:pPr>
          </a:p>
          <a:p>
            <a:pPr algn="l" marL="863599" indent="-431800" lvl="1">
              <a:lnSpc>
                <a:spcPts val="3919"/>
              </a:lnSpc>
              <a:buFont typeface="Arial"/>
              <a:buChar char="•"/>
            </a:pPr>
            <a:r>
              <a:rPr lang="en-US" b="true" sz="3999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a method 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→ a coach supports people in achieving personal and professional goals</a:t>
            </a:r>
          </a:p>
          <a:p>
            <a:pPr algn="l">
              <a:lnSpc>
                <a:spcPts val="3919"/>
              </a:lnSpc>
            </a:pPr>
          </a:p>
          <a:p>
            <a:pPr algn="l" marL="863599" indent="-431800" lvl="1">
              <a:lnSpc>
                <a:spcPts val="3919"/>
              </a:lnSpc>
              <a:buFont typeface="Arial"/>
              <a:buChar char="•"/>
            </a:pPr>
            <a:r>
              <a:rPr lang="en-US" b="true" sz="3999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a leadership style 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→ unleashing motivation and potential</a:t>
            </a:r>
          </a:p>
          <a:p>
            <a:pPr algn="l">
              <a:lnSpc>
                <a:spcPts val="3919"/>
              </a:lnSpc>
            </a:pPr>
          </a:p>
          <a:p>
            <a:pPr algn="l" marL="863599" indent="-431800" lvl="1">
              <a:lnSpc>
                <a:spcPts val="3919"/>
              </a:lnSpc>
              <a:buFont typeface="Arial"/>
              <a:buChar char="•"/>
            </a:pPr>
            <a:r>
              <a:rPr lang="en-US" b="true" sz="3999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a communication style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→ inspiring reflection, willingness and action</a:t>
            </a:r>
          </a:p>
          <a:p>
            <a:pPr algn="l">
              <a:lnSpc>
                <a:spcPts val="3919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24262" y="2842613"/>
            <a:ext cx="8505415" cy="3306546"/>
          </a:xfrm>
          <a:custGeom>
            <a:avLst/>
            <a:gdLst/>
            <a:ahLst/>
            <a:cxnLst/>
            <a:rect r="r" b="b" t="t" l="l"/>
            <a:pathLst>
              <a:path h="3306546" w="8505415">
                <a:moveTo>
                  <a:pt x="0" y="0"/>
                </a:moveTo>
                <a:lnTo>
                  <a:pt x="8505415" y="0"/>
                </a:lnTo>
                <a:lnTo>
                  <a:pt x="8505415" y="3306545"/>
                </a:lnTo>
                <a:lnTo>
                  <a:pt x="0" y="33065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0" t="-4003" r="0" b="-24610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165370" y="6606711"/>
            <a:ext cx="17957260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flipH="true">
            <a:off x="9111214" y="2842613"/>
            <a:ext cx="32786" cy="7322292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9860954" y="7187736"/>
            <a:ext cx="8261675" cy="2667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9"/>
              </a:lnSpc>
            </a:pPr>
            <a:r>
              <a:rPr lang="en-US" sz="3999" spc="-107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COACHING</a:t>
            </a:r>
          </a:p>
          <a:p>
            <a:pPr algn="l" marL="863599" indent="-431800" lvl="1">
              <a:lnSpc>
                <a:spcPts val="3519"/>
              </a:lnSpc>
              <a:buFont typeface="Arial"/>
              <a:buChar char="•"/>
            </a:pPr>
            <a:r>
              <a:rPr lang="en-US" sz="3999" spc="-107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A professional, structured dialogue between a coach and a coachee</a:t>
            </a:r>
          </a:p>
          <a:p>
            <a:pPr algn="l" marL="863599" indent="-431800" lvl="1">
              <a:lnSpc>
                <a:spcPts val="3519"/>
              </a:lnSpc>
              <a:buFont typeface="Arial"/>
              <a:buChar char="•"/>
            </a:pPr>
            <a:r>
              <a:rPr lang="en-US" sz="3999" spc="-107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Usually based on a clear purpose and a formal agreement</a:t>
            </a:r>
          </a:p>
          <a:p>
            <a:pPr algn="l">
              <a:lnSpc>
                <a:spcPts val="3519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324262" y="7187736"/>
            <a:ext cx="8437989" cy="2667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9"/>
              </a:lnSpc>
            </a:pPr>
            <a:r>
              <a:rPr lang="en-US" sz="3999" spc="-107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COACHING APPROACH</a:t>
            </a:r>
          </a:p>
          <a:p>
            <a:pPr algn="l" marL="863599" indent="-431800" lvl="1">
              <a:lnSpc>
                <a:spcPts val="3519"/>
              </a:lnSpc>
              <a:buFont typeface="Arial"/>
              <a:buChar char="•"/>
            </a:pPr>
            <a:r>
              <a:rPr lang="en-US" sz="3999" spc="-107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A communication style and attitude</a:t>
            </a:r>
          </a:p>
          <a:p>
            <a:pPr algn="l" marL="863599" indent="-431800" lvl="1">
              <a:lnSpc>
                <a:spcPts val="3519"/>
              </a:lnSpc>
              <a:buFont typeface="Arial"/>
              <a:buChar char="•"/>
            </a:pPr>
            <a:r>
              <a:rPr lang="en-US" sz="3999" spc="-107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Can be used in everyday conversations between people, irrespective of their role</a:t>
            </a:r>
          </a:p>
          <a:p>
            <a:pPr algn="l">
              <a:lnSpc>
                <a:spcPts val="3519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577825" y="829028"/>
            <a:ext cx="17320341" cy="109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 spc="-24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Coaching approach vs. Coaching 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9396964" y="2842613"/>
            <a:ext cx="8501202" cy="3306546"/>
          </a:xfrm>
          <a:custGeom>
            <a:avLst/>
            <a:gdLst/>
            <a:ahLst/>
            <a:cxnLst/>
            <a:rect r="r" b="b" t="t" l="l"/>
            <a:pathLst>
              <a:path h="3306546" w="8501202">
                <a:moveTo>
                  <a:pt x="0" y="0"/>
                </a:moveTo>
                <a:lnTo>
                  <a:pt x="8501202" y="0"/>
                </a:lnTo>
                <a:lnTo>
                  <a:pt x="8501202" y="3306545"/>
                </a:lnTo>
                <a:lnTo>
                  <a:pt x="0" y="33065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l="0" t="-110788" r="-113236" b="-9722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4609595" y="2331110"/>
            <a:ext cx="0" cy="5861507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9144000" y="2331110"/>
            <a:ext cx="0" cy="5861507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13588745" y="2331110"/>
            <a:ext cx="0" cy="5861507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 flipH="true">
            <a:off x="327058" y="2331110"/>
            <a:ext cx="17795572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 flipH="true">
            <a:off x="165370" y="8192617"/>
            <a:ext cx="17957260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13779245" y="5004282"/>
            <a:ext cx="4036217" cy="2997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Supp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orts a mental state that liberates their natural capacity to develop and improve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828670" y="3498215"/>
            <a:ext cx="4036217" cy="2007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Asks questions that inspire reflection and empower people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15823" y="440036"/>
            <a:ext cx="14660422" cy="13005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05"/>
              </a:lnSpc>
            </a:pPr>
            <a:r>
              <a:rPr lang="en-US" sz="10688" spc="-288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What does a Coach do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390603" y="5034127"/>
            <a:ext cx="4036217" cy="2007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Helps people identify and overcome internal obstacles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54302" y="2668841"/>
            <a:ext cx="4036217" cy="2007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Moves people from where they are to where they want to be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27058" y="8478367"/>
            <a:ext cx="12057526" cy="1282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5000" b="true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Core idea: people are capable of learning, making choices and taking responsibility.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2855422" y="8466818"/>
            <a:ext cx="5267207" cy="1582964"/>
          </a:xfrm>
          <a:custGeom>
            <a:avLst/>
            <a:gdLst/>
            <a:ahLst/>
            <a:cxnLst/>
            <a:rect r="r" b="b" t="t" l="l"/>
            <a:pathLst>
              <a:path h="1582964" w="5267207">
                <a:moveTo>
                  <a:pt x="0" y="0"/>
                </a:moveTo>
                <a:lnTo>
                  <a:pt x="5267208" y="0"/>
                </a:lnTo>
                <a:lnTo>
                  <a:pt x="5267208" y="1582964"/>
                </a:lnTo>
                <a:lnTo>
                  <a:pt x="0" y="15829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false" rot="0">
            <a:off x="354302" y="4918557"/>
            <a:ext cx="3979067" cy="3083560"/>
          </a:xfrm>
          <a:custGeom>
            <a:avLst/>
            <a:gdLst/>
            <a:ahLst/>
            <a:cxnLst/>
            <a:rect r="r" b="b" t="t" l="l"/>
            <a:pathLst>
              <a:path h="3083560" w="3979067">
                <a:moveTo>
                  <a:pt x="3979068" y="0"/>
                </a:moveTo>
                <a:lnTo>
                  <a:pt x="0" y="0"/>
                </a:lnTo>
                <a:lnTo>
                  <a:pt x="0" y="3083560"/>
                </a:lnTo>
                <a:lnTo>
                  <a:pt x="3979068" y="3083560"/>
                </a:lnTo>
                <a:lnTo>
                  <a:pt x="3979068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l="-28680" t="-23812" r="-28695" b="-11235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390603" y="2688046"/>
            <a:ext cx="3979067" cy="1679332"/>
          </a:xfrm>
          <a:custGeom>
            <a:avLst/>
            <a:gdLst/>
            <a:ahLst/>
            <a:cxnLst/>
            <a:rect r="r" b="b" t="t" l="l"/>
            <a:pathLst>
              <a:path h="1679332" w="3979067">
                <a:moveTo>
                  <a:pt x="0" y="0"/>
                </a:moveTo>
                <a:lnTo>
                  <a:pt x="3979067" y="0"/>
                </a:lnTo>
                <a:lnTo>
                  <a:pt x="3979067" y="1679331"/>
                </a:lnTo>
                <a:lnTo>
                  <a:pt x="0" y="16793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5000"/>
            </a:blip>
            <a:stretch>
              <a:fillRect l="0" t="-28783" r="0" b="-28783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4802983" y="5734744"/>
            <a:ext cx="3979067" cy="2267373"/>
          </a:xfrm>
          <a:custGeom>
            <a:avLst/>
            <a:gdLst/>
            <a:ahLst/>
            <a:cxnLst/>
            <a:rect r="r" b="b" t="t" l="l"/>
            <a:pathLst>
              <a:path h="2267373" w="3979067">
                <a:moveTo>
                  <a:pt x="0" y="0"/>
                </a:moveTo>
                <a:lnTo>
                  <a:pt x="3979067" y="0"/>
                </a:lnTo>
                <a:lnTo>
                  <a:pt x="3979067" y="2267373"/>
                </a:lnTo>
                <a:lnTo>
                  <a:pt x="0" y="22673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5000"/>
            </a:blip>
            <a:stretch>
              <a:fillRect l="-4599" t="0" r="-4599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807820" y="2688046"/>
            <a:ext cx="3979067" cy="2230512"/>
          </a:xfrm>
          <a:custGeom>
            <a:avLst/>
            <a:gdLst/>
            <a:ahLst/>
            <a:cxnLst/>
            <a:rect r="r" b="b" t="t" l="l"/>
            <a:pathLst>
              <a:path h="2230512" w="3979067">
                <a:moveTo>
                  <a:pt x="0" y="0"/>
                </a:moveTo>
                <a:lnTo>
                  <a:pt x="3979068" y="0"/>
                </a:lnTo>
                <a:lnTo>
                  <a:pt x="3979068" y="2230511"/>
                </a:lnTo>
                <a:lnTo>
                  <a:pt x="0" y="22305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5000"/>
            </a:blip>
            <a:stretch>
              <a:fillRect l="0" t="-9842" r="0" b="-9842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4609595" y="2331110"/>
            <a:ext cx="0" cy="5861507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9144000" y="2331110"/>
            <a:ext cx="0" cy="5861507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13588745" y="2331110"/>
            <a:ext cx="0" cy="5861507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 flipH="true">
            <a:off x="327058" y="2331110"/>
            <a:ext cx="17795572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 flipH="true">
            <a:off x="165370" y="8192617"/>
            <a:ext cx="17957260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515823" y="440036"/>
            <a:ext cx="14660422" cy="24905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05"/>
              </a:lnSpc>
            </a:pPr>
            <a:r>
              <a:rPr lang="en-US" sz="10688" spc="-288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Coaching is NOT…</a:t>
            </a:r>
          </a:p>
          <a:p>
            <a:pPr algn="l">
              <a:lnSpc>
                <a:spcPts val="9405"/>
              </a:lnSpc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2855422" y="8466818"/>
            <a:ext cx="5267207" cy="1582964"/>
          </a:xfrm>
          <a:custGeom>
            <a:avLst/>
            <a:gdLst/>
            <a:ahLst/>
            <a:cxnLst/>
            <a:rect r="r" b="b" t="t" l="l"/>
            <a:pathLst>
              <a:path h="1582964" w="5267207">
                <a:moveTo>
                  <a:pt x="0" y="0"/>
                </a:moveTo>
                <a:lnTo>
                  <a:pt x="5267208" y="0"/>
                </a:lnTo>
                <a:lnTo>
                  <a:pt x="5267208" y="1582964"/>
                </a:lnTo>
                <a:lnTo>
                  <a:pt x="0" y="15829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54302" y="4918557"/>
            <a:ext cx="3979067" cy="3083560"/>
          </a:xfrm>
          <a:custGeom>
            <a:avLst/>
            <a:gdLst/>
            <a:ahLst/>
            <a:cxnLst/>
            <a:rect r="r" b="b" t="t" l="l"/>
            <a:pathLst>
              <a:path h="3083560" w="3979067">
                <a:moveTo>
                  <a:pt x="0" y="0"/>
                </a:moveTo>
                <a:lnTo>
                  <a:pt x="3979068" y="0"/>
                </a:lnTo>
                <a:lnTo>
                  <a:pt x="3979068" y="3083560"/>
                </a:lnTo>
                <a:lnTo>
                  <a:pt x="0" y="30835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l="-19872" t="0" r="-19872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390603" y="3629596"/>
            <a:ext cx="3979067" cy="2397606"/>
          </a:xfrm>
          <a:custGeom>
            <a:avLst/>
            <a:gdLst/>
            <a:ahLst/>
            <a:cxnLst/>
            <a:rect r="r" b="b" t="t" l="l"/>
            <a:pathLst>
              <a:path h="2397606" w="3979067">
                <a:moveTo>
                  <a:pt x="0" y="0"/>
                </a:moveTo>
                <a:lnTo>
                  <a:pt x="3979067" y="0"/>
                </a:lnTo>
                <a:lnTo>
                  <a:pt x="3979067" y="2397606"/>
                </a:lnTo>
                <a:lnTo>
                  <a:pt x="0" y="239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5000"/>
            </a:blip>
            <a:stretch>
              <a:fillRect l="0" t="-5219" r="0" b="-5219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828670" y="5143500"/>
            <a:ext cx="3979067" cy="2858617"/>
          </a:xfrm>
          <a:custGeom>
            <a:avLst/>
            <a:gdLst/>
            <a:ahLst/>
            <a:cxnLst/>
            <a:rect r="r" b="b" t="t" l="l"/>
            <a:pathLst>
              <a:path h="2858617" w="3979067">
                <a:moveTo>
                  <a:pt x="0" y="0"/>
                </a:moveTo>
                <a:lnTo>
                  <a:pt x="3979067" y="0"/>
                </a:lnTo>
                <a:lnTo>
                  <a:pt x="3979067" y="2858617"/>
                </a:lnTo>
                <a:lnTo>
                  <a:pt x="0" y="28586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5000"/>
            </a:blip>
            <a:stretch>
              <a:fillRect l="-8157" t="0" r="-8157" b="-7741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7820" y="2688046"/>
            <a:ext cx="3979067" cy="2230512"/>
          </a:xfrm>
          <a:custGeom>
            <a:avLst/>
            <a:gdLst/>
            <a:ahLst/>
            <a:cxnLst/>
            <a:rect r="r" b="b" t="t" l="l"/>
            <a:pathLst>
              <a:path h="2230512" w="3979067">
                <a:moveTo>
                  <a:pt x="0" y="0"/>
                </a:moveTo>
                <a:lnTo>
                  <a:pt x="3979068" y="0"/>
                </a:lnTo>
                <a:lnTo>
                  <a:pt x="3979068" y="2230511"/>
                </a:lnTo>
                <a:lnTo>
                  <a:pt x="0" y="22305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5000"/>
            </a:blip>
            <a:stretch>
              <a:fillRect l="0" t="-9356" r="0" b="-9356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3807820" y="5325169"/>
            <a:ext cx="4036217" cy="2502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H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aving all the answers for someone else (making people do what you want)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828670" y="3659441"/>
            <a:ext cx="4036217" cy="1016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Cheering and praising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333453" y="6315769"/>
            <a:ext cx="4036217" cy="521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Giving advice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4302" y="2668841"/>
            <a:ext cx="4036217" cy="2007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Pepping (boost someone to enhance his/her enthusiasm)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27058" y="8385175"/>
            <a:ext cx="12057526" cy="1901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5000" b="true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Coaching is about creating the conditions for people to find and act on their own answers.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H="true">
            <a:off x="165370" y="180975"/>
            <a:ext cx="17957260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flipH="true">
            <a:off x="165370" y="2075940"/>
            <a:ext cx="17957260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flipH="true">
            <a:off x="165370" y="8707950"/>
            <a:ext cx="17957260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394173" y="2519268"/>
            <a:ext cx="6349101" cy="5722885"/>
          </a:xfrm>
          <a:custGeom>
            <a:avLst/>
            <a:gdLst/>
            <a:ahLst/>
            <a:cxnLst/>
            <a:rect r="r" b="b" t="t" l="l"/>
            <a:pathLst>
              <a:path h="5722885" w="6349101">
                <a:moveTo>
                  <a:pt x="0" y="0"/>
                </a:moveTo>
                <a:lnTo>
                  <a:pt x="6349101" y="0"/>
                </a:lnTo>
                <a:lnTo>
                  <a:pt x="6349101" y="5722885"/>
                </a:lnTo>
                <a:lnTo>
                  <a:pt x="0" y="57228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725" t="0" r="-17725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240900" y="3573368"/>
            <a:ext cx="10018400" cy="4317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51" indent="-377825" lvl="1">
              <a:lnSpc>
                <a:spcPts val="343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Internal listening → listening mainly through our own experience and thoughts</a:t>
            </a:r>
          </a:p>
          <a:p>
            <a:pPr algn="l" marL="755651" indent="-377825" lvl="1">
              <a:lnSpc>
                <a:spcPts val="343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Focused listening → attention is fully on the other person</a:t>
            </a:r>
          </a:p>
          <a:p>
            <a:pPr algn="l" marL="755651" indent="-377825" lvl="1">
              <a:lnSpc>
                <a:spcPts val="343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Global listening → adding what we hear, observe and sense</a:t>
            </a:r>
          </a:p>
          <a:p>
            <a:pPr algn="l">
              <a:lnSpc>
                <a:spcPts val="3430"/>
              </a:lnSpc>
            </a:pP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→ Avoid the SHIFT RESPONSE: moving the focus back to ourselves</a:t>
            </a:r>
          </a:p>
          <a:p>
            <a:pPr algn="l">
              <a:lnSpc>
                <a:spcPts val="3430"/>
              </a:lnSpc>
            </a:pP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→ </a:t>
            </a: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Use a SUPPORT RESPONSE: help the other person go deeper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3644061" y="8851072"/>
            <a:ext cx="4478569" cy="1345953"/>
          </a:xfrm>
          <a:custGeom>
            <a:avLst/>
            <a:gdLst/>
            <a:ahLst/>
            <a:cxnLst/>
            <a:rect r="r" b="b" t="t" l="l"/>
            <a:pathLst>
              <a:path h="1345953" w="4478569">
                <a:moveTo>
                  <a:pt x="0" y="0"/>
                </a:moveTo>
                <a:lnTo>
                  <a:pt x="4478569" y="0"/>
                </a:lnTo>
                <a:lnTo>
                  <a:pt x="4478569" y="1345953"/>
                </a:lnTo>
                <a:lnTo>
                  <a:pt x="0" y="13459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240900" y="2614518"/>
            <a:ext cx="6984963" cy="663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5000" b="true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ACTIVE LISTENING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94173" y="684118"/>
            <a:ext cx="16357532" cy="109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 spc="-24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Essential Coaching Tools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5370" y="8822250"/>
            <a:ext cx="12758487" cy="1374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b="true" sz="3999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THESE ARE NOT ONLY COACHING TECHNIQUES: THEY ARE EVERYDAY PROFESSIONAL CAPABILITIES.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H="true">
            <a:off x="165370" y="180975"/>
            <a:ext cx="17957260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flipH="true">
            <a:off x="165370" y="2075940"/>
            <a:ext cx="17957260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flipH="true">
            <a:off x="165370" y="8707950"/>
            <a:ext cx="17957260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394173" y="2519268"/>
            <a:ext cx="6349101" cy="5722885"/>
          </a:xfrm>
          <a:custGeom>
            <a:avLst/>
            <a:gdLst/>
            <a:ahLst/>
            <a:cxnLst/>
            <a:rect r="r" b="b" t="t" l="l"/>
            <a:pathLst>
              <a:path h="5722885" w="6349101">
                <a:moveTo>
                  <a:pt x="0" y="0"/>
                </a:moveTo>
                <a:lnTo>
                  <a:pt x="6349101" y="0"/>
                </a:lnTo>
                <a:lnTo>
                  <a:pt x="6349101" y="5722885"/>
                </a:lnTo>
                <a:lnTo>
                  <a:pt x="0" y="57228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4371" t="-27194" r="-17602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240900" y="2614518"/>
            <a:ext cx="9082530" cy="663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5000" b="true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POWERFUL QUESTIONS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240900" y="3573368"/>
            <a:ext cx="10018400" cy="4317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51" indent="-377825" lvl="1">
              <a:lnSpc>
                <a:spcPts val="343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Good coaching questions are:</a:t>
            </a:r>
          </a:p>
          <a:p>
            <a:pPr algn="l" marL="1511301" indent="-503767" lvl="2">
              <a:lnSpc>
                <a:spcPts val="3430"/>
              </a:lnSpc>
              <a:buFont typeface="Arial"/>
              <a:buChar char="⚬"/>
            </a:pP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open, simple, short</a:t>
            </a:r>
          </a:p>
          <a:p>
            <a:pPr algn="l" marL="1511301" indent="-503767" lvl="2">
              <a:lnSpc>
                <a:spcPts val="3430"/>
              </a:lnSpc>
              <a:buFont typeface="Arial"/>
              <a:buChar char="⚬"/>
            </a:pP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one at a time</a:t>
            </a:r>
          </a:p>
          <a:p>
            <a:pPr algn="l" marL="1511301" indent="-503767" lvl="2">
              <a:lnSpc>
                <a:spcPts val="3430"/>
              </a:lnSpc>
              <a:buFont typeface="Arial"/>
              <a:buChar char="⚬"/>
            </a:pP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probing, challenging</a:t>
            </a:r>
          </a:p>
          <a:p>
            <a:pPr algn="l" marL="1511301" indent="-503767" lvl="2">
              <a:lnSpc>
                <a:spcPts val="3430"/>
              </a:lnSpc>
              <a:buFont typeface="Arial"/>
              <a:buChar char="⚬"/>
            </a:pP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timely</a:t>
            </a:r>
          </a:p>
          <a:p>
            <a:pPr algn="l" marL="755651" indent="-377825" lvl="1">
              <a:lnSpc>
                <a:spcPts val="343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They invite clarification, exploration and learning</a:t>
            </a:r>
          </a:p>
          <a:p>
            <a:pPr algn="l" marL="755651" indent="-377825" lvl="1">
              <a:lnSpc>
                <a:spcPts val="343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They create new perspectives</a:t>
            </a:r>
          </a:p>
          <a:p>
            <a:pPr algn="l" marL="755651" indent="-377825" lvl="1">
              <a:lnSpc>
                <a:spcPts val="343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They inspire willingness and action</a:t>
            </a:r>
          </a:p>
          <a:p>
            <a:pPr algn="l">
              <a:lnSpc>
                <a:spcPts val="3430"/>
              </a:lnSpc>
            </a:pPr>
          </a:p>
          <a:p>
            <a:pPr algn="l">
              <a:lnSpc>
                <a:spcPts val="3430"/>
              </a:lnSpc>
            </a:pP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A useful rule: ask less — and listen more.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94173" y="684118"/>
            <a:ext cx="16357532" cy="109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 spc="-24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Essential Coaching Tools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5370" y="8822250"/>
            <a:ext cx="12758487" cy="1374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b="true" sz="3999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THESE ARE NOT ONLY COACHING TECHNIQUES: THEY ARE EVERYDAY PROFESSIONAL CAPABILITIES.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3644061" y="8851072"/>
            <a:ext cx="4478569" cy="1345953"/>
          </a:xfrm>
          <a:custGeom>
            <a:avLst/>
            <a:gdLst/>
            <a:ahLst/>
            <a:cxnLst/>
            <a:rect r="r" b="b" t="t" l="l"/>
            <a:pathLst>
              <a:path h="1345953" w="4478569">
                <a:moveTo>
                  <a:pt x="0" y="0"/>
                </a:moveTo>
                <a:lnTo>
                  <a:pt x="4478569" y="0"/>
                </a:lnTo>
                <a:lnTo>
                  <a:pt x="4478569" y="1345953"/>
                </a:lnTo>
                <a:lnTo>
                  <a:pt x="0" y="13459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H="true">
            <a:off x="165370" y="180975"/>
            <a:ext cx="17957260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flipH="true">
            <a:off x="165370" y="2075940"/>
            <a:ext cx="17957260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flipH="true">
            <a:off x="165370" y="8707950"/>
            <a:ext cx="17957260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394173" y="2519268"/>
            <a:ext cx="6349101" cy="5722885"/>
          </a:xfrm>
          <a:custGeom>
            <a:avLst/>
            <a:gdLst/>
            <a:ahLst/>
            <a:cxnLst/>
            <a:rect r="r" b="b" t="t" l="l"/>
            <a:pathLst>
              <a:path h="5722885" w="6349101">
                <a:moveTo>
                  <a:pt x="0" y="0"/>
                </a:moveTo>
                <a:lnTo>
                  <a:pt x="6349101" y="0"/>
                </a:lnTo>
                <a:lnTo>
                  <a:pt x="6349101" y="5722885"/>
                </a:lnTo>
                <a:lnTo>
                  <a:pt x="0" y="57228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725" t="0" r="-17725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240900" y="2614518"/>
            <a:ext cx="9082530" cy="663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5000" b="true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CONSTRUCTIVE FEEDBACK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240900" y="3573368"/>
            <a:ext cx="10018400" cy="4745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30"/>
              </a:lnSpc>
            </a:pP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Effective feedback supports learning and development when it is:</a:t>
            </a:r>
          </a:p>
          <a:p>
            <a:pPr algn="l" marL="755651" indent="-377825" lvl="1">
              <a:lnSpc>
                <a:spcPts val="343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Relevant</a:t>
            </a:r>
          </a:p>
          <a:p>
            <a:pPr algn="l" marL="755651" indent="-377825" lvl="1">
              <a:lnSpc>
                <a:spcPts val="343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Understandable</a:t>
            </a:r>
          </a:p>
          <a:p>
            <a:pPr algn="l" marL="755651" indent="-377825" lvl="1">
              <a:lnSpc>
                <a:spcPts val="343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Respectful</a:t>
            </a:r>
          </a:p>
          <a:p>
            <a:pPr algn="l" marL="755651" indent="-377825" lvl="1">
              <a:lnSpc>
                <a:spcPts val="343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Specific and concrete</a:t>
            </a:r>
          </a:p>
          <a:p>
            <a:pPr algn="l" marL="755651" indent="-377825" lvl="1">
              <a:lnSpc>
                <a:spcPts val="343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Actionable</a:t>
            </a:r>
          </a:p>
          <a:p>
            <a:pPr algn="l" marL="755651" indent="-377825" lvl="1">
              <a:lnSpc>
                <a:spcPts val="343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Foc</a:t>
            </a: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used on behaviour, not on the person</a:t>
            </a:r>
          </a:p>
          <a:p>
            <a:pPr algn="l">
              <a:lnSpc>
                <a:spcPts val="3430"/>
              </a:lnSpc>
            </a:pPr>
          </a:p>
          <a:p>
            <a:pPr algn="l">
              <a:lnSpc>
                <a:spcPts val="3430"/>
              </a:lnSpc>
            </a:pPr>
            <a:r>
              <a:rPr lang="en-US" sz="3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When giving feedback: be direct, timely, honest, concrete, empowering and respectful.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94173" y="684118"/>
            <a:ext cx="16357532" cy="109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 spc="-24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Essential Coaching Tools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5370" y="8822250"/>
            <a:ext cx="12758487" cy="1374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b="true" sz="3999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THESE ARE NOT ONLY COACHING TECHNIQUES: THEY ARE EVERYDAY PROFESSIONAL CAPABILITIES.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3644061" y="8851072"/>
            <a:ext cx="4478569" cy="1345953"/>
          </a:xfrm>
          <a:custGeom>
            <a:avLst/>
            <a:gdLst/>
            <a:ahLst/>
            <a:cxnLst/>
            <a:rect r="r" b="b" t="t" l="l"/>
            <a:pathLst>
              <a:path h="1345953" w="4478569">
                <a:moveTo>
                  <a:pt x="0" y="0"/>
                </a:moveTo>
                <a:lnTo>
                  <a:pt x="4478569" y="0"/>
                </a:lnTo>
                <a:lnTo>
                  <a:pt x="4478569" y="1345953"/>
                </a:lnTo>
                <a:lnTo>
                  <a:pt x="0" y="13459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5370" y="171450"/>
            <a:ext cx="17957260" cy="9944100"/>
            <a:chOff x="0" y="0"/>
            <a:chExt cx="4729484" cy="261902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729484" cy="2619022"/>
            </a:xfrm>
            <a:custGeom>
              <a:avLst/>
              <a:gdLst/>
              <a:ahLst/>
              <a:cxnLst/>
              <a:rect r="r" b="b" t="t" l="l"/>
              <a:pathLst>
                <a:path h="2619022" w="4729484">
                  <a:moveTo>
                    <a:pt x="0" y="0"/>
                  </a:moveTo>
                  <a:lnTo>
                    <a:pt x="4729484" y="0"/>
                  </a:lnTo>
                  <a:lnTo>
                    <a:pt x="4729484" y="2619022"/>
                  </a:lnTo>
                  <a:lnTo>
                    <a:pt x="0" y="2619022"/>
                  </a:lnTo>
                  <a:close/>
                </a:path>
              </a:pathLst>
            </a:custGeom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4729484" cy="25809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20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18113105" y="171450"/>
            <a:ext cx="0" cy="994410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10277475" y="171450"/>
            <a:ext cx="0" cy="994410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515823" y="438150"/>
            <a:ext cx="9458435" cy="109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 spc="-24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Growth mindset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1128050" y="1429633"/>
            <a:ext cx="6134479" cy="7828667"/>
          </a:xfrm>
          <a:custGeom>
            <a:avLst/>
            <a:gdLst/>
            <a:ahLst/>
            <a:cxnLst/>
            <a:rect r="r" b="b" t="t" l="l"/>
            <a:pathLst>
              <a:path h="7828667" w="6134479">
                <a:moveTo>
                  <a:pt x="0" y="0"/>
                </a:moveTo>
                <a:lnTo>
                  <a:pt x="6134480" y="0"/>
                </a:lnTo>
                <a:lnTo>
                  <a:pt x="6134480" y="7828667"/>
                </a:lnTo>
                <a:lnTo>
                  <a:pt x="0" y="7828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-50952" t="0" r="-74919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15823" y="1870710"/>
            <a:ext cx="9458435" cy="7950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The mindset for giving and receiving feedback:</a:t>
            </a:r>
          </a:p>
          <a:p>
            <a:pPr algn="l" marL="863599" indent="-431800" lvl="1">
              <a:lnSpc>
                <a:spcPts val="391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ab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ilities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can be developed</a:t>
            </a:r>
          </a:p>
          <a:p>
            <a:pPr algn="l" marL="863599" indent="-431800" lvl="1">
              <a:lnSpc>
                <a:spcPts val="391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skills can be trained and improved</a:t>
            </a:r>
          </a:p>
          <a:p>
            <a:pPr algn="l" marL="863599" indent="-431800" lvl="1">
              <a:lnSpc>
                <a:spcPts val="391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failure is part of learning</a:t>
            </a:r>
          </a:p>
          <a:p>
            <a:pPr algn="l">
              <a:lnSpc>
                <a:spcPts val="3919"/>
              </a:lnSpc>
            </a:pPr>
          </a:p>
          <a:p>
            <a:pPr algn="l">
              <a:lnSpc>
                <a:spcPts val="3919"/>
              </a:lnSpc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Everyone needs to feel significant, competent and respected.</a:t>
            </a:r>
          </a:p>
          <a:p>
            <a:pPr algn="l">
              <a:lnSpc>
                <a:spcPts val="3919"/>
              </a:lnSpc>
            </a:pPr>
          </a:p>
          <a:p>
            <a:pPr algn="l">
              <a:lnSpc>
                <a:spcPts val="3919"/>
              </a:lnSpc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When people feel psychologically supported, empowerment, commitment and engagement can grow.</a:t>
            </a:r>
          </a:p>
          <a:p>
            <a:pPr algn="l">
              <a:lnSpc>
                <a:spcPts val="3919"/>
              </a:lnSpc>
            </a:pPr>
          </a:p>
          <a:p>
            <a:pPr algn="l">
              <a:lnSpc>
                <a:spcPts val="3919"/>
              </a:lnSpc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Feedback is a gift — it works best when it is given with good intentions and received with openness.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24262" y="2444340"/>
            <a:ext cx="8505415" cy="2699160"/>
          </a:xfrm>
          <a:custGeom>
            <a:avLst/>
            <a:gdLst/>
            <a:ahLst/>
            <a:cxnLst/>
            <a:rect r="r" b="b" t="t" l="l"/>
            <a:pathLst>
              <a:path h="2699160" w="8505415">
                <a:moveTo>
                  <a:pt x="0" y="0"/>
                </a:moveTo>
                <a:lnTo>
                  <a:pt x="8505415" y="0"/>
                </a:lnTo>
                <a:lnTo>
                  <a:pt x="8505415" y="2699160"/>
                </a:lnTo>
                <a:lnTo>
                  <a:pt x="0" y="26991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0" t="-54775" r="0" b="-54775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165370" y="5464997"/>
            <a:ext cx="17957260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flipH="true">
            <a:off x="9111214" y="2444340"/>
            <a:ext cx="32786" cy="7720564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9396964" y="2444340"/>
            <a:ext cx="8501202" cy="2699160"/>
          </a:xfrm>
          <a:custGeom>
            <a:avLst/>
            <a:gdLst/>
            <a:ahLst/>
            <a:cxnLst/>
            <a:rect r="r" b="b" t="t" l="l"/>
            <a:pathLst>
              <a:path h="2699160" w="8501202">
                <a:moveTo>
                  <a:pt x="0" y="0"/>
                </a:moveTo>
                <a:lnTo>
                  <a:pt x="8501202" y="0"/>
                </a:lnTo>
                <a:lnTo>
                  <a:pt x="8501202" y="2699160"/>
                </a:lnTo>
                <a:lnTo>
                  <a:pt x="0" y="26991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l="0" t="-54723" r="0" b="-54723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9516727" y="5693597"/>
            <a:ext cx="8261675" cy="3982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9"/>
              </a:lnSpc>
            </a:pPr>
            <a:r>
              <a:rPr lang="en-US" sz="3999" spc="-107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ATTITUDE &amp; PEOPLE</a:t>
            </a:r>
          </a:p>
          <a:p>
            <a:pPr algn="l">
              <a:lnSpc>
                <a:spcPts val="3519"/>
              </a:lnSpc>
            </a:pPr>
          </a:p>
          <a:p>
            <a:pPr algn="l" marL="863599" indent="-431800" lvl="1">
              <a:lnSpc>
                <a:spcPts val="3519"/>
              </a:lnSpc>
              <a:buFont typeface="Arial"/>
              <a:buChar char="•"/>
            </a:pPr>
            <a:r>
              <a:rPr lang="en-US" sz="3999" spc="-107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Self-confidence</a:t>
            </a:r>
          </a:p>
          <a:p>
            <a:pPr algn="l" marL="863599" indent="-431800" lvl="1">
              <a:lnSpc>
                <a:spcPts val="3519"/>
              </a:lnSpc>
              <a:buFont typeface="Arial"/>
              <a:buChar char="•"/>
            </a:pPr>
            <a:r>
              <a:rPr lang="en-US" sz="3999" spc="-107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Relationships</a:t>
            </a:r>
          </a:p>
          <a:p>
            <a:pPr algn="l" marL="863599" indent="-431800" lvl="1">
              <a:lnSpc>
                <a:spcPts val="3519"/>
              </a:lnSpc>
              <a:buFont typeface="Arial"/>
              <a:buChar char="•"/>
            </a:pPr>
            <a:r>
              <a:rPr lang="en-US" sz="3999" spc="-107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Communication skills</a:t>
            </a:r>
          </a:p>
          <a:p>
            <a:pPr algn="l" marL="863599" indent="-431800" lvl="1">
              <a:lnSpc>
                <a:spcPts val="3519"/>
              </a:lnSpc>
              <a:buFont typeface="Arial"/>
              <a:buChar char="•"/>
            </a:pPr>
            <a:r>
              <a:rPr lang="en-US" sz="3999" spc="-107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Motivation and commitment</a:t>
            </a:r>
          </a:p>
          <a:p>
            <a:pPr algn="l" marL="863599" indent="-431800" lvl="1">
              <a:lnSpc>
                <a:spcPts val="3519"/>
              </a:lnSpc>
              <a:buFont typeface="Arial"/>
              <a:buChar char="•"/>
            </a:pPr>
            <a:r>
              <a:rPr lang="en-US" sz="3999" spc="-107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Learning and development</a:t>
            </a:r>
          </a:p>
          <a:p>
            <a:pPr algn="l" marL="863599" indent="-431800" lvl="1">
              <a:lnSpc>
                <a:spcPts val="3519"/>
              </a:lnSpc>
              <a:buFont typeface="Arial"/>
              <a:buChar char="•"/>
            </a:pPr>
            <a:r>
              <a:rPr lang="en-US" sz="3999" spc="-107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Work/life balance</a:t>
            </a:r>
          </a:p>
          <a:p>
            <a:pPr algn="l">
              <a:lnSpc>
                <a:spcPts val="3519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301750" y="5693597"/>
            <a:ext cx="8437989" cy="3982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9"/>
              </a:lnSpc>
            </a:pPr>
            <a:r>
              <a:rPr lang="en-US" sz="3999" spc="-107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ORGANISATIONS &amp; PRODUCTIVITY</a:t>
            </a:r>
          </a:p>
          <a:p>
            <a:pPr algn="l">
              <a:lnSpc>
                <a:spcPts val="3519"/>
              </a:lnSpc>
            </a:pPr>
          </a:p>
          <a:p>
            <a:pPr algn="l" marL="863599" indent="-431800" lvl="1">
              <a:lnSpc>
                <a:spcPts val="3519"/>
              </a:lnSpc>
              <a:buFont typeface="Arial"/>
              <a:buChar char="•"/>
            </a:pPr>
            <a:r>
              <a:rPr lang="en-US" sz="3999" spc="-107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Performance and initiative</a:t>
            </a:r>
          </a:p>
          <a:p>
            <a:pPr algn="l" marL="863599" indent="-431800" lvl="1">
              <a:lnSpc>
                <a:spcPts val="3519"/>
              </a:lnSpc>
              <a:buFont typeface="Arial"/>
              <a:buChar char="•"/>
            </a:pPr>
            <a:r>
              <a:rPr lang="en-US" sz="3999" spc="-107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Team effectiveness</a:t>
            </a:r>
          </a:p>
          <a:p>
            <a:pPr algn="l" marL="863599" indent="-431800" lvl="1">
              <a:lnSpc>
                <a:spcPts val="3519"/>
              </a:lnSpc>
              <a:buFont typeface="Arial"/>
              <a:buChar char="•"/>
            </a:pPr>
            <a:r>
              <a:rPr lang="en-US" sz="3999" spc="-107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Time </a:t>
            </a:r>
            <a:r>
              <a:rPr lang="en-US" sz="3999" spc="-107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and business management</a:t>
            </a:r>
          </a:p>
          <a:p>
            <a:pPr algn="l" marL="863599" indent="-431800" lvl="1">
              <a:lnSpc>
                <a:spcPts val="3519"/>
              </a:lnSpc>
              <a:buFont typeface="Arial"/>
              <a:buChar char="•"/>
            </a:pPr>
            <a:r>
              <a:rPr lang="en-US" sz="3999" spc="-107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Healthy and sustainable organisations</a:t>
            </a:r>
          </a:p>
          <a:p>
            <a:pPr algn="l" marL="863599" indent="-431800" lvl="1">
              <a:lnSpc>
                <a:spcPts val="3519"/>
              </a:lnSpc>
              <a:buFont typeface="Arial"/>
              <a:buChar char="•"/>
            </a:pPr>
            <a:r>
              <a:rPr lang="en-US" sz="3999" spc="-107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Innovation and competitiveness</a:t>
            </a:r>
          </a:p>
          <a:p>
            <a:pPr algn="l">
              <a:lnSpc>
                <a:spcPts val="351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577825" y="829028"/>
            <a:ext cx="17320341" cy="109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 spc="-24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The impact of empowerment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55845" y="118347"/>
            <a:ext cx="17957260" cy="9944100"/>
            <a:chOff x="0" y="0"/>
            <a:chExt cx="4729484" cy="261902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729484" cy="2619022"/>
            </a:xfrm>
            <a:custGeom>
              <a:avLst/>
              <a:gdLst/>
              <a:ahLst/>
              <a:cxnLst/>
              <a:rect r="r" b="b" t="t" l="l"/>
              <a:pathLst>
                <a:path h="2619022" w="4729484">
                  <a:moveTo>
                    <a:pt x="0" y="0"/>
                  </a:moveTo>
                  <a:lnTo>
                    <a:pt x="4729484" y="0"/>
                  </a:lnTo>
                  <a:lnTo>
                    <a:pt x="4729484" y="2619022"/>
                  </a:lnTo>
                  <a:lnTo>
                    <a:pt x="0" y="2619022"/>
                  </a:lnTo>
                  <a:close/>
                </a:path>
              </a:pathLst>
            </a:custGeom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4729484" cy="25809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20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18113105" y="171450"/>
            <a:ext cx="0" cy="994410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155845" y="1822324"/>
            <a:ext cx="17957260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515823" y="2108074"/>
            <a:ext cx="6219114" cy="5588380"/>
          </a:xfrm>
          <a:custGeom>
            <a:avLst/>
            <a:gdLst/>
            <a:ahLst/>
            <a:cxnLst/>
            <a:rect r="r" b="b" t="t" l="l"/>
            <a:pathLst>
              <a:path h="5588380" w="6219114">
                <a:moveTo>
                  <a:pt x="0" y="0"/>
                </a:moveTo>
                <a:lnTo>
                  <a:pt x="6219113" y="0"/>
                </a:lnTo>
                <a:lnTo>
                  <a:pt x="6219113" y="5588381"/>
                </a:lnTo>
                <a:lnTo>
                  <a:pt x="0" y="5588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-3044" t="0" r="-3044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734936" y="2041399"/>
            <a:ext cx="10850695" cy="7718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Think of a real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profession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al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dilemma 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y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o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u are currently facing</a:t>
            </a:r>
          </a:p>
          <a:p>
            <a:pPr algn="l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In pairs, one person speaks for 2 minutes.</a:t>
            </a:r>
          </a:p>
          <a:p>
            <a:pPr algn="l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The other person may only:</a:t>
            </a:r>
          </a:p>
          <a:p>
            <a:pPr algn="l" marL="1727199" indent="-575733" lvl="2">
              <a:lnSpc>
                <a:spcPts val="5599"/>
              </a:lnSpc>
              <a:buFont typeface="Arial"/>
              <a:buChar char="⚬"/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listen actively</a:t>
            </a:r>
          </a:p>
          <a:p>
            <a:pPr algn="l" marL="1727199" indent="-575733" lvl="2">
              <a:lnSpc>
                <a:spcPts val="5599"/>
              </a:lnSpc>
              <a:buFont typeface="Arial"/>
              <a:buChar char="⚬"/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ask open questions</a:t>
            </a:r>
          </a:p>
          <a:p>
            <a:pPr algn="l" marL="1727199" indent="-575733" lvl="2">
              <a:lnSpc>
                <a:spcPts val="5599"/>
              </a:lnSpc>
              <a:buFont typeface="Arial"/>
              <a:buChar char="⚬"/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avoid giving advice</a:t>
            </a:r>
          </a:p>
          <a:p>
            <a:pPr algn="l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Sw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itch roles if time allows</a:t>
            </a:r>
          </a:p>
          <a:p>
            <a:pPr algn="l">
              <a:lnSpc>
                <a:spcPts val="5599"/>
              </a:lnSpc>
            </a:pPr>
          </a:p>
          <a:p>
            <a:pPr algn="l">
              <a:lnSpc>
                <a:spcPts val="5599"/>
              </a:lnSpc>
            </a:pPr>
            <a:r>
              <a:rPr lang="en-US" sz="3999" b="true">
                <a:solidFill>
                  <a:srgbClr val="65A8B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D</a:t>
            </a:r>
            <a:r>
              <a:rPr lang="en-US" sz="3999" b="true">
                <a:solidFill>
                  <a:srgbClr val="65A8B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ebrief</a:t>
            </a:r>
            <a:r>
              <a:rPr lang="en-US" sz="3999">
                <a:solidFill>
                  <a:srgbClr val="65A8B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: What changed when you resisted the temptation to solve the other person's problem?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15823" y="438150"/>
            <a:ext cx="17377740" cy="109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 spc="-242">
                <a:solidFill>
                  <a:srgbClr val="65A8B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Mini practice: coach, don't advise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57048" y="2009228"/>
            <a:ext cx="17573904" cy="3302613"/>
          </a:xfrm>
          <a:custGeom>
            <a:avLst/>
            <a:gdLst/>
            <a:ahLst/>
            <a:cxnLst/>
            <a:rect r="r" b="b" t="t" l="l"/>
            <a:pathLst>
              <a:path h="3302613" w="17573904">
                <a:moveTo>
                  <a:pt x="0" y="0"/>
                </a:moveTo>
                <a:lnTo>
                  <a:pt x="17573904" y="0"/>
                </a:lnTo>
                <a:lnTo>
                  <a:pt x="17573904" y="3302613"/>
                </a:lnTo>
                <a:lnTo>
                  <a:pt x="0" y="33026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0" t="-13207" r="0" b="-20306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165370" y="5594483"/>
            <a:ext cx="17957260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flipV="true">
            <a:off x="165370" y="1574982"/>
            <a:ext cx="17957260" cy="151605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372083" y="378438"/>
            <a:ext cx="16046986" cy="109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 spc="-24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The GROW model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57048" y="6051683"/>
            <a:ext cx="17573904" cy="3850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3999" b="true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G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OA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L: 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What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do 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you want to achieve?</a:t>
            </a:r>
          </a:p>
          <a:p>
            <a:pPr algn="l">
              <a:lnSpc>
                <a:spcPts val="3919"/>
              </a:lnSpc>
            </a:pPr>
          </a:p>
          <a:p>
            <a:pPr algn="l">
              <a:lnSpc>
                <a:spcPts val="3919"/>
              </a:lnSpc>
            </a:pPr>
            <a:r>
              <a:rPr lang="en-US" sz="3999" b="true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R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E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A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LITY: W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here are you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now?</a:t>
            </a:r>
          </a:p>
          <a:p>
            <a:pPr algn="l">
              <a:lnSpc>
                <a:spcPts val="3919"/>
              </a:lnSpc>
            </a:pPr>
          </a:p>
          <a:p>
            <a:pPr algn="l">
              <a:lnSpc>
                <a:spcPts val="3919"/>
              </a:lnSpc>
            </a:pPr>
            <a:r>
              <a:rPr lang="en-US" sz="3999" b="true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O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PTIONS: What alternatives do you have?</a:t>
            </a:r>
          </a:p>
          <a:p>
            <a:pPr algn="l">
              <a:lnSpc>
                <a:spcPts val="3919"/>
              </a:lnSpc>
            </a:pPr>
          </a:p>
          <a:p>
            <a:pPr algn="l">
              <a:lnSpc>
                <a:spcPts val="3919"/>
              </a:lnSpc>
            </a:pPr>
            <a:r>
              <a:rPr lang="en-US" sz="3999" b="true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W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ILL: What actions will you take? What is your first step? When?</a:t>
            </a:r>
          </a:p>
          <a:p>
            <a:pPr algn="l">
              <a:lnSpc>
                <a:spcPts val="2940"/>
              </a:lnSpc>
            </a:pP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55845" y="118347"/>
            <a:ext cx="17957260" cy="9944100"/>
            <a:chOff x="0" y="0"/>
            <a:chExt cx="4729484" cy="261902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729484" cy="2619022"/>
            </a:xfrm>
            <a:custGeom>
              <a:avLst/>
              <a:gdLst/>
              <a:ahLst/>
              <a:cxnLst/>
              <a:rect r="r" b="b" t="t" l="l"/>
              <a:pathLst>
                <a:path h="2619022" w="4729484">
                  <a:moveTo>
                    <a:pt x="0" y="0"/>
                  </a:moveTo>
                  <a:lnTo>
                    <a:pt x="4729484" y="0"/>
                  </a:lnTo>
                  <a:lnTo>
                    <a:pt x="4729484" y="2619022"/>
                  </a:lnTo>
                  <a:lnTo>
                    <a:pt x="0" y="2619022"/>
                  </a:lnTo>
                  <a:close/>
                </a:path>
              </a:pathLst>
            </a:custGeom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4729484" cy="25809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20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18113105" y="171450"/>
            <a:ext cx="0" cy="994410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515823" y="438150"/>
            <a:ext cx="17377740" cy="109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 spc="-242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A practical coaching conversation</a:t>
            </a:r>
          </a:p>
        </p:txBody>
      </p:sp>
      <p:sp>
        <p:nvSpPr>
          <p:cNvPr name="AutoShape 7" id="7"/>
          <p:cNvSpPr/>
          <p:nvPr/>
        </p:nvSpPr>
        <p:spPr>
          <a:xfrm>
            <a:off x="155845" y="1822324"/>
            <a:ext cx="17957260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265616" y="2336484"/>
            <a:ext cx="6837872" cy="6144386"/>
          </a:xfrm>
          <a:custGeom>
            <a:avLst/>
            <a:gdLst/>
            <a:ahLst/>
            <a:cxnLst/>
            <a:rect r="r" b="b" t="t" l="l"/>
            <a:pathLst>
              <a:path h="6144386" w="6837872">
                <a:moveTo>
                  <a:pt x="0" y="0"/>
                </a:moveTo>
                <a:lnTo>
                  <a:pt x="6837873" y="0"/>
                </a:lnTo>
                <a:lnTo>
                  <a:pt x="6837873" y="6144386"/>
                </a:lnTo>
                <a:lnTo>
                  <a:pt x="0" y="61443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0" t="-17771" r="0" b="-49576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861454" y="2172145"/>
            <a:ext cx="11032109" cy="630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b="true" sz="3999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Dilemma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→ What w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o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uld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y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o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u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lik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e 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o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alk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ab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out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?</a:t>
            </a:r>
          </a:p>
          <a:p>
            <a:pPr algn="l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b="true" sz="3999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Goal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→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W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hat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w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ou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ld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y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o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u l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ke to achieve?</a:t>
            </a:r>
          </a:p>
          <a:p>
            <a:pPr algn="l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b="true" sz="3999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Current state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→ What is the current situation?</a:t>
            </a:r>
          </a:p>
          <a:p>
            <a:pPr algn="l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b="true" sz="3999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Dream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→ What would be an ideal situation?</a:t>
            </a:r>
          </a:p>
          <a:p>
            <a:pPr algn="l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b="true" sz="3999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A</a:t>
            </a:r>
            <a:r>
              <a:rPr lang="en-US" b="true" sz="3999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lternatives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→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Wha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 options do you have?</a:t>
            </a:r>
          </a:p>
          <a:p>
            <a:pPr algn="l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b="true" sz="3999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Risks &amp; opportunities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→ What do you see?</a:t>
            </a:r>
          </a:p>
          <a:p>
            <a:pPr algn="l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b="true" sz="3999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B</a:t>
            </a:r>
            <a:r>
              <a:rPr lang="en-US" b="true" sz="3999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est alternative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→ What feels most useful?</a:t>
            </a:r>
          </a:p>
          <a:p>
            <a:pPr algn="l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b="true" sz="3999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First step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→ What will you do first?</a:t>
            </a:r>
          </a:p>
          <a:p>
            <a:pPr algn="l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b="true" sz="3999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Timing</a:t>
            </a:r>
            <a:r>
              <a:rPr lang="en-US" sz="3999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 → When will you start?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65616" y="9077580"/>
            <a:ext cx="17737717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Co</a:t>
            </a:r>
            <a:r>
              <a:rPr lang="en-US" b="true" sz="5000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aching is about unlocking potential, not providing solutions.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55845" y="118347"/>
            <a:ext cx="17957260" cy="9944100"/>
            <a:chOff x="0" y="0"/>
            <a:chExt cx="4729484" cy="261902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729484" cy="2619022"/>
            </a:xfrm>
            <a:custGeom>
              <a:avLst/>
              <a:gdLst/>
              <a:ahLst/>
              <a:cxnLst/>
              <a:rect r="r" b="b" t="t" l="l"/>
              <a:pathLst>
                <a:path h="2619022" w="4729484">
                  <a:moveTo>
                    <a:pt x="0" y="0"/>
                  </a:moveTo>
                  <a:lnTo>
                    <a:pt x="4729484" y="0"/>
                  </a:lnTo>
                  <a:lnTo>
                    <a:pt x="4729484" y="2619022"/>
                  </a:lnTo>
                  <a:lnTo>
                    <a:pt x="0" y="2619022"/>
                  </a:lnTo>
                  <a:close/>
                </a:path>
              </a:pathLst>
            </a:custGeom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4729484" cy="25809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20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18113105" y="171450"/>
            <a:ext cx="0" cy="994410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155845" y="1822324"/>
            <a:ext cx="17957260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515823" y="2430526"/>
            <a:ext cx="6219114" cy="4372737"/>
          </a:xfrm>
          <a:custGeom>
            <a:avLst/>
            <a:gdLst/>
            <a:ahLst/>
            <a:cxnLst/>
            <a:rect r="r" b="b" t="t" l="l"/>
            <a:pathLst>
              <a:path h="4372737" w="6219114">
                <a:moveTo>
                  <a:pt x="0" y="0"/>
                </a:moveTo>
                <a:lnTo>
                  <a:pt x="6219113" y="0"/>
                </a:lnTo>
                <a:lnTo>
                  <a:pt x="6219113" y="4372737"/>
                </a:lnTo>
                <a:lnTo>
                  <a:pt x="0" y="43727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-144387" t="-86878" r="-66247" b="-61332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045841" y="2831338"/>
            <a:ext cx="10616601" cy="3971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71550" indent="-485775" lvl="1">
              <a:lnSpc>
                <a:spcPts val="6299"/>
              </a:lnSpc>
              <a:buFont typeface="Arial"/>
              <a:buChar char="•"/>
            </a:pPr>
            <a:r>
              <a:rPr lang="en-US" sz="4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Give it a try!</a:t>
            </a:r>
          </a:p>
          <a:p>
            <a:pPr algn="l" marL="971550" indent="-485775" lvl="1">
              <a:lnSpc>
                <a:spcPts val="6299"/>
              </a:lnSpc>
              <a:buFont typeface="Arial"/>
              <a:buChar char="•"/>
            </a:pPr>
            <a:r>
              <a:rPr lang="en-US" sz="4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In pairs, using the CPDWL worksheet</a:t>
            </a:r>
          </a:p>
          <a:p>
            <a:pPr algn="l" marL="971550" indent="-485775" lvl="1">
              <a:lnSpc>
                <a:spcPts val="6299"/>
              </a:lnSpc>
              <a:buFont typeface="Arial"/>
              <a:buChar char="•"/>
            </a:pPr>
            <a:r>
              <a:rPr lang="en-US" sz="4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Interaction of approx. 15 minutes each</a:t>
            </a:r>
          </a:p>
          <a:p>
            <a:pPr algn="l" marL="971550" indent="-485775" lvl="1">
              <a:lnSpc>
                <a:spcPts val="6299"/>
              </a:lnSpc>
              <a:buFont typeface="Arial"/>
              <a:buChar char="•"/>
            </a:pPr>
            <a:r>
              <a:rPr lang="en-US" sz="4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Rotate to sw</a:t>
            </a:r>
            <a:r>
              <a:rPr lang="en-US" sz="4500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itch partner and role (from coach to coachee and viceversa)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15823" y="438150"/>
            <a:ext cx="17377740" cy="109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 spc="-242">
                <a:solidFill>
                  <a:srgbClr val="65A8B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Coaching practice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15823" y="7629780"/>
            <a:ext cx="17377740" cy="207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true">
                <a:solidFill>
                  <a:srgbClr val="65A8B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D</a:t>
            </a:r>
            <a:r>
              <a:rPr lang="en-US" sz="3999" b="true">
                <a:solidFill>
                  <a:srgbClr val="65A8B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ebrief</a:t>
            </a:r>
            <a:r>
              <a:rPr lang="en-US" sz="3999">
                <a:solidFill>
                  <a:srgbClr val="65A8B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: How did you feel? Would you be eager to become a professional coach within your institution? Would you be interested in contributing to create a SLA Coaching Initiative based on the IFLA CPDWL and M&amp;M Sections model?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5370" y="171450"/>
            <a:ext cx="17957260" cy="9944100"/>
            <a:chOff x="0" y="0"/>
            <a:chExt cx="4729484" cy="261902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729484" cy="2619022"/>
            </a:xfrm>
            <a:custGeom>
              <a:avLst/>
              <a:gdLst/>
              <a:ahLst/>
              <a:cxnLst/>
              <a:rect r="r" b="b" t="t" l="l"/>
              <a:pathLst>
                <a:path h="2619022" w="4729484">
                  <a:moveTo>
                    <a:pt x="0" y="0"/>
                  </a:moveTo>
                  <a:lnTo>
                    <a:pt x="4729484" y="0"/>
                  </a:lnTo>
                  <a:lnTo>
                    <a:pt x="4729484" y="2619022"/>
                  </a:lnTo>
                  <a:lnTo>
                    <a:pt x="0" y="2619022"/>
                  </a:lnTo>
                  <a:close/>
                </a:path>
              </a:pathLst>
            </a:custGeom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38100"/>
              <a:ext cx="4729484" cy="25809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20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8081438" y="195709"/>
            <a:ext cx="0" cy="9954255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326155" y="317896"/>
            <a:ext cx="7533110" cy="9651208"/>
          </a:xfrm>
          <a:custGeom>
            <a:avLst/>
            <a:gdLst/>
            <a:ahLst/>
            <a:cxnLst/>
            <a:rect r="r" b="b" t="t" l="l"/>
            <a:pathLst>
              <a:path h="9651208" w="7533110">
                <a:moveTo>
                  <a:pt x="0" y="0"/>
                </a:moveTo>
                <a:lnTo>
                  <a:pt x="7533110" y="0"/>
                </a:lnTo>
                <a:lnTo>
                  <a:pt x="7533110" y="9651208"/>
                </a:lnTo>
                <a:lnTo>
                  <a:pt x="0" y="96512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0" t="-8646" r="0" b="-8646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515325" y="3041023"/>
            <a:ext cx="9083591" cy="26277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67"/>
              </a:lnSpc>
            </a:pPr>
            <a:r>
              <a:rPr lang="en-US" sz="3028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To contact me as Head of Training at Quality at the Milan Library System:</a:t>
            </a:r>
            <a:r>
              <a:rPr lang="en-US" sz="3028" b="true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 camilla.notarbartolo@comune.milano.it</a:t>
            </a:r>
          </a:p>
          <a:p>
            <a:pPr algn="l">
              <a:lnSpc>
                <a:spcPts val="2967"/>
              </a:lnSpc>
            </a:pPr>
          </a:p>
          <a:p>
            <a:pPr algn="l">
              <a:lnSpc>
                <a:spcPts val="2967"/>
              </a:lnSpc>
            </a:pPr>
            <a:r>
              <a:rPr lang="en-US" sz="3028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To contact me as Chair of the IFLA CPDWL Section and as a member of the Italian Library Association:</a:t>
            </a:r>
          </a:p>
          <a:p>
            <a:pPr algn="l">
              <a:lnSpc>
                <a:spcPts val="2967"/>
              </a:lnSpc>
            </a:pPr>
            <a:r>
              <a:rPr lang="en-US" sz="3028" b="true">
                <a:solidFill>
                  <a:srgbClr val="000000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camilla.notarbartolo@aib.it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515325" y="1352550"/>
            <a:ext cx="7658818" cy="13005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05"/>
              </a:lnSpc>
            </a:pPr>
            <a:r>
              <a:rPr lang="en-US" sz="10688" spc="-288">
                <a:solidFill>
                  <a:srgbClr val="000000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rPr>
              <a:t>Thank you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8515325" y="6906248"/>
            <a:ext cx="9083591" cy="2842323"/>
          </a:xfrm>
          <a:custGeom>
            <a:avLst/>
            <a:gdLst/>
            <a:ahLst/>
            <a:cxnLst/>
            <a:rect r="r" b="b" t="t" l="l"/>
            <a:pathLst>
              <a:path h="2842323" w="9083591">
                <a:moveTo>
                  <a:pt x="0" y="0"/>
                </a:moveTo>
                <a:lnTo>
                  <a:pt x="9083591" y="0"/>
                </a:lnTo>
                <a:lnTo>
                  <a:pt x="9083591" y="2842324"/>
                </a:lnTo>
                <a:lnTo>
                  <a:pt x="0" y="28423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l="-2151" t="0" r="-2151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DAHU-zqmxYg</dc:identifier>
  <dcterms:modified xsi:type="dcterms:W3CDTF">2011-08-01T06:04:30Z</dcterms:modified>
  <cp:revision>1</cp:revision>
  <dc:title>Professional coaching in theory and practice</dc:title>
</cp:coreProperties>
</file>