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8288000" cy="10287000"/>
  <p:notesSz cx="6858000" cy="9144000"/>
  <p:embeddedFontLst>
    <p:embeddedFont>
      <p:font typeface="Helvetica Now Display" panose="020B0604020202020204" charset="0"/>
      <p:regular r:id="rId32"/>
    </p:embeddedFont>
    <p:embeddedFont>
      <p:font typeface="Helvetica Now Display Bold" panose="020B0604020202020204" charset="0"/>
      <p:regular r:id="rId33"/>
    </p:embeddedFont>
    <p:embeddedFont>
      <p:font typeface="Helvetica Now Display Italics"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802"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repository.ifla.org/items/ae4dfcc0-8def-4318-8c4c-7f0507d15609"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s://www.ifla.org/g/standards/current-ifla-standards/"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370" y="171450"/>
            <a:ext cx="17957260" cy="9944100"/>
            <a:chOff x="0" y="0"/>
            <a:chExt cx="4729484" cy="2619022"/>
          </a:xfrm>
        </p:grpSpPr>
        <p:sp>
          <p:nvSpPr>
            <p:cNvPr id="3" name="Freeform 3"/>
            <p:cNvSpPr/>
            <p:nvPr/>
          </p:nvSpPr>
          <p:spPr>
            <a:xfrm>
              <a:off x="0" y="0"/>
              <a:ext cx="4729484" cy="2619022"/>
            </a:xfrm>
            <a:custGeom>
              <a:avLst/>
              <a:gdLst/>
              <a:ahLst/>
              <a:cxnLst/>
              <a:rect l="l" t="t" r="r" b="b"/>
              <a:pathLst>
                <a:path w="4729484" h="2619022">
                  <a:moveTo>
                    <a:pt x="0" y="0"/>
                  </a:moveTo>
                  <a:lnTo>
                    <a:pt x="4729484" y="0"/>
                  </a:lnTo>
                  <a:lnTo>
                    <a:pt x="4729484" y="2619022"/>
                  </a:lnTo>
                  <a:lnTo>
                    <a:pt x="0" y="2619022"/>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80922"/>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a:off x="10287000" y="171450"/>
            <a:ext cx="0" cy="9944100"/>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Freeform 6"/>
          <p:cNvSpPr/>
          <p:nvPr/>
        </p:nvSpPr>
        <p:spPr>
          <a:xfrm>
            <a:off x="10439400" y="7663577"/>
            <a:ext cx="7533110" cy="2263940"/>
          </a:xfrm>
          <a:custGeom>
            <a:avLst/>
            <a:gdLst/>
            <a:ahLst/>
            <a:cxnLst/>
            <a:rect l="l" t="t" r="r" b="b"/>
            <a:pathLst>
              <a:path w="7533110" h="2263940">
                <a:moveTo>
                  <a:pt x="0" y="0"/>
                </a:moveTo>
                <a:lnTo>
                  <a:pt x="7533110" y="0"/>
                </a:lnTo>
                <a:lnTo>
                  <a:pt x="7533110" y="2263940"/>
                </a:lnTo>
                <a:lnTo>
                  <a:pt x="0" y="2263940"/>
                </a:lnTo>
                <a:lnTo>
                  <a:pt x="0" y="0"/>
                </a:lnTo>
                <a:close/>
              </a:path>
            </a:pathLst>
          </a:custGeom>
          <a:blipFill>
            <a:blip r:embed="rId2"/>
            <a:stretch>
              <a:fillRect l="-88" r="-88"/>
            </a:stretch>
          </a:blipFill>
        </p:spPr>
        <p:txBody>
          <a:bodyPr/>
          <a:lstStyle/>
          <a:p>
            <a:endParaRPr lang="it-IT"/>
          </a:p>
        </p:txBody>
      </p:sp>
      <p:sp>
        <p:nvSpPr>
          <p:cNvPr id="7" name="TextBox 7"/>
          <p:cNvSpPr txBox="1"/>
          <p:nvPr/>
        </p:nvSpPr>
        <p:spPr>
          <a:xfrm>
            <a:off x="7049372" y="467053"/>
            <a:ext cx="3085228" cy="577849"/>
          </a:xfrm>
          <a:prstGeom prst="rect">
            <a:avLst/>
          </a:prstGeom>
        </p:spPr>
        <p:txBody>
          <a:bodyPr lIns="0" tIns="0" rIns="0" bIns="0" rtlCol="0" anchor="t">
            <a:spAutoFit/>
          </a:bodyPr>
          <a:lstStyle/>
          <a:p>
            <a:pPr algn="l">
              <a:lnSpc>
                <a:spcPts val="2199"/>
              </a:lnSpc>
            </a:pPr>
            <a:r>
              <a:rPr lang="en-US" sz="2499" b="1">
                <a:solidFill>
                  <a:srgbClr val="000000"/>
                </a:solidFill>
                <a:latin typeface="Helvetica Now Display Bold"/>
                <a:ea typeface="Helvetica Now Display Bold"/>
                <a:cs typeface="Helvetica Now Display Bold"/>
                <a:sym typeface="Helvetica Now Display Bold"/>
              </a:rPr>
              <a:t>KONGRES ZBDS </a:t>
            </a:r>
          </a:p>
          <a:p>
            <a:pPr algn="l">
              <a:lnSpc>
                <a:spcPts val="2199"/>
              </a:lnSpc>
            </a:pPr>
            <a:r>
              <a:rPr lang="en-US" sz="2499">
                <a:solidFill>
                  <a:srgbClr val="000000"/>
                </a:solidFill>
                <a:latin typeface="Helvetica Now Display"/>
                <a:ea typeface="Helvetica Now Display"/>
                <a:cs typeface="Helvetica Now Display"/>
                <a:sym typeface="Helvetica Now Display"/>
              </a:rPr>
              <a:t>17 SEPTEMBER 2026</a:t>
            </a:r>
          </a:p>
        </p:txBody>
      </p:sp>
      <p:sp>
        <p:nvSpPr>
          <p:cNvPr id="8" name="TextBox 8"/>
          <p:cNvSpPr txBox="1"/>
          <p:nvPr/>
        </p:nvSpPr>
        <p:spPr>
          <a:xfrm>
            <a:off x="372083" y="467053"/>
            <a:ext cx="5728869" cy="854074"/>
          </a:xfrm>
          <a:prstGeom prst="rect">
            <a:avLst/>
          </a:prstGeom>
        </p:spPr>
        <p:txBody>
          <a:bodyPr lIns="0" tIns="0" rIns="0" bIns="0" rtlCol="0" anchor="t">
            <a:spAutoFit/>
          </a:bodyPr>
          <a:lstStyle/>
          <a:p>
            <a:pPr algn="l">
              <a:lnSpc>
                <a:spcPts val="2199"/>
              </a:lnSpc>
            </a:pPr>
            <a:r>
              <a:rPr lang="en-US" sz="2499" b="1">
                <a:solidFill>
                  <a:srgbClr val="000000"/>
                </a:solidFill>
                <a:latin typeface="Helvetica Now Display Bold"/>
                <a:ea typeface="Helvetica Now Display Bold"/>
                <a:cs typeface="Helvetica Now Display Bold"/>
                <a:sym typeface="Helvetica Now Display Bold"/>
              </a:rPr>
              <a:t>CAMILLA NOTARBARTOLO</a:t>
            </a:r>
          </a:p>
          <a:p>
            <a:pPr algn="l">
              <a:lnSpc>
                <a:spcPts val="2199"/>
              </a:lnSpc>
            </a:pPr>
            <a:r>
              <a:rPr lang="en-US" sz="2499">
                <a:solidFill>
                  <a:srgbClr val="000000"/>
                </a:solidFill>
                <a:latin typeface="Helvetica Now Display"/>
                <a:ea typeface="Helvetica Now Display"/>
                <a:cs typeface="Helvetica Now Display"/>
                <a:sym typeface="Helvetica Now Display"/>
              </a:rPr>
              <a:t>MILAN PUBLIC LIBRARY SYSTEM</a:t>
            </a:r>
          </a:p>
          <a:p>
            <a:pPr algn="l">
              <a:lnSpc>
                <a:spcPts val="2199"/>
              </a:lnSpc>
            </a:pPr>
            <a:r>
              <a:rPr lang="en-US" sz="2499">
                <a:solidFill>
                  <a:srgbClr val="000000"/>
                </a:solidFill>
                <a:latin typeface="Helvetica Now Display"/>
                <a:ea typeface="Helvetica Now Display"/>
                <a:cs typeface="Helvetica Now Display"/>
                <a:sym typeface="Helvetica Now Display"/>
              </a:rPr>
              <a:t>IFLA CPDWL SECTION 2023-2027</a:t>
            </a:r>
          </a:p>
        </p:txBody>
      </p:sp>
      <p:sp>
        <p:nvSpPr>
          <p:cNvPr id="9" name="TextBox 9"/>
          <p:cNvSpPr txBox="1"/>
          <p:nvPr/>
        </p:nvSpPr>
        <p:spPr>
          <a:xfrm>
            <a:off x="372083" y="2909679"/>
            <a:ext cx="9458435" cy="3035336"/>
          </a:xfrm>
          <a:prstGeom prst="rect">
            <a:avLst/>
          </a:prstGeom>
        </p:spPr>
        <p:txBody>
          <a:bodyPr lIns="0" tIns="0" rIns="0" bIns="0" rtlCol="0" anchor="t">
            <a:spAutoFit/>
          </a:bodyPr>
          <a:lstStyle/>
          <a:p>
            <a:pPr algn="l">
              <a:lnSpc>
                <a:spcPts val="5006"/>
              </a:lnSpc>
            </a:pPr>
            <a:r>
              <a:rPr lang="en-US" sz="5689" b="1" spc="-153">
                <a:solidFill>
                  <a:srgbClr val="000000"/>
                </a:solidFill>
                <a:latin typeface="Helvetica Now Display Bold"/>
                <a:ea typeface="Helvetica Now Display Bold"/>
                <a:cs typeface="Helvetica Now Display Bold"/>
                <a:sym typeface="Helvetica Now Display Bold"/>
              </a:rPr>
              <a:t>The importance of being proactive</a:t>
            </a:r>
          </a:p>
          <a:p>
            <a:pPr algn="l">
              <a:lnSpc>
                <a:spcPts val="3519"/>
              </a:lnSpc>
            </a:pPr>
            <a:r>
              <a:rPr lang="en-US" sz="3999" spc="-107">
                <a:solidFill>
                  <a:srgbClr val="000000"/>
                </a:solidFill>
                <a:latin typeface="Helvetica Now Display"/>
                <a:ea typeface="Helvetica Now Display"/>
                <a:cs typeface="Helvetica Now Display"/>
                <a:sym typeface="Helvetica Now Display"/>
              </a:rPr>
              <a:t>Some suggestions for institutions, organisations and individuals on how to improve through a professional development and workplace learning strategy.</a:t>
            </a:r>
          </a:p>
        </p:txBody>
      </p:sp>
      <p:sp>
        <p:nvSpPr>
          <p:cNvPr id="10" name="Freeform 10"/>
          <p:cNvSpPr/>
          <p:nvPr/>
        </p:nvSpPr>
        <p:spPr>
          <a:xfrm>
            <a:off x="10519253" y="390853"/>
            <a:ext cx="7335208" cy="6790851"/>
          </a:xfrm>
          <a:custGeom>
            <a:avLst/>
            <a:gdLst/>
            <a:ahLst/>
            <a:cxnLst/>
            <a:rect l="l" t="t" r="r" b="b"/>
            <a:pathLst>
              <a:path w="7335208" h="6790851">
                <a:moveTo>
                  <a:pt x="0" y="0"/>
                </a:moveTo>
                <a:lnTo>
                  <a:pt x="7335207" y="0"/>
                </a:lnTo>
                <a:lnTo>
                  <a:pt x="7335207" y="6790851"/>
                </a:lnTo>
                <a:lnTo>
                  <a:pt x="0" y="6790851"/>
                </a:lnTo>
                <a:lnTo>
                  <a:pt x="0" y="0"/>
                </a:lnTo>
                <a:close/>
              </a:path>
            </a:pathLst>
          </a:custGeom>
          <a:blipFill>
            <a:blip r:embed="rId3">
              <a:alphaModFix amt="75000"/>
            </a:blip>
            <a:stretch>
              <a:fillRect l="-19560" r="-19560"/>
            </a:stretch>
          </a:blipFill>
        </p:spPr>
        <p:txBody>
          <a:bodyPr/>
          <a:lstStyle/>
          <a:p>
            <a:endParaRPr lang="it-IT"/>
          </a:p>
        </p:txBody>
      </p:sp>
      <p:sp>
        <p:nvSpPr>
          <p:cNvPr id="11" name="TextBox 11"/>
          <p:cNvSpPr txBox="1"/>
          <p:nvPr/>
        </p:nvSpPr>
        <p:spPr>
          <a:xfrm>
            <a:off x="372083" y="7847892"/>
            <a:ext cx="9154289" cy="2079625"/>
          </a:xfrm>
          <a:prstGeom prst="rect">
            <a:avLst/>
          </a:prstGeom>
        </p:spPr>
        <p:txBody>
          <a:bodyPr lIns="0" tIns="0" rIns="0" bIns="0" rtlCol="0" anchor="t">
            <a:spAutoFit/>
          </a:bodyPr>
          <a:lstStyle/>
          <a:p>
            <a:pPr algn="l">
              <a:lnSpc>
                <a:spcPts val="5599"/>
              </a:lnSpc>
              <a:spcBef>
                <a:spcPct val="0"/>
              </a:spcBef>
            </a:pPr>
            <a:r>
              <a:rPr lang="en-US" sz="3999" i="1" spc="-107">
                <a:solidFill>
                  <a:srgbClr val="65A8B0"/>
                </a:solidFill>
                <a:latin typeface="Helvetica Now Display Italics"/>
                <a:ea typeface="Helvetica Now Display Italics"/>
                <a:cs typeface="Helvetica Now Display Italics"/>
                <a:sym typeface="Helvetica Now Display Italics"/>
              </a:rPr>
              <a:t>Professional development is not something that happens to us. It is something we actively build, individually and collectively.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7048" y="2009228"/>
            <a:ext cx="17573904" cy="3302613"/>
          </a:xfrm>
          <a:custGeom>
            <a:avLst/>
            <a:gdLst/>
            <a:ahLst/>
            <a:cxnLst/>
            <a:rect l="l" t="t" r="r" b="b"/>
            <a:pathLst>
              <a:path w="17573904" h="3302613">
                <a:moveTo>
                  <a:pt x="0" y="0"/>
                </a:moveTo>
                <a:lnTo>
                  <a:pt x="17573904" y="0"/>
                </a:lnTo>
                <a:lnTo>
                  <a:pt x="17573904" y="3302613"/>
                </a:lnTo>
                <a:lnTo>
                  <a:pt x="0" y="3302613"/>
                </a:lnTo>
                <a:lnTo>
                  <a:pt x="0" y="0"/>
                </a:lnTo>
                <a:close/>
              </a:path>
            </a:pathLst>
          </a:custGeom>
          <a:blipFill>
            <a:blip r:embed="rId2">
              <a:alphaModFix amt="75000"/>
            </a:blip>
            <a:stretch>
              <a:fillRect t="-127051" b="-127051"/>
            </a:stretch>
          </a:blipFill>
        </p:spPr>
        <p:txBody>
          <a:bodyPr/>
          <a:lstStyle/>
          <a:p>
            <a:endParaRPr lang="it-IT"/>
          </a:p>
        </p:txBody>
      </p:sp>
      <p:sp>
        <p:nvSpPr>
          <p:cNvPr id="3" name="AutoShape 3"/>
          <p:cNvSpPr/>
          <p:nvPr/>
        </p:nvSpPr>
        <p:spPr>
          <a:xfrm flipV="1">
            <a:off x="165370" y="5594483"/>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4" name="AutoShape 4"/>
          <p:cNvSpPr/>
          <p:nvPr/>
        </p:nvSpPr>
        <p:spPr>
          <a:xfrm flipV="1">
            <a:off x="165370" y="1574982"/>
            <a:ext cx="17957260" cy="151605"/>
          </a:xfrm>
          <a:prstGeom prst="line">
            <a:avLst/>
          </a:prstGeom>
          <a:ln w="19050" cap="flat">
            <a:solidFill>
              <a:srgbClr val="000000"/>
            </a:solidFill>
            <a:prstDash val="solid"/>
            <a:headEnd type="none" w="sm" len="sm"/>
            <a:tailEnd type="none" w="sm" len="sm"/>
          </a:ln>
        </p:spPr>
        <p:txBody>
          <a:bodyPr/>
          <a:lstStyle/>
          <a:p>
            <a:endParaRPr lang="it-IT"/>
          </a:p>
        </p:txBody>
      </p:sp>
      <p:sp>
        <p:nvSpPr>
          <p:cNvPr id="5" name="TextBox 5"/>
          <p:cNvSpPr txBox="1"/>
          <p:nvPr/>
        </p:nvSpPr>
        <p:spPr>
          <a:xfrm>
            <a:off x="372083" y="378438"/>
            <a:ext cx="16046986" cy="109918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A Simple Question</a:t>
            </a:r>
          </a:p>
        </p:txBody>
      </p:sp>
      <p:sp>
        <p:nvSpPr>
          <p:cNvPr id="6" name="TextBox 6"/>
          <p:cNvSpPr txBox="1"/>
          <p:nvPr/>
        </p:nvSpPr>
        <p:spPr>
          <a:xfrm>
            <a:off x="165370" y="5965958"/>
            <a:ext cx="17573904" cy="39884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Can library professionals afford to wait for the next training course?</a:t>
            </a:r>
          </a:p>
          <a:p>
            <a:pPr algn="l">
              <a:lnSpc>
                <a:spcPts val="3919"/>
              </a:lnSpc>
            </a:pPr>
            <a:endParaRPr lang="en-US" sz="3999" b="1">
              <a:solidFill>
                <a:srgbClr val="000000"/>
              </a:solidFill>
              <a:latin typeface="Helvetica Now Display Bold"/>
              <a:ea typeface="Helvetica Now Display Bold"/>
              <a:cs typeface="Helvetica Now Display Bold"/>
              <a:sym typeface="Helvetica Now Display Bold"/>
            </a:endParaRP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AI tools evolve monthly</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Information ecosystems change continuously</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User expectations evolve rapidly</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New professional roles are emerging</a:t>
            </a:r>
          </a:p>
          <a:p>
            <a:pPr algn="l">
              <a:lnSpc>
                <a:spcPts val="3919"/>
              </a:lnSpc>
            </a:pPr>
            <a:endParaRPr lang="en-US" sz="3999">
              <a:solidFill>
                <a:srgbClr val="000000"/>
              </a:solidFill>
              <a:latin typeface="Helvetica Now Display"/>
              <a:ea typeface="Helvetica Now Display"/>
              <a:cs typeface="Helvetica Now Display"/>
              <a:sym typeface="Helvetica Now Display"/>
            </a:endParaRPr>
          </a:p>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The future belongs to professionals who learn continuously.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7048" y="2009228"/>
            <a:ext cx="17573904" cy="3302613"/>
          </a:xfrm>
          <a:custGeom>
            <a:avLst/>
            <a:gdLst/>
            <a:ahLst/>
            <a:cxnLst/>
            <a:rect l="l" t="t" r="r" b="b"/>
            <a:pathLst>
              <a:path w="17573904" h="3302613">
                <a:moveTo>
                  <a:pt x="0" y="0"/>
                </a:moveTo>
                <a:lnTo>
                  <a:pt x="17573904" y="0"/>
                </a:lnTo>
                <a:lnTo>
                  <a:pt x="17573904" y="3302613"/>
                </a:lnTo>
                <a:lnTo>
                  <a:pt x="0" y="3302613"/>
                </a:lnTo>
                <a:lnTo>
                  <a:pt x="0" y="0"/>
                </a:lnTo>
                <a:close/>
              </a:path>
            </a:pathLst>
          </a:custGeom>
          <a:blipFill>
            <a:blip r:embed="rId2">
              <a:alphaModFix amt="75000"/>
            </a:blip>
            <a:stretch>
              <a:fillRect t="-123884" b="-175690"/>
            </a:stretch>
          </a:blipFill>
        </p:spPr>
        <p:txBody>
          <a:bodyPr/>
          <a:lstStyle/>
          <a:p>
            <a:endParaRPr lang="it-IT"/>
          </a:p>
        </p:txBody>
      </p:sp>
      <p:sp>
        <p:nvSpPr>
          <p:cNvPr id="3" name="AutoShape 3"/>
          <p:cNvSpPr/>
          <p:nvPr/>
        </p:nvSpPr>
        <p:spPr>
          <a:xfrm flipV="1">
            <a:off x="165370" y="5594483"/>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4" name="AutoShape 4"/>
          <p:cNvSpPr/>
          <p:nvPr/>
        </p:nvSpPr>
        <p:spPr>
          <a:xfrm flipV="1">
            <a:off x="165370" y="1574982"/>
            <a:ext cx="17957260" cy="151605"/>
          </a:xfrm>
          <a:prstGeom prst="line">
            <a:avLst/>
          </a:prstGeom>
          <a:ln w="19050" cap="flat">
            <a:solidFill>
              <a:srgbClr val="000000"/>
            </a:solidFill>
            <a:prstDash val="solid"/>
            <a:headEnd type="none" w="sm" len="sm"/>
            <a:tailEnd type="none" w="sm" len="sm"/>
          </a:ln>
        </p:spPr>
        <p:txBody>
          <a:bodyPr/>
          <a:lstStyle/>
          <a:p>
            <a:endParaRPr lang="it-IT"/>
          </a:p>
        </p:txBody>
      </p:sp>
      <p:sp>
        <p:nvSpPr>
          <p:cNvPr id="5" name="TextBox 5"/>
          <p:cNvSpPr txBox="1"/>
          <p:nvPr/>
        </p:nvSpPr>
        <p:spPr>
          <a:xfrm>
            <a:off x="372083" y="378438"/>
            <a:ext cx="16046986" cy="109918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Why This Topic Matters Now</a:t>
            </a:r>
          </a:p>
        </p:txBody>
      </p:sp>
      <p:sp>
        <p:nvSpPr>
          <p:cNvPr id="6" name="TextBox 6"/>
          <p:cNvSpPr txBox="1"/>
          <p:nvPr/>
        </p:nvSpPr>
        <p:spPr>
          <a:xfrm>
            <a:off x="165370" y="5680208"/>
            <a:ext cx="17573904" cy="44837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We are experiencing</a:t>
            </a:r>
          </a:p>
          <a:p>
            <a:pPr algn="l">
              <a:lnSpc>
                <a:spcPts val="3919"/>
              </a:lnSpc>
            </a:pPr>
            <a:endParaRPr lang="en-US" sz="3999" b="1">
              <a:solidFill>
                <a:srgbClr val="000000"/>
              </a:solidFill>
              <a:latin typeface="Helvetica Now Display Bold"/>
              <a:ea typeface="Helvetica Now Display Bold"/>
              <a:cs typeface="Helvetica Now Display Bold"/>
              <a:sym typeface="Helvetica Now Display Bold"/>
            </a:endParaRP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AI-driven transformation</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New knowledge practices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Increasing complexity of skills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Changes in trust and information behaviour</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Growing need for partner and community engagement</a:t>
            </a:r>
          </a:p>
          <a:p>
            <a:pPr algn="l">
              <a:lnSpc>
                <a:spcPts val="3919"/>
              </a:lnSpc>
            </a:pPr>
            <a:endParaRPr lang="en-US" sz="3999">
              <a:solidFill>
                <a:srgbClr val="000000"/>
              </a:solidFill>
              <a:latin typeface="Helvetica Now Display"/>
              <a:ea typeface="Helvetica Now Display"/>
              <a:cs typeface="Helvetica Now Display"/>
              <a:sym typeface="Helvetica Now Display"/>
            </a:endParaRPr>
          </a:p>
          <a:p>
            <a:pPr algn="l">
              <a:lnSpc>
                <a:spcPts val="3919"/>
              </a:lnSpc>
            </a:pPr>
            <a:r>
              <a:rPr lang="en-US" sz="3999">
                <a:solidFill>
                  <a:srgbClr val="000000"/>
                </a:solidFill>
                <a:latin typeface="Helvetica Now Display"/>
                <a:ea typeface="Helvetica Now Display"/>
                <a:cs typeface="Helvetica Now Display"/>
                <a:sym typeface="Helvetica Now Display"/>
              </a:rPr>
              <a:t>These trends are highlighted in the </a:t>
            </a:r>
            <a:r>
              <a:rPr lang="en-US" sz="3999" b="1" u="sng">
                <a:solidFill>
                  <a:srgbClr val="000000"/>
                </a:solidFill>
                <a:latin typeface="Helvetica Now Display Bold"/>
                <a:ea typeface="Helvetica Now Display Bold"/>
                <a:cs typeface="Helvetica Now Display Bold"/>
                <a:sym typeface="Helvetica Now Display Bold"/>
                <a:hlinkClick r:id="rId3" tooltip="https://repository.ifla.org/items/ae4dfcc0-8def-4318-8c4c-7f0507d15609"/>
              </a:rPr>
              <a:t>IFLA Trend Report 2024 </a:t>
            </a:r>
            <a:r>
              <a:rPr lang="en-US" sz="3999" u="sng">
                <a:solidFill>
                  <a:srgbClr val="000000"/>
                </a:solidFill>
                <a:latin typeface="Helvetica Now Display"/>
                <a:ea typeface="Helvetica Now Display"/>
                <a:cs typeface="Helvetica Now Display"/>
                <a:sym typeface="Helvetica Now Display"/>
                <a:hlinkClick r:id="rId3" tooltip="https://repository.ifla.org/items/ae4dfcc0-8def-4318-8c4c-7f0507d15609"/>
              </a:rPr>
              <a:t>(updated 2025)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370" y="171450"/>
            <a:ext cx="17957260" cy="9944100"/>
            <a:chOff x="0" y="0"/>
            <a:chExt cx="4729484" cy="2619022"/>
          </a:xfrm>
        </p:grpSpPr>
        <p:sp>
          <p:nvSpPr>
            <p:cNvPr id="3" name="Freeform 3"/>
            <p:cNvSpPr/>
            <p:nvPr/>
          </p:nvSpPr>
          <p:spPr>
            <a:xfrm>
              <a:off x="0" y="0"/>
              <a:ext cx="4729484" cy="2619022"/>
            </a:xfrm>
            <a:custGeom>
              <a:avLst/>
              <a:gdLst/>
              <a:ahLst/>
              <a:cxnLst/>
              <a:rect l="l" t="t" r="r" b="b"/>
              <a:pathLst>
                <a:path w="4729484" h="2619022">
                  <a:moveTo>
                    <a:pt x="0" y="0"/>
                  </a:moveTo>
                  <a:lnTo>
                    <a:pt x="4729484" y="0"/>
                  </a:lnTo>
                  <a:lnTo>
                    <a:pt x="4729484" y="2619022"/>
                  </a:lnTo>
                  <a:lnTo>
                    <a:pt x="0" y="2619022"/>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80922"/>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a:off x="18113105" y="171450"/>
            <a:ext cx="0" cy="9944100"/>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AutoShape 6"/>
          <p:cNvSpPr/>
          <p:nvPr/>
        </p:nvSpPr>
        <p:spPr>
          <a:xfrm>
            <a:off x="10277475" y="171450"/>
            <a:ext cx="0" cy="9944100"/>
          </a:xfrm>
          <a:prstGeom prst="line">
            <a:avLst/>
          </a:prstGeom>
          <a:ln w="19050" cap="flat">
            <a:solidFill>
              <a:srgbClr val="000000"/>
            </a:solidFill>
            <a:prstDash val="solid"/>
            <a:headEnd type="none" w="sm" len="sm"/>
            <a:tailEnd type="none" w="sm" len="sm"/>
          </a:ln>
        </p:spPr>
        <p:txBody>
          <a:bodyPr/>
          <a:lstStyle/>
          <a:p>
            <a:endParaRPr lang="it-IT"/>
          </a:p>
        </p:txBody>
      </p:sp>
      <p:sp>
        <p:nvSpPr>
          <p:cNvPr id="7" name="TextBox 7"/>
          <p:cNvSpPr txBox="1"/>
          <p:nvPr/>
        </p:nvSpPr>
        <p:spPr>
          <a:xfrm>
            <a:off x="515823" y="438150"/>
            <a:ext cx="9458435" cy="109918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The Core Message</a:t>
            </a:r>
          </a:p>
        </p:txBody>
      </p:sp>
      <p:sp>
        <p:nvSpPr>
          <p:cNvPr id="8" name="Freeform 8"/>
          <p:cNvSpPr/>
          <p:nvPr/>
        </p:nvSpPr>
        <p:spPr>
          <a:xfrm>
            <a:off x="10428735" y="355540"/>
            <a:ext cx="7533110" cy="9613564"/>
          </a:xfrm>
          <a:custGeom>
            <a:avLst/>
            <a:gdLst/>
            <a:ahLst/>
            <a:cxnLst/>
            <a:rect l="l" t="t" r="r" b="b"/>
            <a:pathLst>
              <a:path w="7533110" h="9613564">
                <a:moveTo>
                  <a:pt x="0" y="0"/>
                </a:moveTo>
                <a:lnTo>
                  <a:pt x="7533110" y="0"/>
                </a:lnTo>
                <a:lnTo>
                  <a:pt x="7533110" y="9613564"/>
                </a:lnTo>
                <a:lnTo>
                  <a:pt x="0" y="9613564"/>
                </a:lnTo>
                <a:lnTo>
                  <a:pt x="0" y="0"/>
                </a:lnTo>
                <a:close/>
              </a:path>
            </a:pathLst>
          </a:custGeom>
          <a:blipFill>
            <a:blip r:embed="rId2">
              <a:alphaModFix amt="75000"/>
            </a:blip>
            <a:stretch>
              <a:fillRect l="-13808" r="-13808"/>
            </a:stretch>
          </a:blipFill>
        </p:spPr>
        <p:txBody>
          <a:bodyPr/>
          <a:lstStyle/>
          <a:p>
            <a:endParaRPr lang="it-IT"/>
          </a:p>
        </p:txBody>
      </p:sp>
      <p:sp>
        <p:nvSpPr>
          <p:cNvPr id="9" name="TextBox 9"/>
          <p:cNvSpPr txBox="1"/>
          <p:nvPr/>
        </p:nvSpPr>
        <p:spPr>
          <a:xfrm>
            <a:off x="515823" y="2449195"/>
            <a:ext cx="9458435" cy="54743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Librarians must take an active and continuous role in their own professional development.</a:t>
            </a:r>
          </a:p>
          <a:p>
            <a:pPr algn="l">
              <a:lnSpc>
                <a:spcPts val="3919"/>
              </a:lnSpc>
            </a:pPr>
            <a:endParaRPr lang="en-US" sz="3999" b="1">
              <a:solidFill>
                <a:srgbClr val="000000"/>
              </a:solidFill>
              <a:latin typeface="Helvetica Now Display Bold"/>
              <a:ea typeface="Helvetica Now Display Bold"/>
              <a:cs typeface="Helvetica Now Display Bold"/>
              <a:sym typeface="Helvetica Now Display Bold"/>
            </a:endParaRPr>
          </a:p>
          <a:p>
            <a:pPr algn="l">
              <a:lnSpc>
                <a:spcPts val="3919"/>
              </a:lnSpc>
            </a:pPr>
            <a:r>
              <a:rPr lang="en-US" sz="3999">
                <a:solidFill>
                  <a:srgbClr val="000000"/>
                </a:solidFill>
                <a:latin typeface="Helvetica Now Display"/>
                <a:ea typeface="Helvetica Now Display"/>
                <a:cs typeface="Helvetica Now Display"/>
                <a:sym typeface="Helvetica Now Display"/>
              </a:rPr>
              <a:t>We can no longer rely solely on:</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occasional workshops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annual conferences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formal courses</a:t>
            </a:r>
          </a:p>
          <a:p>
            <a:pPr algn="l">
              <a:lnSpc>
                <a:spcPts val="3919"/>
              </a:lnSpc>
            </a:pPr>
            <a:endParaRPr lang="en-US" sz="3999">
              <a:solidFill>
                <a:srgbClr val="000000"/>
              </a:solidFill>
              <a:latin typeface="Helvetica Now Display"/>
              <a:ea typeface="Helvetica Now Display"/>
              <a:cs typeface="Helvetica Now Display"/>
              <a:sym typeface="Helvetica Now Display"/>
            </a:endParaRPr>
          </a:p>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Learning must become part of eve</a:t>
            </a:r>
            <a:r>
              <a:rPr lang="en-US" sz="3999" b="1" u="none">
                <a:solidFill>
                  <a:srgbClr val="000000"/>
                </a:solidFill>
                <a:latin typeface="Helvetica Now Display Bold"/>
                <a:ea typeface="Helvetica Now Display Bold"/>
                <a:cs typeface="Helvetica Now Display Bold"/>
                <a:sym typeface="Helvetica Now Display Bold"/>
              </a:rPr>
              <a:t>r</a:t>
            </a:r>
            <a:r>
              <a:rPr lang="en-US" sz="3999" b="1">
                <a:solidFill>
                  <a:srgbClr val="000000"/>
                </a:solidFill>
                <a:latin typeface="Helvetica Now Display Bold"/>
                <a:ea typeface="Helvetica Now Display Bold"/>
                <a:cs typeface="Helvetica Now Display Bold"/>
                <a:sym typeface="Helvetica Now Display Bold"/>
              </a:rPr>
              <a:t>y</a:t>
            </a:r>
            <a:r>
              <a:rPr lang="en-US" sz="3999" b="1" u="none">
                <a:solidFill>
                  <a:srgbClr val="000000"/>
                </a:solidFill>
                <a:latin typeface="Helvetica Now Display Bold"/>
                <a:ea typeface="Helvetica Now Display Bold"/>
                <a:cs typeface="Helvetica Now Display Bold"/>
                <a:sym typeface="Helvetica Now Display Bold"/>
              </a:rPr>
              <a:t>d</a:t>
            </a:r>
            <a:r>
              <a:rPr lang="en-US" sz="3999" b="1">
                <a:solidFill>
                  <a:srgbClr val="000000"/>
                </a:solidFill>
                <a:latin typeface="Helvetica Now Display Bold"/>
                <a:ea typeface="Helvetica Now Display Bold"/>
                <a:cs typeface="Helvetica Now Display Bold"/>
                <a:sym typeface="Helvetica Now Display Bold"/>
              </a:rPr>
              <a:t>ay</a:t>
            </a:r>
            <a:r>
              <a:rPr lang="en-US" sz="3999" b="1" u="none">
                <a:solidFill>
                  <a:srgbClr val="000000"/>
                </a:solidFill>
                <a:latin typeface="Helvetica Now Display Bold"/>
                <a:ea typeface="Helvetica Now Display Bold"/>
                <a:cs typeface="Helvetica Now Display Bold"/>
                <a:sym typeface="Helvetica Now Display Bold"/>
              </a:rPr>
              <a:t> pr</a:t>
            </a:r>
            <a:r>
              <a:rPr lang="en-US" sz="3999" b="1">
                <a:solidFill>
                  <a:srgbClr val="000000"/>
                </a:solidFill>
                <a:latin typeface="Helvetica Now Display Bold"/>
                <a:ea typeface="Helvetica Now Display Bold"/>
                <a:cs typeface="Helvetica Now Display Bold"/>
                <a:sym typeface="Helvetica Now Display Bold"/>
              </a:rPr>
              <a:t>ofessional</a:t>
            </a:r>
            <a:r>
              <a:rPr lang="en-US" sz="3999" b="1" u="none">
                <a:solidFill>
                  <a:srgbClr val="000000"/>
                </a:solidFill>
                <a:latin typeface="Helvetica Now Display Bold"/>
                <a:ea typeface="Helvetica Now Display Bold"/>
                <a:cs typeface="Helvetica Now Display Bold"/>
                <a:sym typeface="Helvetica Now Display Bold"/>
              </a:rPr>
              <a:t> </a:t>
            </a:r>
            <a:r>
              <a:rPr lang="en-US" sz="3999" b="1">
                <a:solidFill>
                  <a:srgbClr val="000000"/>
                </a:solidFill>
                <a:latin typeface="Helvetica Now Display Bold"/>
                <a:ea typeface="Helvetica Now Display Bold"/>
                <a:cs typeface="Helvetica Now Display Bold"/>
                <a:sym typeface="Helvetica Now Display Bold"/>
              </a:rPr>
              <a:t>lif</a:t>
            </a:r>
            <a:r>
              <a:rPr lang="en-US" sz="3999" b="1" u="none">
                <a:solidFill>
                  <a:srgbClr val="000000"/>
                </a:solidFill>
                <a:latin typeface="Helvetica Now Display Bold"/>
                <a:ea typeface="Helvetica Now Display Bold"/>
                <a:cs typeface="Helvetica Now Display Bold"/>
                <a:sym typeface="Helvetica Now Display Bold"/>
              </a:rPr>
              <a:t>e</a:t>
            </a:r>
            <a:r>
              <a:rPr lang="en-US" sz="3999" b="1">
                <a:solidFill>
                  <a:srgbClr val="000000"/>
                </a:solidFill>
                <a:latin typeface="Helvetica Now Display Bold"/>
                <a:ea typeface="Helvetica Now Display Bold"/>
                <a:cs typeface="Helvetica Now Display Bold"/>
                <a:sym typeface="Helvetica Now Display Bold"/>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370" y="171450"/>
            <a:ext cx="17957260" cy="9944100"/>
            <a:chOff x="0" y="0"/>
            <a:chExt cx="4729484" cy="2619022"/>
          </a:xfrm>
        </p:grpSpPr>
        <p:sp>
          <p:nvSpPr>
            <p:cNvPr id="3" name="Freeform 3"/>
            <p:cNvSpPr/>
            <p:nvPr/>
          </p:nvSpPr>
          <p:spPr>
            <a:xfrm>
              <a:off x="0" y="0"/>
              <a:ext cx="4729484" cy="2619022"/>
            </a:xfrm>
            <a:custGeom>
              <a:avLst/>
              <a:gdLst/>
              <a:ahLst/>
              <a:cxnLst/>
              <a:rect l="l" t="t" r="r" b="b"/>
              <a:pathLst>
                <a:path w="4729484" h="2619022">
                  <a:moveTo>
                    <a:pt x="0" y="0"/>
                  </a:moveTo>
                  <a:lnTo>
                    <a:pt x="4729484" y="0"/>
                  </a:lnTo>
                  <a:lnTo>
                    <a:pt x="4729484" y="2619022"/>
                  </a:lnTo>
                  <a:lnTo>
                    <a:pt x="0" y="2619022"/>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80922"/>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a:off x="18113105" y="171450"/>
            <a:ext cx="0" cy="9944100"/>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AutoShape 6"/>
          <p:cNvSpPr/>
          <p:nvPr/>
        </p:nvSpPr>
        <p:spPr>
          <a:xfrm>
            <a:off x="8758784" y="278125"/>
            <a:ext cx="0" cy="7531013"/>
          </a:xfrm>
          <a:prstGeom prst="line">
            <a:avLst/>
          </a:prstGeom>
          <a:ln w="19050" cap="flat">
            <a:solidFill>
              <a:srgbClr val="000000"/>
            </a:solidFill>
            <a:prstDash val="solid"/>
            <a:headEnd type="none" w="sm" len="sm"/>
            <a:tailEnd type="none" w="sm" len="sm"/>
          </a:ln>
        </p:spPr>
        <p:txBody>
          <a:bodyPr/>
          <a:lstStyle/>
          <a:p>
            <a:endParaRPr lang="it-IT"/>
          </a:p>
        </p:txBody>
      </p:sp>
      <p:sp>
        <p:nvSpPr>
          <p:cNvPr id="7" name="TextBox 7"/>
          <p:cNvSpPr txBox="1"/>
          <p:nvPr/>
        </p:nvSpPr>
        <p:spPr>
          <a:xfrm>
            <a:off x="515823" y="438150"/>
            <a:ext cx="7105869" cy="4099560"/>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Professional Development Has Changed</a:t>
            </a:r>
          </a:p>
          <a:p>
            <a:pPr algn="l">
              <a:lnSpc>
                <a:spcPts val="7920"/>
              </a:lnSpc>
            </a:pPr>
            <a:endParaRPr lang="en-US" sz="9000" spc="-242">
              <a:solidFill>
                <a:srgbClr val="000000"/>
              </a:solidFill>
              <a:latin typeface="Helvetica Now Display"/>
              <a:ea typeface="Helvetica Now Display"/>
              <a:cs typeface="Helvetica Now Display"/>
              <a:sym typeface="Helvetica Now Display"/>
            </a:endParaRPr>
          </a:p>
        </p:txBody>
      </p:sp>
      <p:sp>
        <p:nvSpPr>
          <p:cNvPr id="8" name="Freeform 8"/>
          <p:cNvSpPr/>
          <p:nvPr/>
        </p:nvSpPr>
        <p:spPr>
          <a:xfrm>
            <a:off x="9015959" y="1028700"/>
            <a:ext cx="8836792" cy="6397587"/>
          </a:xfrm>
          <a:custGeom>
            <a:avLst/>
            <a:gdLst/>
            <a:ahLst/>
            <a:cxnLst/>
            <a:rect l="l" t="t" r="r" b="b"/>
            <a:pathLst>
              <a:path w="8836792" h="6397587">
                <a:moveTo>
                  <a:pt x="0" y="0"/>
                </a:moveTo>
                <a:lnTo>
                  <a:pt x="8836791" y="0"/>
                </a:lnTo>
                <a:lnTo>
                  <a:pt x="8836791" y="6397587"/>
                </a:lnTo>
                <a:lnTo>
                  <a:pt x="0" y="6397587"/>
                </a:lnTo>
                <a:lnTo>
                  <a:pt x="0" y="0"/>
                </a:lnTo>
                <a:close/>
              </a:path>
            </a:pathLst>
          </a:custGeom>
          <a:blipFill>
            <a:blip r:embed="rId2">
              <a:alphaModFix amt="75000"/>
            </a:blip>
            <a:stretch>
              <a:fillRect l="-4396" r="-4396"/>
            </a:stretch>
          </a:blipFill>
        </p:spPr>
        <p:txBody>
          <a:bodyPr/>
          <a:lstStyle/>
          <a:p>
            <a:endParaRPr lang="it-IT"/>
          </a:p>
        </p:txBody>
      </p:sp>
      <p:sp>
        <p:nvSpPr>
          <p:cNvPr id="9" name="TextBox 9"/>
          <p:cNvSpPr txBox="1"/>
          <p:nvPr/>
        </p:nvSpPr>
        <p:spPr>
          <a:xfrm>
            <a:off x="436463" y="8571456"/>
            <a:ext cx="17072381" cy="663575"/>
          </a:xfrm>
          <a:prstGeom prst="rect">
            <a:avLst/>
          </a:prstGeom>
        </p:spPr>
        <p:txBody>
          <a:bodyPr lIns="0" tIns="0" rIns="0" bIns="0" rtlCol="0" anchor="t">
            <a:spAutoFit/>
          </a:bodyPr>
          <a:lstStyle/>
          <a:p>
            <a:pPr algn="l">
              <a:lnSpc>
                <a:spcPts val="4900"/>
              </a:lnSpc>
            </a:pPr>
            <a:r>
              <a:rPr lang="en-US" sz="5000" b="1">
                <a:solidFill>
                  <a:srgbClr val="000000"/>
                </a:solidFill>
                <a:latin typeface="Helvetica Now Display Bold"/>
                <a:ea typeface="Helvetica Now Display Bold"/>
                <a:cs typeface="Helvetica Now Display Bold"/>
                <a:sym typeface="Helvetica Now Display Bold"/>
              </a:rPr>
              <a:t>A continuous cycle rathe</a:t>
            </a:r>
            <a:r>
              <a:rPr lang="en-US" sz="5000" b="1" u="none">
                <a:solidFill>
                  <a:srgbClr val="000000"/>
                </a:solidFill>
                <a:latin typeface="Helvetica Now Display Bold"/>
                <a:ea typeface="Helvetica Now Display Bold"/>
                <a:cs typeface="Helvetica Now Display Bold"/>
                <a:sym typeface="Helvetica Now Display Bold"/>
              </a:rPr>
              <a:t>r th</a:t>
            </a:r>
            <a:r>
              <a:rPr lang="en-US" sz="5000" b="1">
                <a:solidFill>
                  <a:srgbClr val="000000"/>
                </a:solidFill>
                <a:latin typeface="Helvetica Now Display Bold"/>
                <a:ea typeface="Helvetica Now Display Bold"/>
                <a:cs typeface="Helvetica Now Display Bold"/>
                <a:sym typeface="Helvetica Now Display Bold"/>
              </a:rPr>
              <a:t>an</a:t>
            </a:r>
            <a:r>
              <a:rPr lang="en-US" sz="5000" b="1" u="none">
                <a:solidFill>
                  <a:srgbClr val="000000"/>
                </a:solidFill>
                <a:latin typeface="Helvetica Now Display Bold"/>
                <a:ea typeface="Helvetica Now Display Bold"/>
                <a:cs typeface="Helvetica Now Display Bold"/>
                <a:sym typeface="Helvetica Now Display Bold"/>
              </a:rPr>
              <a:t> </a:t>
            </a:r>
            <a:r>
              <a:rPr lang="en-US" sz="5000" b="1">
                <a:solidFill>
                  <a:srgbClr val="000000"/>
                </a:solidFill>
                <a:latin typeface="Helvetica Now Display Bold"/>
                <a:ea typeface="Helvetica Now Display Bold"/>
                <a:cs typeface="Helvetica Now Display Bold"/>
                <a:sym typeface="Helvetica Now Display Bold"/>
              </a:rPr>
              <a:t>isolated</a:t>
            </a:r>
            <a:r>
              <a:rPr lang="en-US" sz="5000" b="1" u="none">
                <a:solidFill>
                  <a:srgbClr val="000000"/>
                </a:solidFill>
                <a:latin typeface="Helvetica Now Display Bold"/>
                <a:ea typeface="Helvetica Now Display Bold"/>
                <a:cs typeface="Helvetica Now Display Bold"/>
                <a:sym typeface="Helvetica Now Display Bold"/>
              </a:rPr>
              <a:t> events</a:t>
            </a:r>
            <a:r>
              <a:rPr lang="en-US" sz="5000" b="1">
                <a:solidFill>
                  <a:srgbClr val="000000"/>
                </a:solidFill>
                <a:latin typeface="Helvetica Now Display Bold"/>
                <a:ea typeface="Helvetica Now Display Bold"/>
                <a:cs typeface="Helvetica Now Display Bold"/>
                <a:sym typeface="Helvetica Now Display Bold"/>
              </a:rPr>
              <a:t>.</a:t>
            </a:r>
          </a:p>
        </p:txBody>
      </p:sp>
      <p:sp>
        <p:nvSpPr>
          <p:cNvPr id="10" name="AutoShape 10"/>
          <p:cNvSpPr/>
          <p:nvPr/>
        </p:nvSpPr>
        <p:spPr>
          <a:xfrm flipH="1">
            <a:off x="165370" y="7809138"/>
            <a:ext cx="17947735" cy="0"/>
          </a:xfrm>
          <a:prstGeom prst="line">
            <a:avLst/>
          </a:prstGeom>
          <a:ln w="19050" cap="flat">
            <a:solidFill>
              <a:srgbClr val="000000"/>
            </a:solidFill>
            <a:prstDash val="solid"/>
            <a:headEnd type="none" w="sm" len="sm"/>
            <a:tailEnd type="none" w="sm" len="sm"/>
          </a:ln>
        </p:spPr>
        <p:txBody>
          <a:bodyPr/>
          <a:lstStyle/>
          <a:p>
            <a:endParaRPr lang="it-IT"/>
          </a:p>
        </p:txBody>
      </p:sp>
      <p:sp>
        <p:nvSpPr>
          <p:cNvPr id="11" name="TextBox 11"/>
          <p:cNvSpPr txBox="1"/>
          <p:nvPr/>
        </p:nvSpPr>
        <p:spPr>
          <a:xfrm>
            <a:off x="540078" y="4428452"/>
            <a:ext cx="7961531" cy="29978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Traditional model</a:t>
            </a:r>
          </a:p>
          <a:p>
            <a:pPr algn="l">
              <a:lnSpc>
                <a:spcPts val="3919"/>
              </a:lnSpc>
            </a:pPr>
            <a:r>
              <a:rPr lang="en-US" sz="3999">
                <a:solidFill>
                  <a:srgbClr val="000000"/>
                </a:solidFill>
                <a:latin typeface="Helvetica Now Display"/>
                <a:ea typeface="Helvetica Now Display"/>
                <a:cs typeface="Helvetica Now Display"/>
                <a:sym typeface="Helvetica Now Display"/>
              </a:rPr>
              <a:t>Learn → Apply</a:t>
            </a:r>
          </a:p>
          <a:p>
            <a:pPr algn="l">
              <a:lnSpc>
                <a:spcPts val="3919"/>
              </a:lnSpc>
            </a:pPr>
            <a:endParaRPr lang="en-US" sz="3999">
              <a:solidFill>
                <a:srgbClr val="000000"/>
              </a:solidFill>
              <a:latin typeface="Helvetica Now Display"/>
              <a:ea typeface="Helvetica Now Display"/>
              <a:cs typeface="Helvetica Now Display"/>
              <a:sym typeface="Helvetica Now Display"/>
            </a:endParaRPr>
          </a:p>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Emerging model</a:t>
            </a:r>
          </a:p>
          <a:p>
            <a:pPr algn="l">
              <a:lnSpc>
                <a:spcPts val="3919"/>
              </a:lnSpc>
            </a:pPr>
            <a:r>
              <a:rPr lang="en-US" sz="3999">
                <a:solidFill>
                  <a:srgbClr val="000000"/>
                </a:solidFill>
                <a:latin typeface="Helvetica Now Display"/>
                <a:ea typeface="Helvetica Now Display"/>
                <a:cs typeface="Helvetica Now Display"/>
                <a:sym typeface="Helvetica Now Display"/>
              </a:rPr>
              <a:t>Learn → Apply → Reflect → Experiment → Share → Learn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3456" y="171450"/>
            <a:ext cx="17638402" cy="9944100"/>
            <a:chOff x="0" y="0"/>
            <a:chExt cx="4645505" cy="2619022"/>
          </a:xfrm>
        </p:grpSpPr>
        <p:sp>
          <p:nvSpPr>
            <p:cNvPr id="3" name="Freeform 3"/>
            <p:cNvSpPr/>
            <p:nvPr/>
          </p:nvSpPr>
          <p:spPr>
            <a:xfrm>
              <a:off x="0" y="0"/>
              <a:ext cx="4645505" cy="2619022"/>
            </a:xfrm>
            <a:custGeom>
              <a:avLst/>
              <a:gdLst/>
              <a:ahLst/>
              <a:cxnLst/>
              <a:rect l="l" t="t" r="r" b="b"/>
              <a:pathLst>
                <a:path w="4645505" h="2619022">
                  <a:moveTo>
                    <a:pt x="0" y="0"/>
                  </a:moveTo>
                  <a:lnTo>
                    <a:pt x="4645505" y="0"/>
                  </a:lnTo>
                  <a:lnTo>
                    <a:pt x="4645505" y="2619022"/>
                  </a:lnTo>
                  <a:lnTo>
                    <a:pt x="0" y="2619022"/>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645505" cy="2580922"/>
            </a:xfrm>
            <a:prstGeom prst="rect">
              <a:avLst/>
            </a:prstGeom>
          </p:spPr>
          <p:txBody>
            <a:bodyPr lIns="50800" tIns="50800" rIns="50800" bIns="50800" rtlCol="0" anchor="ctr"/>
            <a:lstStyle/>
            <a:p>
              <a:pPr algn="ctr">
                <a:lnSpc>
                  <a:spcPts val="1320"/>
                </a:lnSpc>
              </a:pPr>
              <a:endParaRPr/>
            </a:p>
          </p:txBody>
        </p:sp>
      </p:grpSp>
      <p:sp>
        <p:nvSpPr>
          <p:cNvPr id="5" name="TextBox 5"/>
          <p:cNvSpPr txBox="1"/>
          <p:nvPr/>
        </p:nvSpPr>
        <p:spPr>
          <a:xfrm>
            <a:off x="515823" y="438150"/>
            <a:ext cx="7105869" cy="309943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Continuous Learning is Daily Work</a:t>
            </a:r>
          </a:p>
        </p:txBody>
      </p:sp>
      <p:sp>
        <p:nvSpPr>
          <p:cNvPr id="6" name="Freeform 6"/>
          <p:cNvSpPr/>
          <p:nvPr/>
        </p:nvSpPr>
        <p:spPr>
          <a:xfrm>
            <a:off x="8919595" y="543305"/>
            <a:ext cx="8227687" cy="5303151"/>
          </a:xfrm>
          <a:custGeom>
            <a:avLst/>
            <a:gdLst/>
            <a:ahLst/>
            <a:cxnLst/>
            <a:rect l="l" t="t" r="r" b="b"/>
            <a:pathLst>
              <a:path w="8227687" h="5303151">
                <a:moveTo>
                  <a:pt x="0" y="0"/>
                </a:moveTo>
                <a:lnTo>
                  <a:pt x="8227686" y="0"/>
                </a:lnTo>
                <a:lnTo>
                  <a:pt x="8227686" y="5303151"/>
                </a:lnTo>
                <a:lnTo>
                  <a:pt x="0" y="5303151"/>
                </a:lnTo>
                <a:lnTo>
                  <a:pt x="0" y="0"/>
                </a:lnTo>
                <a:close/>
              </a:path>
            </a:pathLst>
          </a:custGeom>
          <a:blipFill>
            <a:blip r:embed="rId2">
              <a:alphaModFix amt="75000"/>
            </a:blip>
            <a:stretch>
              <a:fillRect t="-1621" b="-1621"/>
            </a:stretch>
          </a:blipFill>
        </p:spPr>
        <p:txBody>
          <a:bodyPr/>
          <a:lstStyle/>
          <a:p>
            <a:endParaRPr lang="it-IT"/>
          </a:p>
        </p:txBody>
      </p:sp>
      <p:sp>
        <p:nvSpPr>
          <p:cNvPr id="7" name="TextBox 7"/>
          <p:cNvSpPr txBox="1"/>
          <p:nvPr/>
        </p:nvSpPr>
        <p:spPr>
          <a:xfrm>
            <a:off x="515823" y="4055928"/>
            <a:ext cx="7447474" cy="54743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Professional development today includes</a:t>
            </a:r>
          </a:p>
          <a:p>
            <a:pPr algn="l">
              <a:lnSpc>
                <a:spcPts val="3919"/>
              </a:lnSpc>
            </a:pPr>
            <a:endParaRPr lang="en-US" sz="3999" b="1">
              <a:solidFill>
                <a:srgbClr val="000000"/>
              </a:solidFill>
              <a:latin typeface="Helvetica Now Display Bold"/>
              <a:ea typeface="Helvetica Now Display Bold"/>
              <a:cs typeface="Helvetica Now Display Bold"/>
              <a:sym typeface="Helvetica Now Display Bold"/>
            </a:endParaRP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following professional news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reading reports and research</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exploring new technologies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testing tools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discussing with colleagues</a:t>
            </a:r>
          </a:p>
          <a:p>
            <a:pPr marL="863599" lvl="1" indent="-431800" algn="l">
              <a:lnSpc>
                <a:spcPts val="3919"/>
              </a:lnSpc>
              <a:buFont typeface="Arial"/>
              <a:buChar char="•"/>
            </a:pPr>
            <a:r>
              <a:rPr lang="en-US" sz="3999">
                <a:solidFill>
                  <a:srgbClr val="000000"/>
                </a:solidFill>
                <a:latin typeface="Helvetica Now Display"/>
                <a:ea typeface="Helvetica Now Display"/>
                <a:cs typeface="Helvetica Now Display"/>
                <a:sym typeface="Helvetica Now Display"/>
              </a:rPr>
              <a:t>learning from successes and failures</a:t>
            </a:r>
          </a:p>
          <a:p>
            <a:pPr algn="l">
              <a:lnSpc>
                <a:spcPts val="3919"/>
              </a:lnSpc>
            </a:pPr>
            <a:endParaRPr lang="en-US" sz="3999">
              <a:solidFill>
                <a:srgbClr val="000000"/>
              </a:solidFill>
              <a:latin typeface="Helvetica Now Display"/>
              <a:ea typeface="Helvetica Now Display"/>
              <a:cs typeface="Helvetica Now Display"/>
              <a:sym typeface="Helvetica Now Display"/>
            </a:endParaRPr>
          </a:p>
        </p:txBody>
      </p:sp>
      <p:sp>
        <p:nvSpPr>
          <p:cNvPr id="8" name="TextBox 8"/>
          <p:cNvSpPr txBox="1"/>
          <p:nvPr/>
        </p:nvSpPr>
        <p:spPr>
          <a:xfrm>
            <a:off x="8573449" y="6274886"/>
            <a:ext cx="9213256" cy="34931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The Mindset We Need</a:t>
            </a:r>
          </a:p>
          <a:p>
            <a:pPr algn="l">
              <a:lnSpc>
                <a:spcPts val="3919"/>
              </a:lnSpc>
            </a:pPr>
            <a:endParaRPr lang="en-US" sz="3999" b="1">
              <a:solidFill>
                <a:srgbClr val="000000"/>
              </a:solidFill>
              <a:latin typeface="Helvetica Now Display Bold"/>
              <a:ea typeface="Helvetica Now Display Bold"/>
              <a:cs typeface="Helvetica Now Display Bold"/>
              <a:sym typeface="Helvetica Now Display Bold"/>
            </a:endParaRPr>
          </a:p>
          <a:p>
            <a:pPr algn="l">
              <a:lnSpc>
                <a:spcPts val="3919"/>
              </a:lnSpc>
            </a:pPr>
            <a:r>
              <a:rPr lang="en-US" sz="3999">
                <a:solidFill>
                  <a:srgbClr val="000000"/>
                </a:solidFill>
                <a:latin typeface="Helvetica Now Display"/>
                <a:ea typeface="Helvetica Now Display"/>
                <a:cs typeface="Helvetica Now Display"/>
                <a:sym typeface="Helvetica Now Display"/>
              </a:rPr>
              <a:t>Three essential attitudes</a:t>
            </a:r>
          </a:p>
          <a:p>
            <a:pPr marL="863599" lvl="1" indent="-431800" algn="l">
              <a:lnSpc>
                <a:spcPts val="3919"/>
              </a:lnSpc>
              <a:buFont typeface="Arial"/>
              <a:buChar char="•"/>
            </a:pPr>
            <a:r>
              <a:rPr lang="en-US" sz="3999" b="1">
                <a:solidFill>
                  <a:srgbClr val="000000"/>
                </a:solidFill>
                <a:latin typeface="Helvetica Now Display Bold"/>
                <a:ea typeface="Helvetica Now Display Bold"/>
                <a:cs typeface="Helvetica Now Display Bold"/>
                <a:sym typeface="Helvetica Now Display Bold"/>
              </a:rPr>
              <a:t>Curiosity: </a:t>
            </a:r>
            <a:r>
              <a:rPr lang="en-US" sz="3999">
                <a:solidFill>
                  <a:srgbClr val="000000"/>
                </a:solidFill>
                <a:latin typeface="Helvetica Now Display"/>
                <a:ea typeface="Helvetica Now Display"/>
                <a:cs typeface="Helvetica Now Display"/>
                <a:sym typeface="Helvetica Now Display"/>
              </a:rPr>
              <a:t>"What is changing?"</a:t>
            </a:r>
          </a:p>
          <a:p>
            <a:pPr marL="863599" lvl="1" indent="-431800" algn="l">
              <a:lnSpc>
                <a:spcPts val="3919"/>
              </a:lnSpc>
              <a:buFont typeface="Arial"/>
              <a:buChar char="•"/>
            </a:pPr>
            <a:r>
              <a:rPr lang="en-US" sz="3999" b="1">
                <a:solidFill>
                  <a:srgbClr val="000000"/>
                </a:solidFill>
                <a:latin typeface="Helvetica Now Display Bold"/>
                <a:ea typeface="Helvetica Now Display Bold"/>
                <a:cs typeface="Helvetica Now Display Bold"/>
                <a:sym typeface="Helvetica Now Display Bold"/>
              </a:rPr>
              <a:t>Initiative:</a:t>
            </a:r>
            <a:r>
              <a:rPr lang="en-US" sz="3999">
                <a:solidFill>
                  <a:srgbClr val="000000"/>
                </a:solidFill>
                <a:latin typeface="Helvetica Now Display"/>
                <a:ea typeface="Helvetica Now Display"/>
                <a:cs typeface="Helvetica Now Display"/>
                <a:sym typeface="Helvetica Now Display"/>
              </a:rPr>
              <a:t> "What should I learn next?"</a:t>
            </a:r>
          </a:p>
          <a:p>
            <a:pPr marL="863599" lvl="1" indent="-431800" algn="l">
              <a:lnSpc>
                <a:spcPts val="3919"/>
              </a:lnSpc>
              <a:buFont typeface="Arial"/>
              <a:buChar char="•"/>
            </a:pPr>
            <a:r>
              <a:rPr lang="en-US" sz="3999" b="1">
                <a:solidFill>
                  <a:srgbClr val="000000"/>
                </a:solidFill>
                <a:latin typeface="Helvetica Now Display Bold"/>
                <a:ea typeface="Helvetica Now Display Bold"/>
                <a:cs typeface="Helvetica Now Display Bold"/>
                <a:sym typeface="Helvetica Now Display Bold"/>
              </a:rPr>
              <a:t>Courage: </a:t>
            </a:r>
            <a:r>
              <a:rPr lang="en-US" sz="3999">
                <a:solidFill>
                  <a:srgbClr val="000000"/>
                </a:solidFill>
                <a:latin typeface="Helvetica Now Display"/>
                <a:ea typeface="Helvetica Now Display"/>
                <a:cs typeface="Helvetica Now Display"/>
                <a:sym typeface="Helvetica Now Display"/>
              </a:rPr>
              <a:t>"What happens if I try something new?"</a:t>
            </a:r>
          </a:p>
        </p:txBody>
      </p:sp>
      <p:sp>
        <p:nvSpPr>
          <p:cNvPr id="9" name="AutoShape 9"/>
          <p:cNvSpPr/>
          <p:nvPr/>
        </p:nvSpPr>
        <p:spPr>
          <a:xfrm flipH="1">
            <a:off x="8121383" y="171384"/>
            <a:ext cx="0" cy="9924848"/>
          </a:xfrm>
          <a:prstGeom prst="line">
            <a:avLst/>
          </a:prstGeom>
          <a:ln w="19050" cap="flat">
            <a:solidFill>
              <a:srgbClr val="000000"/>
            </a:solidFill>
            <a:prstDash val="solid"/>
            <a:headEnd type="none" w="sm" len="sm"/>
            <a:tailEnd type="none" w="sm" len="sm"/>
          </a:ln>
        </p:spPr>
        <p:txBody>
          <a:bodyPr/>
          <a:lstStyle/>
          <a:p>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262" y="1981310"/>
            <a:ext cx="8505415" cy="3306546"/>
          </a:xfrm>
          <a:custGeom>
            <a:avLst/>
            <a:gdLst/>
            <a:ahLst/>
            <a:cxnLst/>
            <a:rect l="l" t="t" r="r" b="b"/>
            <a:pathLst>
              <a:path w="8505415" h="3306546">
                <a:moveTo>
                  <a:pt x="0" y="0"/>
                </a:moveTo>
                <a:lnTo>
                  <a:pt x="8505415" y="0"/>
                </a:lnTo>
                <a:lnTo>
                  <a:pt x="8505415" y="3306546"/>
                </a:lnTo>
                <a:lnTo>
                  <a:pt x="0" y="3306546"/>
                </a:lnTo>
                <a:lnTo>
                  <a:pt x="0" y="0"/>
                </a:lnTo>
                <a:close/>
              </a:path>
            </a:pathLst>
          </a:custGeom>
          <a:blipFill>
            <a:blip r:embed="rId2">
              <a:alphaModFix amt="75000"/>
            </a:blip>
            <a:stretch>
              <a:fillRect t="-27305" b="-44181"/>
            </a:stretch>
          </a:blipFill>
        </p:spPr>
        <p:txBody>
          <a:bodyPr/>
          <a:lstStyle/>
          <a:p>
            <a:endParaRPr lang="it-IT"/>
          </a:p>
        </p:txBody>
      </p:sp>
      <p:sp>
        <p:nvSpPr>
          <p:cNvPr id="3" name="AutoShape 3"/>
          <p:cNvSpPr/>
          <p:nvPr/>
        </p:nvSpPr>
        <p:spPr>
          <a:xfrm>
            <a:off x="165370" y="5595055"/>
            <a:ext cx="8978630" cy="0"/>
          </a:xfrm>
          <a:prstGeom prst="line">
            <a:avLst/>
          </a:prstGeom>
          <a:ln w="19050" cap="flat">
            <a:solidFill>
              <a:srgbClr val="000000"/>
            </a:solidFill>
            <a:prstDash val="solid"/>
            <a:headEnd type="none" w="sm" len="sm"/>
            <a:tailEnd type="none" w="sm" len="sm"/>
          </a:ln>
        </p:spPr>
        <p:txBody>
          <a:bodyPr/>
          <a:lstStyle/>
          <a:p>
            <a:endParaRPr lang="it-IT"/>
          </a:p>
        </p:txBody>
      </p:sp>
      <p:sp>
        <p:nvSpPr>
          <p:cNvPr id="4" name="AutoShape 4"/>
          <p:cNvSpPr/>
          <p:nvPr/>
        </p:nvSpPr>
        <p:spPr>
          <a:xfrm flipH="1">
            <a:off x="9144000" y="1711642"/>
            <a:ext cx="0" cy="8575358"/>
          </a:xfrm>
          <a:prstGeom prst="line">
            <a:avLst/>
          </a:prstGeom>
          <a:ln w="19050" cap="flat">
            <a:solidFill>
              <a:srgbClr val="000000"/>
            </a:solidFill>
            <a:prstDash val="solid"/>
            <a:headEnd type="none" w="sm" len="sm"/>
            <a:tailEnd type="none" w="sm" len="sm"/>
          </a:ln>
        </p:spPr>
        <p:txBody>
          <a:bodyPr/>
          <a:lstStyle/>
          <a:p>
            <a:endParaRPr lang="it-IT"/>
          </a:p>
        </p:txBody>
      </p:sp>
      <p:sp>
        <p:nvSpPr>
          <p:cNvPr id="5" name="TextBox 5"/>
          <p:cNvSpPr txBox="1"/>
          <p:nvPr/>
        </p:nvSpPr>
        <p:spPr>
          <a:xfrm>
            <a:off x="446132" y="5847467"/>
            <a:ext cx="8383543" cy="4036695"/>
          </a:xfrm>
          <a:prstGeom prst="rect">
            <a:avLst/>
          </a:prstGeom>
        </p:spPr>
        <p:txBody>
          <a:bodyPr lIns="0" tIns="0" rIns="0" bIns="0" rtlCol="0" anchor="t">
            <a:spAutoFit/>
          </a:bodyPr>
          <a:lstStyle/>
          <a:p>
            <a:pPr algn="l">
              <a:lnSpc>
                <a:spcPts val="2640"/>
              </a:lnSpc>
            </a:pPr>
            <a:r>
              <a:rPr lang="en-US" sz="3000" b="1" spc="-81">
                <a:solidFill>
                  <a:srgbClr val="000000"/>
                </a:solidFill>
                <a:latin typeface="Helvetica Now Display Bold"/>
                <a:ea typeface="Helvetica Now Display Bold"/>
                <a:cs typeface="Helvetica Now Display Bold"/>
                <a:sym typeface="Helvetica Now Display Bold"/>
              </a:rPr>
              <a:t>Formal Learning Still Matters</a:t>
            </a:r>
          </a:p>
          <a:p>
            <a:pPr algn="l">
              <a:lnSpc>
                <a:spcPts val="2640"/>
              </a:lnSpc>
            </a:pPr>
            <a:endParaRPr lang="en-US" sz="3000" b="1" spc="-81">
              <a:solidFill>
                <a:srgbClr val="000000"/>
              </a:solidFill>
              <a:latin typeface="Helvetica Now Display Bold"/>
              <a:ea typeface="Helvetica Now Display Bold"/>
              <a:cs typeface="Helvetica Now Display Bold"/>
              <a:sym typeface="Helvetica Now Display Bold"/>
            </a:endParaRPr>
          </a:p>
          <a:p>
            <a:pPr algn="l">
              <a:lnSpc>
                <a:spcPts val="2640"/>
              </a:lnSpc>
            </a:pPr>
            <a:r>
              <a:rPr lang="en-US" sz="3000" spc="-81">
                <a:solidFill>
                  <a:srgbClr val="000000"/>
                </a:solidFill>
                <a:latin typeface="Helvetica Now Display"/>
                <a:ea typeface="Helvetica Now Display"/>
                <a:cs typeface="Helvetica Now Display"/>
                <a:sym typeface="Helvetica Now Display"/>
              </a:rPr>
              <a:t>Taining programmes remain essential. </a:t>
            </a:r>
          </a:p>
          <a:p>
            <a:pPr algn="l">
              <a:lnSpc>
                <a:spcPts val="2640"/>
              </a:lnSpc>
            </a:pPr>
            <a:endParaRPr lang="en-US" sz="3000" spc="-81">
              <a:solidFill>
                <a:srgbClr val="000000"/>
              </a:solidFill>
              <a:latin typeface="Helvetica Now Display"/>
              <a:ea typeface="Helvetica Now Display"/>
              <a:cs typeface="Helvetica Now Display"/>
              <a:sym typeface="Helvetica Now Display"/>
            </a:endParaRPr>
          </a:p>
          <a:p>
            <a:pPr algn="l">
              <a:lnSpc>
                <a:spcPts val="2640"/>
              </a:lnSpc>
            </a:pPr>
            <a:r>
              <a:rPr lang="en-US" sz="3000" spc="-81">
                <a:solidFill>
                  <a:srgbClr val="000000"/>
                </a:solidFill>
                <a:latin typeface="Helvetica Now Display"/>
                <a:ea typeface="Helvetica Now Display"/>
                <a:cs typeface="Helvetica Now Display"/>
                <a:sym typeface="Helvetica Now Display"/>
              </a:rPr>
              <a:t>They provide:</a:t>
            </a:r>
          </a:p>
          <a:p>
            <a:pPr marL="647700" lvl="1" indent="-323850" algn="l">
              <a:lnSpc>
                <a:spcPts val="2640"/>
              </a:lnSpc>
              <a:buFont typeface="Arial"/>
              <a:buChar char="•"/>
            </a:pPr>
            <a:r>
              <a:rPr lang="en-US" sz="3000" spc="-81">
                <a:solidFill>
                  <a:srgbClr val="000000"/>
                </a:solidFill>
                <a:latin typeface="Helvetica Now Display"/>
                <a:ea typeface="Helvetica Now Display"/>
                <a:cs typeface="Helvetica Now Display"/>
                <a:sym typeface="Helvetica Now Display"/>
              </a:rPr>
              <a:t>structure</a:t>
            </a:r>
          </a:p>
          <a:p>
            <a:pPr marL="647700" lvl="1" indent="-323850" algn="l">
              <a:lnSpc>
                <a:spcPts val="2640"/>
              </a:lnSpc>
              <a:buFont typeface="Arial"/>
              <a:buChar char="•"/>
            </a:pPr>
            <a:r>
              <a:rPr lang="en-US" sz="3000" spc="-81">
                <a:solidFill>
                  <a:srgbClr val="000000"/>
                </a:solidFill>
                <a:latin typeface="Helvetica Now Display"/>
                <a:ea typeface="Helvetica Now Display"/>
                <a:cs typeface="Helvetica Now Display"/>
                <a:sym typeface="Helvetica Now Display"/>
              </a:rPr>
              <a:t>expert guidance</a:t>
            </a:r>
          </a:p>
          <a:p>
            <a:pPr marL="647700" lvl="1" indent="-323850" algn="l">
              <a:lnSpc>
                <a:spcPts val="2640"/>
              </a:lnSpc>
              <a:buFont typeface="Arial"/>
              <a:buChar char="•"/>
            </a:pPr>
            <a:r>
              <a:rPr lang="en-US" sz="3000" spc="-81">
                <a:solidFill>
                  <a:srgbClr val="000000"/>
                </a:solidFill>
                <a:latin typeface="Helvetica Now Display"/>
                <a:ea typeface="Helvetica Now Display"/>
                <a:cs typeface="Helvetica Now Display"/>
                <a:sym typeface="Helvetica Now Display"/>
              </a:rPr>
              <a:t>certification</a:t>
            </a:r>
          </a:p>
          <a:p>
            <a:pPr marL="647700" lvl="1" indent="-323850" algn="l">
              <a:lnSpc>
                <a:spcPts val="2640"/>
              </a:lnSpc>
              <a:buFont typeface="Arial"/>
              <a:buChar char="•"/>
            </a:pPr>
            <a:r>
              <a:rPr lang="en-US" sz="3000" spc="-81">
                <a:solidFill>
                  <a:srgbClr val="000000"/>
                </a:solidFill>
                <a:latin typeface="Helvetica Now Display"/>
                <a:ea typeface="Helvetica Now Display"/>
                <a:cs typeface="Helvetica Now Display"/>
                <a:sym typeface="Helvetica Now Display"/>
              </a:rPr>
              <a:t>common standards</a:t>
            </a:r>
          </a:p>
          <a:p>
            <a:pPr algn="l">
              <a:lnSpc>
                <a:spcPts val="2640"/>
              </a:lnSpc>
            </a:pPr>
            <a:endParaRPr lang="en-US" sz="3000" spc="-81">
              <a:solidFill>
                <a:srgbClr val="000000"/>
              </a:solidFill>
              <a:latin typeface="Helvetica Now Display"/>
              <a:ea typeface="Helvetica Now Display"/>
              <a:cs typeface="Helvetica Now Display"/>
              <a:sym typeface="Helvetica Now Display"/>
            </a:endParaRPr>
          </a:p>
          <a:p>
            <a:pPr algn="l">
              <a:lnSpc>
                <a:spcPts val="2640"/>
              </a:lnSpc>
            </a:pPr>
            <a:r>
              <a:rPr lang="en-US" sz="3000" b="1" spc="-81">
                <a:solidFill>
                  <a:srgbClr val="000000"/>
                </a:solidFill>
                <a:latin typeface="Helvetica Now Display Bold"/>
                <a:ea typeface="Helvetica Now Display Bold"/>
                <a:cs typeface="Helvetica Now Display Bold"/>
                <a:sym typeface="Helvetica Now Display Bold"/>
              </a:rPr>
              <a:t>But they must be complemented by self-directed learning.</a:t>
            </a:r>
          </a:p>
        </p:txBody>
      </p:sp>
      <p:sp>
        <p:nvSpPr>
          <p:cNvPr id="6" name="TextBox 6"/>
          <p:cNvSpPr txBox="1"/>
          <p:nvPr/>
        </p:nvSpPr>
        <p:spPr>
          <a:xfrm>
            <a:off x="9424612" y="7180967"/>
            <a:ext cx="8437989" cy="2703195"/>
          </a:xfrm>
          <a:prstGeom prst="rect">
            <a:avLst/>
          </a:prstGeom>
        </p:spPr>
        <p:txBody>
          <a:bodyPr lIns="0" tIns="0" rIns="0" bIns="0" rtlCol="0" anchor="t">
            <a:spAutoFit/>
          </a:bodyPr>
          <a:lstStyle/>
          <a:p>
            <a:pPr algn="l">
              <a:lnSpc>
                <a:spcPts val="2640"/>
              </a:lnSpc>
            </a:pPr>
            <a:r>
              <a:rPr lang="en-US" sz="3000" b="1" spc="-81">
                <a:solidFill>
                  <a:srgbClr val="000000"/>
                </a:solidFill>
                <a:latin typeface="Helvetica Now Display Bold"/>
                <a:ea typeface="Helvetica Now Display Bold"/>
                <a:cs typeface="Helvetica Now Display Bold"/>
                <a:sym typeface="Helvetica Now Display Bold"/>
              </a:rPr>
              <a:t>Continuous Learning as a Day-To-Day Attitude</a:t>
            </a:r>
          </a:p>
          <a:p>
            <a:pPr algn="l">
              <a:lnSpc>
                <a:spcPts val="2640"/>
              </a:lnSpc>
            </a:pPr>
            <a:endParaRPr lang="en-US" sz="3000" b="1" spc="-81">
              <a:solidFill>
                <a:srgbClr val="000000"/>
              </a:solidFill>
              <a:latin typeface="Helvetica Now Display Bold"/>
              <a:ea typeface="Helvetica Now Display Bold"/>
              <a:cs typeface="Helvetica Now Display Bold"/>
              <a:sym typeface="Helvetica Now Display Bold"/>
            </a:endParaRPr>
          </a:p>
          <a:p>
            <a:pPr algn="l">
              <a:lnSpc>
                <a:spcPts val="2640"/>
              </a:lnSpc>
            </a:pPr>
            <a:r>
              <a:rPr lang="en-US" sz="3000" spc="-81">
                <a:solidFill>
                  <a:srgbClr val="000000"/>
                </a:solidFill>
                <a:latin typeface="Helvetica Now Display"/>
                <a:ea typeface="Helvetica Now Display"/>
                <a:cs typeface="Helvetica Now Display"/>
                <a:sym typeface="Helvetica Now Display"/>
              </a:rPr>
              <a:t>Professional development is</a:t>
            </a:r>
          </a:p>
          <a:p>
            <a:pPr algn="l">
              <a:lnSpc>
                <a:spcPts val="2640"/>
              </a:lnSpc>
            </a:pPr>
            <a:endParaRPr lang="en-US" sz="3000" spc="-81">
              <a:solidFill>
                <a:srgbClr val="000000"/>
              </a:solidFill>
              <a:latin typeface="Helvetica Now Display"/>
              <a:ea typeface="Helvetica Now Display"/>
              <a:cs typeface="Helvetica Now Display"/>
              <a:sym typeface="Helvetica Now Display"/>
            </a:endParaRPr>
          </a:p>
          <a:p>
            <a:pPr marL="647700" lvl="1" indent="-323850" algn="l">
              <a:lnSpc>
                <a:spcPts val="2640"/>
              </a:lnSpc>
              <a:buFont typeface="Arial"/>
              <a:buChar char="•"/>
            </a:pPr>
            <a:r>
              <a:rPr lang="en-US" sz="3000" spc="-81">
                <a:solidFill>
                  <a:srgbClr val="000000"/>
                </a:solidFill>
                <a:latin typeface="Helvetica Now Display"/>
                <a:ea typeface="Helvetica Now Display"/>
                <a:cs typeface="Helvetica Now Display"/>
                <a:sym typeface="Helvetica Now Display"/>
              </a:rPr>
              <a:t>not an extra activity</a:t>
            </a:r>
          </a:p>
          <a:p>
            <a:pPr marL="647700" lvl="1" indent="-323850" algn="l">
              <a:lnSpc>
                <a:spcPts val="2640"/>
              </a:lnSpc>
              <a:buFont typeface="Arial"/>
              <a:buChar char="•"/>
            </a:pPr>
            <a:r>
              <a:rPr lang="en-US" sz="3000" spc="-81">
                <a:solidFill>
                  <a:srgbClr val="000000"/>
                </a:solidFill>
                <a:latin typeface="Helvetica Now Display"/>
                <a:ea typeface="Helvetica Now Display"/>
                <a:cs typeface="Helvetica Now Display"/>
                <a:sym typeface="Helvetica Now Display"/>
              </a:rPr>
              <a:t>part of professional practice</a:t>
            </a:r>
          </a:p>
          <a:p>
            <a:pPr algn="l">
              <a:lnSpc>
                <a:spcPts val="2640"/>
              </a:lnSpc>
            </a:pPr>
            <a:endParaRPr lang="en-US" sz="3000" spc="-81">
              <a:solidFill>
                <a:srgbClr val="000000"/>
              </a:solidFill>
              <a:latin typeface="Helvetica Now Display"/>
              <a:ea typeface="Helvetica Now Display"/>
              <a:cs typeface="Helvetica Now Display"/>
              <a:sym typeface="Helvetica Now Display"/>
            </a:endParaRPr>
          </a:p>
          <a:p>
            <a:pPr algn="l">
              <a:lnSpc>
                <a:spcPts val="2640"/>
              </a:lnSpc>
            </a:pPr>
            <a:r>
              <a:rPr lang="en-US" sz="3000" b="1" spc="-81">
                <a:solidFill>
                  <a:srgbClr val="000000"/>
                </a:solidFill>
                <a:latin typeface="Helvetica Now Display Bold"/>
                <a:ea typeface="Helvetica Now Display Bold"/>
                <a:cs typeface="Helvetica Now Display Bold"/>
                <a:sym typeface="Helvetica Now Display Bold"/>
              </a:rPr>
              <a:t>Learning should be embedded in daily work</a:t>
            </a:r>
          </a:p>
        </p:txBody>
      </p:sp>
      <p:sp>
        <p:nvSpPr>
          <p:cNvPr id="7" name="TextBox 7"/>
          <p:cNvSpPr txBox="1"/>
          <p:nvPr/>
        </p:nvSpPr>
        <p:spPr>
          <a:xfrm>
            <a:off x="446132" y="612458"/>
            <a:ext cx="17320341" cy="109918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What to do</a:t>
            </a:r>
          </a:p>
        </p:txBody>
      </p:sp>
      <p:sp>
        <p:nvSpPr>
          <p:cNvPr id="8" name="AutoShape 8"/>
          <p:cNvSpPr/>
          <p:nvPr/>
        </p:nvSpPr>
        <p:spPr>
          <a:xfrm>
            <a:off x="9106302" y="6875329"/>
            <a:ext cx="8790012" cy="0"/>
          </a:xfrm>
          <a:prstGeom prst="line">
            <a:avLst/>
          </a:prstGeom>
          <a:ln w="19050" cap="flat">
            <a:solidFill>
              <a:srgbClr val="000000"/>
            </a:solidFill>
            <a:prstDash val="solid"/>
            <a:headEnd type="none" w="sm" len="sm"/>
            <a:tailEnd type="none" w="sm" len="sm"/>
          </a:ln>
        </p:spPr>
        <p:txBody>
          <a:bodyPr/>
          <a:lstStyle/>
          <a:p>
            <a:endParaRPr lang="it-IT"/>
          </a:p>
        </p:txBody>
      </p:sp>
      <p:sp>
        <p:nvSpPr>
          <p:cNvPr id="9" name="Freeform 9"/>
          <p:cNvSpPr/>
          <p:nvPr/>
        </p:nvSpPr>
        <p:spPr>
          <a:xfrm>
            <a:off x="9390899" y="1711642"/>
            <a:ext cx="8505415" cy="4943774"/>
          </a:xfrm>
          <a:custGeom>
            <a:avLst/>
            <a:gdLst/>
            <a:ahLst/>
            <a:cxnLst/>
            <a:rect l="l" t="t" r="r" b="b"/>
            <a:pathLst>
              <a:path w="8505415" h="4943774">
                <a:moveTo>
                  <a:pt x="0" y="0"/>
                </a:moveTo>
                <a:lnTo>
                  <a:pt x="8505415" y="0"/>
                </a:lnTo>
                <a:lnTo>
                  <a:pt x="8505415" y="4943775"/>
                </a:lnTo>
                <a:lnTo>
                  <a:pt x="0" y="4943775"/>
                </a:lnTo>
                <a:lnTo>
                  <a:pt x="0" y="0"/>
                </a:lnTo>
                <a:close/>
              </a:path>
            </a:pathLst>
          </a:custGeom>
          <a:blipFill>
            <a:blip r:embed="rId3">
              <a:alphaModFix amt="75000"/>
            </a:blip>
            <a:stretch>
              <a:fillRect t="-14594" b="-14594"/>
            </a:stretch>
          </a:blipFill>
          <a:ln cap="sq">
            <a:noFill/>
            <a:prstDash val="solid"/>
            <a:miter/>
          </a:ln>
        </p:spPr>
        <p:txBody>
          <a:bodyPr/>
          <a:lstStyle/>
          <a:p>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4550" y="284838"/>
            <a:ext cx="17957260" cy="9790751"/>
            <a:chOff x="0" y="0"/>
            <a:chExt cx="4729484" cy="2578634"/>
          </a:xfrm>
        </p:grpSpPr>
        <p:sp>
          <p:nvSpPr>
            <p:cNvPr id="3" name="Freeform 3"/>
            <p:cNvSpPr/>
            <p:nvPr/>
          </p:nvSpPr>
          <p:spPr>
            <a:xfrm>
              <a:off x="0" y="0"/>
              <a:ext cx="4729484" cy="2578634"/>
            </a:xfrm>
            <a:custGeom>
              <a:avLst/>
              <a:gdLst/>
              <a:ahLst/>
              <a:cxnLst/>
              <a:rect l="l" t="t" r="r" b="b"/>
              <a:pathLst>
                <a:path w="4729484" h="2578634">
                  <a:moveTo>
                    <a:pt x="0" y="0"/>
                  </a:moveTo>
                  <a:lnTo>
                    <a:pt x="4729484" y="0"/>
                  </a:lnTo>
                  <a:lnTo>
                    <a:pt x="4729484" y="2578634"/>
                  </a:lnTo>
                  <a:lnTo>
                    <a:pt x="0" y="2578634"/>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40534"/>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flipH="1">
            <a:off x="5430365" y="5364303"/>
            <a:ext cx="9525" cy="4668971"/>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AutoShape 6"/>
          <p:cNvSpPr/>
          <p:nvPr/>
        </p:nvSpPr>
        <p:spPr>
          <a:xfrm flipH="1">
            <a:off x="12150864" y="5445361"/>
            <a:ext cx="0" cy="4630229"/>
          </a:xfrm>
          <a:prstGeom prst="line">
            <a:avLst/>
          </a:prstGeom>
          <a:ln w="19050" cap="flat">
            <a:solidFill>
              <a:srgbClr val="000000"/>
            </a:solidFill>
            <a:prstDash val="solid"/>
            <a:headEnd type="none" w="sm" len="sm"/>
            <a:tailEnd type="none" w="sm" len="sm"/>
          </a:ln>
        </p:spPr>
        <p:txBody>
          <a:bodyPr/>
          <a:lstStyle/>
          <a:p>
            <a:endParaRPr lang="it-IT"/>
          </a:p>
        </p:txBody>
      </p:sp>
      <p:sp>
        <p:nvSpPr>
          <p:cNvPr id="7" name="AutoShape 7"/>
          <p:cNvSpPr/>
          <p:nvPr/>
        </p:nvSpPr>
        <p:spPr>
          <a:xfrm flipH="1">
            <a:off x="165370" y="2612098"/>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8" name="AutoShape 8"/>
          <p:cNvSpPr/>
          <p:nvPr/>
        </p:nvSpPr>
        <p:spPr>
          <a:xfrm flipH="1">
            <a:off x="165370" y="5364303"/>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9" name="Freeform 9"/>
          <p:cNvSpPr/>
          <p:nvPr/>
        </p:nvSpPr>
        <p:spPr>
          <a:xfrm>
            <a:off x="372083" y="2761384"/>
            <a:ext cx="4694003" cy="2418830"/>
          </a:xfrm>
          <a:custGeom>
            <a:avLst/>
            <a:gdLst/>
            <a:ahLst/>
            <a:cxnLst/>
            <a:rect l="l" t="t" r="r" b="b"/>
            <a:pathLst>
              <a:path w="4694003" h="2418830">
                <a:moveTo>
                  <a:pt x="0" y="0"/>
                </a:moveTo>
                <a:lnTo>
                  <a:pt x="4694003" y="0"/>
                </a:lnTo>
                <a:lnTo>
                  <a:pt x="4694003" y="2418830"/>
                </a:lnTo>
                <a:lnTo>
                  <a:pt x="0" y="2418830"/>
                </a:lnTo>
                <a:lnTo>
                  <a:pt x="0" y="0"/>
                </a:lnTo>
                <a:close/>
              </a:path>
            </a:pathLst>
          </a:custGeom>
          <a:blipFill>
            <a:blip r:embed="rId2">
              <a:alphaModFix amt="75000"/>
            </a:blip>
            <a:stretch>
              <a:fillRect b="-94060"/>
            </a:stretch>
          </a:blipFill>
        </p:spPr>
        <p:txBody>
          <a:bodyPr/>
          <a:lstStyle/>
          <a:p>
            <a:endParaRPr lang="it-IT"/>
          </a:p>
        </p:txBody>
      </p:sp>
      <p:sp>
        <p:nvSpPr>
          <p:cNvPr id="10" name="TextBox 10"/>
          <p:cNvSpPr txBox="1"/>
          <p:nvPr/>
        </p:nvSpPr>
        <p:spPr>
          <a:xfrm>
            <a:off x="12512801" y="5493205"/>
            <a:ext cx="3285710" cy="10166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Professional Associations</a:t>
            </a:r>
          </a:p>
        </p:txBody>
      </p:sp>
      <p:sp>
        <p:nvSpPr>
          <p:cNvPr id="11" name="TextBox 11"/>
          <p:cNvSpPr txBox="1"/>
          <p:nvPr/>
        </p:nvSpPr>
        <p:spPr>
          <a:xfrm>
            <a:off x="372083" y="5659578"/>
            <a:ext cx="5058283" cy="10166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Individual Professionals</a:t>
            </a:r>
          </a:p>
        </p:txBody>
      </p:sp>
      <p:sp>
        <p:nvSpPr>
          <p:cNvPr id="12" name="TextBox 12"/>
          <p:cNvSpPr txBox="1"/>
          <p:nvPr/>
        </p:nvSpPr>
        <p:spPr>
          <a:xfrm>
            <a:off x="729108" y="889025"/>
            <a:ext cx="16829785" cy="109918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Who’s Responsible for it?</a:t>
            </a:r>
          </a:p>
        </p:txBody>
      </p:sp>
      <p:sp>
        <p:nvSpPr>
          <p:cNvPr id="13" name="TextBox 13"/>
          <p:cNvSpPr txBox="1"/>
          <p:nvPr/>
        </p:nvSpPr>
        <p:spPr>
          <a:xfrm>
            <a:off x="315745" y="6800038"/>
            <a:ext cx="5474240" cy="1844675"/>
          </a:xfrm>
          <a:prstGeom prst="rect">
            <a:avLst/>
          </a:prstGeom>
        </p:spPr>
        <p:txBody>
          <a:bodyPr lIns="0" tIns="0" rIns="0" bIns="0" rtlCol="0" anchor="t">
            <a:spAutoFit/>
          </a:bodyPr>
          <a:lstStyle/>
          <a:p>
            <a:pPr algn="l">
              <a:lnSpc>
                <a:spcPts val="4900"/>
              </a:lnSpc>
            </a:pPr>
            <a:r>
              <a:rPr lang="en-US" sz="3500" spc="-94">
                <a:solidFill>
                  <a:srgbClr val="000000"/>
                </a:solidFill>
                <a:latin typeface="Helvetica Now Display"/>
                <a:ea typeface="Helvetica Now Display"/>
                <a:cs typeface="Helvetica Now Display"/>
                <a:sym typeface="Helvetica Now Display"/>
              </a:rPr>
              <a:t>Own their learning</a:t>
            </a:r>
          </a:p>
          <a:p>
            <a:pPr algn="l">
              <a:lnSpc>
                <a:spcPts val="4900"/>
              </a:lnSpc>
            </a:pPr>
            <a:r>
              <a:rPr lang="en-US" sz="3500" i="1" spc="-94">
                <a:solidFill>
                  <a:srgbClr val="65A8B0"/>
                </a:solidFill>
                <a:latin typeface="Helvetica Now Display Italics"/>
                <a:ea typeface="Helvetica Now Display Italics"/>
                <a:cs typeface="Helvetica Now Display Italics"/>
                <a:sym typeface="Helvetica Now Display Italics"/>
              </a:rPr>
              <a:t>Professional growth begins with personal responsibility.</a:t>
            </a:r>
          </a:p>
        </p:txBody>
      </p:sp>
      <p:sp>
        <p:nvSpPr>
          <p:cNvPr id="14" name="TextBox 14"/>
          <p:cNvSpPr txBox="1"/>
          <p:nvPr/>
        </p:nvSpPr>
        <p:spPr>
          <a:xfrm>
            <a:off x="12512801" y="6800038"/>
            <a:ext cx="5424407" cy="3082925"/>
          </a:xfrm>
          <a:prstGeom prst="rect">
            <a:avLst/>
          </a:prstGeom>
        </p:spPr>
        <p:txBody>
          <a:bodyPr lIns="0" tIns="0" rIns="0" bIns="0" rtlCol="0" anchor="t">
            <a:spAutoFit/>
          </a:bodyPr>
          <a:lstStyle/>
          <a:p>
            <a:pPr algn="l">
              <a:lnSpc>
                <a:spcPts val="4900"/>
              </a:lnSpc>
            </a:pPr>
            <a:r>
              <a:rPr lang="en-US" sz="3500" spc="-94">
                <a:solidFill>
                  <a:srgbClr val="000000"/>
                </a:solidFill>
                <a:latin typeface="Helvetica Now Display"/>
                <a:ea typeface="Helvetica Now Display"/>
                <a:cs typeface="Helvetica Now Display"/>
                <a:sym typeface="Helvetica Now Display"/>
              </a:rPr>
              <a:t>Enable and connect</a:t>
            </a:r>
          </a:p>
          <a:p>
            <a:pPr algn="l">
              <a:lnSpc>
                <a:spcPts val="4900"/>
              </a:lnSpc>
            </a:pPr>
            <a:r>
              <a:rPr lang="en-US" sz="3500" i="1" spc="-94">
                <a:solidFill>
                  <a:srgbClr val="65A8B0"/>
                </a:solidFill>
                <a:latin typeface="Helvetica Now Display Italics"/>
                <a:ea typeface="Helvetica Now Display Italics"/>
                <a:cs typeface="Helvetica Now Display Italics"/>
                <a:sym typeface="Helvetica Now Display Italics"/>
              </a:rPr>
              <a:t>Associations transform individual learning into collective professional growth.</a:t>
            </a:r>
          </a:p>
          <a:p>
            <a:pPr algn="l">
              <a:lnSpc>
                <a:spcPts val="4900"/>
              </a:lnSpc>
            </a:pPr>
            <a:endParaRPr lang="en-US" sz="3500" i="1" spc="-94">
              <a:solidFill>
                <a:srgbClr val="65A8B0"/>
              </a:solidFill>
              <a:latin typeface="Helvetica Now Display Italics"/>
              <a:ea typeface="Helvetica Now Display Italics"/>
              <a:cs typeface="Helvetica Now Display Italics"/>
              <a:sym typeface="Helvetica Now Display Italics"/>
            </a:endParaRPr>
          </a:p>
        </p:txBody>
      </p:sp>
      <p:sp>
        <p:nvSpPr>
          <p:cNvPr id="15" name="TextBox 15"/>
          <p:cNvSpPr txBox="1"/>
          <p:nvPr/>
        </p:nvSpPr>
        <p:spPr>
          <a:xfrm>
            <a:off x="5789986" y="6800038"/>
            <a:ext cx="5998941" cy="2463800"/>
          </a:xfrm>
          <a:prstGeom prst="rect">
            <a:avLst/>
          </a:prstGeom>
        </p:spPr>
        <p:txBody>
          <a:bodyPr lIns="0" tIns="0" rIns="0" bIns="0" rtlCol="0" anchor="t">
            <a:spAutoFit/>
          </a:bodyPr>
          <a:lstStyle/>
          <a:p>
            <a:pPr algn="l">
              <a:lnSpc>
                <a:spcPts val="4900"/>
              </a:lnSpc>
            </a:pPr>
            <a:r>
              <a:rPr lang="en-US" sz="3500" spc="-94">
                <a:solidFill>
                  <a:srgbClr val="000000"/>
                </a:solidFill>
                <a:latin typeface="Helvetica Now Display"/>
                <a:ea typeface="Helvetica Now Display"/>
                <a:cs typeface="Helvetica Now Display"/>
                <a:sym typeface="Helvetica Now Display"/>
              </a:rPr>
              <a:t>Create the conditions for learning</a:t>
            </a:r>
          </a:p>
          <a:p>
            <a:pPr algn="l">
              <a:lnSpc>
                <a:spcPts val="4900"/>
              </a:lnSpc>
            </a:pPr>
            <a:r>
              <a:rPr lang="en-US" sz="3500" i="1" spc="-94">
                <a:solidFill>
                  <a:srgbClr val="65A8B0"/>
                </a:solidFill>
                <a:latin typeface="Helvetica Now Display Italics"/>
                <a:ea typeface="Helvetica Now Display Italics"/>
                <a:cs typeface="Helvetica Now Display Italics"/>
                <a:sym typeface="Helvetica Now Display Italics"/>
              </a:rPr>
              <a:t>People cannot continuously learn if organisations do not provide support.</a:t>
            </a:r>
          </a:p>
        </p:txBody>
      </p:sp>
      <p:sp>
        <p:nvSpPr>
          <p:cNvPr id="16" name="TextBox 16"/>
          <p:cNvSpPr txBox="1"/>
          <p:nvPr/>
        </p:nvSpPr>
        <p:spPr>
          <a:xfrm>
            <a:off x="5789986" y="5659578"/>
            <a:ext cx="5002875" cy="10166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Employers and Library Managers</a:t>
            </a:r>
          </a:p>
        </p:txBody>
      </p:sp>
      <p:sp>
        <p:nvSpPr>
          <p:cNvPr id="17" name="Freeform 17"/>
          <p:cNvSpPr/>
          <p:nvPr/>
        </p:nvSpPr>
        <p:spPr>
          <a:xfrm>
            <a:off x="5789986" y="2724670"/>
            <a:ext cx="5998941" cy="2418830"/>
          </a:xfrm>
          <a:custGeom>
            <a:avLst/>
            <a:gdLst/>
            <a:ahLst/>
            <a:cxnLst/>
            <a:rect l="l" t="t" r="r" b="b"/>
            <a:pathLst>
              <a:path w="5998941" h="2418830">
                <a:moveTo>
                  <a:pt x="0" y="0"/>
                </a:moveTo>
                <a:lnTo>
                  <a:pt x="5998941" y="0"/>
                </a:lnTo>
                <a:lnTo>
                  <a:pt x="5998941" y="2418830"/>
                </a:lnTo>
                <a:lnTo>
                  <a:pt x="0" y="2418830"/>
                </a:lnTo>
                <a:lnTo>
                  <a:pt x="0" y="0"/>
                </a:lnTo>
                <a:close/>
              </a:path>
            </a:pathLst>
          </a:custGeom>
          <a:blipFill>
            <a:blip r:embed="rId3">
              <a:alphaModFix amt="75000"/>
            </a:blip>
            <a:stretch>
              <a:fillRect t="-11458" b="-69814"/>
            </a:stretch>
          </a:blipFill>
        </p:spPr>
        <p:txBody>
          <a:bodyPr/>
          <a:lstStyle/>
          <a:p>
            <a:endParaRPr lang="it-IT"/>
          </a:p>
        </p:txBody>
      </p:sp>
      <p:sp>
        <p:nvSpPr>
          <p:cNvPr id="18" name="Freeform 18"/>
          <p:cNvSpPr/>
          <p:nvPr/>
        </p:nvSpPr>
        <p:spPr>
          <a:xfrm>
            <a:off x="12512801" y="2724670"/>
            <a:ext cx="5231924" cy="2418830"/>
          </a:xfrm>
          <a:custGeom>
            <a:avLst/>
            <a:gdLst/>
            <a:ahLst/>
            <a:cxnLst/>
            <a:rect l="l" t="t" r="r" b="b"/>
            <a:pathLst>
              <a:path w="5231924" h="2418830">
                <a:moveTo>
                  <a:pt x="0" y="0"/>
                </a:moveTo>
                <a:lnTo>
                  <a:pt x="5231924" y="0"/>
                </a:lnTo>
                <a:lnTo>
                  <a:pt x="5231924" y="2418830"/>
                </a:lnTo>
                <a:lnTo>
                  <a:pt x="0" y="2418830"/>
                </a:lnTo>
                <a:lnTo>
                  <a:pt x="0" y="0"/>
                </a:lnTo>
                <a:close/>
              </a:path>
            </a:pathLst>
          </a:custGeom>
          <a:blipFill>
            <a:blip r:embed="rId4">
              <a:alphaModFix amt="75000"/>
            </a:blip>
            <a:stretch>
              <a:fillRect t="-19019" b="-19019"/>
            </a:stretch>
          </a:blipFill>
        </p:spPr>
        <p:txBody>
          <a:bodyPr/>
          <a:lstStyle/>
          <a:p>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370" y="171450"/>
            <a:ext cx="17957260" cy="9944100"/>
            <a:chOff x="0" y="0"/>
            <a:chExt cx="4729484" cy="2619022"/>
          </a:xfrm>
        </p:grpSpPr>
        <p:sp>
          <p:nvSpPr>
            <p:cNvPr id="3" name="Freeform 3"/>
            <p:cNvSpPr/>
            <p:nvPr/>
          </p:nvSpPr>
          <p:spPr>
            <a:xfrm>
              <a:off x="0" y="0"/>
              <a:ext cx="4729484" cy="2619022"/>
            </a:xfrm>
            <a:custGeom>
              <a:avLst/>
              <a:gdLst/>
              <a:ahLst/>
              <a:cxnLst/>
              <a:rect l="l" t="t" r="r" b="b"/>
              <a:pathLst>
                <a:path w="4729484" h="2619022">
                  <a:moveTo>
                    <a:pt x="0" y="0"/>
                  </a:moveTo>
                  <a:lnTo>
                    <a:pt x="4729484" y="0"/>
                  </a:lnTo>
                  <a:lnTo>
                    <a:pt x="4729484" y="2619022"/>
                  </a:lnTo>
                  <a:lnTo>
                    <a:pt x="0" y="2619022"/>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80922"/>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a:off x="18113105" y="171450"/>
            <a:ext cx="0" cy="9944100"/>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AutoShape 6"/>
          <p:cNvSpPr/>
          <p:nvPr/>
        </p:nvSpPr>
        <p:spPr>
          <a:xfrm>
            <a:off x="10277475" y="171450"/>
            <a:ext cx="0" cy="9944100"/>
          </a:xfrm>
          <a:prstGeom prst="line">
            <a:avLst/>
          </a:prstGeom>
          <a:ln w="19050" cap="flat">
            <a:solidFill>
              <a:srgbClr val="000000"/>
            </a:solidFill>
            <a:prstDash val="solid"/>
            <a:headEnd type="none" w="sm" len="sm"/>
            <a:tailEnd type="none" w="sm" len="sm"/>
          </a:ln>
        </p:spPr>
        <p:txBody>
          <a:bodyPr/>
          <a:lstStyle/>
          <a:p>
            <a:endParaRPr lang="it-IT"/>
          </a:p>
        </p:txBody>
      </p:sp>
      <p:sp>
        <p:nvSpPr>
          <p:cNvPr id="7" name="TextBox 7"/>
          <p:cNvSpPr txBox="1"/>
          <p:nvPr/>
        </p:nvSpPr>
        <p:spPr>
          <a:xfrm>
            <a:off x="515823" y="438150"/>
            <a:ext cx="9458435" cy="1099185"/>
          </a:xfrm>
          <a:prstGeom prst="rect">
            <a:avLst/>
          </a:prstGeom>
        </p:spPr>
        <p:txBody>
          <a:bodyPr lIns="0" tIns="0" rIns="0" bIns="0" rtlCol="0" anchor="t">
            <a:spAutoFit/>
          </a:bodyPr>
          <a:lstStyle/>
          <a:p>
            <a:pPr algn="l">
              <a:lnSpc>
                <a:spcPts val="7920"/>
              </a:lnSpc>
            </a:pPr>
            <a:r>
              <a:rPr lang="en-US" sz="9000" b="1" spc="-242">
                <a:solidFill>
                  <a:srgbClr val="40865E"/>
                </a:solidFill>
                <a:latin typeface="Helvetica Now Display Bold"/>
                <a:ea typeface="Helvetica Now Display Bold"/>
                <a:cs typeface="Helvetica Now Display Bold"/>
                <a:sym typeface="Helvetica Now Display Bold"/>
              </a:rPr>
              <a:t>What is IFLA</a:t>
            </a:r>
          </a:p>
        </p:txBody>
      </p:sp>
      <p:sp>
        <p:nvSpPr>
          <p:cNvPr id="8" name="Freeform 8"/>
          <p:cNvSpPr/>
          <p:nvPr/>
        </p:nvSpPr>
        <p:spPr>
          <a:xfrm>
            <a:off x="10428735" y="355540"/>
            <a:ext cx="7533110" cy="9613564"/>
          </a:xfrm>
          <a:custGeom>
            <a:avLst/>
            <a:gdLst/>
            <a:ahLst/>
            <a:cxnLst/>
            <a:rect l="l" t="t" r="r" b="b"/>
            <a:pathLst>
              <a:path w="7533110" h="9613564">
                <a:moveTo>
                  <a:pt x="0" y="0"/>
                </a:moveTo>
                <a:lnTo>
                  <a:pt x="7533110" y="0"/>
                </a:lnTo>
                <a:lnTo>
                  <a:pt x="7533110" y="9613564"/>
                </a:lnTo>
                <a:lnTo>
                  <a:pt x="0" y="9613564"/>
                </a:lnTo>
                <a:lnTo>
                  <a:pt x="0" y="0"/>
                </a:lnTo>
                <a:close/>
              </a:path>
            </a:pathLst>
          </a:custGeom>
          <a:blipFill>
            <a:blip r:embed="rId2">
              <a:alphaModFix amt="75000"/>
            </a:blip>
            <a:stretch>
              <a:fillRect l="-9336" r="-9336"/>
            </a:stretch>
          </a:blipFill>
        </p:spPr>
        <p:txBody>
          <a:bodyPr/>
          <a:lstStyle/>
          <a:p>
            <a:endParaRPr lang="it-IT"/>
          </a:p>
        </p:txBody>
      </p:sp>
      <p:sp>
        <p:nvSpPr>
          <p:cNvPr id="9" name="TextBox 9"/>
          <p:cNvSpPr txBox="1"/>
          <p:nvPr/>
        </p:nvSpPr>
        <p:spPr>
          <a:xfrm>
            <a:off x="515823" y="1955722"/>
            <a:ext cx="9458435" cy="7827645"/>
          </a:xfrm>
          <a:prstGeom prst="rect">
            <a:avLst/>
          </a:prstGeom>
        </p:spPr>
        <p:txBody>
          <a:bodyPr lIns="0" tIns="0" rIns="0" bIns="0" rtlCol="0" anchor="t">
            <a:spAutoFit/>
          </a:bodyPr>
          <a:lstStyle/>
          <a:p>
            <a:pPr algn="l">
              <a:lnSpc>
                <a:spcPts val="2940"/>
              </a:lnSpc>
            </a:pPr>
            <a:r>
              <a:rPr lang="en-US" sz="3000" b="1">
                <a:solidFill>
                  <a:srgbClr val="000000"/>
                </a:solidFill>
                <a:latin typeface="Helvetica Now Display Bold"/>
                <a:ea typeface="Helvetica Now Display Bold"/>
                <a:cs typeface="Helvetica Now Display Bold"/>
                <a:sym typeface="Helvetica Now Display Bold"/>
              </a:rPr>
              <a:t>IFLA – International Federation of Library Associations and Institutions</a:t>
            </a:r>
          </a:p>
          <a:p>
            <a:pPr algn="l">
              <a:lnSpc>
                <a:spcPts val="2940"/>
              </a:lnSpc>
            </a:pPr>
            <a:endParaRPr lang="en-US" sz="3000" b="1">
              <a:solidFill>
                <a:srgbClr val="000000"/>
              </a:solidFill>
              <a:latin typeface="Helvetica Now Display Bold"/>
              <a:ea typeface="Helvetica Now Display Bold"/>
              <a:cs typeface="Helvetica Now Display Bold"/>
              <a:sym typeface="Helvetica Now Display Bold"/>
            </a:endParaRPr>
          </a:p>
          <a:p>
            <a:pPr marL="647700" lvl="1" indent="-323850" algn="l">
              <a:lnSpc>
                <a:spcPts val="2940"/>
              </a:lnSpc>
              <a:buFont typeface="Arial"/>
              <a:buChar char="•"/>
            </a:pPr>
            <a:r>
              <a:rPr lang="en-US" sz="3000" b="1">
                <a:solidFill>
                  <a:srgbClr val="000000"/>
                </a:solidFill>
                <a:latin typeface="Helvetica Now Display Bold"/>
                <a:ea typeface="Helvetica Now Display Bold"/>
                <a:cs typeface="Helvetica Now Display Bold"/>
                <a:sym typeface="Helvetica Now Display Bold"/>
              </a:rPr>
              <a:t>promoting </a:t>
            </a:r>
          </a:p>
          <a:p>
            <a:pPr marL="1295400" lvl="2" indent="-431800" algn="l">
              <a:lnSpc>
                <a:spcPts val="2940"/>
              </a:lnSpc>
              <a:buFont typeface="Arial"/>
              <a:buChar char="⚬"/>
            </a:pPr>
            <a:r>
              <a:rPr lang="en-US" sz="3000" b="1">
                <a:solidFill>
                  <a:srgbClr val="000000"/>
                </a:solidFill>
                <a:latin typeface="Helvetica Now Display Bold"/>
                <a:ea typeface="Helvetica Now Display Bold"/>
                <a:cs typeface="Helvetica Now Display Bold"/>
                <a:sym typeface="Helvetica Now Display Bold"/>
              </a:rPr>
              <a:t>high</a:t>
            </a:r>
            <a:r>
              <a:rPr lang="en-US" sz="3000">
                <a:solidFill>
                  <a:srgbClr val="000000"/>
                </a:solidFill>
                <a:latin typeface="Helvetica Now Display"/>
                <a:ea typeface="Helvetica Now Display"/>
                <a:cs typeface="Helvetica Now Display"/>
                <a:sym typeface="Helvetica Now Display"/>
              </a:rPr>
              <a:t> </a:t>
            </a:r>
            <a:r>
              <a:rPr lang="en-US" sz="3000" b="1" u="sng">
                <a:solidFill>
                  <a:srgbClr val="000000"/>
                </a:solidFill>
                <a:latin typeface="Helvetica Now Display Bold"/>
                <a:ea typeface="Helvetica Now Display Bold"/>
                <a:cs typeface="Helvetica Now Display Bold"/>
                <a:sym typeface="Helvetica Now Display Bold"/>
                <a:hlinkClick r:id="rId3" tooltip="https://www.ifla.org/g/standards/current-ifla-standards/"/>
              </a:rPr>
              <a:t>standards</a:t>
            </a:r>
            <a:r>
              <a:rPr lang="en-US" sz="3000">
                <a:solidFill>
                  <a:srgbClr val="000000"/>
                </a:solidFill>
                <a:latin typeface="Helvetica Now Display"/>
                <a:ea typeface="Helvetica Now Display"/>
                <a:cs typeface="Helvetica Now Display"/>
                <a:sym typeface="Helvetica Now Display"/>
              </a:rPr>
              <a:t> of delivery of library and information services and professional practice</a:t>
            </a:r>
          </a:p>
          <a:p>
            <a:pPr marL="1295400" lvl="2" indent="-431800" algn="l">
              <a:lnSpc>
                <a:spcPts val="2940"/>
              </a:lnSpc>
              <a:buFont typeface="Arial"/>
              <a:buChar char="⚬"/>
            </a:pPr>
            <a:r>
              <a:rPr lang="en-US" sz="3000" b="1">
                <a:solidFill>
                  <a:srgbClr val="000000"/>
                </a:solidFill>
                <a:latin typeface="Helvetica Now Display Bold"/>
                <a:ea typeface="Helvetica Now Display Bold"/>
                <a:cs typeface="Helvetica Now Display Bold"/>
                <a:sym typeface="Helvetica Now Display Bold"/>
              </a:rPr>
              <a:t>accessibility, protection, and preservation </a:t>
            </a:r>
            <a:r>
              <a:rPr lang="en-US" sz="3000">
                <a:solidFill>
                  <a:srgbClr val="000000"/>
                </a:solidFill>
                <a:latin typeface="Helvetica Now Display"/>
                <a:ea typeface="Helvetica Now Display"/>
                <a:cs typeface="Helvetica Now Display"/>
                <a:sym typeface="Helvetica Now Display"/>
              </a:rPr>
              <a:t>of documentary cultural heritage</a:t>
            </a:r>
          </a:p>
          <a:p>
            <a:pPr marL="1295400" lvl="2" indent="-431800" algn="l">
              <a:lnSpc>
                <a:spcPts val="2940"/>
              </a:lnSpc>
              <a:buFont typeface="Arial"/>
              <a:buChar char="⚬"/>
            </a:pPr>
            <a:r>
              <a:rPr lang="en-US" sz="3000" b="1">
                <a:solidFill>
                  <a:srgbClr val="000000"/>
                </a:solidFill>
                <a:latin typeface="Helvetica Now Display Bold"/>
                <a:ea typeface="Helvetica Now Display Bold"/>
                <a:cs typeface="Helvetica Now Display Bold"/>
                <a:sym typeface="Helvetica Now Display Bold"/>
              </a:rPr>
              <a:t>professional education</a:t>
            </a:r>
            <a:r>
              <a:rPr lang="en-US" sz="3000">
                <a:solidFill>
                  <a:srgbClr val="000000"/>
                </a:solidFill>
                <a:latin typeface="Helvetica Now Display"/>
                <a:ea typeface="Helvetica Now Display"/>
                <a:cs typeface="Helvetica Now Display"/>
                <a:sym typeface="Helvetica Now Display"/>
              </a:rPr>
              <a:t>, the development of professional standards, the dissemination of best practice and the advancement of relevant scientific and professional knowledge;</a:t>
            </a:r>
          </a:p>
          <a:p>
            <a:pPr algn="l">
              <a:lnSpc>
                <a:spcPts val="2940"/>
              </a:lnSpc>
            </a:pPr>
            <a:endParaRPr lang="en-US" sz="3000">
              <a:solidFill>
                <a:srgbClr val="000000"/>
              </a:solidFill>
              <a:latin typeface="Helvetica Now Display"/>
              <a:ea typeface="Helvetica Now Display"/>
              <a:cs typeface="Helvetica Now Display"/>
              <a:sym typeface="Helvetica Now Display"/>
            </a:endParaRPr>
          </a:p>
          <a:p>
            <a:pPr marL="647700" lvl="1" indent="-323850" algn="l">
              <a:lnSpc>
                <a:spcPts val="2940"/>
              </a:lnSpc>
              <a:buFont typeface="Arial"/>
              <a:buChar char="•"/>
            </a:pPr>
            <a:r>
              <a:rPr lang="en-US" sz="3000" b="1">
                <a:solidFill>
                  <a:srgbClr val="000000"/>
                </a:solidFill>
                <a:latin typeface="Helvetica Now Display Bold"/>
                <a:ea typeface="Helvetica Now Display Bold"/>
                <a:cs typeface="Helvetica Now Display Bold"/>
                <a:sym typeface="Helvetica Now Display Bold"/>
              </a:rPr>
              <a:t>encouraging widespread understanding of the value</a:t>
            </a:r>
            <a:r>
              <a:rPr lang="en-US" sz="3000">
                <a:solidFill>
                  <a:srgbClr val="000000"/>
                </a:solidFill>
                <a:latin typeface="Helvetica Now Display"/>
                <a:ea typeface="Helvetica Now Display"/>
                <a:cs typeface="Helvetica Now Display"/>
                <a:sym typeface="Helvetica Now Display"/>
              </a:rPr>
              <a:t> and importance of high quality library and information services in the public, private and voluntary sectors;</a:t>
            </a:r>
          </a:p>
          <a:p>
            <a:pPr algn="l">
              <a:lnSpc>
                <a:spcPts val="2940"/>
              </a:lnSpc>
            </a:pPr>
            <a:endParaRPr lang="en-US" sz="3000">
              <a:solidFill>
                <a:srgbClr val="000000"/>
              </a:solidFill>
              <a:latin typeface="Helvetica Now Display"/>
              <a:ea typeface="Helvetica Now Display"/>
              <a:cs typeface="Helvetica Now Display"/>
              <a:sym typeface="Helvetica Now Display"/>
            </a:endParaRPr>
          </a:p>
          <a:p>
            <a:pPr marL="647700" lvl="1" indent="-323850" algn="l">
              <a:lnSpc>
                <a:spcPts val="2940"/>
              </a:lnSpc>
              <a:buFont typeface="Arial"/>
              <a:buChar char="•"/>
            </a:pPr>
            <a:r>
              <a:rPr lang="en-US" sz="3000" b="1">
                <a:solidFill>
                  <a:srgbClr val="000000"/>
                </a:solidFill>
                <a:latin typeface="Helvetica Now Display Bold"/>
                <a:ea typeface="Helvetica Now Display Bold"/>
                <a:cs typeface="Helvetica Now Display Bold"/>
                <a:sym typeface="Helvetica Now Display Bold"/>
              </a:rPr>
              <a:t>representing the interests</a:t>
            </a:r>
            <a:r>
              <a:rPr lang="en-US" sz="3000">
                <a:solidFill>
                  <a:srgbClr val="000000"/>
                </a:solidFill>
                <a:latin typeface="Helvetica Now Display"/>
                <a:ea typeface="Helvetica Now Display"/>
                <a:cs typeface="Helvetica Now Display"/>
                <a:sym typeface="Helvetica Now Display"/>
              </a:rPr>
              <a:t> of its Members and library and information organizations and the communities they serve throughout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370" y="248124"/>
            <a:ext cx="17957260" cy="9790751"/>
            <a:chOff x="0" y="0"/>
            <a:chExt cx="4729484" cy="2578634"/>
          </a:xfrm>
        </p:grpSpPr>
        <p:sp>
          <p:nvSpPr>
            <p:cNvPr id="3" name="Freeform 3"/>
            <p:cNvSpPr/>
            <p:nvPr/>
          </p:nvSpPr>
          <p:spPr>
            <a:xfrm>
              <a:off x="0" y="0"/>
              <a:ext cx="4729484" cy="2578634"/>
            </a:xfrm>
            <a:custGeom>
              <a:avLst/>
              <a:gdLst/>
              <a:ahLst/>
              <a:cxnLst/>
              <a:rect l="l" t="t" r="r" b="b"/>
              <a:pathLst>
                <a:path w="4729484" h="2578634">
                  <a:moveTo>
                    <a:pt x="0" y="0"/>
                  </a:moveTo>
                  <a:lnTo>
                    <a:pt x="4729484" y="0"/>
                  </a:lnTo>
                  <a:lnTo>
                    <a:pt x="4729484" y="2578634"/>
                  </a:lnTo>
                  <a:lnTo>
                    <a:pt x="0" y="2578634"/>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40534"/>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flipH="1">
            <a:off x="165370" y="2273960"/>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AutoShape 6"/>
          <p:cNvSpPr/>
          <p:nvPr/>
        </p:nvSpPr>
        <p:spPr>
          <a:xfrm flipH="1">
            <a:off x="176016" y="5153025"/>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7" name="Freeform 7"/>
          <p:cNvSpPr/>
          <p:nvPr/>
        </p:nvSpPr>
        <p:spPr>
          <a:xfrm>
            <a:off x="372083" y="2422637"/>
            <a:ext cx="17565125" cy="2707265"/>
          </a:xfrm>
          <a:custGeom>
            <a:avLst/>
            <a:gdLst/>
            <a:ahLst/>
            <a:cxnLst/>
            <a:rect l="l" t="t" r="r" b="b"/>
            <a:pathLst>
              <a:path w="17565125" h="2707265">
                <a:moveTo>
                  <a:pt x="0" y="0"/>
                </a:moveTo>
                <a:lnTo>
                  <a:pt x="17565125" y="0"/>
                </a:lnTo>
                <a:lnTo>
                  <a:pt x="17565125" y="2707265"/>
                </a:lnTo>
                <a:lnTo>
                  <a:pt x="0" y="2707265"/>
                </a:lnTo>
                <a:lnTo>
                  <a:pt x="0" y="0"/>
                </a:lnTo>
                <a:close/>
              </a:path>
            </a:pathLst>
          </a:custGeom>
          <a:blipFill>
            <a:blip r:embed="rId2">
              <a:alphaModFix amt="75000"/>
            </a:blip>
            <a:stretch>
              <a:fillRect l="-1689" r="-1689"/>
            </a:stretch>
          </a:blipFill>
        </p:spPr>
        <p:txBody>
          <a:bodyPr/>
          <a:lstStyle/>
          <a:p>
            <a:endParaRPr lang="it-IT"/>
          </a:p>
        </p:txBody>
      </p:sp>
      <p:sp>
        <p:nvSpPr>
          <p:cNvPr id="8" name="TextBox 8"/>
          <p:cNvSpPr txBox="1"/>
          <p:nvPr/>
        </p:nvSpPr>
        <p:spPr>
          <a:xfrm>
            <a:off x="729108" y="889025"/>
            <a:ext cx="16829785" cy="1099185"/>
          </a:xfrm>
          <a:prstGeom prst="rect">
            <a:avLst/>
          </a:prstGeom>
        </p:spPr>
        <p:txBody>
          <a:bodyPr lIns="0" tIns="0" rIns="0" bIns="0" rtlCol="0" anchor="t">
            <a:spAutoFit/>
          </a:bodyPr>
          <a:lstStyle/>
          <a:p>
            <a:pPr algn="l">
              <a:lnSpc>
                <a:spcPts val="7920"/>
              </a:lnSpc>
            </a:pPr>
            <a:r>
              <a:rPr lang="en-US" sz="9000" b="1" spc="-242">
                <a:solidFill>
                  <a:srgbClr val="40865E"/>
                </a:solidFill>
                <a:latin typeface="Helvetica Now Display Bold"/>
                <a:ea typeface="Helvetica Now Display Bold"/>
                <a:cs typeface="Helvetica Now Display Bold"/>
                <a:sym typeface="Helvetica Now Display Bold"/>
              </a:rPr>
              <a:t>About the CPDWL Section</a:t>
            </a:r>
          </a:p>
        </p:txBody>
      </p:sp>
      <p:sp>
        <p:nvSpPr>
          <p:cNvPr id="9" name="TextBox 9"/>
          <p:cNvSpPr txBox="1"/>
          <p:nvPr/>
        </p:nvSpPr>
        <p:spPr>
          <a:xfrm>
            <a:off x="361438" y="5247801"/>
            <a:ext cx="17565125" cy="4791075"/>
          </a:xfrm>
          <a:prstGeom prst="rect">
            <a:avLst/>
          </a:prstGeom>
        </p:spPr>
        <p:txBody>
          <a:bodyPr lIns="0" tIns="0" rIns="0" bIns="0" rtlCol="0" anchor="t">
            <a:spAutoFit/>
          </a:bodyPr>
          <a:lstStyle/>
          <a:p>
            <a:pPr algn="l">
              <a:lnSpc>
                <a:spcPts val="4200"/>
              </a:lnSpc>
            </a:pPr>
            <a:r>
              <a:rPr lang="en-US" sz="3000" spc="-81">
                <a:solidFill>
                  <a:srgbClr val="000000"/>
                </a:solidFill>
                <a:latin typeface="Helvetica Now Display"/>
                <a:ea typeface="Helvetica Now Display"/>
                <a:cs typeface="Helvetica Now Display"/>
                <a:sym typeface="Helvetica Now Display"/>
              </a:rPr>
              <a:t>The CPDWL Section embraces all aspects of professional development and learning in the workplace from the period post-qualification to the end of a career.</a:t>
            </a:r>
          </a:p>
          <a:p>
            <a:pPr algn="l">
              <a:lnSpc>
                <a:spcPts val="4200"/>
              </a:lnSpc>
            </a:pPr>
            <a:r>
              <a:rPr lang="en-US" sz="3000" spc="-81">
                <a:solidFill>
                  <a:srgbClr val="000000"/>
                </a:solidFill>
                <a:latin typeface="Helvetica Now Display"/>
                <a:ea typeface="Helvetica Now Display"/>
                <a:cs typeface="Helvetica Now Display"/>
                <a:sym typeface="Helvetica Now Display"/>
              </a:rPr>
              <a:t>The imperative for library </a:t>
            </a:r>
            <a:r>
              <a:rPr lang="en-US" sz="3000" b="1" spc="-81">
                <a:solidFill>
                  <a:srgbClr val="000000"/>
                </a:solidFill>
                <a:latin typeface="Helvetica Now Display Bold"/>
                <a:ea typeface="Helvetica Now Display Bold"/>
                <a:cs typeface="Helvetica Now Display Bold"/>
                <a:sym typeface="Helvetica Now Display Bold"/>
              </a:rPr>
              <a:t>associations and institutions to be </a:t>
            </a:r>
            <a:r>
              <a:rPr lang="en-US" sz="3000" spc="-81">
                <a:solidFill>
                  <a:srgbClr val="000000"/>
                </a:solidFill>
                <a:latin typeface="Helvetica Now Display"/>
                <a:ea typeface="Helvetica Now Display"/>
                <a:cs typeface="Helvetica Now Display"/>
                <a:sym typeface="Helvetica Now Display"/>
              </a:rPr>
              <a:t>‘</a:t>
            </a:r>
            <a:r>
              <a:rPr lang="en-US" sz="3000" b="1" spc="-81">
                <a:solidFill>
                  <a:srgbClr val="000000"/>
                </a:solidFill>
                <a:latin typeface="Helvetica Now Display Bold"/>
                <a:ea typeface="Helvetica Now Display Bold"/>
                <a:cs typeface="Helvetica Now Display Bold"/>
                <a:sym typeface="Helvetica Now Display Bold"/>
              </a:rPr>
              <a:t>learning organisations</a:t>
            </a:r>
            <a:r>
              <a:rPr lang="en-US" sz="3000" spc="-81">
                <a:solidFill>
                  <a:srgbClr val="000000"/>
                </a:solidFill>
                <a:latin typeface="Helvetica Now Display"/>
                <a:ea typeface="Helvetica Now Display"/>
                <a:cs typeface="Helvetica Now Display"/>
                <a:sym typeface="Helvetica Now Display"/>
              </a:rPr>
              <a:t>’ requires them to provide opportunities for ongoing staff development or workplace training, and </a:t>
            </a:r>
            <a:r>
              <a:rPr lang="en-US" sz="3000" b="1" spc="-81">
                <a:solidFill>
                  <a:srgbClr val="000000"/>
                </a:solidFill>
                <a:latin typeface="Helvetica Now Display Bold"/>
                <a:ea typeface="Helvetica Now Display Bold"/>
                <a:cs typeface="Helvetica Now Display Bold"/>
                <a:sym typeface="Helvetica Now Display Bold"/>
              </a:rPr>
              <a:t>individuals to be responsible for their own career planning and development</a:t>
            </a:r>
            <a:r>
              <a:rPr lang="en-US" sz="3000" spc="-81">
                <a:solidFill>
                  <a:srgbClr val="000000"/>
                </a:solidFill>
                <a:latin typeface="Helvetica Now Display"/>
                <a:ea typeface="Helvetica Now Display"/>
                <a:cs typeface="Helvetica Now Display"/>
                <a:sym typeface="Helvetica Now Display"/>
              </a:rPr>
              <a:t>. The Section brings together those who are interested in and responsible for the </a:t>
            </a:r>
            <a:r>
              <a:rPr lang="en-US" sz="3000" b="1" spc="-81">
                <a:solidFill>
                  <a:srgbClr val="000000"/>
                </a:solidFill>
                <a:latin typeface="Helvetica Now Display Bold"/>
                <a:ea typeface="Helvetica Now Display Bold"/>
                <a:cs typeface="Helvetica Now Display Bold"/>
                <a:sym typeface="Helvetica Now Display Bold"/>
              </a:rPr>
              <a:t>quality improvement of processes for delivering continuing professional development and workplace learning programs: </a:t>
            </a:r>
            <a:r>
              <a:rPr lang="en-US" sz="3000" spc="-81">
                <a:solidFill>
                  <a:srgbClr val="000000"/>
                </a:solidFill>
                <a:latin typeface="Helvetica Now Display"/>
                <a:ea typeface="Helvetica Now Display"/>
                <a:cs typeface="Helvetica Now Display"/>
                <a:sym typeface="Helvetica Now Display"/>
              </a:rPr>
              <a:t>Learners; Employers; Professional Associations, consortia, government agencies, and other bodies with library development responsibilities; Library/Information Science (LIS) degree-granting programmes; All providers.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370" y="248124"/>
            <a:ext cx="17957260" cy="9790751"/>
            <a:chOff x="0" y="0"/>
            <a:chExt cx="4729484" cy="2578634"/>
          </a:xfrm>
        </p:grpSpPr>
        <p:sp>
          <p:nvSpPr>
            <p:cNvPr id="3" name="Freeform 3"/>
            <p:cNvSpPr/>
            <p:nvPr/>
          </p:nvSpPr>
          <p:spPr>
            <a:xfrm>
              <a:off x="0" y="0"/>
              <a:ext cx="4729484" cy="2578634"/>
            </a:xfrm>
            <a:custGeom>
              <a:avLst/>
              <a:gdLst/>
              <a:ahLst/>
              <a:cxnLst/>
              <a:rect l="l" t="t" r="r" b="b"/>
              <a:pathLst>
                <a:path w="4729484" h="2578634">
                  <a:moveTo>
                    <a:pt x="0" y="0"/>
                  </a:moveTo>
                  <a:lnTo>
                    <a:pt x="4729484" y="0"/>
                  </a:lnTo>
                  <a:lnTo>
                    <a:pt x="4729484" y="2578634"/>
                  </a:lnTo>
                  <a:lnTo>
                    <a:pt x="0" y="2578634"/>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40534"/>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flipH="1">
            <a:off x="6011713" y="5364303"/>
            <a:ext cx="0" cy="4674573"/>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AutoShape 6"/>
          <p:cNvSpPr/>
          <p:nvPr/>
        </p:nvSpPr>
        <p:spPr>
          <a:xfrm flipH="1">
            <a:off x="165370" y="2273960"/>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7" name="AutoShape 7"/>
          <p:cNvSpPr/>
          <p:nvPr/>
        </p:nvSpPr>
        <p:spPr>
          <a:xfrm flipH="1">
            <a:off x="165370" y="5364303"/>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8" name="Freeform 8"/>
          <p:cNvSpPr/>
          <p:nvPr/>
        </p:nvSpPr>
        <p:spPr>
          <a:xfrm>
            <a:off x="372083" y="2422637"/>
            <a:ext cx="17565125" cy="2707265"/>
          </a:xfrm>
          <a:custGeom>
            <a:avLst/>
            <a:gdLst/>
            <a:ahLst/>
            <a:cxnLst/>
            <a:rect l="l" t="t" r="r" b="b"/>
            <a:pathLst>
              <a:path w="17565125" h="2707265">
                <a:moveTo>
                  <a:pt x="0" y="0"/>
                </a:moveTo>
                <a:lnTo>
                  <a:pt x="17565125" y="0"/>
                </a:lnTo>
                <a:lnTo>
                  <a:pt x="17565125" y="2707265"/>
                </a:lnTo>
                <a:lnTo>
                  <a:pt x="0" y="2707265"/>
                </a:lnTo>
                <a:lnTo>
                  <a:pt x="0" y="0"/>
                </a:lnTo>
                <a:close/>
              </a:path>
            </a:pathLst>
          </a:custGeom>
          <a:blipFill>
            <a:blip r:embed="rId2">
              <a:alphaModFix amt="75000"/>
            </a:blip>
            <a:stretch>
              <a:fillRect l="-1689" r="-1689"/>
            </a:stretch>
          </a:blipFill>
        </p:spPr>
        <p:txBody>
          <a:bodyPr/>
          <a:lstStyle/>
          <a:p>
            <a:endParaRPr lang="it-IT"/>
          </a:p>
        </p:txBody>
      </p:sp>
      <p:sp>
        <p:nvSpPr>
          <p:cNvPr id="9" name="TextBox 9"/>
          <p:cNvSpPr txBox="1"/>
          <p:nvPr/>
        </p:nvSpPr>
        <p:spPr>
          <a:xfrm>
            <a:off x="372083" y="5535753"/>
            <a:ext cx="5639631" cy="15119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IFLA Guidelines for Continuing Professional Development</a:t>
            </a:r>
          </a:p>
        </p:txBody>
      </p:sp>
      <p:sp>
        <p:nvSpPr>
          <p:cNvPr id="10" name="TextBox 10"/>
          <p:cNvSpPr txBox="1"/>
          <p:nvPr/>
        </p:nvSpPr>
        <p:spPr>
          <a:xfrm>
            <a:off x="729108" y="889025"/>
            <a:ext cx="16829785" cy="1099185"/>
          </a:xfrm>
          <a:prstGeom prst="rect">
            <a:avLst/>
          </a:prstGeom>
        </p:spPr>
        <p:txBody>
          <a:bodyPr lIns="0" tIns="0" rIns="0" bIns="0" rtlCol="0" anchor="t">
            <a:spAutoFit/>
          </a:bodyPr>
          <a:lstStyle/>
          <a:p>
            <a:pPr algn="l">
              <a:lnSpc>
                <a:spcPts val="7920"/>
              </a:lnSpc>
            </a:pPr>
            <a:r>
              <a:rPr lang="en-US" sz="9000" b="1" spc="-242">
                <a:solidFill>
                  <a:srgbClr val="40865E"/>
                </a:solidFill>
                <a:latin typeface="Helvetica Now Display Bold"/>
                <a:ea typeface="Helvetica Now Display Bold"/>
                <a:cs typeface="Helvetica Now Display Bold"/>
                <a:sym typeface="Helvetica Now Display Bold"/>
              </a:rPr>
              <a:t>About the CPDWL Section</a:t>
            </a:r>
          </a:p>
        </p:txBody>
      </p:sp>
      <p:sp>
        <p:nvSpPr>
          <p:cNvPr id="11" name="TextBox 11"/>
          <p:cNvSpPr txBox="1"/>
          <p:nvPr/>
        </p:nvSpPr>
        <p:spPr>
          <a:xfrm>
            <a:off x="315745" y="6793349"/>
            <a:ext cx="5486418" cy="607604"/>
          </a:xfrm>
          <a:prstGeom prst="rect">
            <a:avLst/>
          </a:prstGeom>
        </p:spPr>
        <p:txBody>
          <a:bodyPr lIns="0" tIns="0" rIns="0" bIns="0" rtlCol="0" anchor="t">
            <a:spAutoFit/>
          </a:bodyPr>
          <a:lstStyle/>
          <a:p>
            <a:pPr algn="l">
              <a:lnSpc>
                <a:spcPts val="4910"/>
              </a:lnSpc>
            </a:pPr>
            <a:endParaRPr/>
          </a:p>
        </p:txBody>
      </p:sp>
      <p:sp>
        <p:nvSpPr>
          <p:cNvPr id="12" name="TextBox 12"/>
          <p:cNvSpPr txBox="1"/>
          <p:nvPr/>
        </p:nvSpPr>
        <p:spPr>
          <a:xfrm>
            <a:off x="11922286" y="5626953"/>
            <a:ext cx="5935710" cy="4257675"/>
          </a:xfrm>
          <a:prstGeom prst="rect">
            <a:avLst/>
          </a:prstGeom>
        </p:spPr>
        <p:txBody>
          <a:bodyPr lIns="0" tIns="0" rIns="0" bIns="0" rtlCol="0" anchor="t">
            <a:spAutoFit/>
          </a:bodyPr>
          <a:lstStyle/>
          <a:p>
            <a:pPr algn="l">
              <a:lnSpc>
                <a:spcPts val="4200"/>
              </a:lnSpc>
            </a:pPr>
            <a:r>
              <a:rPr lang="en-US" sz="3000" b="1" spc="-81">
                <a:solidFill>
                  <a:srgbClr val="000000"/>
                </a:solidFill>
                <a:latin typeface="Helvetica Now Display Bold"/>
                <a:ea typeface="Helvetica Now Display Bold"/>
                <a:cs typeface="Helvetica Now Display Bold"/>
                <a:sym typeface="Helvetica Now Display Bold"/>
              </a:rPr>
              <a:t>Podcast Project</a:t>
            </a:r>
            <a:r>
              <a:rPr lang="en-US" sz="3000" spc="-81">
                <a:solidFill>
                  <a:srgbClr val="000000"/>
                </a:solidFill>
                <a:latin typeface="Helvetica Now Display"/>
                <a:ea typeface="Helvetica Now Display"/>
                <a:cs typeface="Helvetica Now Display"/>
                <a:sym typeface="Helvetica Now Display"/>
              </a:rPr>
              <a:t>: library leaders share their perspectives on our profession (Spotify)</a:t>
            </a:r>
          </a:p>
          <a:p>
            <a:pPr algn="l">
              <a:lnSpc>
                <a:spcPts val="4200"/>
              </a:lnSpc>
            </a:pPr>
            <a:r>
              <a:rPr lang="en-US" sz="3000" b="1" spc="-81">
                <a:solidFill>
                  <a:srgbClr val="000000"/>
                </a:solidFill>
                <a:latin typeface="Helvetica Now Display Bold"/>
                <a:ea typeface="Helvetica Now Display Bold"/>
                <a:cs typeface="Helvetica Now Display Bold"/>
                <a:sym typeface="Helvetica Now Display Bold"/>
              </a:rPr>
              <a:t>CPDWL Webinars</a:t>
            </a:r>
            <a:r>
              <a:rPr lang="en-US" sz="3000" spc="-81">
                <a:solidFill>
                  <a:srgbClr val="000000"/>
                </a:solidFill>
                <a:latin typeface="Helvetica Now Display"/>
                <a:ea typeface="Helvetica Now Display"/>
                <a:cs typeface="Helvetica Now Display"/>
                <a:sym typeface="Helvetica Now Display"/>
              </a:rPr>
              <a:t>: webinars on issues of interest to library and information professionals (Youtube)</a:t>
            </a:r>
          </a:p>
          <a:p>
            <a:pPr algn="l">
              <a:lnSpc>
                <a:spcPts val="4200"/>
              </a:lnSpc>
            </a:pPr>
            <a:r>
              <a:rPr lang="en-US" sz="3000" b="1" spc="-81">
                <a:solidFill>
                  <a:srgbClr val="000000"/>
                </a:solidFill>
                <a:latin typeface="Helvetica Now Display Bold"/>
                <a:ea typeface="Helvetica Now Display Bold"/>
                <a:cs typeface="Helvetica Now Display Bold"/>
                <a:sym typeface="Helvetica Now Display Bold"/>
              </a:rPr>
              <a:t>Coaching Initiative</a:t>
            </a:r>
            <a:r>
              <a:rPr lang="en-US" sz="3000" spc="-81">
                <a:solidFill>
                  <a:srgbClr val="000000"/>
                </a:solidFill>
                <a:latin typeface="Helvetica Now Display"/>
                <a:ea typeface="Helvetica Now Display"/>
                <a:cs typeface="Helvetica Now Display"/>
                <a:sym typeface="Helvetica Now Display"/>
              </a:rPr>
              <a:t>: Face-to-face and online coaching sessions</a:t>
            </a:r>
          </a:p>
        </p:txBody>
      </p:sp>
      <p:sp>
        <p:nvSpPr>
          <p:cNvPr id="13" name="TextBox 13"/>
          <p:cNvSpPr txBox="1"/>
          <p:nvPr/>
        </p:nvSpPr>
        <p:spPr>
          <a:xfrm>
            <a:off x="6294056" y="6160353"/>
            <a:ext cx="5056730" cy="3724275"/>
          </a:xfrm>
          <a:prstGeom prst="rect">
            <a:avLst/>
          </a:prstGeom>
        </p:spPr>
        <p:txBody>
          <a:bodyPr lIns="0" tIns="0" rIns="0" bIns="0" rtlCol="0" anchor="t">
            <a:spAutoFit/>
          </a:bodyPr>
          <a:lstStyle/>
          <a:p>
            <a:pPr algn="l">
              <a:lnSpc>
                <a:spcPts val="4200"/>
              </a:lnSpc>
            </a:pPr>
            <a:r>
              <a:rPr lang="en-US" sz="3000" b="1" spc="-81">
                <a:solidFill>
                  <a:srgbClr val="000000"/>
                </a:solidFill>
                <a:latin typeface="Helvetica Now Display Bold"/>
                <a:ea typeface="Helvetica Now Display Bold"/>
                <a:cs typeface="Helvetica Now Display Bold"/>
                <a:sym typeface="Helvetica Now Display Bold"/>
              </a:rPr>
              <a:t>Section Newsletter</a:t>
            </a:r>
            <a:r>
              <a:rPr lang="en-US" sz="3000" spc="-81">
                <a:solidFill>
                  <a:srgbClr val="000000"/>
                </a:solidFill>
                <a:latin typeface="Helvetica Now Display"/>
                <a:ea typeface="Helvetica Now Display"/>
                <a:cs typeface="Helvetica Now Display"/>
                <a:sym typeface="Helvetica Now Display"/>
              </a:rPr>
              <a:t>: showcases the work of the section and good CPD practices </a:t>
            </a:r>
          </a:p>
          <a:p>
            <a:pPr algn="l">
              <a:lnSpc>
                <a:spcPts val="4200"/>
              </a:lnSpc>
            </a:pPr>
            <a:r>
              <a:rPr lang="en-US" sz="3000" b="1" spc="-81">
                <a:solidFill>
                  <a:srgbClr val="000000"/>
                </a:solidFill>
                <a:latin typeface="Helvetica Now Display Bold"/>
                <a:ea typeface="Helvetica Now Display Bold"/>
                <a:cs typeface="Helvetica Now Display Bold"/>
                <a:sym typeface="Helvetica Now Display Bold"/>
              </a:rPr>
              <a:t>Blog</a:t>
            </a:r>
            <a:r>
              <a:rPr lang="en-US" sz="3000" spc="-81">
                <a:solidFill>
                  <a:srgbClr val="000000"/>
                </a:solidFill>
                <a:latin typeface="Helvetica Now Display"/>
                <a:ea typeface="Helvetica Now Display"/>
                <a:cs typeface="Helvetica Now Display"/>
                <a:sym typeface="Helvetica Now Display"/>
              </a:rPr>
              <a:t>: inspiring librarians write articles about cpdwl</a:t>
            </a:r>
          </a:p>
          <a:p>
            <a:pPr algn="l">
              <a:lnSpc>
                <a:spcPts val="4200"/>
              </a:lnSpc>
            </a:pPr>
            <a:r>
              <a:rPr lang="en-US" sz="3000" b="1" spc="-81">
                <a:solidFill>
                  <a:srgbClr val="000000"/>
                </a:solidFill>
                <a:latin typeface="Helvetica Now Display Bold"/>
                <a:ea typeface="Helvetica Now Display Bold"/>
                <a:cs typeface="Helvetica Now Display Bold"/>
                <a:sym typeface="Helvetica Now Display Bold"/>
              </a:rPr>
              <a:t>Social Media</a:t>
            </a:r>
            <a:r>
              <a:rPr lang="en-US" sz="3000" spc="-81">
                <a:solidFill>
                  <a:srgbClr val="000000"/>
                </a:solidFill>
                <a:latin typeface="Helvetica Now Display"/>
                <a:ea typeface="Helvetica Now Display"/>
                <a:cs typeface="Helvetica Now Display"/>
                <a:sym typeface="Helvetica Now Display"/>
              </a:rPr>
              <a:t>: FB (active) and LinkedIn , IG (to be reactivated)</a:t>
            </a:r>
          </a:p>
        </p:txBody>
      </p:sp>
      <p:sp>
        <p:nvSpPr>
          <p:cNvPr id="14" name="TextBox 14"/>
          <p:cNvSpPr txBox="1"/>
          <p:nvPr/>
        </p:nvSpPr>
        <p:spPr>
          <a:xfrm>
            <a:off x="6243136" y="5562818"/>
            <a:ext cx="5002875" cy="5213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Major Activities</a:t>
            </a:r>
          </a:p>
        </p:txBody>
      </p:sp>
      <p:sp>
        <p:nvSpPr>
          <p:cNvPr id="15" name="TextBox 15"/>
          <p:cNvSpPr txBox="1"/>
          <p:nvPr/>
        </p:nvSpPr>
        <p:spPr>
          <a:xfrm>
            <a:off x="372083" y="7114363"/>
            <a:ext cx="5056730" cy="2463800"/>
          </a:xfrm>
          <a:prstGeom prst="rect">
            <a:avLst/>
          </a:prstGeom>
        </p:spPr>
        <p:txBody>
          <a:bodyPr lIns="0" tIns="0" rIns="0" bIns="0" rtlCol="0" anchor="t">
            <a:spAutoFit/>
          </a:bodyPr>
          <a:lstStyle/>
          <a:p>
            <a:pPr algn="l">
              <a:lnSpc>
                <a:spcPts val="4900"/>
              </a:lnSpc>
            </a:pPr>
            <a:r>
              <a:rPr lang="en-US" sz="3500" spc="-94">
                <a:solidFill>
                  <a:srgbClr val="000000"/>
                </a:solidFill>
                <a:latin typeface="Helvetica Now Display"/>
                <a:ea typeface="Helvetica Now Display"/>
                <a:cs typeface="Helvetica Now Display"/>
                <a:sym typeface="Helvetica Now Display"/>
              </a:rPr>
              <a:t>Recommendations for all stakeholders involved in CPDWL of library and information professionals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7825" y="1247775"/>
            <a:ext cx="17320341" cy="1627505"/>
          </a:xfrm>
          <a:prstGeom prst="rect">
            <a:avLst/>
          </a:prstGeom>
        </p:spPr>
        <p:txBody>
          <a:bodyPr lIns="0" tIns="0" rIns="0" bIns="0" rtlCol="0" anchor="t">
            <a:spAutoFit/>
          </a:bodyPr>
          <a:lstStyle/>
          <a:p>
            <a:pPr algn="l">
              <a:lnSpc>
                <a:spcPts val="6159"/>
              </a:lnSpc>
            </a:pPr>
            <a:r>
              <a:rPr lang="en-US" sz="6999" b="1" spc="-188">
                <a:solidFill>
                  <a:srgbClr val="40865E"/>
                </a:solidFill>
                <a:latin typeface="Helvetica Now Display Bold"/>
                <a:ea typeface="Helvetica Now Display Bold"/>
                <a:cs typeface="Helvetica Now Display Bold"/>
                <a:sym typeface="Helvetica Now Display Bold"/>
              </a:rPr>
              <a:t>IFLA Guidelines for Continuing Professional Development</a:t>
            </a:r>
          </a:p>
        </p:txBody>
      </p:sp>
      <p:sp>
        <p:nvSpPr>
          <p:cNvPr id="3" name="TextBox 3"/>
          <p:cNvSpPr txBox="1"/>
          <p:nvPr/>
        </p:nvSpPr>
        <p:spPr>
          <a:xfrm>
            <a:off x="577825" y="3098800"/>
            <a:ext cx="12988750" cy="5010150"/>
          </a:xfrm>
          <a:prstGeom prst="rect">
            <a:avLst/>
          </a:prstGeom>
        </p:spPr>
        <p:txBody>
          <a:bodyPr lIns="0" tIns="0" rIns="0" bIns="0" rtlCol="0" anchor="t">
            <a:spAutoFit/>
          </a:bodyPr>
          <a:lstStyle/>
          <a:p>
            <a:pPr algn="l">
              <a:lnSpc>
                <a:spcPts val="5599"/>
              </a:lnSpc>
            </a:pPr>
            <a:r>
              <a:rPr lang="en-US" sz="3999" b="1" spc="-107">
                <a:solidFill>
                  <a:srgbClr val="40865E"/>
                </a:solidFill>
                <a:latin typeface="Helvetica Now Display Bold"/>
                <a:ea typeface="Helvetica Now Display Bold"/>
                <a:cs typeface="Helvetica Now Display Bold"/>
                <a:sym typeface="Helvetica Now Display Bold"/>
              </a:rPr>
              <a:t>The Learner</a:t>
            </a:r>
          </a:p>
          <a:p>
            <a:pPr algn="l">
              <a:lnSpc>
                <a:spcPts val="4900"/>
              </a:lnSpc>
            </a:pPr>
            <a:r>
              <a:rPr lang="en-US" sz="3500" b="1" spc="-94">
                <a:solidFill>
                  <a:srgbClr val="000000"/>
                </a:solidFill>
                <a:latin typeface="Helvetica Now Display Bold"/>
                <a:ea typeface="Helvetica Now Display Bold"/>
                <a:cs typeface="Helvetica Now Display Bold"/>
                <a:sym typeface="Helvetica Now Display Bold"/>
              </a:rPr>
              <a:t>Principle</a:t>
            </a:r>
            <a:r>
              <a:rPr lang="en-US" sz="3500" spc="-94">
                <a:solidFill>
                  <a:srgbClr val="000000"/>
                </a:solidFill>
                <a:latin typeface="Helvetica Now Display"/>
                <a:ea typeface="Helvetica Now Display"/>
                <a:cs typeface="Helvetica Now Display"/>
                <a:sym typeface="Helvetica Now Display"/>
              </a:rPr>
              <a:t>: </a:t>
            </a:r>
            <a:r>
              <a:rPr lang="en-US" sz="3500" spc="-94">
                <a:solidFill>
                  <a:srgbClr val="FF751F"/>
                </a:solidFill>
                <a:latin typeface="Helvetica Now Display"/>
                <a:ea typeface="Helvetica Now Display"/>
                <a:cs typeface="Helvetica Now Display"/>
                <a:sym typeface="Helvetica Now Display"/>
              </a:rPr>
              <a:t>The individual</a:t>
            </a:r>
            <a:r>
              <a:rPr lang="en-US" sz="3500" spc="-94">
                <a:solidFill>
                  <a:srgbClr val="000000"/>
                </a:solidFill>
                <a:latin typeface="Helvetica Now Display"/>
                <a:ea typeface="Helvetica Now Display"/>
                <a:cs typeface="Helvetica Now Display"/>
                <a:sym typeface="Helvetica Now Display"/>
              </a:rPr>
              <a:t> library and information professional </a:t>
            </a:r>
            <a:r>
              <a:rPr lang="en-US" sz="3500" spc="-94">
                <a:solidFill>
                  <a:srgbClr val="FF751F"/>
                </a:solidFill>
                <a:latin typeface="Helvetica Now Display"/>
                <a:ea typeface="Helvetica Now Display"/>
                <a:cs typeface="Helvetica Now Display"/>
                <a:sym typeface="Helvetica Now Display"/>
              </a:rPr>
              <a:t>is primarily responsible</a:t>
            </a:r>
            <a:r>
              <a:rPr lang="en-US" sz="3500" spc="-94">
                <a:solidFill>
                  <a:srgbClr val="000000"/>
                </a:solidFill>
                <a:latin typeface="Helvetica Now Display"/>
                <a:ea typeface="Helvetica Now Display"/>
                <a:cs typeface="Helvetica Now Display"/>
                <a:sym typeface="Helvetica Now Display"/>
              </a:rPr>
              <a:t> for pursuing ongoing learning that constantly improves knowledge and skills.</a:t>
            </a:r>
          </a:p>
          <a:p>
            <a:pPr algn="l">
              <a:lnSpc>
                <a:spcPts val="4900"/>
              </a:lnSpc>
            </a:pPr>
            <a:r>
              <a:rPr lang="en-US" sz="3500" b="1" spc="-94">
                <a:solidFill>
                  <a:srgbClr val="000000"/>
                </a:solidFill>
                <a:latin typeface="Helvetica Now Display Bold"/>
                <a:ea typeface="Helvetica Now Display Bold"/>
                <a:cs typeface="Helvetica Now Display Bold"/>
                <a:sym typeface="Helvetica Now Display Bold"/>
              </a:rPr>
              <a:t>Rationale</a:t>
            </a:r>
            <a:r>
              <a:rPr lang="en-US" sz="3500" spc="-94">
                <a:solidFill>
                  <a:srgbClr val="000000"/>
                </a:solidFill>
                <a:latin typeface="Helvetica Now Display"/>
                <a:ea typeface="Helvetica Now Display"/>
                <a:cs typeface="Helvetica Now Display"/>
                <a:sym typeface="Helvetica Now Display"/>
              </a:rPr>
              <a:t>: Ethics codes generally include statements such as “Librarians and other information workers strive for excellence in the profession by maintaining and enhancing their knowledge and skills” (IFLA, 2012). </a:t>
            </a:r>
            <a:r>
              <a:rPr lang="en-US" sz="3500" spc="-94">
                <a:solidFill>
                  <a:srgbClr val="FF751F"/>
                </a:solidFill>
                <a:latin typeface="Helvetica Now Display"/>
                <a:ea typeface="Helvetica Now Display"/>
                <a:cs typeface="Helvetica Now Display"/>
                <a:sym typeface="Helvetica Now Display"/>
              </a:rPr>
              <a:t>Individuals are responsible to themselves, their profession and society</a:t>
            </a:r>
            <a:r>
              <a:rPr lang="en-US" sz="3500" spc="-94">
                <a:solidFill>
                  <a:srgbClr val="000000"/>
                </a:solidFill>
                <a:latin typeface="Helvetica Now Display"/>
                <a:ea typeface="Helvetica Now Display"/>
                <a:cs typeface="Helvetica Now Display"/>
                <a:sym typeface="Helvetica Now Display"/>
              </a:rPr>
              <a:t>. </a:t>
            </a:r>
          </a:p>
        </p:txBody>
      </p:sp>
      <p:grpSp>
        <p:nvGrpSpPr>
          <p:cNvPr id="4" name="Group 4"/>
          <p:cNvGrpSpPr/>
          <p:nvPr/>
        </p:nvGrpSpPr>
        <p:grpSpPr>
          <a:xfrm>
            <a:off x="14345875" y="6208200"/>
            <a:ext cx="3932600" cy="3796325"/>
            <a:chOff x="0" y="0"/>
            <a:chExt cx="1035746" cy="999855"/>
          </a:xfrm>
        </p:grpSpPr>
        <p:sp>
          <p:nvSpPr>
            <p:cNvPr id="5" name="Freeform 5"/>
            <p:cNvSpPr/>
            <p:nvPr/>
          </p:nvSpPr>
          <p:spPr>
            <a:xfrm>
              <a:off x="0" y="0"/>
              <a:ext cx="1035746" cy="999855"/>
            </a:xfrm>
            <a:custGeom>
              <a:avLst/>
              <a:gdLst/>
              <a:ahLst/>
              <a:cxnLst/>
              <a:rect l="l" t="t" r="r" b="b"/>
              <a:pathLst>
                <a:path w="1035746" h="999855">
                  <a:moveTo>
                    <a:pt x="0" y="0"/>
                  </a:moveTo>
                  <a:lnTo>
                    <a:pt x="1035746" y="0"/>
                  </a:lnTo>
                  <a:lnTo>
                    <a:pt x="1035746" y="999855"/>
                  </a:lnTo>
                  <a:lnTo>
                    <a:pt x="0" y="999855"/>
                  </a:lnTo>
                  <a:close/>
                </a:path>
              </a:pathLst>
            </a:custGeom>
            <a:solidFill>
              <a:srgbClr val="40865E"/>
            </a:solidFill>
          </p:spPr>
          <p:txBody>
            <a:bodyPr/>
            <a:lstStyle/>
            <a:p>
              <a:endParaRPr lang="it-IT"/>
            </a:p>
          </p:txBody>
        </p:sp>
        <p:sp>
          <p:nvSpPr>
            <p:cNvPr id="6" name="TextBox 6"/>
            <p:cNvSpPr txBox="1"/>
            <p:nvPr/>
          </p:nvSpPr>
          <p:spPr>
            <a:xfrm>
              <a:off x="0" y="38100"/>
              <a:ext cx="1035746" cy="961755"/>
            </a:xfrm>
            <a:prstGeom prst="rect">
              <a:avLst/>
            </a:prstGeom>
          </p:spPr>
          <p:txBody>
            <a:bodyPr lIns="50800" tIns="50800" rIns="50800" bIns="50800" rtlCol="0" anchor="ctr"/>
            <a:lstStyle/>
            <a:p>
              <a:pPr algn="ctr">
                <a:lnSpc>
                  <a:spcPts val="1320"/>
                </a:lnSpc>
              </a:pPr>
              <a:endParaRPr/>
            </a:p>
          </p:txBody>
        </p:sp>
      </p:grpSp>
      <p:sp>
        <p:nvSpPr>
          <p:cNvPr id="7" name="Freeform 7"/>
          <p:cNvSpPr/>
          <p:nvPr/>
        </p:nvSpPr>
        <p:spPr>
          <a:xfrm>
            <a:off x="14354999" y="2538830"/>
            <a:ext cx="3390835" cy="3319695"/>
          </a:xfrm>
          <a:custGeom>
            <a:avLst/>
            <a:gdLst/>
            <a:ahLst/>
            <a:cxnLst/>
            <a:rect l="l" t="t" r="r" b="b"/>
            <a:pathLst>
              <a:path w="3390835" h="3319695">
                <a:moveTo>
                  <a:pt x="0" y="0"/>
                </a:moveTo>
                <a:lnTo>
                  <a:pt x="3390834" y="0"/>
                </a:lnTo>
                <a:lnTo>
                  <a:pt x="3390834" y="3319695"/>
                </a:lnTo>
                <a:lnTo>
                  <a:pt x="0" y="3319695"/>
                </a:lnTo>
                <a:lnTo>
                  <a:pt x="0" y="0"/>
                </a:lnTo>
                <a:close/>
              </a:path>
            </a:pathLst>
          </a:custGeom>
          <a:blipFill>
            <a:blip r:embed="rId2">
              <a:alphaModFix amt="75000"/>
            </a:blip>
            <a:stretch>
              <a:fillRect l="-44156" t="-694" r="-47615" b="-95186"/>
            </a:stretch>
          </a:blipFill>
        </p:spPr>
        <p:txBody>
          <a:bodyPr/>
          <a:lstStyle/>
          <a:p>
            <a:endParaRPr lang="it-IT"/>
          </a:p>
        </p:txBody>
      </p:sp>
      <p:sp>
        <p:nvSpPr>
          <p:cNvPr id="8" name="TextBox 8"/>
          <p:cNvSpPr txBox="1"/>
          <p:nvPr/>
        </p:nvSpPr>
        <p:spPr>
          <a:xfrm>
            <a:off x="14830264" y="6835775"/>
            <a:ext cx="3152936" cy="2463110"/>
          </a:xfrm>
          <a:prstGeom prst="rect">
            <a:avLst/>
          </a:prstGeom>
        </p:spPr>
        <p:txBody>
          <a:bodyPr wrap="square" lIns="0" tIns="0" rIns="0" bIns="0" rtlCol="0" anchor="t">
            <a:spAutoFit/>
          </a:bodyPr>
          <a:lstStyle/>
          <a:p>
            <a:pPr algn="ctr">
              <a:lnSpc>
                <a:spcPts val="9799"/>
              </a:lnSpc>
              <a:spcBef>
                <a:spcPct val="0"/>
              </a:spcBef>
            </a:pPr>
            <a:r>
              <a:rPr lang="en-US" sz="6999" b="1" spc="-188" dirty="0">
                <a:solidFill>
                  <a:srgbClr val="FFFFFF"/>
                </a:solidFill>
                <a:latin typeface="Helvetica Now Display Bold"/>
                <a:ea typeface="Helvetica Now Display Bold"/>
                <a:cs typeface="Helvetica Now Display Bold"/>
                <a:sym typeface="Helvetica Now Display Bold"/>
              </a:rPr>
              <a:t>The </a:t>
            </a:r>
          </a:p>
          <a:p>
            <a:pPr algn="just">
              <a:lnSpc>
                <a:spcPts val="9799"/>
              </a:lnSpc>
              <a:spcBef>
                <a:spcPct val="0"/>
              </a:spcBef>
            </a:pPr>
            <a:r>
              <a:rPr lang="en-US" sz="6999" b="1" spc="-188" dirty="0">
                <a:solidFill>
                  <a:srgbClr val="FFFFFF"/>
                </a:solidFill>
                <a:latin typeface="Helvetica Now Display Bold"/>
                <a:ea typeface="Helvetica Now Display Bold"/>
                <a:cs typeface="Helvetica Now Display Bold"/>
                <a:sym typeface="Helvetica Now Display Bold"/>
              </a:rPr>
              <a:t>Learner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345875" y="2512072"/>
            <a:ext cx="3390835" cy="3319695"/>
          </a:xfrm>
          <a:custGeom>
            <a:avLst/>
            <a:gdLst/>
            <a:ahLst/>
            <a:cxnLst/>
            <a:rect l="l" t="t" r="r" b="b"/>
            <a:pathLst>
              <a:path w="3390835" h="3319695">
                <a:moveTo>
                  <a:pt x="0" y="0"/>
                </a:moveTo>
                <a:lnTo>
                  <a:pt x="3390835" y="0"/>
                </a:lnTo>
                <a:lnTo>
                  <a:pt x="3390835" y="3319695"/>
                </a:lnTo>
                <a:lnTo>
                  <a:pt x="0" y="3319695"/>
                </a:lnTo>
                <a:lnTo>
                  <a:pt x="0" y="0"/>
                </a:lnTo>
                <a:close/>
              </a:path>
            </a:pathLst>
          </a:custGeom>
          <a:blipFill>
            <a:blip r:embed="rId2">
              <a:alphaModFix amt="75000"/>
            </a:blip>
            <a:stretch>
              <a:fillRect l="-44156" t="-694" r="-47615" b="-95186"/>
            </a:stretch>
          </a:blipFill>
        </p:spPr>
        <p:txBody>
          <a:bodyPr/>
          <a:lstStyle/>
          <a:p>
            <a:endParaRPr lang="it-IT"/>
          </a:p>
        </p:txBody>
      </p:sp>
      <p:sp>
        <p:nvSpPr>
          <p:cNvPr id="3" name="TextBox 3"/>
          <p:cNvSpPr txBox="1"/>
          <p:nvPr/>
        </p:nvSpPr>
        <p:spPr>
          <a:xfrm>
            <a:off x="577825" y="1247775"/>
            <a:ext cx="17320341" cy="1627505"/>
          </a:xfrm>
          <a:prstGeom prst="rect">
            <a:avLst/>
          </a:prstGeom>
        </p:spPr>
        <p:txBody>
          <a:bodyPr lIns="0" tIns="0" rIns="0" bIns="0" rtlCol="0" anchor="t">
            <a:spAutoFit/>
          </a:bodyPr>
          <a:lstStyle/>
          <a:p>
            <a:pPr algn="l">
              <a:lnSpc>
                <a:spcPts val="6159"/>
              </a:lnSpc>
            </a:pPr>
            <a:r>
              <a:rPr lang="en-US" sz="6999" b="1" spc="-188">
                <a:solidFill>
                  <a:srgbClr val="40865E"/>
                </a:solidFill>
                <a:latin typeface="Helvetica Now Display Bold"/>
                <a:ea typeface="Helvetica Now Display Bold"/>
                <a:cs typeface="Helvetica Now Display Bold"/>
                <a:sym typeface="Helvetica Now Display Bold"/>
              </a:rPr>
              <a:t>IFLA Guidelines for Continuing Professional Development</a:t>
            </a:r>
          </a:p>
        </p:txBody>
      </p:sp>
      <p:sp>
        <p:nvSpPr>
          <p:cNvPr id="4" name="TextBox 4"/>
          <p:cNvSpPr txBox="1"/>
          <p:nvPr/>
        </p:nvSpPr>
        <p:spPr>
          <a:xfrm>
            <a:off x="577825" y="3573463"/>
            <a:ext cx="12669298" cy="6550025"/>
          </a:xfrm>
          <a:prstGeom prst="rect">
            <a:avLst/>
          </a:prstGeom>
        </p:spPr>
        <p:txBody>
          <a:bodyPr lIns="0" tIns="0" rIns="0" bIns="0" rtlCol="0" anchor="t">
            <a:spAutoFit/>
          </a:bodyPr>
          <a:lstStyle/>
          <a:p>
            <a:pPr algn="l">
              <a:lnSpc>
                <a:spcPts val="5599"/>
              </a:lnSpc>
            </a:pPr>
            <a:r>
              <a:rPr lang="en-US" sz="3999" b="1" spc="-107">
                <a:solidFill>
                  <a:srgbClr val="000000"/>
                </a:solidFill>
                <a:latin typeface="Helvetica Now Display Bold"/>
                <a:ea typeface="Helvetica Now Display Bold"/>
                <a:cs typeface="Helvetica Now Display Bold"/>
                <a:sym typeface="Helvetica Now Display Bold"/>
              </a:rPr>
              <a:t>Best practice: </a:t>
            </a:r>
            <a:r>
              <a:rPr lang="en-US" sz="3999" b="1" spc="-107">
                <a:solidFill>
                  <a:srgbClr val="40865E"/>
                </a:solidFill>
                <a:latin typeface="Helvetica Now Display Bold"/>
                <a:ea typeface="Helvetica Now Display Bold"/>
                <a:cs typeface="Helvetica Now Display Bold"/>
                <a:sym typeface="Helvetica Now Display Bold"/>
              </a:rPr>
              <a:t>The Learner</a:t>
            </a:r>
          </a:p>
          <a:p>
            <a:pPr marL="647700" lvl="1" indent="-323850" algn="l">
              <a:lnSpc>
                <a:spcPts val="4200"/>
              </a:lnSpc>
              <a:buFont typeface="Arial"/>
              <a:buChar char="•"/>
            </a:pPr>
            <a:r>
              <a:rPr lang="en-US" sz="3000" b="1" spc="-81">
                <a:solidFill>
                  <a:srgbClr val="FF751F"/>
                </a:solidFill>
                <a:latin typeface="Helvetica Now Display Bold"/>
                <a:ea typeface="Helvetica Now Display Bold"/>
                <a:cs typeface="Helvetica Now Display Bold"/>
                <a:sym typeface="Helvetica Now Display Bold"/>
              </a:rPr>
              <a:t>conducts regular self-assessment </a:t>
            </a:r>
            <a:r>
              <a:rPr lang="en-US" sz="3000" spc="-81">
                <a:solidFill>
                  <a:srgbClr val="000000"/>
                </a:solidFill>
                <a:latin typeface="Helvetica Now Display"/>
                <a:ea typeface="Helvetica Now Display"/>
                <a:cs typeface="Helvetica Now Display"/>
                <a:sym typeface="Helvetica Now Display"/>
              </a:rPr>
              <a:t>congruent with job responsibilities and aspirations; </a:t>
            </a:r>
          </a:p>
          <a:p>
            <a:pPr marL="647700" lvl="1" indent="-32385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participates in performance appraisals;</a:t>
            </a:r>
          </a:p>
          <a:p>
            <a:pPr marL="647700" lvl="1" indent="-323850" algn="l">
              <a:lnSpc>
                <a:spcPts val="4200"/>
              </a:lnSpc>
              <a:buFont typeface="Arial"/>
              <a:buChar char="•"/>
            </a:pPr>
            <a:r>
              <a:rPr lang="en-US" sz="3000" b="1" spc="-81">
                <a:solidFill>
                  <a:srgbClr val="FF751F"/>
                </a:solidFill>
                <a:latin typeface="Helvetica Now Display Bold"/>
                <a:ea typeface="Helvetica Now Display Bold"/>
                <a:cs typeface="Helvetica Now Display Bold"/>
                <a:sym typeface="Helvetica Now Display Bold"/>
              </a:rPr>
              <a:t>monitors developments</a:t>
            </a:r>
            <a:r>
              <a:rPr lang="en-US" sz="3000" spc="-81">
                <a:solidFill>
                  <a:srgbClr val="000000"/>
                </a:solidFill>
                <a:latin typeface="Helvetica Now Display"/>
                <a:ea typeface="Helvetica Now Display"/>
                <a:cs typeface="Helvetica Now Display"/>
                <a:sym typeface="Helvetica Now Display"/>
              </a:rPr>
              <a:t> that impact the profession and seeks out and uses opportunities to close competency gaps and to advance knowledge and skills;</a:t>
            </a:r>
          </a:p>
          <a:p>
            <a:pPr marL="647700" lvl="1" indent="-323850" algn="l">
              <a:lnSpc>
                <a:spcPts val="4200"/>
              </a:lnSpc>
              <a:buFont typeface="Arial"/>
              <a:buChar char="•"/>
            </a:pPr>
            <a:r>
              <a:rPr lang="en-US" sz="3000" b="1" spc="-81">
                <a:solidFill>
                  <a:srgbClr val="FF751F"/>
                </a:solidFill>
                <a:latin typeface="Helvetica Now Display Bold"/>
                <a:ea typeface="Helvetica Now Display Bold"/>
                <a:cs typeface="Helvetica Now Display Bold"/>
                <a:sym typeface="Helvetica Now Display Bold"/>
              </a:rPr>
              <a:t>develops a personal learning plan</a:t>
            </a:r>
            <a:r>
              <a:rPr lang="en-US" sz="3000" spc="-81">
                <a:solidFill>
                  <a:srgbClr val="000000"/>
                </a:solidFill>
                <a:latin typeface="Helvetica Now Display"/>
                <a:ea typeface="Helvetica Now Display"/>
                <a:cs typeface="Helvetica Now Display"/>
                <a:sym typeface="Helvetica Now Display"/>
              </a:rPr>
              <a:t> that will lead to both improvement in current performance and future career advancement; </a:t>
            </a:r>
          </a:p>
          <a:p>
            <a:pPr marL="647700" lvl="1" indent="-32385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makes judicious choices of formal and informal learning resources based on the best available information;</a:t>
            </a:r>
          </a:p>
          <a:p>
            <a:pPr marL="647700" lvl="1" indent="-32385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seeks learning needed for present responsibilities before preparing for a new position. </a:t>
            </a:r>
          </a:p>
        </p:txBody>
      </p:sp>
      <p:grpSp>
        <p:nvGrpSpPr>
          <p:cNvPr id="5" name="Group 5"/>
          <p:cNvGrpSpPr/>
          <p:nvPr/>
        </p:nvGrpSpPr>
        <p:grpSpPr>
          <a:xfrm>
            <a:off x="14345875" y="6208200"/>
            <a:ext cx="3932600" cy="3796325"/>
            <a:chOff x="0" y="0"/>
            <a:chExt cx="1035746" cy="999855"/>
          </a:xfrm>
        </p:grpSpPr>
        <p:sp>
          <p:nvSpPr>
            <p:cNvPr id="6" name="Freeform 6"/>
            <p:cNvSpPr/>
            <p:nvPr/>
          </p:nvSpPr>
          <p:spPr>
            <a:xfrm>
              <a:off x="0" y="0"/>
              <a:ext cx="1035746" cy="999855"/>
            </a:xfrm>
            <a:custGeom>
              <a:avLst/>
              <a:gdLst/>
              <a:ahLst/>
              <a:cxnLst/>
              <a:rect l="l" t="t" r="r" b="b"/>
              <a:pathLst>
                <a:path w="1035746" h="999855">
                  <a:moveTo>
                    <a:pt x="0" y="0"/>
                  </a:moveTo>
                  <a:lnTo>
                    <a:pt x="1035746" y="0"/>
                  </a:lnTo>
                  <a:lnTo>
                    <a:pt x="1035746" y="999855"/>
                  </a:lnTo>
                  <a:lnTo>
                    <a:pt x="0" y="999855"/>
                  </a:lnTo>
                  <a:close/>
                </a:path>
              </a:pathLst>
            </a:custGeom>
            <a:solidFill>
              <a:srgbClr val="40865E"/>
            </a:solidFill>
          </p:spPr>
          <p:txBody>
            <a:bodyPr/>
            <a:lstStyle/>
            <a:p>
              <a:endParaRPr lang="it-IT"/>
            </a:p>
          </p:txBody>
        </p:sp>
        <p:sp>
          <p:nvSpPr>
            <p:cNvPr id="7" name="TextBox 7"/>
            <p:cNvSpPr txBox="1"/>
            <p:nvPr/>
          </p:nvSpPr>
          <p:spPr>
            <a:xfrm>
              <a:off x="0" y="38100"/>
              <a:ext cx="1035746" cy="961755"/>
            </a:xfrm>
            <a:prstGeom prst="rect">
              <a:avLst/>
            </a:prstGeom>
          </p:spPr>
          <p:txBody>
            <a:bodyPr lIns="50800" tIns="50800" rIns="50800" bIns="50800" rtlCol="0" anchor="ctr"/>
            <a:lstStyle/>
            <a:p>
              <a:pPr algn="ctr">
                <a:lnSpc>
                  <a:spcPts val="1320"/>
                </a:lnSpc>
              </a:pPr>
              <a:endParaRPr/>
            </a:p>
          </p:txBody>
        </p:sp>
      </p:grpSp>
      <p:sp>
        <p:nvSpPr>
          <p:cNvPr id="8" name="TextBox 8"/>
          <p:cNvSpPr txBox="1"/>
          <p:nvPr/>
        </p:nvSpPr>
        <p:spPr>
          <a:xfrm>
            <a:off x="14830264" y="6835775"/>
            <a:ext cx="3305336" cy="2463110"/>
          </a:xfrm>
          <a:prstGeom prst="rect">
            <a:avLst/>
          </a:prstGeom>
        </p:spPr>
        <p:txBody>
          <a:bodyPr wrap="square" lIns="0" tIns="0" rIns="0" bIns="0" rtlCol="0" anchor="t">
            <a:spAutoFit/>
          </a:bodyPr>
          <a:lstStyle/>
          <a:p>
            <a:pPr algn="ctr">
              <a:lnSpc>
                <a:spcPts val="9799"/>
              </a:lnSpc>
              <a:spcBef>
                <a:spcPct val="0"/>
              </a:spcBef>
            </a:pPr>
            <a:r>
              <a:rPr lang="en-US" sz="6999" b="1" spc="-188" dirty="0">
                <a:solidFill>
                  <a:srgbClr val="FFFFFF"/>
                </a:solidFill>
                <a:latin typeface="Helvetica Now Display Bold"/>
                <a:ea typeface="Helvetica Now Display Bold"/>
                <a:cs typeface="Helvetica Now Display Bold"/>
                <a:sym typeface="Helvetica Now Display Bold"/>
              </a:rPr>
              <a:t>The </a:t>
            </a:r>
          </a:p>
          <a:p>
            <a:pPr algn="just">
              <a:lnSpc>
                <a:spcPts val="9799"/>
              </a:lnSpc>
              <a:spcBef>
                <a:spcPct val="0"/>
              </a:spcBef>
            </a:pPr>
            <a:r>
              <a:rPr lang="en-US" sz="6999" b="1" spc="-188" dirty="0">
                <a:solidFill>
                  <a:srgbClr val="FFFFFF"/>
                </a:solidFill>
                <a:latin typeface="Helvetica Now Display Bold"/>
                <a:ea typeface="Helvetica Now Display Bold"/>
                <a:cs typeface="Helvetica Now Display Bold"/>
                <a:sym typeface="Helvetica Now Display Bold"/>
              </a:rPr>
              <a:t>Learner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7350" y="3137864"/>
            <a:ext cx="13450051" cy="6867525"/>
          </a:xfrm>
          <a:prstGeom prst="rect">
            <a:avLst/>
          </a:prstGeom>
        </p:spPr>
        <p:txBody>
          <a:bodyPr lIns="0" tIns="0" rIns="0" bIns="0" rtlCol="0" anchor="t">
            <a:spAutoFit/>
          </a:bodyPr>
          <a:lstStyle/>
          <a:p>
            <a:pPr algn="l">
              <a:lnSpc>
                <a:spcPts val="5599"/>
              </a:lnSpc>
            </a:pPr>
            <a:r>
              <a:rPr lang="en-US" sz="3999" b="1" spc="-107">
                <a:solidFill>
                  <a:srgbClr val="40865E"/>
                </a:solidFill>
                <a:latin typeface="Helvetica Now Display Bold"/>
                <a:ea typeface="Helvetica Now Display Bold"/>
                <a:cs typeface="Helvetica Now Display Bold"/>
                <a:sym typeface="Helvetica Now Display Bold"/>
              </a:rPr>
              <a:t>The Employer </a:t>
            </a:r>
          </a:p>
          <a:p>
            <a:pPr algn="l">
              <a:lnSpc>
                <a:spcPts val="4900"/>
              </a:lnSpc>
            </a:pPr>
            <a:r>
              <a:rPr lang="en-US" sz="3500" b="1" spc="-94">
                <a:solidFill>
                  <a:srgbClr val="000000"/>
                </a:solidFill>
                <a:latin typeface="Helvetica Now Display Bold"/>
                <a:ea typeface="Helvetica Now Display Bold"/>
                <a:cs typeface="Helvetica Now Display Bold"/>
                <a:sym typeface="Helvetica Now Display Bold"/>
              </a:rPr>
              <a:t>Principle</a:t>
            </a:r>
            <a:r>
              <a:rPr lang="en-US" sz="3500" spc="-94">
                <a:solidFill>
                  <a:srgbClr val="000000"/>
                </a:solidFill>
                <a:latin typeface="Helvetica Now Display"/>
                <a:ea typeface="Helvetica Now Display"/>
                <a:cs typeface="Helvetica Now Display"/>
                <a:sym typeface="Helvetica Now Display"/>
              </a:rPr>
              <a:t>: Employers/Managers of library/information personnel are responsible for providing staff development programmes and </a:t>
            </a:r>
            <a:r>
              <a:rPr lang="en-US" sz="3500" spc="-94">
                <a:solidFill>
                  <a:srgbClr val="FF751F"/>
                </a:solidFill>
                <a:latin typeface="Helvetica Now Display"/>
                <a:ea typeface="Helvetica Now Display"/>
                <a:cs typeface="Helvetica Now Display"/>
                <a:sym typeface="Helvetica Now Display"/>
              </a:rPr>
              <a:t>support for continuing education</a:t>
            </a:r>
            <a:r>
              <a:rPr lang="en-US" sz="3500" spc="-94">
                <a:solidFill>
                  <a:srgbClr val="000000"/>
                </a:solidFill>
                <a:latin typeface="Helvetica Now Display"/>
                <a:ea typeface="Helvetica Now Display"/>
                <a:cs typeface="Helvetica Now Display"/>
                <a:sym typeface="Helvetica Now Display"/>
              </a:rPr>
              <a:t>.</a:t>
            </a:r>
          </a:p>
          <a:p>
            <a:pPr algn="l">
              <a:lnSpc>
                <a:spcPts val="4900"/>
              </a:lnSpc>
            </a:pPr>
            <a:r>
              <a:rPr lang="en-US" sz="3500" b="1" spc="-94">
                <a:solidFill>
                  <a:srgbClr val="000000"/>
                </a:solidFill>
                <a:latin typeface="Helvetica Now Display Bold"/>
                <a:ea typeface="Helvetica Now Display Bold"/>
                <a:cs typeface="Helvetica Now Display Bold"/>
                <a:sym typeface="Helvetica Now Display Bold"/>
              </a:rPr>
              <a:t>Rationale</a:t>
            </a:r>
            <a:r>
              <a:rPr lang="en-US" sz="3500" spc="-94">
                <a:solidFill>
                  <a:srgbClr val="000000"/>
                </a:solidFill>
                <a:latin typeface="Helvetica Now Display"/>
                <a:ea typeface="Helvetica Now Display"/>
                <a:cs typeface="Helvetica Now Display"/>
                <a:sym typeface="Helvetica Now Display"/>
              </a:rPr>
              <a:t>: “The librarian is an active intermediary between users and resources, both digital and traditional. Sufficient human and material resources, as well as professional and continuing education of the librarian, to meet the challenges for now and in the future, are indispensable to ensure adequate services.” (IFLA/UNESCO, 2022). It follows that</a:t>
            </a:r>
            <a:r>
              <a:rPr lang="en-US" sz="3500" spc="-94">
                <a:solidFill>
                  <a:srgbClr val="FF751F"/>
                </a:solidFill>
                <a:latin typeface="Helvetica Now Display"/>
                <a:ea typeface="Helvetica Now Display"/>
                <a:cs typeface="Helvetica Now Display"/>
                <a:sym typeface="Helvetica Now Display"/>
              </a:rPr>
              <a:t> the organization responsible for providing service to its users is also responsible for enabling staff</a:t>
            </a:r>
            <a:r>
              <a:rPr lang="en-US" sz="3500" spc="-94">
                <a:solidFill>
                  <a:srgbClr val="000000"/>
                </a:solidFill>
                <a:latin typeface="Helvetica Now Display"/>
                <a:ea typeface="Helvetica Now Display"/>
                <a:cs typeface="Helvetica Now Display"/>
                <a:sym typeface="Helvetica Now Display"/>
              </a:rPr>
              <a:t> to maintain competencies and to continue to learn.</a:t>
            </a:r>
          </a:p>
        </p:txBody>
      </p:sp>
      <p:grpSp>
        <p:nvGrpSpPr>
          <p:cNvPr id="3" name="Group 3"/>
          <p:cNvGrpSpPr/>
          <p:nvPr/>
        </p:nvGrpSpPr>
        <p:grpSpPr>
          <a:xfrm>
            <a:off x="14345875" y="6208200"/>
            <a:ext cx="3932600" cy="3796325"/>
            <a:chOff x="0" y="0"/>
            <a:chExt cx="1035746" cy="999855"/>
          </a:xfrm>
        </p:grpSpPr>
        <p:sp>
          <p:nvSpPr>
            <p:cNvPr id="4" name="Freeform 4"/>
            <p:cNvSpPr/>
            <p:nvPr/>
          </p:nvSpPr>
          <p:spPr>
            <a:xfrm>
              <a:off x="0" y="0"/>
              <a:ext cx="1035746" cy="999855"/>
            </a:xfrm>
            <a:custGeom>
              <a:avLst/>
              <a:gdLst/>
              <a:ahLst/>
              <a:cxnLst/>
              <a:rect l="l" t="t" r="r" b="b"/>
              <a:pathLst>
                <a:path w="1035746" h="999855">
                  <a:moveTo>
                    <a:pt x="0" y="0"/>
                  </a:moveTo>
                  <a:lnTo>
                    <a:pt x="1035746" y="0"/>
                  </a:lnTo>
                  <a:lnTo>
                    <a:pt x="1035746" y="999855"/>
                  </a:lnTo>
                  <a:lnTo>
                    <a:pt x="0" y="999855"/>
                  </a:lnTo>
                  <a:close/>
                </a:path>
              </a:pathLst>
            </a:custGeom>
            <a:solidFill>
              <a:srgbClr val="40865E"/>
            </a:solidFill>
          </p:spPr>
          <p:txBody>
            <a:bodyPr/>
            <a:lstStyle/>
            <a:p>
              <a:endParaRPr lang="it-IT"/>
            </a:p>
          </p:txBody>
        </p:sp>
        <p:sp>
          <p:nvSpPr>
            <p:cNvPr id="5" name="TextBox 5"/>
            <p:cNvSpPr txBox="1"/>
            <p:nvPr/>
          </p:nvSpPr>
          <p:spPr>
            <a:xfrm>
              <a:off x="0" y="38100"/>
              <a:ext cx="1035746" cy="961755"/>
            </a:xfrm>
            <a:prstGeom prst="rect">
              <a:avLst/>
            </a:prstGeom>
          </p:spPr>
          <p:txBody>
            <a:bodyPr lIns="50800" tIns="50800" rIns="50800" bIns="50800" rtlCol="0" anchor="ctr"/>
            <a:lstStyle/>
            <a:p>
              <a:pPr algn="ctr">
                <a:lnSpc>
                  <a:spcPts val="1320"/>
                </a:lnSpc>
              </a:pPr>
              <a:endParaRPr/>
            </a:p>
          </p:txBody>
        </p:sp>
      </p:grpSp>
      <p:sp>
        <p:nvSpPr>
          <p:cNvPr id="6" name="TextBox 6"/>
          <p:cNvSpPr txBox="1"/>
          <p:nvPr/>
        </p:nvSpPr>
        <p:spPr>
          <a:xfrm>
            <a:off x="14507331" y="7018153"/>
            <a:ext cx="3771144" cy="2422525"/>
          </a:xfrm>
          <a:prstGeom prst="rect">
            <a:avLst/>
          </a:prstGeom>
        </p:spPr>
        <p:txBody>
          <a:bodyPr lIns="0" tIns="0" rIns="0" bIns="0" rtlCol="0" anchor="t">
            <a:spAutoFit/>
          </a:bodyPr>
          <a:lstStyle/>
          <a:p>
            <a:pPr algn="ctr">
              <a:lnSpc>
                <a:spcPts val="9799"/>
              </a:lnSpc>
              <a:spcBef>
                <a:spcPct val="0"/>
              </a:spcBef>
            </a:pPr>
            <a:r>
              <a:rPr lang="en-US" sz="6999" b="1" spc="-188">
                <a:solidFill>
                  <a:srgbClr val="FFFFFF"/>
                </a:solidFill>
                <a:latin typeface="Helvetica Now Display Bold"/>
                <a:ea typeface="Helvetica Now Display Bold"/>
                <a:cs typeface="Helvetica Now Display Bold"/>
                <a:sym typeface="Helvetica Now Display Bold"/>
              </a:rPr>
              <a:t>The Employer</a:t>
            </a:r>
          </a:p>
        </p:txBody>
      </p:sp>
      <p:sp>
        <p:nvSpPr>
          <p:cNvPr id="7" name="Freeform 7"/>
          <p:cNvSpPr/>
          <p:nvPr/>
        </p:nvSpPr>
        <p:spPr>
          <a:xfrm>
            <a:off x="14345875" y="2565588"/>
            <a:ext cx="3552290" cy="3319695"/>
          </a:xfrm>
          <a:custGeom>
            <a:avLst/>
            <a:gdLst/>
            <a:ahLst/>
            <a:cxnLst/>
            <a:rect l="l" t="t" r="r" b="b"/>
            <a:pathLst>
              <a:path w="3552290" h="3319695">
                <a:moveTo>
                  <a:pt x="0" y="0"/>
                </a:moveTo>
                <a:lnTo>
                  <a:pt x="3552291" y="0"/>
                </a:lnTo>
                <a:lnTo>
                  <a:pt x="3552291" y="3319695"/>
                </a:lnTo>
                <a:lnTo>
                  <a:pt x="0" y="3319695"/>
                </a:lnTo>
                <a:lnTo>
                  <a:pt x="0" y="0"/>
                </a:lnTo>
                <a:close/>
              </a:path>
            </a:pathLst>
          </a:custGeom>
          <a:blipFill>
            <a:blip r:embed="rId2">
              <a:alphaModFix amt="75000"/>
            </a:blip>
            <a:stretch>
              <a:fillRect l="-5460" r="-22397"/>
            </a:stretch>
          </a:blipFill>
        </p:spPr>
        <p:txBody>
          <a:bodyPr/>
          <a:lstStyle/>
          <a:p>
            <a:endParaRPr lang="it-IT"/>
          </a:p>
        </p:txBody>
      </p:sp>
      <p:sp>
        <p:nvSpPr>
          <p:cNvPr id="8" name="TextBox 8"/>
          <p:cNvSpPr txBox="1"/>
          <p:nvPr/>
        </p:nvSpPr>
        <p:spPr>
          <a:xfrm>
            <a:off x="587350" y="1247775"/>
            <a:ext cx="17320341" cy="1627505"/>
          </a:xfrm>
          <a:prstGeom prst="rect">
            <a:avLst/>
          </a:prstGeom>
        </p:spPr>
        <p:txBody>
          <a:bodyPr lIns="0" tIns="0" rIns="0" bIns="0" rtlCol="0" anchor="t">
            <a:spAutoFit/>
          </a:bodyPr>
          <a:lstStyle/>
          <a:p>
            <a:pPr algn="l">
              <a:lnSpc>
                <a:spcPts val="6159"/>
              </a:lnSpc>
            </a:pPr>
            <a:r>
              <a:rPr lang="en-US" sz="6999" b="1" spc="-188">
                <a:solidFill>
                  <a:srgbClr val="40865E"/>
                </a:solidFill>
                <a:latin typeface="Helvetica Now Display Bold"/>
                <a:ea typeface="Helvetica Now Display Bold"/>
                <a:cs typeface="Helvetica Now Display Bold"/>
                <a:sym typeface="Helvetica Now Display Bold"/>
              </a:rPr>
              <a:t>IFLA Guidelines for Continuing Professional Development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16856" y="2752893"/>
            <a:ext cx="3381310" cy="3319695"/>
          </a:xfrm>
          <a:custGeom>
            <a:avLst/>
            <a:gdLst/>
            <a:ahLst/>
            <a:cxnLst/>
            <a:rect l="l" t="t" r="r" b="b"/>
            <a:pathLst>
              <a:path w="3381310" h="3319695">
                <a:moveTo>
                  <a:pt x="0" y="0"/>
                </a:moveTo>
                <a:lnTo>
                  <a:pt x="3381310" y="0"/>
                </a:lnTo>
                <a:lnTo>
                  <a:pt x="3381310" y="3319695"/>
                </a:lnTo>
                <a:lnTo>
                  <a:pt x="0" y="3319695"/>
                </a:lnTo>
                <a:lnTo>
                  <a:pt x="0" y="0"/>
                </a:lnTo>
                <a:close/>
              </a:path>
            </a:pathLst>
          </a:custGeom>
          <a:blipFill>
            <a:blip r:embed="rId2">
              <a:alphaModFix amt="75000"/>
            </a:blip>
            <a:stretch>
              <a:fillRect l="-10793" r="-23529"/>
            </a:stretch>
          </a:blipFill>
        </p:spPr>
        <p:txBody>
          <a:bodyPr/>
          <a:lstStyle/>
          <a:p>
            <a:endParaRPr lang="it-IT"/>
          </a:p>
        </p:txBody>
      </p:sp>
      <p:sp>
        <p:nvSpPr>
          <p:cNvPr id="3" name="TextBox 3"/>
          <p:cNvSpPr txBox="1"/>
          <p:nvPr/>
        </p:nvSpPr>
        <p:spPr>
          <a:xfrm>
            <a:off x="577825" y="3168466"/>
            <a:ext cx="13493215" cy="7083425"/>
          </a:xfrm>
          <a:prstGeom prst="rect">
            <a:avLst/>
          </a:prstGeom>
        </p:spPr>
        <p:txBody>
          <a:bodyPr lIns="0" tIns="0" rIns="0" bIns="0" rtlCol="0" anchor="t">
            <a:spAutoFit/>
          </a:bodyPr>
          <a:lstStyle/>
          <a:p>
            <a:pPr algn="l">
              <a:lnSpc>
                <a:spcPts val="5599"/>
              </a:lnSpc>
            </a:pPr>
            <a:r>
              <a:rPr lang="en-US" sz="3999" b="1" spc="-107">
                <a:solidFill>
                  <a:srgbClr val="000000"/>
                </a:solidFill>
                <a:latin typeface="Helvetica Now Display Bold"/>
                <a:ea typeface="Helvetica Now Display Bold"/>
                <a:cs typeface="Helvetica Now Display Bold"/>
                <a:sym typeface="Helvetica Now Display Bold"/>
              </a:rPr>
              <a:t>Best practice: </a:t>
            </a:r>
            <a:r>
              <a:rPr lang="en-US" sz="3999" b="1" spc="-107">
                <a:solidFill>
                  <a:srgbClr val="40865E"/>
                </a:solidFill>
                <a:latin typeface="Helvetica Now Display Bold"/>
                <a:ea typeface="Helvetica Now Display Bold"/>
                <a:cs typeface="Helvetica Now Display Bold"/>
                <a:sym typeface="Helvetica Now Display Bold"/>
              </a:rPr>
              <a:t>The Employer</a:t>
            </a:r>
          </a:p>
          <a:p>
            <a:pPr marL="647700" lvl="1" indent="-323850" algn="l">
              <a:lnSpc>
                <a:spcPts val="4200"/>
              </a:lnSpc>
              <a:buFont typeface="Arial"/>
              <a:buChar char="•"/>
            </a:pPr>
            <a:r>
              <a:rPr lang="en-US" sz="3000" b="1" spc="-81">
                <a:solidFill>
                  <a:srgbClr val="FF751F"/>
                </a:solidFill>
                <a:latin typeface="Helvetica Now Display Bold"/>
                <a:ea typeface="Helvetica Now Display Bold"/>
                <a:cs typeface="Helvetica Now Display Bold"/>
                <a:sym typeface="Helvetica Now Display Bold"/>
              </a:rPr>
              <a:t>designates one individual to oversee staff development</a:t>
            </a:r>
            <a:r>
              <a:rPr lang="en-US" sz="3000" spc="-81">
                <a:solidFill>
                  <a:srgbClr val="000000"/>
                </a:solidFill>
                <a:latin typeface="Helvetica Now Display"/>
                <a:ea typeface="Helvetica Now Display"/>
                <a:cs typeface="Helvetica Now Display"/>
                <a:sym typeface="Helvetica Now Display"/>
              </a:rPr>
              <a:t>; provides a system of regular </a:t>
            </a:r>
            <a:r>
              <a:rPr lang="en-US" sz="3000" b="1" spc="-81">
                <a:solidFill>
                  <a:srgbClr val="000000"/>
                </a:solidFill>
                <a:latin typeface="Helvetica Now Display Bold"/>
                <a:ea typeface="Helvetica Now Display Bold"/>
                <a:cs typeface="Helvetica Now Display Bold"/>
                <a:sym typeface="Helvetica Now Display Bold"/>
              </a:rPr>
              <a:t>needs assessment</a:t>
            </a:r>
            <a:r>
              <a:rPr lang="en-US" sz="3000" spc="-81">
                <a:solidFill>
                  <a:srgbClr val="000000"/>
                </a:solidFill>
                <a:latin typeface="Helvetica Now Display"/>
                <a:ea typeface="Helvetica Now Display"/>
                <a:cs typeface="Helvetica Now Display"/>
                <a:sym typeface="Helvetica Now Display"/>
              </a:rPr>
              <a:t>, resulting in </a:t>
            </a:r>
            <a:r>
              <a:rPr lang="en-US" sz="3000" b="1" spc="-81">
                <a:solidFill>
                  <a:srgbClr val="000000"/>
                </a:solidFill>
                <a:latin typeface="Helvetica Now Display Bold"/>
                <a:ea typeface="Helvetica Now Display Bold"/>
                <a:cs typeface="Helvetica Now Display Bold"/>
                <a:sym typeface="Helvetica Now Display Bold"/>
              </a:rPr>
              <a:t>learning plans</a:t>
            </a:r>
            <a:r>
              <a:rPr lang="en-US" sz="3000" spc="-81">
                <a:solidFill>
                  <a:srgbClr val="000000"/>
                </a:solidFill>
                <a:latin typeface="Helvetica Now Display"/>
                <a:ea typeface="Helvetica Now Display"/>
                <a:cs typeface="Helvetica Now Display"/>
                <a:sym typeface="Helvetica Now Display"/>
              </a:rPr>
              <a:t> for both individuals and staff as a whole; </a:t>
            </a:r>
            <a:r>
              <a:rPr lang="en-US" sz="3000" b="1" spc="-81">
                <a:solidFill>
                  <a:srgbClr val="FF751F"/>
                </a:solidFill>
                <a:latin typeface="Helvetica Now Display Bold"/>
                <a:ea typeface="Helvetica Now Display Bold"/>
                <a:cs typeface="Helvetica Now Display Bold"/>
                <a:sym typeface="Helvetica Now Display Bold"/>
              </a:rPr>
              <a:t>ensures access to a broad range of learning opportunities</a:t>
            </a:r>
            <a:r>
              <a:rPr lang="en-US" sz="3000" spc="-81">
                <a:solidFill>
                  <a:srgbClr val="000000"/>
                </a:solidFill>
                <a:latin typeface="Helvetica Now Display"/>
                <a:ea typeface="Helvetica Now Display"/>
                <a:cs typeface="Helvetica Now Display"/>
                <a:sym typeface="Helvetica Now Display"/>
              </a:rPr>
              <a:t>, both formal and informal, from basic to advanced training; </a:t>
            </a:r>
            <a:r>
              <a:rPr lang="en-US" sz="3000" b="1" spc="-81">
                <a:solidFill>
                  <a:srgbClr val="000000"/>
                </a:solidFill>
                <a:latin typeface="Helvetica Now Display Bold"/>
                <a:ea typeface="Helvetica Now Display Bold"/>
                <a:cs typeface="Helvetica Now Display Bold"/>
                <a:sym typeface="Helvetica Now Display Bold"/>
              </a:rPr>
              <a:t>periodic evaluation</a:t>
            </a:r>
            <a:r>
              <a:rPr lang="en-US" sz="3000" spc="-81">
                <a:solidFill>
                  <a:srgbClr val="000000"/>
                </a:solidFill>
                <a:latin typeface="Helvetica Now Display"/>
                <a:ea typeface="Helvetica Now Display"/>
                <a:cs typeface="Helvetica Now Display"/>
                <a:sym typeface="Helvetica Now Display"/>
              </a:rPr>
              <a:t> of the staff development program</a:t>
            </a:r>
          </a:p>
          <a:p>
            <a:pPr marL="647700" lvl="1" indent="-32385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conserves consistent </a:t>
            </a:r>
            <a:r>
              <a:rPr lang="en-US" sz="3000" b="1" spc="-81">
                <a:solidFill>
                  <a:srgbClr val="FF751F"/>
                </a:solidFill>
                <a:latin typeface="Helvetica Now Display Bold"/>
                <a:ea typeface="Helvetica Now Display Bold"/>
                <a:cs typeface="Helvetica Now Display Bold"/>
                <a:sym typeface="Helvetica Now Display Bold"/>
              </a:rPr>
              <a:t>documentation of an individuals’ participation</a:t>
            </a:r>
            <a:r>
              <a:rPr lang="en-US" sz="3000" spc="-81">
                <a:solidFill>
                  <a:srgbClr val="000000"/>
                </a:solidFill>
                <a:latin typeface="Helvetica Now Display"/>
                <a:ea typeface="Helvetica Now Display"/>
                <a:cs typeface="Helvetica Now Display"/>
                <a:sym typeface="Helvetica Now Display"/>
              </a:rPr>
              <a:t> in learning; </a:t>
            </a:r>
            <a:r>
              <a:rPr lang="en-US" sz="3000" b="1" spc="-81">
                <a:solidFill>
                  <a:srgbClr val="000000"/>
                </a:solidFill>
                <a:latin typeface="Helvetica Now Display Bold"/>
                <a:ea typeface="Helvetica Now Display Bold"/>
                <a:cs typeface="Helvetica Now Display Bold"/>
                <a:sym typeface="Helvetica Now Display Bold"/>
              </a:rPr>
              <a:t>recognises the learning</a:t>
            </a:r>
            <a:r>
              <a:rPr lang="en-US" sz="3000" spc="-81">
                <a:solidFill>
                  <a:srgbClr val="000000"/>
                </a:solidFill>
                <a:latin typeface="Helvetica Now Display"/>
                <a:ea typeface="Helvetica Now Display"/>
                <a:cs typeface="Helvetica Now Display"/>
                <a:sym typeface="Helvetica Now Display"/>
              </a:rPr>
              <a:t> through new assignments, and in compensation and promotion decisions;</a:t>
            </a:r>
          </a:p>
          <a:p>
            <a:pPr marL="647700" lvl="1" indent="-32385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a </a:t>
            </a:r>
            <a:r>
              <a:rPr lang="en-US" sz="3000" b="1" spc="-81">
                <a:solidFill>
                  <a:srgbClr val="000000"/>
                </a:solidFill>
                <a:latin typeface="Helvetica Now Display Bold"/>
                <a:ea typeface="Helvetica Now Display Bold"/>
                <a:cs typeface="Helvetica Now Display Bold"/>
                <a:sym typeface="Helvetica Now Display Bold"/>
              </a:rPr>
              <a:t>minimum of 0.5% to 1.0% of institutional budget for staff development</a:t>
            </a:r>
            <a:r>
              <a:rPr lang="en-US" sz="3000" spc="-81">
                <a:solidFill>
                  <a:srgbClr val="000000"/>
                </a:solidFill>
                <a:latin typeface="Helvetica Now Display"/>
                <a:ea typeface="Helvetica Now Display"/>
                <a:cs typeface="Helvetica Now Display"/>
                <a:sym typeface="Helvetica Now Display"/>
              </a:rPr>
              <a:t>; approx. </a:t>
            </a:r>
            <a:r>
              <a:rPr lang="en-US" sz="3000" b="1" spc="-81">
                <a:solidFill>
                  <a:srgbClr val="FF751F"/>
                </a:solidFill>
                <a:latin typeface="Helvetica Now Display Bold"/>
                <a:ea typeface="Helvetica Now Display Bold"/>
                <a:cs typeface="Helvetica Now Display Bold"/>
                <a:sym typeface="Helvetica Now Display Bold"/>
              </a:rPr>
              <a:t>10% of work hours to professionals</a:t>
            </a:r>
            <a:r>
              <a:rPr lang="en-US" sz="3000" spc="-81">
                <a:solidFill>
                  <a:srgbClr val="000000"/>
                </a:solidFill>
                <a:latin typeface="Helvetica Now Display"/>
                <a:ea typeface="Helvetica Now Display"/>
                <a:cs typeface="Helvetica Now Display"/>
                <a:sym typeface="Helvetica Now Display"/>
              </a:rPr>
              <a:t> for attendance at workshops, conferences, in-service training, and other educational activities, as well as for informal learning projects, including professional association and publishing work</a:t>
            </a:r>
          </a:p>
        </p:txBody>
      </p:sp>
      <p:grpSp>
        <p:nvGrpSpPr>
          <p:cNvPr id="4" name="Group 4"/>
          <p:cNvGrpSpPr/>
          <p:nvPr/>
        </p:nvGrpSpPr>
        <p:grpSpPr>
          <a:xfrm>
            <a:off x="14345875" y="6208200"/>
            <a:ext cx="3932600" cy="3796325"/>
            <a:chOff x="0" y="0"/>
            <a:chExt cx="1035746" cy="999855"/>
          </a:xfrm>
        </p:grpSpPr>
        <p:sp>
          <p:nvSpPr>
            <p:cNvPr id="5" name="Freeform 5"/>
            <p:cNvSpPr/>
            <p:nvPr/>
          </p:nvSpPr>
          <p:spPr>
            <a:xfrm>
              <a:off x="0" y="0"/>
              <a:ext cx="1035746" cy="999855"/>
            </a:xfrm>
            <a:custGeom>
              <a:avLst/>
              <a:gdLst/>
              <a:ahLst/>
              <a:cxnLst/>
              <a:rect l="l" t="t" r="r" b="b"/>
              <a:pathLst>
                <a:path w="1035746" h="999855">
                  <a:moveTo>
                    <a:pt x="0" y="0"/>
                  </a:moveTo>
                  <a:lnTo>
                    <a:pt x="1035746" y="0"/>
                  </a:lnTo>
                  <a:lnTo>
                    <a:pt x="1035746" y="999855"/>
                  </a:lnTo>
                  <a:lnTo>
                    <a:pt x="0" y="999855"/>
                  </a:lnTo>
                  <a:close/>
                </a:path>
              </a:pathLst>
            </a:custGeom>
            <a:solidFill>
              <a:srgbClr val="40865E"/>
            </a:solidFill>
          </p:spPr>
          <p:txBody>
            <a:bodyPr/>
            <a:lstStyle/>
            <a:p>
              <a:endParaRPr lang="it-IT"/>
            </a:p>
          </p:txBody>
        </p:sp>
        <p:sp>
          <p:nvSpPr>
            <p:cNvPr id="6" name="TextBox 6"/>
            <p:cNvSpPr txBox="1"/>
            <p:nvPr/>
          </p:nvSpPr>
          <p:spPr>
            <a:xfrm>
              <a:off x="0" y="38100"/>
              <a:ext cx="1035746" cy="961755"/>
            </a:xfrm>
            <a:prstGeom prst="rect">
              <a:avLst/>
            </a:prstGeom>
          </p:spPr>
          <p:txBody>
            <a:bodyPr lIns="50800" tIns="50800" rIns="50800" bIns="50800" rtlCol="0" anchor="ctr"/>
            <a:lstStyle/>
            <a:p>
              <a:pPr algn="ctr">
                <a:lnSpc>
                  <a:spcPts val="1320"/>
                </a:lnSpc>
              </a:pPr>
              <a:endParaRPr/>
            </a:p>
          </p:txBody>
        </p:sp>
      </p:grpSp>
      <p:sp>
        <p:nvSpPr>
          <p:cNvPr id="7" name="TextBox 7"/>
          <p:cNvSpPr txBox="1"/>
          <p:nvPr/>
        </p:nvSpPr>
        <p:spPr>
          <a:xfrm>
            <a:off x="14426603" y="6835775"/>
            <a:ext cx="3771144" cy="2422525"/>
          </a:xfrm>
          <a:prstGeom prst="rect">
            <a:avLst/>
          </a:prstGeom>
        </p:spPr>
        <p:txBody>
          <a:bodyPr lIns="0" tIns="0" rIns="0" bIns="0" rtlCol="0" anchor="t">
            <a:spAutoFit/>
          </a:bodyPr>
          <a:lstStyle/>
          <a:p>
            <a:pPr algn="ctr">
              <a:lnSpc>
                <a:spcPts val="9799"/>
              </a:lnSpc>
              <a:spcBef>
                <a:spcPct val="0"/>
              </a:spcBef>
            </a:pPr>
            <a:r>
              <a:rPr lang="en-US" sz="6999" b="1" spc="-188">
                <a:solidFill>
                  <a:srgbClr val="FFFFFF"/>
                </a:solidFill>
                <a:latin typeface="Helvetica Now Display Bold"/>
                <a:ea typeface="Helvetica Now Display Bold"/>
                <a:cs typeface="Helvetica Now Display Bold"/>
                <a:sym typeface="Helvetica Now Display Bold"/>
              </a:rPr>
              <a:t>The Employer</a:t>
            </a:r>
          </a:p>
        </p:txBody>
      </p:sp>
      <p:sp>
        <p:nvSpPr>
          <p:cNvPr id="8" name="TextBox 8"/>
          <p:cNvSpPr txBox="1"/>
          <p:nvPr/>
        </p:nvSpPr>
        <p:spPr>
          <a:xfrm>
            <a:off x="577825" y="1247775"/>
            <a:ext cx="17320341" cy="1627505"/>
          </a:xfrm>
          <a:prstGeom prst="rect">
            <a:avLst/>
          </a:prstGeom>
        </p:spPr>
        <p:txBody>
          <a:bodyPr lIns="0" tIns="0" rIns="0" bIns="0" rtlCol="0" anchor="t">
            <a:spAutoFit/>
          </a:bodyPr>
          <a:lstStyle/>
          <a:p>
            <a:pPr algn="l">
              <a:lnSpc>
                <a:spcPts val="6159"/>
              </a:lnSpc>
            </a:pPr>
            <a:r>
              <a:rPr lang="en-US" sz="6999" b="1" spc="-188">
                <a:solidFill>
                  <a:srgbClr val="40865E"/>
                </a:solidFill>
                <a:latin typeface="Helvetica Now Display Bold"/>
                <a:ea typeface="Helvetica Now Display Bold"/>
                <a:cs typeface="Helvetica Now Display Bold"/>
                <a:sym typeface="Helvetica Now Display Bold"/>
              </a:rPr>
              <a:t>IFLA Guidelines for Continuing Professional Development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7825" y="3271654"/>
            <a:ext cx="13450051" cy="5629275"/>
          </a:xfrm>
          <a:prstGeom prst="rect">
            <a:avLst/>
          </a:prstGeom>
        </p:spPr>
        <p:txBody>
          <a:bodyPr lIns="0" tIns="0" rIns="0" bIns="0" rtlCol="0" anchor="t">
            <a:spAutoFit/>
          </a:bodyPr>
          <a:lstStyle/>
          <a:p>
            <a:pPr algn="l">
              <a:lnSpc>
                <a:spcPts val="5599"/>
              </a:lnSpc>
            </a:pPr>
            <a:r>
              <a:rPr lang="en-US" sz="3999" b="1" spc="-107">
                <a:solidFill>
                  <a:srgbClr val="40865E"/>
                </a:solidFill>
                <a:latin typeface="Helvetica Now Display Bold"/>
                <a:ea typeface="Helvetica Now Display Bold"/>
                <a:cs typeface="Helvetica Now Display Bold"/>
                <a:sym typeface="Helvetica Now Display Bold"/>
              </a:rPr>
              <a:t>Professional Associations </a:t>
            </a:r>
          </a:p>
          <a:p>
            <a:pPr algn="l">
              <a:lnSpc>
                <a:spcPts val="4900"/>
              </a:lnSpc>
            </a:pPr>
            <a:r>
              <a:rPr lang="en-US" sz="3500" b="1" spc="-94">
                <a:solidFill>
                  <a:srgbClr val="000000"/>
                </a:solidFill>
                <a:latin typeface="Helvetica Now Display Bold"/>
                <a:ea typeface="Helvetica Now Display Bold"/>
                <a:cs typeface="Helvetica Now Display Bold"/>
                <a:sym typeface="Helvetica Now Display Bold"/>
              </a:rPr>
              <a:t>Principle</a:t>
            </a:r>
            <a:r>
              <a:rPr lang="en-US" sz="3500" spc="-94">
                <a:solidFill>
                  <a:srgbClr val="000000"/>
                </a:solidFill>
                <a:latin typeface="Helvetica Now Display"/>
                <a:ea typeface="Helvetica Now Display"/>
                <a:cs typeface="Helvetica Now Display"/>
                <a:sym typeface="Helvetica Now Display"/>
              </a:rPr>
              <a:t>: In the interest of </a:t>
            </a:r>
            <a:r>
              <a:rPr lang="en-US" sz="3500" spc="-94">
                <a:solidFill>
                  <a:srgbClr val="FF751F"/>
                </a:solidFill>
                <a:latin typeface="Helvetica Now Display"/>
                <a:ea typeface="Helvetica Now Display"/>
                <a:cs typeface="Helvetica Now Display"/>
                <a:sym typeface="Helvetica Now Display"/>
              </a:rPr>
              <a:t>advancing the profession</a:t>
            </a:r>
            <a:r>
              <a:rPr lang="en-US" sz="3500" spc="-94">
                <a:solidFill>
                  <a:srgbClr val="000000"/>
                </a:solidFill>
                <a:latin typeface="Helvetica Now Display"/>
                <a:ea typeface="Helvetica Now Display"/>
                <a:cs typeface="Helvetica Now Display"/>
                <a:sym typeface="Helvetica Now Display"/>
              </a:rPr>
              <a:t>, associations and other organizations are active providers, advocates, and arbiters of continuing professional development quality.</a:t>
            </a:r>
          </a:p>
          <a:p>
            <a:pPr algn="l">
              <a:lnSpc>
                <a:spcPts val="4900"/>
              </a:lnSpc>
            </a:pPr>
            <a:r>
              <a:rPr lang="en-US" sz="3500" b="1" spc="-94">
                <a:solidFill>
                  <a:srgbClr val="000000"/>
                </a:solidFill>
                <a:latin typeface="Helvetica Now Display Bold"/>
                <a:ea typeface="Helvetica Now Display Bold"/>
                <a:cs typeface="Helvetica Now Display Bold"/>
                <a:sym typeface="Helvetica Now Display Bold"/>
              </a:rPr>
              <a:t>Rationale</a:t>
            </a:r>
            <a:r>
              <a:rPr lang="en-US" sz="3500" spc="-94">
                <a:solidFill>
                  <a:srgbClr val="000000"/>
                </a:solidFill>
                <a:latin typeface="Helvetica Now Display"/>
                <a:ea typeface="Helvetica Now Display"/>
                <a:cs typeface="Helvetica Now Display"/>
                <a:sym typeface="Helvetica Now Display"/>
              </a:rPr>
              <a:t>: </a:t>
            </a:r>
            <a:r>
              <a:rPr lang="en-US" sz="3500" spc="-94">
                <a:solidFill>
                  <a:srgbClr val="FF751F"/>
                </a:solidFill>
                <a:latin typeface="Helvetica Now Display"/>
                <a:ea typeface="Helvetica Now Display"/>
                <a:cs typeface="Helvetica Now Display"/>
                <a:sym typeface="Helvetica Now Display"/>
              </a:rPr>
              <a:t>Professional associations can build consensus for quality</a:t>
            </a:r>
            <a:r>
              <a:rPr lang="en-US" sz="3500" spc="-94">
                <a:solidFill>
                  <a:srgbClr val="000000"/>
                </a:solidFill>
                <a:latin typeface="Helvetica Now Display"/>
                <a:ea typeface="Helvetica Now Display"/>
                <a:cs typeface="Helvetica Now Display"/>
                <a:sym typeface="Helvetica Now Display"/>
              </a:rPr>
              <a:t> by enabling the adoption of guidelines and systems such as provider approval programmes and recognition of member’s professional development achievements; </a:t>
            </a:r>
            <a:r>
              <a:rPr lang="en-US" sz="3500" spc="-94">
                <a:solidFill>
                  <a:srgbClr val="FF751F"/>
                </a:solidFill>
                <a:latin typeface="Helvetica Now Display"/>
                <a:ea typeface="Helvetica Now Display"/>
                <a:cs typeface="Helvetica Now Display"/>
                <a:sym typeface="Helvetica Now Display"/>
              </a:rPr>
              <a:t>government bodies may be responsible for administering certification/licensure programmes</a:t>
            </a:r>
            <a:r>
              <a:rPr lang="en-US" sz="3500" spc="-94">
                <a:solidFill>
                  <a:srgbClr val="000000"/>
                </a:solidFill>
                <a:latin typeface="Helvetica Now Display"/>
                <a:ea typeface="Helvetica Now Display"/>
                <a:cs typeface="Helvetica Now Display"/>
                <a:sym typeface="Helvetica Now Display"/>
              </a:rPr>
              <a:t>.</a:t>
            </a:r>
          </a:p>
        </p:txBody>
      </p:sp>
      <p:grpSp>
        <p:nvGrpSpPr>
          <p:cNvPr id="3" name="Group 3"/>
          <p:cNvGrpSpPr/>
          <p:nvPr/>
        </p:nvGrpSpPr>
        <p:grpSpPr>
          <a:xfrm>
            <a:off x="14027875" y="6208200"/>
            <a:ext cx="4250600" cy="3796325"/>
            <a:chOff x="0" y="0"/>
            <a:chExt cx="1119499" cy="999855"/>
          </a:xfrm>
        </p:grpSpPr>
        <p:sp>
          <p:nvSpPr>
            <p:cNvPr id="4" name="Freeform 4"/>
            <p:cNvSpPr/>
            <p:nvPr/>
          </p:nvSpPr>
          <p:spPr>
            <a:xfrm>
              <a:off x="0" y="0"/>
              <a:ext cx="1119499" cy="999855"/>
            </a:xfrm>
            <a:custGeom>
              <a:avLst/>
              <a:gdLst/>
              <a:ahLst/>
              <a:cxnLst/>
              <a:rect l="l" t="t" r="r" b="b"/>
              <a:pathLst>
                <a:path w="1119499" h="999855">
                  <a:moveTo>
                    <a:pt x="0" y="0"/>
                  </a:moveTo>
                  <a:lnTo>
                    <a:pt x="1119499" y="0"/>
                  </a:lnTo>
                  <a:lnTo>
                    <a:pt x="1119499" y="999855"/>
                  </a:lnTo>
                  <a:lnTo>
                    <a:pt x="0" y="999855"/>
                  </a:lnTo>
                  <a:close/>
                </a:path>
              </a:pathLst>
            </a:custGeom>
            <a:solidFill>
              <a:srgbClr val="40865E"/>
            </a:solidFill>
          </p:spPr>
          <p:txBody>
            <a:bodyPr/>
            <a:lstStyle/>
            <a:p>
              <a:endParaRPr lang="it-IT"/>
            </a:p>
          </p:txBody>
        </p:sp>
        <p:sp>
          <p:nvSpPr>
            <p:cNvPr id="5" name="TextBox 5"/>
            <p:cNvSpPr txBox="1"/>
            <p:nvPr/>
          </p:nvSpPr>
          <p:spPr>
            <a:xfrm>
              <a:off x="0" y="38100"/>
              <a:ext cx="1119499" cy="961755"/>
            </a:xfrm>
            <a:prstGeom prst="rect">
              <a:avLst/>
            </a:prstGeom>
          </p:spPr>
          <p:txBody>
            <a:bodyPr lIns="50800" tIns="50800" rIns="50800" bIns="50800" rtlCol="0" anchor="ctr"/>
            <a:lstStyle/>
            <a:p>
              <a:pPr algn="ctr">
                <a:lnSpc>
                  <a:spcPts val="1320"/>
                </a:lnSpc>
              </a:pPr>
              <a:endParaRPr/>
            </a:p>
          </p:txBody>
        </p:sp>
      </p:grpSp>
      <p:sp>
        <p:nvSpPr>
          <p:cNvPr id="6" name="TextBox 6"/>
          <p:cNvSpPr txBox="1"/>
          <p:nvPr/>
        </p:nvSpPr>
        <p:spPr>
          <a:xfrm>
            <a:off x="14027875" y="7018153"/>
            <a:ext cx="4250600" cy="2105025"/>
          </a:xfrm>
          <a:prstGeom prst="rect">
            <a:avLst/>
          </a:prstGeom>
        </p:spPr>
        <p:txBody>
          <a:bodyPr lIns="0" tIns="0" rIns="0" bIns="0" rtlCol="0" anchor="t">
            <a:spAutoFit/>
          </a:bodyPr>
          <a:lstStyle/>
          <a:p>
            <a:pPr algn="ctr">
              <a:lnSpc>
                <a:spcPts val="8400"/>
              </a:lnSpc>
              <a:spcBef>
                <a:spcPct val="0"/>
              </a:spcBef>
            </a:pPr>
            <a:r>
              <a:rPr lang="en-US" sz="6000" b="1" spc="-162">
                <a:solidFill>
                  <a:srgbClr val="FFFFFF"/>
                </a:solidFill>
                <a:latin typeface="Helvetica Now Display Bold"/>
                <a:ea typeface="Helvetica Now Display Bold"/>
                <a:cs typeface="Helvetica Now Display Bold"/>
                <a:sym typeface="Helvetica Now Display Bold"/>
              </a:rPr>
              <a:t>Professional Associations</a:t>
            </a:r>
          </a:p>
        </p:txBody>
      </p:sp>
      <p:sp>
        <p:nvSpPr>
          <p:cNvPr id="7" name="Freeform 7"/>
          <p:cNvSpPr/>
          <p:nvPr/>
        </p:nvSpPr>
        <p:spPr>
          <a:xfrm>
            <a:off x="14027875" y="2543343"/>
            <a:ext cx="3870290" cy="3319695"/>
          </a:xfrm>
          <a:custGeom>
            <a:avLst/>
            <a:gdLst/>
            <a:ahLst/>
            <a:cxnLst/>
            <a:rect l="l" t="t" r="r" b="b"/>
            <a:pathLst>
              <a:path w="3870290" h="3319695">
                <a:moveTo>
                  <a:pt x="0" y="0"/>
                </a:moveTo>
                <a:lnTo>
                  <a:pt x="3870291" y="0"/>
                </a:lnTo>
                <a:lnTo>
                  <a:pt x="3870291" y="3319695"/>
                </a:lnTo>
                <a:lnTo>
                  <a:pt x="0" y="3319695"/>
                </a:lnTo>
                <a:lnTo>
                  <a:pt x="0" y="0"/>
                </a:lnTo>
                <a:close/>
              </a:path>
            </a:pathLst>
          </a:custGeom>
          <a:blipFill>
            <a:blip r:embed="rId2">
              <a:alphaModFix amt="75000"/>
            </a:blip>
            <a:stretch>
              <a:fillRect l="-10884" r="-23518"/>
            </a:stretch>
          </a:blipFill>
        </p:spPr>
        <p:txBody>
          <a:bodyPr/>
          <a:lstStyle/>
          <a:p>
            <a:endParaRPr lang="it-IT"/>
          </a:p>
        </p:txBody>
      </p:sp>
      <p:sp>
        <p:nvSpPr>
          <p:cNvPr id="8" name="TextBox 8"/>
          <p:cNvSpPr txBox="1"/>
          <p:nvPr/>
        </p:nvSpPr>
        <p:spPr>
          <a:xfrm>
            <a:off x="577825" y="1247775"/>
            <a:ext cx="17320341" cy="1627505"/>
          </a:xfrm>
          <a:prstGeom prst="rect">
            <a:avLst/>
          </a:prstGeom>
        </p:spPr>
        <p:txBody>
          <a:bodyPr lIns="0" tIns="0" rIns="0" bIns="0" rtlCol="0" anchor="t">
            <a:spAutoFit/>
          </a:bodyPr>
          <a:lstStyle/>
          <a:p>
            <a:pPr algn="l">
              <a:lnSpc>
                <a:spcPts val="6159"/>
              </a:lnSpc>
            </a:pPr>
            <a:r>
              <a:rPr lang="en-US" sz="6999" b="1" spc="-188">
                <a:solidFill>
                  <a:srgbClr val="40865E"/>
                </a:solidFill>
                <a:latin typeface="Helvetica Now Display Bold"/>
                <a:ea typeface="Helvetica Now Display Bold"/>
                <a:cs typeface="Helvetica Now Display Bold"/>
                <a:sym typeface="Helvetica Now Display Bold"/>
              </a:rPr>
              <a:t>IFLA Guidelines for Continuing Professional Development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27875" y="2621805"/>
            <a:ext cx="3870290" cy="3319695"/>
          </a:xfrm>
          <a:custGeom>
            <a:avLst/>
            <a:gdLst/>
            <a:ahLst/>
            <a:cxnLst/>
            <a:rect l="l" t="t" r="r" b="b"/>
            <a:pathLst>
              <a:path w="3870290" h="3319695">
                <a:moveTo>
                  <a:pt x="0" y="0"/>
                </a:moveTo>
                <a:lnTo>
                  <a:pt x="3870291" y="0"/>
                </a:lnTo>
                <a:lnTo>
                  <a:pt x="3870291" y="3319695"/>
                </a:lnTo>
                <a:lnTo>
                  <a:pt x="0" y="3319695"/>
                </a:lnTo>
                <a:lnTo>
                  <a:pt x="0" y="0"/>
                </a:lnTo>
                <a:close/>
              </a:path>
            </a:pathLst>
          </a:custGeom>
          <a:blipFill>
            <a:blip r:embed="rId2">
              <a:alphaModFix amt="75000"/>
            </a:blip>
            <a:stretch>
              <a:fillRect l="-10884" r="-23518"/>
            </a:stretch>
          </a:blipFill>
        </p:spPr>
        <p:txBody>
          <a:bodyPr/>
          <a:lstStyle/>
          <a:p>
            <a:endParaRPr lang="it-IT"/>
          </a:p>
        </p:txBody>
      </p:sp>
      <p:sp>
        <p:nvSpPr>
          <p:cNvPr id="3" name="TextBox 3"/>
          <p:cNvSpPr txBox="1"/>
          <p:nvPr/>
        </p:nvSpPr>
        <p:spPr>
          <a:xfrm>
            <a:off x="577825" y="3168466"/>
            <a:ext cx="13450051" cy="7083425"/>
          </a:xfrm>
          <a:prstGeom prst="rect">
            <a:avLst/>
          </a:prstGeom>
        </p:spPr>
        <p:txBody>
          <a:bodyPr lIns="0" tIns="0" rIns="0" bIns="0" rtlCol="0" anchor="t">
            <a:spAutoFit/>
          </a:bodyPr>
          <a:lstStyle/>
          <a:p>
            <a:pPr algn="l">
              <a:lnSpc>
                <a:spcPts val="5599"/>
              </a:lnSpc>
            </a:pPr>
            <a:r>
              <a:rPr lang="en-US" sz="3999" b="1" spc="-107">
                <a:solidFill>
                  <a:srgbClr val="000000"/>
                </a:solidFill>
                <a:latin typeface="Helvetica Now Display Bold"/>
                <a:ea typeface="Helvetica Now Display Bold"/>
                <a:cs typeface="Helvetica Now Display Bold"/>
                <a:sym typeface="Helvetica Now Display Bold"/>
              </a:rPr>
              <a:t>Best practice: </a:t>
            </a:r>
            <a:r>
              <a:rPr lang="en-US" sz="3999" b="1" spc="-107">
                <a:solidFill>
                  <a:srgbClr val="40865E"/>
                </a:solidFill>
                <a:latin typeface="Helvetica Now Display Bold"/>
                <a:ea typeface="Helvetica Now Display Bold"/>
                <a:cs typeface="Helvetica Now Display Bold"/>
                <a:sym typeface="Helvetica Now Display Bold"/>
              </a:rPr>
              <a:t>Professional Associations</a:t>
            </a:r>
          </a:p>
          <a:p>
            <a:pPr marL="647700" lvl="1" indent="-32385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promote quality continuing education for the LIS profession</a:t>
            </a:r>
          </a:p>
          <a:p>
            <a:pPr marL="647700" lvl="1" indent="-32385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in their role as providers of learning activities and events they also:</a:t>
            </a:r>
          </a:p>
          <a:p>
            <a:pPr marL="1295400" lvl="2" indent="-43180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develop</a:t>
            </a:r>
            <a:r>
              <a:rPr lang="en-US" sz="3000" b="1" spc="-81">
                <a:solidFill>
                  <a:srgbClr val="000000"/>
                </a:solidFill>
                <a:latin typeface="Helvetica Now Display Bold"/>
                <a:ea typeface="Helvetica Now Display Bold"/>
                <a:cs typeface="Helvetica Now Display Bold"/>
                <a:sym typeface="Helvetica Now Display Bold"/>
              </a:rPr>
              <a:t> guidelines, recognition systems, certification/licensure</a:t>
            </a:r>
            <a:r>
              <a:rPr lang="en-US" sz="3000" spc="-81">
                <a:solidFill>
                  <a:srgbClr val="000000"/>
                </a:solidFill>
                <a:latin typeface="Helvetica Now Display"/>
                <a:ea typeface="Helvetica Now Display"/>
                <a:cs typeface="Helvetica Now Display"/>
                <a:sym typeface="Helvetica Now Display"/>
              </a:rPr>
              <a:t> processes; </a:t>
            </a:r>
          </a:p>
          <a:p>
            <a:pPr marL="1295400" lvl="2" indent="-431800" algn="l">
              <a:lnSpc>
                <a:spcPts val="4200"/>
              </a:lnSpc>
              <a:buFont typeface="Arial"/>
              <a:buChar char="⚬"/>
            </a:pPr>
            <a:r>
              <a:rPr lang="en-US" sz="3000" b="1" spc="-81">
                <a:solidFill>
                  <a:srgbClr val="FF751F"/>
                </a:solidFill>
                <a:latin typeface="Helvetica Now Display Bold"/>
                <a:ea typeface="Helvetica Now Display Bold"/>
                <a:cs typeface="Helvetica Now Display Bold"/>
                <a:sym typeface="Helvetica Now Display Bold"/>
              </a:rPr>
              <a:t>identify topics and learning needs</a:t>
            </a:r>
            <a:r>
              <a:rPr lang="en-US" sz="3000" spc="-81">
                <a:solidFill>
                  <a:srgbClr val="000000"/>
                </a:solidFill>
                <a:latin typeface="Helvetica Now Display"/>
                <a:ea typeface="Helvetica Now Display"/>
                <a:cs typeface="Helvetica Now Display"/>
                <a:sym typeface="Helvetica Now Display"/>
              </a:rPr>
              <a:t> that should be addressed by the organization;</a:t>
            </a:r>
          </a:p>
          <a:p>
            <a:pPr marL="1295400" lvl="2" indent="-43180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coordinate efforts in their area of expertise and/or geographical region and </a:t>
            </a:r>
            <a:r>
              <a:rPr lang="en-US" sz="3000" b="1" spc="-81">
                <a:solidFill>
                  <a:srgbClr val="FF751F"/>
                </a:solidFill>
                <a:latin typeface="Helvetica Now Display Bold"/>
                <a:ea typeface="Helvetica Now Display Bold"/>
                <a:cs typeface="Helvetica Now Display Bold"/>
                <a:sym typeface="Helvetica Now Display Bold"/>
              </a:rPr>
              <a:t>promote collaboration</a:t>
            </a:r>
            <a:r>
              <a:rPr lang="en-US" sz="3000" b="1" spc="-81">
                <a:solidFill>
                  <a:srgbClr val="000000"/>
                </a:solidFill>
                <a:latin typeface="Helvetica Now Display Bold"/>
                <a:ea typeface="Helvetica Now Display Bold"/>
                <a:cs typeface="Helvetica Now Display Bold"/>
                <a:sym typeface="Helvetica Now Display Bold"/>
              </a:rPr>
              <a:t> </a:t>
            </a:r>
            <a:r>
              <a:rPr lang="en-US" sz="3000" spc="-81">
                <a:solidFill>
                  <a:srgbClr val="000000"/>
                </a:solidFill>
                <a:latin typeface="Helvetica Now Display"/>
                <a:ea typeface="Helvetica Now Display"/>
                <a:cs typeface="Helvetica Now Display"/>
                <a:sym typeface="Helvetica Now Display"/>
              </a:rPr>
              <a:t>in continuing education provision, including train-the-trainer projects;</a:t>
            </a:r>
          </a:p>
          <a:p>
            <a:pPr marL="1295400" lvl="2" indent="-431800" algn="l">
              <a:lnSpc>
                <a:spcPts val="4200"/>
              </a:lnSpc>
              <a:buFont typeface="Arial"/>
              <a:buChar char="⚬"/>
            </a:pPr>
            <a:r>
              <a:rPr lang="en-US" sz="3000" b="1" spc="-81">
                <a:solidFill>
                  <a:srgbClr val="FF751F"/>
                </a:solidFill>
                <a:latin typeface="Helvetica Now Display Bold"/>
                <a:ea typeface="Helvetica Now Display Bold"/>
                <a:cs typeface="Helvetica Now Display Bold"/>
                <a:sym typeface="Helvetica Now Display Bold"/>
              </a:rPr>
              <a:t>disseminate timely and accurate information</a:t>
            </a:r>
            <a:r>
              <a:rPr lang="en-US" sz="3000" spc="-81">
                <a:solidFill>
                  <a:srgbClr val="000000"/>
                </a:solidFill>
                <a:latin typeface="Helvetica Now Display"/>
                <a:ea typeface="Helvetica Now Display"/>
                <a:cs typeface="Helvetica Now Display"/>
                <a:sym typeface="Helvetica Now Display"/>
              </a:rPr>
              <a:t> about continuing education opportunities to their constituencies;</a:t>
            </a:r>
          </a:p>
          <a:p>
            <a:pPr marL="1295400" lvl="2" indent="-431800" algn="l">
              <a:lnSpc>
                <a:spcPts val="4200"/>
              </a:lnSpc>
              <a:buFont typeface="Arial"/>
              <a:buChar char="⚬"/>
            </a:pPr>
            <a:r>
              <a:rPr lang="en-US" sz="3000" spc="-81">
                <a:solidFill>
                  <a:srgbClr val="000000"/>
                </a:solidFill>
                <a:latin typeface="Helvetica Now Display"/>
                <a:ea typeface="Helvetica Now Display"/>
                <a:cs typeface="Helvetica Now Display"/>
                <a:sym typeface="Helvetica Now Display"/>
              </a:rPr>
              <a:t>s</a:t>
            </a:r>
            <a:r>
              <a:rPr lang="en-US" sz="3000" b="1" spc="-81">
                <a:solidFill>
                  <a:srgbClr val="000000"/>
                </a:solidFill>
                <a:latin typeface="Helvetica Now Display Bold"/>
                <a:ea typeface="Helvetica Now Display Bold"/>
                <a:cs typeface="Helvetica Now Display Bold"/>
                <a:sym typeface="Helvetica Now Display Bold"/>
              </a:rPr>
              <a:t>ponsor resources </a:t>
            </a:r>
            <a:r>
              <a:rPr lang="en-US" sz="3000" spc="-81">
                <a:solidFill>
                  <a:srgbClr val="000000"/>
                </a:solidFill>
                <a:latin typeface="Helvetica Now Display"/>
                <a:ea typeface="Helvetica Now Display"/>
                <a:cs typeface="Helvetica Now Display"/>
                <a:sym typeface="Helvetica Now Display"/>
              </a:rPr>
              <a:t>such as publications, electronic communication, and learning objects that inform education</a:t>
            </a:r>
          </a:p>
        </p:txBody>
      </p:sp>
      <p:sp>
        <p:nvSpPr>
          <p:cNvPr id="4" name="AutoShape 4"/>
          <p:cNvSpPr/>
          <p:nvPr/>
        </p:nvSpPr>
        <p:spPr>
          <a:xfrm>
            <a:off x="14507331" y="10277475"/>
            <a:ext cx="3771144" cy="0"/>
          </a:xfrm>
          <a:prstGeom prst="line">
            <a:avLst/>
          </a:prstGeom>
          <a:ln w="19050" cap="flat">
            <a:solidFill>
              <a:srgbClr val="000000"/>
            </a:solidFill>
            <a:prstDash val="solid"/>
            <a:headEnd type="none" w="sm" len="sm"/>
            <a:tailEnd type="none" w="sm" len="sm"/>
          </a:ln>
        </p:spPr>
        <p:txBody>
          <a:bodyPr/>
          <a:lstStyle/>
          <a:p>
            <a:endParaRPr lang="it-IT"/>
          </a:p>
        </p:txBody>
      </p:sp>
      <p:grpSp>
        <p:nvGrpSpPr>
          <p:cNvPr id="5" name="Group 5"/>
          <p:cNvGrpSpPr/>
          <p:nvPr/>
        </p:nvGrpSpPr>
        <p:grpSpPr>
          <a:xfrm>
            <a:off x="14027875" y="6208200"/>
            <a:ext cx="4250600" cy="3796325"/>
            <a:chOff x="0" y="0"/>
            <a:chExt cx="1119499" cy="999855"/>
          </a:xfrm>
        </p:grpSpPr>
        <p:sp>
          <p:nvSpPr>
            <p:cNvPr id="6" name="Freeform 6"/>
            <p:cNvSpPr/>
            <p:nvPr/>
          </p:nvSpPr>
          <p:spPr>
            <a:xfrm>
              <a:off x="0" y="0"/>
              <a:ext cx="1119499" cy="999855"/>
            </a:xfrm>
            <a:custGeom>
              <a:avLst/>
              <a:gdLst/>
              <a:ahLst/>
              <a:cxnLst/>
              <a:rect l="l" t="t" r="r" b="b"/>
              <a:pathLst>
                <a:path w="1119499" h="999855">
                  <a:moveTo>
                    <a:pt x="0" y="0"/>
                  </a:moveTo>
                  <a:lnTo>
                    <a:pt x="1119499" y="0"/>
                  </a:lnTo>
                  <a:lnTo>
                    <a:pt x="1119499" y="999855"/>
                  </a:lnTo>
                  <a:lnTo>
                    <a:pt x="0" y="999855"/>
                  </a:lnTo>
                  <a:close/>
                </a:path>
              </a:pathLst>
            </a:custGeom>
            <a:solidFill>
              <a:srgbClr val="40865E"/>
            </a:solidFill>
          </p:spPr>
          <p:txBody>
            <a:bodyPr/>
            <a:lstStyle/>
            <a:p>
              <a:endParaRPr lang="it-IT"/>
            </a:p>
          </p:txBody>
        </p:sp>
        <p:sp>
          <p:nvSpPr>
            <p:cNvPr id="7" name="TextBox 7"/>
            <p:cNvSpPr txBox="1"/>
            <p:nvPr/>
          </p:nvSpPr>
          <p:spPr>
            <a:xfrm>
              <a:off x="0" y="38100"/>
              <a:ext cx="1119499" cy="961755"/>
            </a:xfrm>
            <a:prstGeom prst="rect">
              <a:avLst/>
            </a:prstGeom>
          </p:spPr>
          <p:txBody>
            <a:bodyPr lIns="50800" tIns="50800" rIns="50800" bIns="50800" rtlCol="0" anchor="ctr"/>
            <a:lstStyle/>
            <a:p>
              <a:pPr algn="ctr">
                <a:lnSpc>
                  <a:spcPts val="1320"/>
                </a:lnSpc>
              </a:pPr>
              <a:endParaRPr/>
            </a:p>
          </p:txBody>
        </p:sp>
      </p:grpSp>
      <p:sp>
        <p:nvSpPr>
          <p:cNvPr id="8" name="TextBox 8"/>
          <p:cNvSpPr txBox="1"/>
          <p:nvPr/>
        </p:nvSpPr>
        <p:spPr>
          <a:xfrm>
            <a:off x="14027875" y="7018153"/>
            <a:ext cx="4250600" cy="2105025"/>
          </a:xfrm>
          <a:prstGeom prst="rect">
            <a:avLst/>
          </a:prstGeom>
        </p:spPr>
        <p:txBody>
          <a:bodyPr lIns="0" tIns="0" rIns="0" bIns="0" rtlCol="0" anchor="t">
            <a:spAutoFit/>
          </a:bodyPr>
          <a:lstStyle/>
          <a:p>
            <a:pPr algn="ctr">
              <a:lnSpc>
                <a:spcPts val="8400"/>
              </a:lnSpc>
              <a:spcBef>
                <a:spcPct val="0"/>
              </a:spcBef>
            </a:pPr>
            <a:r>
              <a:rPr lang="en-US" sz="6000" b="1" spc="-162">
                <a:solidFill>
                  <a:srgbClr val="FFFFFF"/>
                </a:solidFill>
                <a:latin typeface="Helvetica Now Display Bold"/>
                <a:ea typeface="Helvetica Now Display Bold"/>
                <a:cs typeface="Helvetica Now Display Bold"/>
                <a:sym typeface="Helvetica Now Display Bold"/>
              </a:rPr>
              <a:t>Professional Associations</a:t>
            </a:r>
          </a:p>
        </p:txBody>
      </p:sp>
      <p:sp>
        <p:nvSpPr>
          <p:cNvPr id="9" name="TextBox 9"/>
          <p:cNvSpPr txBox="1"/>
          <p:nvPr/>
        </p:nvSpPr>
        <p:spPr>
          <a:xfrm>
            <a:off x="577825" y="1247775"/>
            <a:ext cx="17320341" cy="1627505"/>
          </a:xfrm>
          <a:prstGeom prst="rect">
            <a:avLst/>
          </a:prstGeom>
        </p:spPr>
        <p:txBody>
          <a:bodyPr lIns="0" tIns="0" rIns="0" bIns="0" rtlCol="0" anchor="t">
            <a:spAutoFit/>
          </a:bodyPr>
          <a:lstStyle/>
          <a:p>
            <a:pPr algn="l">
              <a:lnSpc>
                <a:spcPts val="6159"/>
              </a:lnSpc>
            </a:pPr>
            <a:r>
              <a:rPr lang="en-US" sz="6999" b="1" spc="-188">
                <a:solidFill>
                  <a:srgbClr val="40865E"/>
                </a:solidFill>
                <a:latin typeface="Helvetica Now Display Bold"/>
                <a:ea typeface="Helvetica Now Display Bold"/>
                <a:cs typeface="Helvetica Now Display Bold"/>
                <a:sym typeface="Helvetica Now Display Bold"/>
              </a:rPr>
              <a:t>IFLA Guidelines for Continuing Professional Development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4550" y="284838"/>
            <a:ext cx="17957260" cy="9790751"/>
            <a:chOff x="0" y="0"/>
            <a:chExt cx="4729484" cy="2578634"/>
          </a:xfrm>
        </p:grpSpPr>
        <p:sp>
          <p:nvSpPr>
            <p:cNvPr id="3" name="Freeform 3"/>
            <p:cNvSpPr/>
            <p:nvPr/>
          </p:nvSpPr>
          <p:spPr>
            <a:xfrm>
              <a:off x="0" y="0"/>
              <a:ext cx="4729484" cy="2578634"/>
            </a:xfrm>
            <a:custGeom>
              <a:avLst/>
              <a:gdLst/>
              <a:ahLst/>
              <a:cxnLst/>
              <a:rect l="l" t="t" r="r" b="b"/>
              <a:pathLst>
                <a:path w="4729484" h="2578634">
                  <a:moveTo>
                    <a:pt x="0" y="0"/>
                  </a:moveTo>
                  <a:lnTo>
                    <a:pt x="4729484" y="0"/>
                  </a:lnTo>
                  <a:lnTo>
                    <a:pt x="4729484" y="2578634"/>
                  </a:lnTo>
                  <a:lnTo>
                    <a:pt x="0" y="2578634"/>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40534"/>
            </a:xfrm>
            <a:prstGeom prst="rect">
              <a:avLst/>
            </a:prstGeom>
          </p:spPr>
          <p:txBody>
            <a:bodyPr lIns="50800" tIns="50800" rIns="50800" bIns="50800" rtlCol="0" anchor="ctr"/>
            <a:lstStyle/>
            <a:p>
              <a:pPr algn="ctr">
                <a:lnSpc>
                  <a:spcPts val="1320"/>
                </a:lnSpc>
              </a:pPr>
              <a:r>
                <a:rPr lang="en-US" sz="1500">
                  <a:solidFill>
                    <a:srgbClr val="FFFFFF"/>
                  </a:solidFill>
                  <a:latin typeface="Helvetica Now Display"/>
                  <a:ea typeface="Helvetica Now Display"/>
                  <a:cs typeface="Helvetica Now Display"/>
                  <a:sym typeface="Helvetica Now Display"/>
                </a:rPr>
                <a:t>OWN YOUR LEARNING</a:t>
              </a:r>
            </a:p>
          </p:txBody>
        </p:sp>
      </p:grpSp>
      <p:sp>
        <p:nvSpPr>
          <p:cNvPr id="5" name="AutoShape 5"/>
          <p:cNvSpPr/>
          <p:nvPr/>
        </p:nvSpPr>
        <p:spPr>
          <a:xfrm flipH="1">
            <a:off x="165370" y="2612098"/>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AutoShape 6"/>
          <p:cNvSpPr/>
          <p:nvPr/>
        </p:nvSpPr>
        <p:spPr>
          <a:xfrm flipH="1">
            <a:off x="174550" y="4861157"/>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7" name="Freeform 7"/>
          <p:cNvSpPr/>
          <p:nvPr/>
        </p:nvSpPr>
        <p:spPr>
          <a:xfrm>
            <a:off x="368341" y="8119856"/>
            <a:ext cx="2131832" cy="1452077"/>
          </a:xfrm>
          <a:custGeom>
            <a:avLst/>
            <a:gdLst/>
            <a:ahLst/>
            <a:cxnLst/>
            <a:rect l="l" t="t" r="r" b="b"/>
            <a:pathLst>
              <a:path w="2131832" h="1452077">
                <a:moveTo>
                  <a:pt x="0" y="0"/>
                </a:moveTo>
                <a:lnTo>
                  <a:pt x="2131832" y="0"/>
                </a:lnTo>
                <a:lnTo>
                  <a:pt x="2131832" y="1452078"/>
                </a:lnTo>
                <a:lnTo>
                  <a:pt x="0" y="1452078"/>
                </a:lnTo>
                <a:lnTo>
                  <a:pt x="0" y="0"/>
                </a:lnTo>
                <a:close/>
              </a:path>
            </a:pathLst>
          </a:custGeom>
          <a:blipFill>
            <a:blip r:embed="rId2">
              <a:alphaModFix amt="75000"/>
            </a:blip>
            <a:stretch>
              <a:fillRect t="-28938" b="-28938"/>
            </a:stretch>
          </a:blipFill>
        </p:spPr>
        <p:txBody>
          <a:bodyPr/>
          <a:lstStyle/>
          <a:p>
            <a:endParaRPr lang="it-IT"/>
          </a:p>
        </p:txBody>
      </p:sp>
      <p:sp>
        <p:nvSpPr>
          <p:cNvPr id="8" name="TextBox 8"/>
          <p:cNvSpPr txBox="1"/>
          <p:nvPr/>
        </p:nvSpPr>
        <p:spPr>
          <a:xfrm>
            <a:off x="2862123" y="8380440"/>
            <a:ext cx="3285710" cy="10166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Professional Associations</a:t>
            </a:r>
          </a:p>
        </p:txBody>
      </p:sp>
      <p:sp>
        <p:nvSpPr>
          <p:cNvPr id="9" name="TextBox 9"/>
          <p:cNvSpPr txBox="1"/>
          <p:nvPr/>
        </p:nvSpPr>
        <p:spPr>
          <a:xfrm>
            <a:off x="729108" y="889025"/>
            <a:ext cx="16829785" cy="109918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What each stakeholder should do</a:t>
            </a:r>
          </a:p>
        </p:txBody>
      </p:sp>
      <p:sp>
        <p:nvSpPr>
          <p:cNvPr id="10" name="TextBox 10"/>
          <p:cNvSpPr txBox="1"/>
          <p:nvPr/>
        </p:nvSpPr>
        <p:spPr>
          <a:xfrm>
            <a:off x="6403338" y="5653320"/>
            <a:ext cx="4116888" cy="1225550"/>
          </a:xfrm>
          <a:prstGeom prst="rect">
            <a:avLst/>
          </a:prstGeom>
        </p:spPr>
        <p:txBody>
          <a:bodyPr lIns="0" tIns="0" rIns="0" bIns="0" rtlCol="0" anchor="t">
            <a:spAutoFit/>
          </a:bodyPr>
          <a:lstStyle/>
          <a:p>
            <a:pPr algn="l">
              <a:lnSpc>
                <a:spcPts val="4900"/>
              </a:lnSpc>
            </a:pPr>
            <a:r>
              <a:rPr lang="en-US" sz="3500" spc="-94">
                <a:solidFill>
                  <a:srgbClr val="000000"/>
                </a:solidFill>
                <a:latin typeface="Helvetica Now Display"/>
                <a:ea typeface="Helvetica Now Display"/>
                <a:cs typeface="Helvetica Now Display"/>
                <a:sym typeface="Helvetica Now Display"/>
              </a:rPr>
              <a:t>The Milan Library System</a:t>
            </a:r>
          </a:p>
        </p:txBody>
      </p:sp>
      <p:sp>
        <p:nvSpPr>
          <p:cNvPr id="11" name="TextBox 11"/>
          <p:cNvSpPr txBox="1"/>
          <p:nvPr/>
        </p:nvSpPr>
        <p:spPr>
          <a:xfrm>
            <a:off x="2862123" y="5575532"/>
            <a:ext cx="2933285" cy="15119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Employers and Library Managers</a:t>
            </a:r>
          </a:p>
        </p:txBody>
      </p:sp>
      <p:sp>
        <p:nvSpPr>
          <p:cNvPr id="12" name="Freeform 12"/>
          <p:cNvSpPr/>
          <p:nvPr/>
        </p:nvSpPr>
        <p:spPr>
          <a:xfrm>
            <a:off x="372083" y="5330508"/>
            <a:ext cx="2131832" cy="1947373"/>
          </a:xfrm>
          <a:custGeom>
            <a:avLst/>
            <a:gdLst/>
            <a:ahLst/>
            <a:cxnLst/>
            <a:rect l="l" t="t" r="r" b="b"/>
            <a:pathLst>
              <a:path w="2131832" h="1947373">
                <a:moveTo>
                  <a:pt x="0" y="0"/>
                </a:moveTo>
                <a:lnTo>
                  <a:pt x="2131832" y="0"/>
                </a:lnTo>
                <a:lnTo>
                  <a:pt x="2131832" y="1947374"/>
                </a:lnTo>
                <a:lnTo>
                  <a:pt x="0" y="1947374"/>
                </a:lnTo>
                <a:lnTo>
                  <a:pt x="0" y="0"/>
                </a:lnTo>
                <a:close/>
              </a:path>
            </a:pathLst>
          </a:custGeom>
          <a:blipFill>
            <a:blip r:embed="rId3">
              <a:alphaModFix amt="75000"/>
            </a:blip>
            <a:stretch>
              <a:fillRect t="-1245" r="-34109" b="-1245"/>
            </a:stretch>
          </a:blipFill>
        </p:spPr>
        <p:txBody>
          <a:bodyPr/>
          <a:lstStyle/>
          <a:p>
            <a:endParaRPr lang="it-IT"/>
          </a:p>
        </p:txBody>
      </p:sp>
      <p:sp>
        <p:nvSpPr>
          <p:cNvPr id="13" name="Freeform 13"/>
          <p:cNvSpPr/>
          <p:nvPr/>
        </p:nvSpPr>
        <p:spPr>
          <a:xfrm>
            <a:off x="454066" y="2760169"/>
            <a:ext cx="2131832" cy="1947373"/>
          </a:xfrm>
          <a:custGeom>
            <a:avLst/>
            <a:gdLst/>
            <a:ahLst/>
            <a:cxnLst/>
            <a:rect l="l" t="t" r="r" b="b"/>
            <a:pathLst>
              <a:path w="2131832" h="1947373">
                <a:moveTo>
                  <a:pt x="0" y="0"/>
                </a:moveTo>
                <a:lnTo>
                  <a:pt x="2131832" y="0"/>
                </a:lnTo>
                <a:lnTo>
                  <a:pt x="2131832" y="1947374"/>
                </a:lnTo>
                <a:lnTo>
                  <a:pt x="0" y="1947374"/>
                </a:lnTo>
                <a:lnTo>
                  <a:pt x="0" y="0"/>
                </a:lnTo>
                <a:close/>
              </a:path>
            </a:pathLst>
          </a:custGeom>
          <a:blipFill>
            <a:blip r:embed="rId4">
              <a:alphaModFix amt="75000"/>
            </a:blip>
            <a:stretch>
              <a:fillRect t="-32253" b="-32253"/>
            </a:stretch>
          </a:blipFill>
        </p:spPr>
        <p:txBody>
          <a:bodyPr/>
          <a:lstStyle/>
          <a:p>
            <a:endParaRPr lang="it-IT"/>
          </a:p>
        </p:txBody>
      </p:sp>
      <p:sp>
        <p:nvSpPr>
          <p:cNvPr id="14" name="AutoShape 14"/>
          <p:cNvSpPr/>
          <p:nvPr/>
        </p:nvSpPr>
        <p:spPr>
          <a:xfrm>
            <a:off x="2738298" y="2612098"/>
            <a:ext cx="0" cy="7463492"/>
          </a:xfrm>
          <a:prstGeom prst="line">
            <a:avLst/>
          </a:prstGeom>
          <a:ln w="19050" cap="flat">
            <a:solidFill>
              <a:srgbClr val="000000"/>
            </a:solidFill>
            <a:prstDash val="solid"/>
            <a:headEnd type="none" w="sm" len="sm"/>
            <a:tailEnd type="none" w="sm" len="sm"/>
          </a:ln>
        </p:spPr>
        <p:txBody>
          <a:bodyPr/>
          <a:lstStyle/>
          <a:p>
            <a:endParaRPr lang="it-IT"/>
          </a:p>
        </p:txBody>
      </p:sp>
      <p:sp>
        <p:nvSpPr>
          <p:cNvPr id="15" name="AutoShape 15"/>
          <p:cNvSpPr/>
          <p:nvPr/>
        </p:nvSpPr>
        <p:spPr>
          <a:xfrm>
            <a:off x="6271658" y="2612098"/>
            <a:ext cx="0" cy="7463492"/>
          </a:xfrm>
          <a:prstGeom prst="line">
            <a:avLst/>
          </a:prstGeom>
          <a:ln w="19050" cap="flat">
            <a:solidFill>
              <a:srgbClr val="000000"/>
            </a:solidFill>
            <a:prstDash val="solid"/>
            <a:headEnd type="none" w="sm" len="sm"/>
            <a:tailEnd type="none" w="sm" len="sm"/>
          </a:ln>
        </p:spPr>
        <p:txBody>
          <a:bodyPr/>
          <a:lstStyle/>
          <a:p>
            <a:endParaRPr lang="it-IT"/>
          </a:p>
        </p:txBody>
      </p:sp>
      <p:sp>
        <p:nvSpPr>
          <p:cNvPr id="16" name="TextBox 16"/>
          <p:cNvSpPr txBox="1"/>
          <p:nvPr/>
        </p:nvSpPr>
        <p:spPr>
          <a:xfrm>
            <a:off x="2800211" y="3187297"/>
            <a:ext cx="3285710" cy="1016635"/>
          </a:xfrm>
          <a:prstGeom prst="rect">
            <a:avLst/>
          </a:prstGeom>
        </p:spPr>
        <p:txBody>
          <a:bodyPr lIns="0" tIns="0" rIns="0" bIns="0" rtlCol="0" anchor="t">
            <a:spAutoFit/>
          </a:bodyPr>
          <a:lstStyle/>
          <a:p>
            <a:pPr algn="l">
              <a:lnSpc>
                <a:spcPts val="3919"/>
              </a:lnSpc>
            </a:pPr>
            <a:r>
              <a:rPr lang="en-US" sz="3999" b="1">
                <a:solidFill>
                  <a:srgbClr val="000000"/>
                </a:solidFill>
                <a:latin typeface="Helvetica Now Display Bold"/>
                <a:ea typeface="Helvetica Now Display Bold"/>
                <a:cs typeface="Helvetica Now Display Bold"/>
                <a:sym typeface="Helvetica Now Display Bold"/>
              </a:rPr>
              <a:t>Individual Professionals</a:t>
            </a:r>
          </a:p>
        </p:txBody>
      </p:sp>
      <p:sp>
        <p:nvSpPr>
          <p:cNvPr id="17" name="TextBox 17"/>
          <p:cNvSpPr txBox="1"/>
          <p:nvPr/>
        </p:nvSpPr>
        <p:spPr>
          <a:xfrm>
            <a:off x="6403338" y="8479060"/>
            <a:ext cx="3656348" cy="606425"/>
          </a:xfrm>
          <a:prstGeom prst="rect">
            <a:avLst/>
          </a:prstGeom>
        </p:spPr>
        <p:txBody>
          <a:bodyPr lIns="0" tIns="0" rIns="0" bIns="0" rtlCol="0" anchor="t">
            <a:spAutoFit/>
          </a:bodyPr>
          <a:lstStyle/>
          <a:p>
            <a:pPr algn="l">
              <a:lnSpc>
                <a:spcPts val="4900"/>
              </a:lnSpc>
            </a:pPr>
            <a:r>
              <a:rPr lang="en-US" sz="3500" spc="-94">
                <a:solidFill>
                  <a:srgbClr val="000000"/>
                </a:solidFill>
                <a:latin typeface="Helvetica Now Display"/>
                <a:ea typeface="Helvetica Now Display"/>
                <a:cs typeface="Helvetica Now Display"/>
                <a:sym typeface="Helvetica Now Display"/>
              </a:rPr>
              <a:t>IFLA</a:t>
            </a:r>
          </a:p>
        </p:txBody>
      </p:sp>
      <p:sp>
        <p:nvSpPr>
          <p:cNvPr id="18" name="TextBox 18"/>
          <p:cNvSpPr txBox="1"/>
          <p:nvPr/>
        </p:nvSpPr>
        <p:spPr>
          <a:xfrm>
            <a:off x="10813486" y="7827355"/>
            <a:ext cx="7318324" cy="1989455"/>
          </a:xfrm>
          <a:prstGeom prst="rect">
            <a:avLst/>
          </a:prstGeom>
        </p:spPr>
        <p:txBody>
          <a:bodyPr lIns="0" tIns="0" rIns="0" bIns="0" rtlCol="0" anchor="t">
            <a:spAutoFit/>
          </a:bodyPr>
          <a:lstStyle/>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Provide standards and guidelines</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Offer training opportunities</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Facilitate networking and communities of practice</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Disseminate new knowledge and trends</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Advocate for investment in the profession</a:t>
            </a:r>
          </a:p>
        </p:txBody>
      </p:sp>
      <p:sp>
        <p:nvSpPr>
          <p:cNvPr id="19" name="AutoShape 19"/>
          <p:cNvSpPr/>
          <p:nvPr/>
        </p:nvSpPr>
        <p:spPr>
          <a:xfrm>
            <a:off x="10670956" y="2639580"/>
            <a:ext cx="0" cy="7463492"/>
          </a:xfrm>
          <a:prstGeom prst="line">
            <a:avLst/>
          </a:prstGeom>
          <a:ln w="19050" cap="flat">
            <a:solidFill>
              <a:srgbClr val="000000"/>
            </a:solidFill>
            <a:prstDash val="solid"/>
            <a:headEnd type="none" w="sm" len="sm"/>
            <a:tailEnd type="none" w="sm" len="sm"/>
          </a:ln>
        </p:spPr>
        <p:txBody>
          <a:bodyPr/>
          <a:lstStyle/>
          <a:p>
            <a:endParaRPr lang="it-IT"/>
          </a:p>
        </p:txBody>
      </p:sp>
      <p:sp>
        <p:nvSpPr>
          <p:cNvPr id="20" name="TextBox 20"/>
          <p:cNvSpPr txBox="1"/>
          <p:nvPr/>
        </p:nvSpPr>
        <p:spPr>
          <a:xfrm>
            <a:off x="10804306" y="5070072"/>
            <a:ext cx="7318324" cy="2389505"/>
          </a:xfrm>
          <a:prstGeom prst="rect">
            <a:avLst/>
          </a:prstGeom>
        </p:spPr>
        <p:txBody>
          <a:bodyPr lIns="0" tIns="0" rIns="0" bIns="0" rtlCol="0" anchor="t">
            <a:spAutoFit/>
          </a:bodyPr>
          <a:lstStyle/>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Allocate time for professional development</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Invest in training and learning resources</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Encourage experimentation and innovation</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Support mentoring, coaching and peer learning</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Embed learning into workplace culture</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Recognise achievements</a:t>
            </a:r>
          </a:p>
        </p:txBody>
      </p:sp>
      <p:sp>
        <p:nvSpPr>
          <p:cNvPr id="21" name="TextBox 21"/>
          <p:cNvSpPr txBox="1"/>
          <p:nvPr/>
        </p:nvSpPr>
        <p:spPr>
          <a:xfrm>
            <a:off x="10804306" y="2634212"/>
            <a:ext cx="7318324" cy="1989455"/>
          </a:xfrm>
          <a:prstGeom prst="rect">
            <a:avLst/>
          </a:prstGeom>
        </p:spPr>
        <p:txBody>
          <a:bodyPr lIns="0" tIns="0" rIns="0" bIns="0" rtlCol="0" anchor="t">
            <a:spAutoFit/>
          </a:bodyPr>
          <a:lstStyle/>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Stay curious and informed</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Identify personal skills gaps</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Explore new tools and practices</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Build a personal learning routine</a:t>
            </a:r>
          </a:p>
          <a:p>
            <a:pPr marL="496571" lvl="1" indent="-248285" algn="l">
              <a:lnSpc>
                <a:spcPts val="3220"/>
              </a:lnSpc>
              <a:buFont typeface="Arial"/>
              <a:buChar char="•"/>
            </a:pPr>
            <a:r>
              <a:rPr lang="en-US" sz="2300" spc="-62">
                <a:solidFill>
                  <a:srgbClr val="000000"/>
                </a:solidFill>
                <a:latin typeface="Helvetica Now Display"/>
                <a:ea typeface="Helvetica Now Display"/>
                <a:cs typeface="Helvetica Now Display"/>
                <a:sym typeface="Helvetica Now Display"/>
              </a:rPr>
              <a:t>Take initiative rather than waiting for opportunities</a:t>
            </a:r>
          </a:p>
        </p:txBody>
      </p:sp>
      <p:sp>
        <p:nvSpPr>
          <p:cNvPr id="22" name="AutoShape 22"/>
          <p:cNvSpPr/>
          <p:nvPr/>
        </p:nvSpPr>
        <p:spPr>
          <a:xfrm flipH="1" flipV="1">
            <a:off x="165370" y="7653131"/>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23" name="TextBox 23"/>
          <p:cNvSpPr txBox="1"/>
          <p:nvPr/>
        </p:nvSpPr>
        <p:spPr>
          <a:xfrm>
            <a:off x="6420718" y="3311440"/>
            <a:ext cx="4116888" cy="606425"/>
          </a:xfrm>
          <a:prstGeom prst="rect">
            <a:avLst/>
          </a:prstGeom>
        </p:spPr>
        <p:txBody>
          <a:bodyPr lIns="0" tIns="0" rIns="0" bIns="0" rtlCol="0" anchor="t">
            <a:spAutoFit/>
          </a:bodyPr>
          <a:lstStyle/>
          <a:p>
            <a:pPr algn="l">
              <a:lnSpc>
                <a:spcPts val="4900"/>
              </a:lnSpc>
            </a:pPr>
            <a:r>
              <a:rPr lang="en-US" sz="3500" spc="-94">
                <a:solidFill>
                  <a:srgbClr val="000000"/>
                </a:solidFill>
                <a:latin typeface="Helvetica Now Display"/>
                <a:ea typeface="Helvetica Now Display"/>
                <a:cs typeface="Helvetica Now Display"/>
                <a:sym typeface="Helvetica Now Display"/>
              </a:rPr>
              <a:t>Camilla Notarbartolo</a:t>
            </a:r>
          </a:p>
        </p:txBody>
      </p:sp>
      <p:grpSp>
        <p:nvGrpSpPr>
          <p:cNvPr id="24" name="Group 24"/>
          <p:cNvGrpSpPr/>
          <p:nvPr/>
        </p:nvGrpSpPr>
        <p:grpSpPr>
          <a:xfrm>
            <a:off x="174550" y="4898619"/>
            <a:ext cx="17957260" cy="2717050"/>
            <a:chOff x="0" y="0"/>
            <a:chExt cx="4729484" cy="715602"/>
          </a:xfrm>
        </p:grpSpPr>
        <p:sp>
          <p:nvSpPr>
            <p:cNvPr id="25" name="Freeform 25"/>
            <p:cNvSpPr/>
            <p:nvPr/>
          </p:nvSpPr>
          <p:spPr>
            <a:xfrm>
              <a:off x="0" y="0"/>
              <a:ext cx="4729484" cy="715602"/>
            </a:xfrm>
            <a:custGeom>
              <a:avLst/>
              <a:gdLst/>
              <a:ahLst/>
              <a:cxnLst/>
              <a:rect l="l" t="t" r="r" b="b"/>
              <a:pathLst>
                <a:path w="4729484" h="715602">
                  <a:moveTo>
                    <a:pt x="0" y="0"/>
                  </a:moveTo>
                  <a:lnTo>
                    <a:pt x="4729484" y="0"/>
                  </a:lnTo>
                  <a:lnTo>
                    <a:pt x="4729484" y="715602"/>
                  </a:lnTo>
                  <a:lnTo>
                    <a:pt x="0" y="715602"/>
                  </a:lnTo>
                  <a:close/>
                </a:path>
              </a:pathLst>
            </a:custGeom>
            <a:solidFill>
              <a:srgbClr val="FF751F">
                <a:alpha val="40000"/>
              </a:srgbClr>
            </a:solidFill>
          </p:spPr>
          <p:txBody>
            <a:bodyPr/>
            <a:lstStyle/>
            <a:p>
              <a:endParaRPr lang="it-IT"/>
            </a:p>
          </p:txBody>
        </p:sp>
        <p:sp>
          <p:nvSpPr>
            <p:cNvPr id="26" name="TextBox 26"/>
            <p:cNvSpPr txBox="1"/>
            <p:nvPr/>
          </p:nvSpPr>
          <p:spPr>
            <a:xfrm>
              <a:off x="0" y="38100"/>
              <a:ext cx="4729484" cy="677502"/>
            </a:xfrm>
            <a:prstGeom prst="rect">
              <a:avLst/>
            </a:prstGeom>
          </p:spPr>
          <p:txBody>
            <a:bodyPr lIns="50800" tIns="50800" rIns="50800" bIns="50800" rtlCol="0" anchor="ctr"/>
            <a:lstStyle/>
            <a:p>
              <a:pPr algn="ctr">
                <a:lnSpc>
                  <a:spcPts val="1320"/>
                </a:lnSpc>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262" y="1928213"/>
            <a:ext cx="8505415" cy="4220946"/>
          </a:xfrm>
          <a:custGeom>
            <a:avLst/>
            <a:gdLst/>
            <a:ahLst/>
            <a:cxnLst/>
            <a:rect l="l" t="t" r="r" b="b"/>
            <a:pathLst>
              <a:path w="8505415" h="4220946">
                <a:moveTo>
                  <a:pt x="0" y="0"/>
                </a:moveTo>
                <a:lnTo>
                  <a:pt x="8505415" y="0"/>
                </a:lnTo>
                <a:lnTo>
                  <a:pt x="8505415" y="4220945"/>
                </a:lnTo>
                <a:lnTo>
                  <a:pt x="0" y="4220945"/>
                </a:lnTo>
                <a:lnTo>
                  <a:pt x="0" y="0"/>
                </a:lnTo>
                <a:close/>
              </a:path>
            </a:pathLst>
          </a:custGeom>
          <a:blipFill>
            <a:blip r:embed="rId2">
              <a:alphaModFix amt="75000"/>
            </a:blip>
            <a:stretch>
              <a:fillRect t="-5121" b="-28970"/>
            </a:stretch>
          </a:blipFill>
        </p:spPr>
        <p:txBody>
          <a:bodyPr/>
          <a:lstStyle/>
          <a:p>
            <a:endParaRPr lang="it-IT"/>
          </a:p>
        </p:txBody>
      </p:sp>
      <p:sp>
        <p:nvSpPr>
          <p:cNvPr id="3" name="AutoShape 3"/>
          <p:cNvSpPr/>
          <p:nvPr/>
        </p:nvSpPr>
        <p:spPr>
          <a:xfrm flipV="1">
            <a:off x="165370" y="6606711"/>
            <a:ext cx="17957260" cy="0"/>
          </a:xfrm>
          <a:prstGeom prst="line">
            <a:avLst/>
          </a:prstGeom>
          <a:ln w="19050" cap="flat">
            <a:solidFill>
              <a:srgbClr val="000000"/>
            </a:solidFill>
            <a:prstDash val="solid"/>
            <a:headEnd type="none" w="sm" len="sm"/>
            <a:tailEnd type="none" w="sm" len="sm"/>
          </a:ln>
        </p:spPr>
        <p:txBody>
          <a:bodyPr/>
          <a:lstStyle/>
          <a:p>
            <a:endParaRPr lang="it-IT"/>
          </a:p>
        </p:txBody>
      </p:sp>
      <p:sp>
        <p:nvSpPr>
          <p:cNvPr id="4" name="AutoShape 4"/>
          <p:cNvSpPr/>
          <p:nvPr/>
        </p:nvSpPr>
        <p:spPr>
          <a:xfrm flipH="1">
            <a:off x="9111214" y="1928213"/>
            <a:ext cx="126781" cy="8236692"/>
          </a:xfrm>
          <a:prstGeom prst="line">
            <a:avLst/>
          </a:prstGeom>
          <a:ln w="19050" cap="flat">
            <a:solidFill>
              <a:srgbClr val="000000"/>
            </a:solidFill>
            <a:prstDash val="solid"/>
            <a:headEnd type="none" w="sm" len="sm"/>
            <a:tailEnd type="none" w="sm" len="sm"/>
          </a:ln>
        </p:spPr>
        <p:txBody>
          <a:bodyPr/>
          <a:lstStyle/>
          <a:p>
            <a:endParaRPr lang="it-IT"/>
          </a:p>
        </p:txBody>
      </p:sp>
      <p:sp>
        <p:nvSpPr>
          <p:cNvPr id="5" name="Freeform 5"/>
          <p:cNvSpPr/>
          <p:nvPr/>
        </p:nvSpPr>
        <p:spPr>
          <a:xfrm>
            <a:off x="9396964" y="1928213"/>
            <a:ext cx="8501202" cy="4220946"/>
          </a:xfrm>
          <a:custGeom>
            <a:avLst/>
            <a:gdLst/>
            <a:ahLst/>
            <a:cxnLst/>
            <a:rect l="l" t="t" r="r" b="b"/>
            <a:pathLst>
              <a:path w="8501202" h="4220946">
                <a:moveTo>
                  <a:pt x="0" y="0"/>
                </a:moveTo>
                <a:lnTo>
                  <a:pt x="8501202" y="0"/>
                </a:lnTo>
                <a:lnTo>
                  <a:pt x="8501202" y="4220945"/>
                </a:lnTo>
                <a:lnTo>
                  <a:pt x="0" y="4220945"/>
                </a:lnTo>
                <a:lnTo>
                  <a:pt x="0" y="0"/>
                </a:lnTo>
                <a:close/>
              </a:path>
            </a:pathLst>
          </a:custGeom>
          <a:blipFill>
            <a:blip r:embed="rId3">
              <a:alphaModFix amt="75000"/>
            </a:blip>
            <a:stretch>
              <a:fillRect t="-12094" b="-21930"/>
            </a:stretch>
          </a:blipFill>
        </p:spPr>
        <p:txBody>
          <a:bodyPr/>
          <a:lstStyle/>
          <a:p>
            <a:endParaRPr lang="it-IT"/>
          </a:p>
        </p:txBody>
      </p:sp>
      <p:sp>
        <p:nvSpPr>
          <p:cNvPr id="6" name="TextBox 6"/>
          <p:cNvSpPr txBox="1"/>
          <p:nvPr/>
        </p:nvSpPr>
        <p:spPr>
          <a:xfrm>
            <a:off x="9547365" y="6968661"/>
            <a:ext cx="6070494" cy="2667635"/>
          </a:xfrm>
          <a:prstGeom prst="rect">
            <a:avLst/>
          </a:prstGeom>
        </p:spPr>
        <p:txBody>
          <a:bodyPr lIns="0" tIns="0" rIns="0" bIns="0" rtlCol="0" anchor="t">
            <a:spAutoFit/>
          </a:bodyPr>
          <a:lstStyle/>
          <a:p>
            <a:pPr algn="l">
              <a:lnSpc>
                <a:spcPts val="3519"/>
              </a:lnSpc>
            </a:pPr>
            <a:r>
              <a:rPr lang="en-US" sz="3999" spc="-107">
                <a:solidFill>
                  <a:srgbClr val="000000"/>
                </a:solidFill>
                <a:latin typeface="Helvetica Now Display"/>
                <a:ea typeface="Helvetica Now Display"/>
                <a:cs typeface="Helvetica Now Display"/>
                <a:sym typeface="Helvetica Now Display"/>
              </a:rPr>
              <a:t>In the next part of my presentation, we will see how the Milan Library System supports its employees in their continuing professional development.</a:t>
            </a:r>
          </a:p>
        </p:txBody>
      </p:sp>
      <p:sp>
        <p:nvSpPr>
          <p:cNvPr id="7" name="TextBox 7"/>
          <p:cNvSpPr txBox="1"/>
          <p:nvPr/>
        </p:nvSpPr>
        <p:spPr>
          <a:xfrm>
            <a:off x="324262" y="6968661"/>
            <a:ext cx="8437989" cy="3105785"/>
          </a:xfrm>
          <a:prstGeom prst="rect">
            <a:avLst/>
          </a:prstGeom>
        </p:spPr>
        <p:txBody>
          <a:bodyPr lIns="0" tIns="0" rIns="0" bIns="0" rtlCol="0" anchor="t">
            <a:spAutoFit/>
          </a:bodyPr>
          <a:lstStyle/>
          <a:p>
            <a:pPr algn="l">
              <a:lnSpc>
                <a:spcPts val="3519"/>
              </a:lnSpc>
            </a:pPr>
            <a:r>
              <a:rPr lang="en-US" sz="3999" spc="-107">
                <a:solidFill>
                  <a:srgbClr val="000000"/>
                </a:solidFill>
                <a:latin typeface="Helvetica Now Display"/>
                <a:ea typeface="Helvetica Now Display"/>
                <a:cs typeface="Helvetica Now Display"/>
                <a:sym typeface="Helvetica Now Display"/>
              </a:rPr>
              <a:t>Individuals cannot do everything alone.</a:t>
            </a:r>
          </a:p>
          <a:p>
            <a:pPr algn="l">
              <a:lnSpc>
                <a:spcPts val="3519"/>
              </a:lnSpc>
            </a:pPr>
            <a:endParaRPr lang="en-US" sz="3999" spc="-107">
              <a:solidFill>
                <a:srgbClr val="000000"/>
              </a:solidFill>
              <a:latin typeface="Helvetica Now Display"/>
              <a:ea typeface="Helvetica Now Display"/>
              <a:cs typeface="Helvetica Now Display"/>
              <a:sym typeface="Helvetica Now Display"/>
            </a:endParaRPr>
          </a:p>
          <a:p>
            <a:pPr marL="863599" lvl="1" indent="-431800"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Organisations must create conditions that support learning.</a:t>
            </a:r>
          </a:p>
          <a:p>
            <a:pPr algn="l">
              <a:lnSpc>
                <a:spcPts val="3519"/>
              </a:lnSpc>
            </a:pPr>
            <a:endParaRPr lang="en-US" sz="3999" spc="-107">
              <a:solidFill>
                <a:srgbClr val="000000"/>
              </a:solidFill>
              <a:latin typeface="Helvetica Now Display"/>
              <a:ea typeface="Helvetica Now Display"/>
              <a:cs typeface="Helvetica Now Display"/>
              <a:sym typeface="Helvetica Now Display"/>
            </a:endParaRPr>
          </a:p>
          <a:p>
            <a:pPr marL="863599" lvl="1" indent="-431800"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Professional development is also a management responsibility.</a:t>
            </a:r>
          </a:p>
        </p:txBody>
      </p:sp>
      <p:sp>
        <p:nvSpPr>
          <p:cNvPr id="8" name="TextBox 8"/>
          <p:cNvSpPr txBox="1"/>
          <p:nvPr/>
        </p:nvSpPr>
        <p:spPr>
          <a:xfrm>
            <a:off x="577825" y="829028"/>
            <a:ext cx="17320341" cy="1099185"/>
          </a:xfrm>
          <a:prstGeom prst="rect">
            <a:avLst/>
          </a:prstGeom>
        </p:spPr>
        <p:txBody>
          <a:bodyPr lIns="0" tIns="0" rIns="0" bIns="0" rtlCol="0" anchor="t">
            <a:spAutoFit/>
          </a:bodyPr>
          <a:lstStyle/>
          <a:p>
            <a:pPr algn="l">
              <a:lnSpc>
                <a:spcPts val="7920"/>
              </a:lnSpc>
            </a:pPr>
            <a:r>
              <a:rPr lang="en-US" sz="9000" spc="-242">
                <a:solidFill>
                  <a:srgbClr val="000000"/>
                </a:solidFill>
                <a:latin typeface="Helvetica Now Display"/>
                <a:ea typeface="Helvetica Now Display"/>
                <a:cs typeface="Helvetica Now Display"/>
                <a:sym typeface="Helvetica Now Display"/>
              </a:rPr>
              <a:t>The Role of Employers</a:t>
            </a:r>
          </a:p>
        </p:txBody>
      </p:sp>
      <p:sp>
        <p:nvSpPr>
          <p:cNvPr id="9" name="Freeform 9"/>
          <p:cNvSpPr/>
          <p:nvPr/>
        </p:nvSpPr>
        <p:spPr>
          <a:xfrm>
            <a:off x="15917705" y="6844836"/>
            <a:ext cx="1980460" cy="2024424"/>
          </a:xfrm>
          <a:custGeom>
            <a:avLst/>
            <a:gdLst/>
            <a:ahLst/>
            <a:cxnLst/>
            <a:rect l="l" t="t" r="r" b="b"/>
            <a:pathLst>
              <a:path w="1980460" h="2024424">
                <a:moveTo>
                  <a:pt x="0" y="0"/>
                </a:moveTo>
                <a:lnTo>
                  <a:pt x="1980461" y="0"/>
                </a:lnTo>
                <a:lnTo>
                  <a:pt x="1980461" y="2024424"/>
                </a:lnTo>
                <a:lnTo>
                  <a:pt x="0" y="2024424"/>
                </a:lnTo>
                <a:lnTo>
                  <a:pt x="0" y="0"/>
                </a:lnTo>
                <a:close/>
              </a:path>
            </a:pathLst>
          </a:custGeom>
          <a:blipFill>
            <a:blip r:embed="rId4">
              <a:alphaModFix amt="75000"/>
            </a:blip>
            <a:stretch>
              <a:fillRect l="-12531" r="-104537"/>
            </a:stretch>
          </a:blipFill>
        </p:spPr>
        <p:txBody>
          <a:bodyPr/>
          <a:lstStyle/>
          <a:p>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327058" y="2626094"/>
            <a:ext cx="17795572" cy="7496385"/>
          </a:xfrm>
          <a:custGeom>
            <a:avLst/>
            <a:gdLst/>
            <a:ahLst/>
            <a:cxnLst/>
            <a:rect l="l" t="t" r="r" b="b"/>
            <a:pathLst>
              <a:path w="17795572" h="7496385">
                <a:moveTo>
                  <a:pt x="0" y="0"/>
                </a:moveTo>
                <a:lnTo>
                  <a:pt x="17795572" y="0"/>
                </a:lnTo>
                <a:lnTo>
                  <a:pt x="17795572" y="7496384"/>
                </a:lnTo>
                <a:lnTo>
                  <a:pt x="0" y="7496384"/>
                </a:lnTo>
                <a:lnTo>
                  <a:pt x="0" y="0"/>
                </a:lnTo>
                <a:close/>
              </a:path>
            </a:pathLst>
          </a:custGeom>
          <a:blipFill>
            <a:blip r:embed="rId3"/>
            <a:stretch>
              <a:fillRect/>
            </a:stretch>
          </a:blipFill>
        </p:spPr>
        <p:txBody>
          <a:bodyPr/>
          <a:lstStyle/>
          <a:p>
            <a:endParaRPr lang="it-IT"/>
          </a:p>
        </p:txBody>
      </p:sp>
      <p:grpSp>
        <p:nvGrpSpPr>
          <p:cNvPr id="5" name="Group 5"/>
          <p:cNvGrpSpPr/>
          <p:nvPr/>
        </p:nvGrpSpPr>
        <p:grpSpPr>
          <a:xfrm>
            <a:off x="9688479" y="4862116"/>
            <a:ext cx="2786254" cy="1310090"/>
            <a:chOff x="0" y="0"/>
            <a:chExt cx="733828" cy="345044"/>
          </a:xfrm>
        </p:grpSpPr>
        <p:sp>
          <p:nvSpPr>
            <p:cNvPr id="6" name="Freeform 6"/>
            <p:cNvSpPr/>
            <p:nvPr/>
          </p:nvSpPr>
          <p:spPr>
            <a:xfrm>
              <a:off x="0" y="0"/>
              <a:ext cx="733828" cy="345044"/>
            </a:xfrm>
            <a:custGeom>
              <a:avLst/>
              <a:gdLst/>
              <a:ahLst/>
              <a:cxnLst/>
              <a:rect l="l" t="t" r="r" b="b"/>
              <a:pathLst>
                <a:path w="733828" h="345044">
                  <a:moveTo>
                    <a:pt x="0" y="0"/>
                  </a:moveTo>
                  <a:lnTo>
                    <a:pt x="733828" y="0"/>
                  </a:lnTo>
                  <a:lnTo>
                    <a:pt x="733828" y="345044"/>
                  </a:lnTo>
                  <a:lnTo>
                    <a:pt x="0" y="345044"/>
                  </a:lnTo>
                  <a:close/>
                </a:path>
              </a:pathLst>
            </a:custGeom>
            <a:solidFill>
              <a:srgbClr val="FF751F">
                <a:alpha val="40000"/>
              </a:srgbClr>
            </a:solidFill>
          </p:spPr>
          <p:txBody>
            <a:bodyPr/>
            <a:lstStyle/>
            <a:p>
              <a:endParaRPr lang="it-IT"/>
            </a:p>
          </p:txBody>
        </p:sp>
        <p:sp>
          <p:nvSpPr>
            <p:cNvPr id="7" name="TextBox 7"/>
            <p:cNvSpPr txBox="1"/>
            <p:nvPr/>
          </p:nvSpPr>
          <p:spPr>
            <a:xfrm>
              <a:off x="0" y="38100"/>
              <a:ext cx="733828" cy="306944"/>
            </a:xfrm>
            <a:prstGeom prst="rect">
              <a:avLst/>
            </a:prstGeom>
          </p:spPr>
          <p:txBody>
            <a:bodyPr lIns="50800" tIns="50800" rIns="50800" bIns="50800" rtlCol="0" anchor="ctr"/>
            <a:lstStyle/>
            <a:p>
              <a:pPr algn="ctr">
                <a:lnSpc>
                  <a:spcPts val="1320"/>
                </a:lnSpc>
              </a:pPr>
              <a:endParaRPr/>
            </a:p>
          </p:txBody>
        </p:sp>
      </p:grpSp>
      <p:sp>
        <p:nvSpPr>
          <p:cNvPr id="8" name="TextBox 8"/>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TextBox 4"/>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grpSp>
        <p:nvGrpSpPr>
          <p:cNvPr id="5" name="Group 5"/>
          <p:cNvGrpSpPr/>
          <p:nvPr/>
        </p:nvGrpSpPr>
        <p:grpSpPr>
          <a:xfrm>
            <a:off x="1028700" y="7569950"/>
            <a:ext cx="13326988" cy="2717050"/>
            <a:chOff x="0" y="0"/>
            <a:chExt cx="3509989" cy="715602"/>
          </a:xfrm>
        </p:grpSpPr>
        <p:sp>
          <p:nvSpPr>
            <p:cNvPr id="6" name="Freeform 6"/>
            <p:cNvSpPr/>
            <p:nvPr/>
          </p:nvSpPr>
          <p:spPr>
            <a:xfrm>
              <a:off x="0" y="0"/>
              <a:ext cx="3509988" cy="715602"/>
            </a:xfrm>
            <a:custGeom>
              <a:avLst/>
              <a:gdLst/>
              <a:ahLst/>
              <a:cxnLst/>
              <a:rect l="l" t="t" r="r" b="b"/>
              <a:pathLst>
                <a:path w="3509988" h="715602">
                  <a:moveTo>
                    <a:pt x="0" y="0"/>
                  </a:moveTo>
                  <a:lnTo>
                    <a:pt x="3509988" y="0"/>
                  </a:lnTo>
                  <a:lnTo>
                    <a:pt x="3509988" y="715602"/>
                  </a:lnTo>
                  <a:lnTo>
                    <a:pt x="0" y="715602"/>
                  </a:lnTo>
                  <a:close/>
                </a:path>
              </a:pathLst>
            </a:custGeom>
            <a:solidFill>
              <a:srgbClr val="FF751F">
                <a:alpha val="40000"/>
              </a:srgbClr>
            </a:solidFill>
          </p:spPr>
          <p:txBody>
            <a:bodyPr/>
            <a:lstStyle/>
            <a:p>
              <a:endParaRPr lang="it-IT"/>
            </a:p>
          </p:txBody>
        </p:sp>
        <p:sp>
          <p:nvSpPr>
            <p:cNvPr id="7" name="TextBox 7"/>
            <p:cNvSpPr txBox="1"/>
            <p:nvPr/>
          </p:nvSpPr>
          <p:spPr>
            <a:xfrm>
              <a:off x="0" y="38100"/>
              <a:ext cx="3509989" cy="677502"/>
            </a:xfrm>
            <a:prstGeom prst="rect">
              <a:avLst/>
            </a:prstGeom>
          </p:spPr>
          <p:txBody>
            <a:bodyPr lIns="50800" tIns="50800" rIns="50800" bIns="50800" rtlCol="0" anchor="ctr"/>
            <a:lstStyle/>
            <a:p>
              <a:pPr algn="ctr">
                <a:lnSpc>
                  <a:spcPts val="1320"/>
                </a:lnSpc>
              </a:pPr>
              <a:endParaRPr/>
            </a:p>
          </p:txBody>
        </p:sp>
      </p:grpSp>
      <p:sp>
        <p:nvSpPr>
          <p:cNvPr id="8" name="TextBox 8"/>
          <p:cNvSpPr txBox="1"/>
          <p:nvPr/>
        </p:nvSpPr>
        <p:spPr>
          <a:xfrm>
            <a:off x="327058" y="2799715"/>
            <a:ext cx="17795572" cy="7487285"/>
          </a:xfrm>
          <a:prstGeom prst="rect">
            <a:avLst/>
          </a:prstGeom>
        </p:spPr>
        <p:txBody>
          <a:bodyPr lIns="0" tIns="0" rIns="0" bIns="0" rtlCol="0" anchor="t">
            <a:spAutoFit/>
          </a:bodyPr>
          <a:lstStyle/>
          <a:p>
            <a:pPr algn="l">
              <a:lnSpc>
                <a:spcPts val="3519"/>
              </a:lnSpc>
            </a:pPr>
            <a:r>
              <a:rPr lang="en-US" sz="3999" spc="-107">
                <a:solidFill>
                  <a:srgbClr val="000000"/>
                </a:solidFill>
                <a:latin typeface="Helvetica Now Display"/>
                <a:ea typeface="Helvetica Now Display"/>
                <a:cs typeface="Helvetica Now Display"/>
                <a:sym typeface="Helvetica Now Display"/>
              </a:rPr>
              <a:t>The </a:t>
            </a:r>
            <a:r>
              <a:rPr lang="en-US" sz="3999" b="1" spc="-107">
                <a:solidFill>
                  <a:srgbClr val="000000"/>
                </a:solidFill>
                <a:latin typeface="Helvetica Now Display Bold"/>
                <a:ea typeface="Helvetica Now Display Bold"/>
                <a:cs typeface="Helvetica Now Display Bold"/>
                <a:sym typeface="Helvetica Now Display Bold"/>
              </a:rPr>
              <a:t>Innovation and Development Unit</a:t>
            </a:r>
            <a:r>
              <a:rPr lang="en-US" sz="3999" spc="-107">
                <a:solidFill>
                  <a:srgbClr val="000000"/>
                </a:solidFill>
                <a:latin typeface="Helvetica Now Display"/>
                <a:ea typeface="Helvetica Now Display"/>
                <a:cs typeface="Helvetica Now Display"/>
                <a:sym typeface="Helvetica Now Display"/>
              </a:rPr>
              <a:t> includes:</a:t>
            </a:r>
          </a:p>
          <a:p>
            <a:pPr marL="863599" lvl="1" indent="-431800"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Innovation and Development Office ( 5 staff members)</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Reading Promotion</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Special Projects</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Proximity Libraries and Prison Libraries</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Social Report</a:t>
            </a:r>
          </a:p>
          <a:p>
            <a:pPr marL="863599" lvl="1" indent="-431800"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Libraries Promotion Office (5 staff members)</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Website</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Social Media</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Corporate Identity</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Posters and flyers</a:t>
            </a:r>
          </a:p>
          <a:p>
            <a:pPr marL="863599" lvl="1" indent="-431800" algn="l">
              <a:lnSpc>
                <a:spcPts val="3519"/>
              </a:lnSpc>
              <a:buFont typeface="Arial"/>
              <a:buChar char="•"/>
            </a:pPr>
            <a:r>
              <a:rPr lang="en-US" sz="3999" b="1" spc="-107">
                <a:solidFill>
                  <a:srgbClr val="000000"/>
                </a:solidFill>
                <a:latin typeface="Helvetica Now Display Bold"/>
                <a:ea typeface="Helvetica Now Display Bold"/>
                <a:cs typeface="Helvetica Now Display Bold"/>
                <a:sym typeface="Helvetica Now Display Bold"/>
              </a:rPr>
              <a:t>Training and Quality Office</a:t>
            </a:r>
            <a:r>
              <a:rPr lang="en-US" sz="3999" spc="-107">
                <a:solidFill>
                  <a:srgbClr val="000000"/>
                </a:solidFill>
                <a:latin typeface="Helvetica Now Display"/>
                <a:ea typeface="Helvetica Now Display"/>
                <a:cs typeface="Helvetica Now Display"/>
                <a:sym typeface="Helvetica Now Display"/>
              </a:rPr>
              <a:t> ( created in 2015, 2 staff members)</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Trainings</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European Mobility</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EU projects</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Coordination of the MIL Working Group</a:t>
            </a:r>
          </a:p>
          <a:p>
            <a:pPr marL="1727199" lvl="2" indent="-575733" algn="l">
              <a:lnSpc>
                <a:spcPts val="3519"/>
              </a:lnSpc>
              <a:buFont typeface="Arial"/>
              <a:buChar char="⚬"/>
            </a:pPr>
            <a:r>
              <a:rPr lang="en-US" sz="3999" spc="-107">
                <a:solidFill>
                  <a:srgbClr val="000000"/>
                </a:solidFill>
                <a:latin typeface="Helvetica Now Display"/>
                <a:ea typeface="Helvetica Now Display"/>
                <a:cs typeface="Helvetica Now Display"/>
                <a:sym typeface="Helvetica Now Display"/>
              </a:rPr>
              <a:t>Library Visits, Internships, Traineeships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609595" y="2331110"/>
            <a:ext cx="0" cy="7718672"/>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AutoShape 3"/>
          <p:cNvSpPr/>
          <p:nvPr/>
        </p:nvSpPr>
        <p:spPr>
          <a:xfrm flipH="1">
            <a:off x="9222471" y="2331110"/>
            <a:ext cx="2372" cy="7718672"/>
          </a:xfrm>
          <a:prstGeom prst="line">
            <a:avLst/>
          </a:prstGeom>
          <a:ln w="19050" cap="flat">
            <a:solidFill>
              <a:srgbClr val="000000"/>
            </a:solidFill>
            <a:prstDash val="solid"/>
            <a:headEnd type="none" w="sm" len="sm"/>
            <a:tailEnd type="none" w="sm" len="sm"/>
          </a:ln>
        </p:spPr>
        <p:txBody>
          <a:bodyPr/>
          <a:lstStyle/>
          <a:p>
            <a:endParaRPr lang="it-IT"/>
          </a:p>
        </p:txBody>
      </p:sp>
      <p:sp>
        <p:nvSpPr>
          <p:cNvPr id="4" name="AutoShape 4"/>
          <p:cNvSpPr/>
          <p:nvPr/>
        </p:nvSpPr>
        <p:spPr>
          <a:xfrm>
            <a:off x="13588745" y="2331110"/>
            <a:ext cx="0" cy="5861507"/>
          </a:xfrm>
          <a:prstGeom prst="line">
            <a:avLst/>
          </a:prstGeom>
          <a:ln w="19050" cap="flat">
            <a:solidFill>
              <a:srgbClr val="000000"/>
            </a:solidFill>
            <a:prstDash val="solid"/>
            <a:headEnd type="none" w="sm" len="sm"/>
            <a:tailEnd type="none" w="sm" len="sm"/>
          </a:ln>
        </p:spPr>
        <p:txBody>
          <a:bodyPr/>
          <a:lstStyle/>
          <a:p>
            <a:endParaRPr lang="it-IT"/>
          </a:p>
        </p:txBody>
      </p:sp>
      <p:sp>
        <p:nvSpPr>
          <p:cNvPr id="5" name="AutoShape 5"/>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TextBox 6"/>
          <p:cNvSpPr txBox="1"/>
          <p:nvPr/>
        </p:nvSpPr>
        <p:spPr>
          <a:xfrm>
            <a:off x="9358927" y="6364877"/>
            <a:ext cx="4039318" cy="3493135"/>
          </a:xfrm>
          <a:prstGeom prst="rect">
            <a:avLst/>
          </a:prstGeom>
        </p:spPr>
        <p:txBody>
          <a:bodyPr lIns="0" tIns="0" rIns="0" bIns="0" rtlCol="0" anchor="t">
            <a:spAutoFit/>
          </a:bodyPr>
          <a:lstStyle/>
          <a:p>
            <a:pPr algn="l">
              <a:lnSpc>
                <a:spcPts val="3919"/>
              </a:lnSpc>
            </a:pPr>
            <a:r>
              <a:rPr lang="en-US" sz="3999">
                <a:solidFill>
                  <a:srgbClr val="FF751F"/>
                </a:solidFill>
                <a:latin typeface="Helvetica Now Display"/>
                <a:ea typeface="Helvetica Now Display"/>
                <a:cs typeface="Helvetica Now Display"/>
                <a:sym typeface="Helvetica Now Display"/>
              </a:rPr>
              <a:t>ANNUAL FOCUS AS A SUPPORT TO QUALITY STANDARS</a:t>
            </a:r>
            <a:r>
              <a:rPr lang="en-US" sz="3999">
                <a:solidFill>
                  <a:srgbClr val="000000"/>
                </a:solidFill>
                <a:latin typeface="Helvetica Now Display"/>
                <a:ea typeface="Helvetica Now Display"/>
                <a:cs typeface="Helvetica Now Display"/>
                <a:sym typeface="Helvetica Now Display"/>
              </a:rPr>
              <a:t> through intensive</a:t>
            </a:r>
          </a:p>
          <a:p>
            <a:pPr algn="l">
              <a:lnSpc>
                <a:spcPts val="3919"/>
              </a:lnSpc>
            </a:pPr>
            <a:r>
              <a:rPr lang="en-US" sz="3999">
                <a:solidFill>
                  <a:srgbClr val="000000"/>
                </a:solidFill>
                <a:latin typeface="Helvetica Now Display"/>
                <a:ea typeface="Helvetica Now Display"/>
                <a:cs typeface="Helvetica Now Display"/>
                <a:sym typeface="Helvetica Now Display"/>
              </a:rPr>
              <a:t>training periods on specific issues</a:t>
            </a:r>
          </a:p>
        </p:txBody>
      </p:sp>
      <p:sp>
        <p:nvSpPr>
          <p:cNvPr id="7" name="TextBox 7"/>
          <p:cNvSpPr txBox="1"/>
          <p:nvPr/>
        </p:nvSpPr>
        <p:spPr>
          <a:xfrm>
            <a:off x="4945858" y="2594247"/>
            <a:ext cx="4036217" cy="7027565"/>
          </a:xfrm>
          <a:prstGeom prst="rect">
            <a:avLst/>
          </a:prstGeom>
        </p:spPr>
        <p:txBody>
          <a:bodyPr lIns="0" tIns="0" rIns="0" bIns="0" rtlCol="0" anchor="t">
            <a:spAutoFit/>
          </a:bodyPr>
          <a:lstStyle/>
          <a:p>
            <a:pPr algn="l">
              <a:lnSpc>
                <a:spcPts val="3919"/>
              </a:lnSpc>
            </a:pPr>
            <a:r>
              <a:rPr lang="en-US" sz="3999" dirty="0">
                <a:solidFill>
                  <a:srgbClr val="FF751F"/>
                </a:solidFill>
                <a:latin typeface="Helvetica Now Display"/>
                <a:ea typeface="Helvetica Now Display"/>
                <a:cs typeface="Helvetica Now Display"/>
                <a:sym typeface="Helvetica Now Display"/>
              </a:rPr>
              <a:t>TRAINING BULLETIN</a:t>
            </a:r>
            <a:r>
              <a:rPr lang="en-US" sz="3999" dirty="0">
                <a:solidFill>
                  <a:srgbClr val="000000"/>
                </a:solidFill>
                <a:latin typeface="Helvetica Now Display"/>
                <a:ea typeface="Helvetica Now Display"/>
                <a:cs typeface="Helvetica Now Display"/>
                <a:sym typeface="Helvetica Now Display"/>
              </a:rPr>
              <a:t> to share internal</a:t>
            </a:r>
          </a:p>
          <a:p>
            <a:pPr algn="l">
              <a:lnSpc>
                <a:spcPts val="3919"/>
              </a:lnSpc>
            </a:pPr>
            <a:r>
              <a:rPr lang="en-US" sz="3999" dirty="0">
                <a:solidFill>
                  <a:srgbClr val="000000"/>
                </a:solidFill>
                <a:latin typeface="Helvetica Now Display"/>
                <a:ea typeface="Helvetica Now Display"/>
                <a:cs typeface="Helvetica Now Display"/>
                <a:sym typeface="Helvetica Now Display"/>
              </a:rPr>
              <a:t>and external training opportunities</a:t>
            </a:r>
          </a:p>
          <a:p>
            <a:pPr algn="l">
              <a:lnSpc>
                <a:spcPts val="3919"/>
              </a:lnSpc>
            </a:pPr>
            <a:endParaRPr lang="en-US" sz="3999" dirty="0">
              <a:solidFill>
                <a:srgbClr val="000000"/>
              </a:solidFill>
              <a:latin typeface="Helvetica Now Display"/>
              <a:ea typeface="Helvetica Now Display"/>
              <a:cs typeface="Helvetica Now Display"/>
              <a:sym typeface="Helvetica Now Display"/>
            </a:endParaRPr>
          </a:p>
          <a:p>
            <a:pPr>
              <a:lnSpc>
                <a:spcPts val="3919"/>
              </a:lnSpc>
            </a:pPr>
            <a:r>
              <a:rPr lang="en-US" sz="3999" dirty="0">
                <a:solidFill>
                  <a:srgbClr val="FF751F"/>
                </a:solidFill>
                <a:latin typeface="Helvetica Now Display"/>
                <a:ea typeface="Helvetica Now Display"/>
                <a:cs typeface="Helvetica Now Display"/>
                <a:sym typeface="Helvetica Now Display"/>
              </a:rPr>
              <a:t>LEARNING RECOGNITION SYSTEM </a:t>
            </a:r>
            <a:r>
              <a:rPr lang="en-US" sz="3999" dirty="0">
                <a:solidFill>
                  <a:srgbClr val="000000"/>
                </a:solidFill>
                <a:latin typeface="Helvetica Now Display"/>
                <a:ea typeface="Helvetica Now Display"/>
                <a:cs typeface="Helvetica Now Display"/>
                <a:sym typeface="Helvetica Now Display"/>
              </a:rPr>
              <a:t>to register participation and extract data for the annual report</a:t>
            </a:r>
          </a:p>
        </p:txBody>
      </p:sp>
      <p:sp>
        <p:nvSpPr>
          <p:cNvPr id="8" name="TextBox 8"/>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9" name="TextBox 9"/>
          <p:cNvSpPr txBox="1"/>
          <p:nvPr/>
        </p:nvSpPr>
        <p:spPr>
          <a:xfrm>
            <a:off x="13741597" y="2594247"/>
            <a:ext cx="4036217" cy="3988435"/>
          </a:xfrm>
          <a:prstGeom prst="rect">
            <a:avLst/>
          </a:prstGeom>
        </p:spPr>
        <p:txBody>
          <a:bodyPr lIns="0" tIns="0" rIns="0" bIns="0" rtlCol="0" anchor="t">
            <a:spAutoFit/>
          </a:bodyPr>
          <a:lstStyle/>
          <a:p>
            <a:pPr algn="l">
              <a:lnSpc>
                <a:spcPts val="3919"/>
              </a:lnSpc>
            </a:pPr>
            <a:r>
              <a:rPr lang="en-US" sz="3999">
                <a:solidFill>
                  <a:srgbClr val="FF751F"/>
                </a:solidFill>
                <a:latin typeface="Helvetica Now Display"/>
                <a:ea typeface="Helvetica Now Display"/>
                <a:cs typeface="Helvetica Now Display"/>
                <a:sym typeface="Helvetica Now Display"/>
              </a:rPr>
              <a:t>PEER-TO-PEER TRAININGS</a:t>
            </a:r>
            <a:r>
              <a:rPr lang="en-US" sz="3999">
                <a:solidFill>
                  <a:srgbClr val="000000"/>
                </a:solidFill>
                <a:latin typeface="Helvetica Now Display"/>
                <a:ea typeface="Helvetica Now Display"/>
                <a:cs typeface="Helvetica Now Display"/>
                <a:sym typeface="Helvetica Now Display"/>
              </a:rPr>
              <a:t> to encourage the sharing of innovation and best practices amongst colleagues</a:t>
            </a:r>
          </a:p>
        </p:txBody>
      </p:sp>
      <p:sp>
        <p:nvSpPr>
          <p:cNvPr id="10" name="TextBox 10"/>
          <p:cNvSpPr txBox="1"/>
          <p:nvPr/>
        </p:nvSpPr>
        <p:spPr>
          <a:xfrm>
            <a:off x="411452" y="2594247"/>
            <a:ext cx="4036217" cy="6960235"/>
          </a:xfrm>
          <a:prstGeom prst="rect">
            <a:avLst/>
          </a:prstGeom>
        </p:spPr>
        <p:txBody>
          <a:bodyPr lIns="0" tIns="0" rIns="0" bIns="0" rtlCol="0" anchor="t">
            <a:spAutoFit/>
          </a:bodyPr>
          <a:lstStyle/>
          <a:p>
            <a:pPr algn="l">
              <a:lnSpc>
                <a:spcPts val="3919"/>
              </a:lnSpc>
            </a:pPr>
            <a:r>
              <a:rPr lang="en-US" sz="3999">
                <a:solidFill>
                  <a:srgbClr val="FF751F"/>
                </a:solidFill>
                <a:latin typeface="Helvetica Now Display"/>
                <a:ea typeface="Helvetica Now Display"/>
                <a:cs typeface="Helvetica Now Display"/>
                <a:sym typeface="Helvetica Now Display"/>
              </a:rPr>
              <a:t>TRAINING OFFICE PLATFORM</a:t>
            </a:r>
            <a:r>
              <a:rPr lang="en-US" sz="3999">
                <a:solidFill>
                  <a:srgbClr val="000000"/>
                </a:solidFill>
                <a:latin typeface="Helvetica Now Display"/>
                <a:ea typeface="Helvetica Now Display"/>
                <a:cs typeface="Helvetica Now Display"/>
                <a:sym typeface="Helvetica Now Display"/>
              </a:rPr>
              <a:t> where you can find teaching materials, links</a:t>
            </a:r>
          </a:p>
          <a:p>
            <a:pPr algn="l">
              <a:lnSpc>
                <a:spcPts val="3919"/>
              </a:lnSpc>
            </a:pPr>
            <a:r>
              <a:rPr lang="en-US" sz="3999">
                <a:solidFill>
                  <a:srgbClr val="000000"/>
                </a:solidFill>
                <a:latin typeface="Helvetica Now Display"/>
                <a:ea typeface="Helvetica Now Display"/>
                <a:cs typeface="Helvetica Now Display"/>
                <a:sym typeface="Helvetica Now Display"/>
              </a:rPr>
              <a:t>to professional development opportunities, news on training opportunities, and details of conferences and trade fairs</a:t>
            </a:r>
          </a:p>
        </p:txBody>
      </p:sp>
      <p:sp>
        <p:nvSpPr>
          <p:cNvPr id="11" name="Freeform 11"/>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12" name="TextBox 12"/>
          <p:cNvSpPr txBox="1"/>
          <p:nvPr/>
        </p:nvSpPr>
        <p:spPr>
          <a:xfrm>
            <a:off x="9386769" y="2454424"/>
            <a:ext cx="4036217" cy="3493135"/>
          </a:xfrm>
          <a:prstGeom prst="rect">
            <a:avLst/>
          </a:prstGeom>
        </p:spPr>
        <p:txBody>
          <a:bodyPr lIns="0" tIns="0" rIns="0" bIns="0" rtlCol="0" anchor="t">
            <a:spAutoFit/>
          </a:bodyPr>
          <a:lstStyle/>
          <a:p>
            <a:pPr algn="l">
              <a:lnSpc>
                <a:spcPts val="3919"/>
              </a:lnSpc>
            </a:pPr>
            <a:r>
              <a:rPr lang="en-US" sz="3999">
                <a:solidFill>
                  <a:srgbClr val="FF751F"/>
                </a:solidFill>
                <a:latin typeface="Helvetica Now Display"/>
                <a:ea typeface="Helvetica Now Display"/>
                <a:cs typeface="Helvetica Now Display"/>
                <a:sym typeface="Helvetica Now Display"/>
              </a:rPr>
              <a:t>ANNUAL TRAINING NEWS </a:t>
            </a:r>
            <a:r>
              <a:rPr lang="en-US" sz="3999">
                <a:solidFill>
                  <a:srgbClr val="000000"/>
                </a:solidFill>
                <a:latin typeface="Helvetica Now Display"/>
                <a:ea typeface="Helvetica Now Display"/>
                <a:cs typeface="Helvetica Now Display"/>
                <a:sym typeface="Helvetica Now Display"/>
              </a:rPr>
              <a:t>to highlight the topics and activities for the academic year to come</a:t>
            </a:r>
          </a:p>
        </p:txBody>
      </p:sp>
      <p:sp>
        <p:nvSpPr>
          <p:cNvPr id="13" name="TextBox 13"/>
          <p:cNvSpPr txBox="1"/>
          <p:nvPr/>
        </p:nvSpPr>
        <p:spPr>
          <a:xfrm>
            <a:off x="13779245" y="7051947"/>
            <a:ext cx="4036217" cy="2502535"/>
          </a:xfrm>
          <a:prstGeom prst="rect">
            <a:avLst/>
          </a:prstGeom>
        </p:spPr>
        <p:txBody>
          <a:bodyPr lIns="0" tIns="0" rIns="0" bIns="0" rtlCol="0" anchor="t">
            <a:spAutoFit/>
          </a:bodyPr>
          <a:lstStyle/>
          <a:p>
            <a:pPr algn="l">
              <a:lnSpc>
                <a:spcPts val="3919"/>
              </a:lnSpc>
            </a:pPr>
            <a:r>
              <a:rPr lang="en-US" sz="3999">
                <a:solidFill>
                  <a:srgbClr val="FF751F"/>
                </a:solidFill>
                <a:latin typeface="Helvetica Now Display"/>
                <a:ea typeface="Helvetica Now Display"/>
                <a:cs typeface="Helvetica Now Display"/>
                <a:sym typeface="Helvetica Now Display"/>
              </a:rPr>
              <a:t>ANNUAL REPORT </a:t>
            </a:r>
            <a:r>
              <a:rPr lang="en-US" sz="3999">
                <a:solidFill>
                  <a:srgbClr val="000000"/>
                </a:solidFill>
                <a:latin typeface="Helvetica Now Display"/>
                <a:ea typeface="Helvetica Now Display"/>
                <a:cs typeface="Helvetica Now Display"/>
                <a:sym typeface="Helvetica Now Display"/>
              </a:rPr>
              <a:t>to share the learnings and highlight participation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327058" y="3618229"/>
            <a:ext cx="13939377" cy="6342417"/>
          </a:xfrm>
          <a:custGeom>
            <a:avLst/>
            <a:gdLst/>
            <a:ahLst/>
            <a:cxnLst/>
            <a:rect l="l" t="t" r="r" b="b"/>
            <a:pathLst>
              <a:path w="13939377" h="6342417">
                <a:moveTo>
                  <a:pt x="0" y="0"/>
                </a:moveTo>
                <a:lnTo>
                  <a:pt x="13939377" y="0"/>
                </a:lnTo>
                <a:lnTo>
                  <a:pt x="13939377" y="6342416"/>
                </a:lnTo>
                <a:lnTo>
                  <a:pt x="0" y="6342416"/>
                </a:lnTo>
                <a:lnTo>
                  <a:pt x="0" y="0"/>
                </a:lnTo>
                <a:close/>
              </a:path>
            </a:pathLst>
          </a:custGeom>
          <a:blipFill>
            <a:blip r:embed="rId3"/>
            <a:stretch>
              <a:fillRect/>
            </a:stretch>
          </a:blipFill>
        </p:spPr>
        <p:txBody>
          <a:bodyPr/>
          <a:lstStyle/>
          <a:p>
            <a:endParaRPr lang="it-IT"/>
          </a:p>
        </p:txBody>
      </p:sp>
      <p:sp>
        <p:nvSpPr>
          <p:cNvPr id="5" name="TextBox 5"/>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6" name="TextBox 6"/>
          <p:cNvSpPr txBox="1"/>
          <p:nvPr/>
        </p:nvSpPr>
        <p:spPr>
          <a:xfrm>
            <a:off x="327058" y="2802902"/>
            <a:ext cx="17795572" cy="476885"/>
          </a:xfrm>
          <a:prstGeom prst="rect">
            <a:avLst/>
          </a:prstGeom>
        </p:spPr>
        <p:txBody>
          <a:bodyPr lIns="0" tIns="0" rIns="0" bIns="0" rtlCol="0" anchor="t">
            <a:spAutoFit/>
          </a:bodyPr>
          <a:lstStyle/>
          <a:p>
            <a:pPr algn="l">
              <a:lnSpc>
                <a:spcPts val="3519"/>
              </a:lnSpc>
            </a:pPr>
            <a:r>
              <a:rPr lang="en-US" sz="3999" b="1" spc="-107">
                <a:solidFill>
                  <a:srgbClr val="000000"/>
                </a:solidFill>
                <a:latin typeface="Helvetica Now Display Bold"/>
                <a:ea typeface="Helvetica Now Display Bold"/>
                <a:cs typeface="Helvetica Now Display Bold"/>
                <a:sym typeface="Helvetica Now Display Bold"/>
              </a:rPr>
              <a:t>Platform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327058" y="3860812"/>
            <a:ext cx="12458155" cy="6073976"/>
          </a:xfrm>
          <a:custGeom>
            <a:avLst/>
            <a:gdLst/>
            <a:ahLst/>
            <a:cxnLst/>
            <a:rect l="l" t="t" r="r" b="b"/>
            <a:pathLst>
              <a:path w="12458155" h="6073976">
                <a:moveTo>
                  <a:pt x="0" y="0"/>
                </a:moveTo>
                <a:lnTo>
                  <a:pt x="12458154" y="0"/>
                </a:lnTo>
                <a:lnTo>
                  <a:pt x="12458154" y="6073976"/>
                </a:lnTo>
                <a:lnTo>
                  <a:pt x="0" y="6073976"/>
                </a:lnTo>
                <a:lnTo>
                  <a:pt x="0" y="0"/>
                </a:lnTo>
                <a:close/>
              </a:path>
            </a:pathLst>
          </a:custGeom>
          <a:blipFill>
            <a:blip r:embed="rId3"/>
            <a:stretch>
              <a:fillRect/>
            </a:stretch>
          </a:blipFill>
        </p:spPr>
        <p:txBody>
          <a:bodyPr/>
          <a:lstStyle/>
          <a:p>
            <a:endParaRPr lang="it-IT"/>
          </a:p>
        </p:txBody>
      </p:sp>
      <p:sp>
        <p:nvSpPr>
          <p:cNvPr id="5" name="Freeform 5"/>
          <p:cNvSpPr/>
          <p:nvPr/>
        </p:nvSpPr>
        <p:spPr>
          <a:xfrm>
            <a:off x="13523185" y="2679077"/>
            <a:ext cx="3306119" cy="7255711"/>
          </a:xfrm>
          <a:custGeom>
            <a:avLst/>
            <a:gdLst/>
            <a:ahLst/>
            <a:cxnLst/>
            <a:rect l="l" t="t" r="r" b="b"/>
            <a:pathLst>
              <a:path w="3306119" h="7255711">
                <a:moveTo>
                  <a:pt x="0" y="0"/>
                </a:moveTo>
                <a:lnTo>
                  <a:pt x="3306119" y="0"/>
                </a:lnTo>
                <a:lnTo>
                  <a:pt x="3306119" y="7255711"/>
                </a:lnTo>
                <a:lnTo>
                  <a:pt x="0" y="7255711"/>
                </a:lnTo>
                <a:lnTo>
                  <a:pt x="0" y="0"/>
                </a:lnTo>
                <a:close/>
              </a:path>
            </a:pathLst>
          </a:custGeom>
          <a:blipFill>
            <a:blip r:embed="rId4"/>
            <a:stretch>
              <a:fillRect/>
            </a:stretch>
          </a:blipFill>
        </p:spPr>
        <p:txBody>
          <a:bodyPr/>
          <a:lstStyle/>
          <a:p>
            <a:endParaRPr lang="it-IT"/>
          </a:p>
        </p:txBody>
      </p:sp>
      <p:sp>
        <p:nvSpPr>
          <p:cNvPr id="6" name="TextBox 6"/>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7" name="TextBox 7"/>
          <p:cNvSpPr txBox="1"/>
          <p:nvPr/>
        </p:nvSpPr>
        <p:spPr>
          <a:xfrm>
            <a:off x="327058" y="2802902"/>
            <a:ext cx="17795572" cy="476885"/>
          </a:xfrm>
          <a:prstGeom prst="rect">
            <a:avLst/>
          </a:prstGeom>
        </p:spPr>
        <p:txBody>
          <a:bodyPr lIns="0" tIns="0" rIns="0" bIns="0" rtlCol="0" anchor="t">
            <a:spAutoFit/>
          </a:bodyPr>
          <a:lstStyle/>
          <a:p>
            <a:pPr algn="l">
              <a:lnSpc>
                <a:spcPts val="3519"/>
              </a:lnSpc>
            </a:pPr>
            <a:r>
              <a:rPr lang="en-US" sz="3999" b="1" spc="-107">
                <a:solidFill>
                  <a:srgbClr val="000000"/>
                </a:solidFill>
                <a:latin typeface="Helvetica Now Display Bold"/>
                <a:ea typeface="Helvetica Now Display Bold"/>
                <a:cs typeface="Helvetica Now Display Bold"/>
                <a:sym typeface="Helvetica Now Display Bold"/>
              </a:rPr>
              <a:t>Bulletins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327058" y="7158600"/>
            <a:ext cx="8608768" cy="2836968"/>
          </a:xfrm>
          <a:custGeom>
            <a:avLst/>
            <a:gdLst/>
            <a:ahLst/>
            <a:cxnLst/>
            <a:rect l="l" t="t" r="r" b="b"/>
            <a:pathLst>
              <a:path w="8608768" h="2836968">
                <a:moveTo>
                  <a:pt x="0" y="0"/>
                </a:moveTo>
                <a:lnTo>
                  <a:pt x="8608768" y="0"/>
                </a:lnTo>
                <a:lnTo>
                  <a:pt x="8608768" y="2836968"/>
                </a:lnTo>
                <a:lnTo>
                  <a:pt x="0" y="2836968"/>
                </a:lnTo>
                <a:lnTo>
                  <a:pt x="0" y="0"/>
                </a:lnTo>
                <a:close/>
              </a:path>
            </a:pathLst>
          </a:custGeom>
          <a:blipFill>
            <a:blip r:embed="rId3"/>
            <a:stretch>
              <a:fillRect r="-48082"/>
            </a:stretch>
          </a:blipFill>
        </p:spPr>
        <p:txBody>
          <a:bodyPr/>
          <a:lstStyle/>
          <a:p>
            <a:endParaRPr lang="it-IT"/>
          </a:p>
        </p:txBody>
      </p:sp>
      <p:sp>
        <p:nvSpPr>
          <p:cNvPr id="5" name="Freeform 5"/>
          <p:cNvSpPr/>
          <p:nvPr/>
        </p:nvSpPr>
        <p:spPr>
          <a:xfrm>
            <a:off x="327058" y="3464307"/>
            <a:ext cx="8608768" cy="3351392"/>
          </a:xfrm>
          <a:custGeom>
            <a:avLst/>
            <a:gdLst/>
            <a:ahLst/>
            <a:cxnLst/>
            <a:rect l="l" t="t" r="r" b="b"/>
            <a:pathLst>
              <a:path w="8608768" h="3351392">
                <a:moveTo>
                  <a:pt x="0" y="0"/>
                </a:moveTo>
                <a:lnTo>
                  <a:pt x="8608768" y="0"/>
                </a:lnTo>
                <a:lnTo>
                  <a:pt x="8608768" y="3351393"/>
                </a:lnTo>
                <a:lnTo>
                  <a:pt x="0" y="3351393"/>
                </a:lnTo>
                <a:lnTo>
                  <a:pt x="0" y="0"/>
                </a:lnTo>
                <a:close/>
              </a:path>
            </a:pathLst>
          </a:custGeom>
          <a:blipFill>
            <a:blip r:embed="rId4"/>
            <a:stretch>
              <a:fillRect l="-696" t="-2217" r="-32311" b="-95663"/>
            </a:stretch>
          </a:blipFill>
        </p:spPr>
        <p:txBody>
          <a:bodyPr/>
          <a:lstStyle/>
          <a:p>
            <a:endParaRPr lang="it-IT"/>
          </a:p>
        </p:txBody>
      </p:sp>
      <p:sp>
        <p:nvSpPr>
          <p:cNvPr id="6" name="Freeform 6"/>
          <p:cNvSpPr/>
          <p:nvPr/>
        </p:nvSpPr>
        <p:spPr>
          <a:xfrm>
            <a:off x="9144000" y="3464307"/>
            <a:ext cx="9144000" cy="6531260"/>
          </a:xfrm>
          <a:custGeom>
            <a:avLst/>
            <a:gdLst/>
            <a:ahLst/>
            <a:cxnLst/>
            <a:rect l="l" t="t" r="r" b="b"/>
            <a:pathLst>
              <a:path w="9144000" h="6531260">
                <a:moveTo>
                  <a:pt x="0" y="0"/>
                </a:moveTo>
                <a:lnTo>
                  <a:pt x="9144000" y="0"/>
                </a:lnTo>
                <a:lnTo>
                  <a:pt x="9144000" y="6531261"/>
                </a:lnTo>
                <a:lnTo>
                  <a:pt x="0" y="6531261"/>
                </a:lnTo>
                <a:lnTo>
                  <a:pt x="0" y="0"/>
                </a:lnTo>
                <a:close/>
              </a:path>
            </a:pathLst>
          </a:custGeom>
          <a:blipFill>
            <a:blip r:embed="rId5"/>
            <a:stretch>
              <a:fillRect l="-1922" t="-2079" r="-1922"/>
            </a:stretch>
          </a:blipFill>
        </p:spPr>
        <p:txBody>
          <a:bodyPr/>
          <a:lstStyle/>
          <a:p>
            <a:endParaRPr lang="it-IT"/>
          </a:p>
        </p:txBody>
      </p:sp>
      <p:sp>
        <p:nvSpPr>
          <p:cNvPr id="7" name="TextBox 7"/>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8" name="TextBox 8"/>
          <p:cNvSpPr txBox="1"/>
          <p:nvPr/>
        </p:nvSpPr>
        <p:spPr>
          <a:xfrm>
            <a:off x="327058" y="2802902"/>
            <a:ext cx="17795572" cy="476885"/>
          </a:xfrm>
          <a:prstGeom prst="rect">
            <a:avLst/>
          </a:prstGeom>
        </p:spPr>
        <p:txBody>
          <a:bodyPr lIns="0" tIns="0" rIns="0" bIns="0" rtlCol="0" anchor="t">
            <a:spAutoFit/>
          </a:bodyPr>
          <a:lstStyle/>
          <a:p>
            <a:pPr algn="l">
              <a:lnSpc>
                <a:spcPts val="3519"/>
              </a:lnSpc>
            </a:pPr>
            <a:r>
              <a:rPr lang="en-US" sz="3999" b="1" spc="-107">
                <a:solidFill>
                  <a:srgbClr val="000000"/>
                </a:solidFill>
                <a:latin typeface="Helvetica Now Display Bold"/>
                <a:ea typeface="Helvetica Now Display Bold"/>
                <a:cs typeface="Helvetica Now Display Bold"/>
                <a:sym typeface="Helvetica Now Display Bold"/>
              </a:rPr>
              <a:t>Learning Recognition System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0" y="3554948"/>
            <a:ext cx="11983358" cy="6694659"/>
          </a:xfrm>
          <a:custGeom>
            <a:avLst/>
            <a:gdLst/>
            <a:ahLst/>
            <a:cxnLst/>
            <a:rect l="l" t="t" r="r" b="b"/>
            <a:pathLst>
              <a:path w="11983358" h="6694659">
                <a:moveTo>
                  <a:pt x="0" y="0"/>
                </a:moveTo>
                <a:lnTo>
                  <a:pt x="11983358" y="0"/>
                </a:lnTo>
                <a:lnTo>
                  <a:pt x="11983358" y="6694659"/>
                </a:lnTo>
                <a:lnTo>
                  <a:pt x="0" y="6694659"/>
                </a:lnTo>
                <a:lnTo>
                  <a:pt x="0" y="0"/>
                </a:lnTo>
                <a:close/>
              </a:path>
            </a:pathLst>
          </a:custGeom>
          <a:blipFill>
            <a:blip r:embed="rId3"/>
            <a:stretch>
              <a:fillRect/>
            </a:stretch>
          </a:blipFill>
        </p:spPr>
        <p:txBody>
          <a:bodyPr/>
          <a:lstStyle/>
          <a:p>
            <a:endParaRPr lang="it-IT"/>
          </a:p>
        </p:txBody>
      </p:sp>
      <p:sp>
        <p:nvSpPr>
          <p:cNvPr id="5" name="TextBox 5"/>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6" name="TextBox 6"/>
          <p:cNvSpPr txBox="1"/>
          <p:nvPr/>
        </p:nvSpPr>
        <p:spPr>
          <a:xfrm>
            <a:off x="327058" y="2802902"/>
            <a:ext cx="17795572" cy="476885"/>
          </a:xfrm>
          <a:prstGeom prst="rect">
            <a:avLst/>
          </a:prstGeom>
        </p:spPr>
        <p:txBody>
          <a:bodyPr lIns="0" tIns="0" rIns="0" bIns="0" rtlCol="0" anchor="t">
            <a:spAutoFit/>
          </a:bodyPr>
          <a:lstStyle/>
          <a:p>
            <a:pPr algn="l">
              <a:lnSpc>
                <a:spcPts val="3519"/>
              </a:lnSpc>
            </a:pPr>
            <a:r>
              <a:rPr lang="en-US" sz="3999" b="1" spc="-107">
                <a:solidFill>
                  <a:srgbClr val="000000"/>
                </a:solidFill>
                <a:latin typeface="Helvetica Now Display Bold"/>
                <a:ea typeface="Helvetica Now Display Bold"/>
                <a:cs typeface="Helvetica Now Display Bold"/>
                <a:sym typeface="Helvetica Now Display Bold"/>
              </a:rPr>
              <a:t>Annual Training News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0" y="3279787"/>
            <a:ext cx="12868825" cy="7007213"/>
          </a:xfrm>
          <a:custGeom>
            <a:avLst/>
            <a:gdLst/>
            <a:ahLst/>
            <a:cxnLst/>
            <a:rect l="l" t="t" r="r" b="b"/>
            <a:pathLst>
              <a:path w="12868825" h="7007213">
                <a:moveTo>
                  <a:pt x="0" y="0"/>
                </a:moveTo>
                <a:lnTo>
                  <a:pt x="12868825" y="0"/>
                </a:lnTo>
                <a:lnTo>
                  <a:pt x="12868825" y="7007213"/>
                </a:lnTo>
                <a:lnTo>
                  <a:pt x="0" y="7007213"/>
                </a:lnTo>
                <a:lnTo>
                  <a:pt x="0" y="0"/>
                </a:lnTo>
                <a:close/>
              </a:path>
            </a:pathLst>
          </a:custGeom>
          <a:blipFill>
            <a:blip r:embed="rId3"/>
            <a:stretch>
              <a:fillRect t="-2126"/>
            </a:stretch>
          </a:blipFill>
        </p:spPr>
        <p:txBody>
          <a:bodyPr/>
          <a:lstStyle/>
          <a:p>
            <a:endParaRPr lang="it-IT"/>
          </a:p>
        </p:txBody>
      </p:sp>
      <p:sp>
        <p:nvSpPr>
          <p:cNvPr id="5" name="TextBox 5"/>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6" name="TextBox 6"/>
          <p:cNvSpPr txBox="1"/>
          <p:nvPr/>
        </p:nvSpPr>
        <p:spPr>
          <a:xfrm>
            <a:off x="327058" y="2802902"/>
            <a:ext cx="17795572" cy="476885"/>
          </a:xfrm>
          <a:prstGeom prst="rect">
            <a:avLst/>
          </a:prstGeom>
        </p:spPr>
        <p:txBody>
          <a:bodyPr lIns="0" tIns="0" rIns="0" bIns="0" rtlCol="0" anchor="t">
            <a:spAutoFit/>
          </a:bodyPr>
          <a:lstStyle/>
          <a:p>
            <a:pPr algn="l">
              <a:lnSpc>
                <a:spcPts val="3519"/>
              </a:lnSpc>
            </a:pPr>
            <a:r>
              <a:rPr lang="en-US" sz="3999" b="1" spc="-107">
                <a:solidFill>
                  <a:srgbClr val="000000"/>
                </a:solidFill>
                <a:latin typeface="Helvetica Now Display Bold"/>
                <a:ea typeface="Helvetica Now Display Bold"/>
                <a:cs typeface="Helvetica Now Display Bold"/>
                <a:sym typeface="Helvetica Now Display Bold"/>
              </a:rPr>
              <a:t>Annual Focus as a Support For Quality Standards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327058" y="3622687"/>
            <a:ext cx="14139525" cy="6321538"/>
          </a:xfrm>
          <a:custGeom>
            <a:avLst/>
            <a:gdLst/>
            <a:ahLst/>
            <a:cxnLst/>
            <a:rect l="l" t="t" r="r" b="b"/>
            <a:pathLst>
              <a:path w="14139525" h="6321538">
                <a:moveTo>
                  <a:pt x="0" y="0"/>
                </a:moveTo>
                <a:lnTo>
                  <a:pt x="14139525" y="0"/>
                </a:lnTo>
                <a:lnTo>
                  <a:pt x="14139525" y="6321538"/>
                </a:lnTo>
                <a:lnTo>
                  <a:pt x="0" y="6321538"/>
                </a:lnTo>
                <a:lnTo>
                  <a:pt x="0" y="0"/>
                </a:lnTo>
                <a:close/>
              </a:path>
            </a:pathLst>
          </a:custGeom>
          <a:blipFill>
            <a:blip r:embed="rId3"/>
            <a:stretch>
              <a:fillRect/>
            </a:stretch>
          </a:blipFill>
        </p:spPr>
        <p:txBody>
          <a:bodyPr/>
          <a:lstStyle/>
          <a:p>
            <a:endParaRPr lang="it-IT"/>
          </a:p>
        </p:txBody>
      </p:sp>
      <p:sp>
        <p:nvSpPr>
          <p:cNvPr id="5" name="TextBox 5"/>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6" name="TextBox 6"/>
          <p:cNvSpPr txBox="1"/>
          <p:nvPr/>
        </p:nvSpPr>
        <p:spPr>
          <a:xfrm>
            <a:off x="327058" y="2802902"/>
            <a:ext cx="17795572" cy="476885"/>
          </a:xfrm>
          <a:prstGeom prst="rect">
            <a:avLst/>
          </a:prstGeom>
        </p:spPr>
        <p:txBody>
          <a:bodyPr lIns="0" tIns="0" rIns="0" bIns="0" rtlCol="0" anchor="t">
            <a:spAutoFit/>
          </a:bodyPr>
          <a:lstStyle/>
          <a:p>
            <a:pPr algn="l">
              <a:lnSpc>
                <a:spcPts val="3519"/>
              </a:lnSpc>
            </a:pPr>
            <a:r>
              <a:rPr lang="en-US" sz="3999" b="1" spc="-107">
                <a:solidFill>
                  <a:srgbClr val="000000"/>
                </a:solidFill>
                <a:latin typeface="Helvetica Now Display Bold"/>
                <a:ea typeface="Helvetica Now Display Bold"/>
                <a:cs typeface="Helvetica Now Display Bold"/>
                <a:sym typeface="Helvetica Now Display Bold"/>
              </a:rPr>
              <a:t>Peer-to peer trainings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327058" y="2331110"/>
            <a:ext cx="17795572" cy="0"/>
          </a:xfrm>
          <a:prstGeom prst="line">
            <a:avLst/>
          </a:prstGeom>
          <a:ln w="19050" cap="flat">
            <a:solidFill>
              <a:srgbClr val="000000"/>
            </a:solidFill>
            <a:prstDash val="solid"/>
            <a:headEnd type="none" w="sm" len="sm"/>
            <a:tailEnd type="none" w="sm" len="sm"/>
          </a:ln>
        </p:spPr>
        <p:txBody>
          <a:bodyPr/>
          <a:lstStyle/>
          <a:p>
            <a:endParaRPr lang="it-IT"/>
          </a:p>
        </p:txBody>
      </p:sp>
      <p:sp>
        <p:nvSpPr>
          <p:cNvPr id="3" name="Freeform 3"/>
          <p:cNvSpPr/>
          <p:nvPr/>
        </p:nvSpPr>
        <p:spPr>
          <a:xfrm>
            <a:off x="15797354" y="116186"/>
            <a:ext cx="1980460" cy="2024424"/>
          </a:xfrm>
          <a:custGeom>
            <a:avLst/>
            <a:gdLst/>
            <a:ahLst/>
            <a:cxnLst/>
            <a:rect l="l" t="t" r="r" b="b"/>
            <a:pathLst>
              <a:path w="1980460" h="2024424">
                <a:moveTo>
                  <a:pt x="0" y="0"/>
                </a:moveTo>
                <a:lnTo>
                  <a:pt x="1980460" y="0"/>
                </a:lnTo>
                <a:lnTo>
                  <a:pt x="1980460" y="2024424"/>
                </a:lnTo>
                <a:lnTo>
                  <a:pt x="0" y="2024424"/>
                </a:lnTo>
                <a:lnTo>
                  <a:pt x="0" y="0"/>
                </a:lnTo>
                <a:close/>
              </a:path>
            </a:pathLst>
          </a:custGeom>
          <a:blipFill>
            <a:blip r:embed="rId2">
              <a:alphaModFix amt="75000"/>
            </a:blip>
            <a:stretch>
              <a:fillRect l="-12531" r="-104537"/>
            </a:stretch>
          </a:blipFill>
        </p:spPr>
        <p:txBody>
          <a:bodyPr/>
          <a:lstStyle/>
          <a:p>
            <a:endParaRPr lang="it-IT"/>
          </a:p>
        </p:txBody>
      </p:sp>
      <p:sp>
        <p:nvSpPr>
          <p:cNvPr id="4" name="Freeform 4"/>
          <p:cNvSpPr/>
          <p:nvPr/>
        </p:nvSpPr>
        <p:spPr>
          <a:xfrm>
            <a:off x="0" y="3448169"/>
            <a:ext cx="12030945" cy="6838831"/>
          </a:xfrm>
          <a:custGeom>
            <a:avLst/>
            <a:gdLst/>
            <a:ahLst/>
            <a:cxnLst/>
            <a:rect l="l" t="t" r="r" b="b"/>
            <a:pathLst>
              <a:path w="12030945" h="6838831">
                <a:moveTo>
                  <a:pt x="0" y="0"/>
                </a:moveTo>
                <a:lnTo>
                  <a:pt x="12030945" y="0"/>
                </a:lnTo>
                <a:lnTo>
                  <a:pt x="12030945" y="6838831"/>
                </a:lnTo>
                <a:lnTo>
                  <a:pt x="0" y="6838831"/>
                </a:lnTo>
                <a:lnTo>
                  <a:pt x="0" y="0"/>
                </a:lnTo>
                <a:close/>
              </a:path>
            </a:pathLst>
          </a:custGeom>
          <a:blipFill>
            <a:blip r:embed="rId3"/>
            <a:stretch>
              <a:fillRect t="-7730" b="-7730"/>
            </a:stretch>
          </a:blipFill>
        </p:spPr>
        <p:txBody>
          <a:bodyPr/>
          <a:lstStyle/>
          <a:p>
            <a:endParaRPr lang="it-IT"/>
          </a:p>
        </p:txBody>
      </p:sp>
      <p:sp>
        <p:nvSpPr>
          <p:cNvPr id="5" name="TextBox 5"/>
          <p:cNvSpPr txBox="1"/>
          <p:nvPr/>
        </p:nvSpPr>
        <p:spPr>
          <a:xfrm>
            <a:off x="515823" y="440036"/>
            <a:ext cx="14660422"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The Milan Library System</a:t>
            </a:r>
          </a:p>
        </p:txBody>
      </p:sp>
      <p:sp>
        <p:nvSpPr>
          <p:cNvPr id="6" name="TextBox 6"/>
          <p:cNvSpPr txBox="1"/>
          <p:nvPr/>
        </p:nvSpPr>
        <p:spPr>
          <a:xfrm>
            <a:off x="327058" y="2802902"/>
            <a:ext cx="17795572" cy="476885"/>
          </a:xfrm>
          <a:prstGeom prst="rect">
            <a:avLst/>
          </a:prstGeom>
        </p:spPr>
        <p:txBody>
          <a:bodyPr lIns="0" tIns="0" rIns="0" bIns="0" rtlCol="0" anchor="t">
            <a:spAutoFit/>
          </a:bodyPr>
          <a:lstStyle/>
          <a:p>
            <a:pPr algn="l">
              <a:lnSpc>
                <a:spcPts val="3519"/>
              </a:lnSpc>
            </a:pPr>
            <a:r>
              <a:rPr lang="en-US" sz="3999" b="1" spc="-107">
                <a:solidFill>
                  <a:srgbClr val="000000"/>
                </a:solidFill>
                <a:latin typeface="Helvetica Now Display Bold"/>
                <a:ea typeface="Helvetica Now Display Bold"/>
                <a:cs typeface="Helvetica Now Display Bold"/>
                <a:sym typeface="Helvetica Now Display Bold"/>
              </a:rPr>
              <a:t>Annual Report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370" y="171450"/>
            <a:ext cx="17957260" cy="9944100"/>
            <a:chOff x="0" y="0"/>
            <a:chExt cx="4729484" cy="2619022"/>
          </a:xfrm>
        </p:grpSpPr>
        <p:sp>
          <p:nvSpPr>
            <p:cNvPr id="3" name="Freeform 3"/>
            <p:cNvSpPr/>
            <p:nvPr/>
          </p:nvSpPr>
          <p:spPr>
            <a:xfrm>
              <a:off x="0" y="0"/>
              <a:ext cx="4729484" cy="2619022"/>
            </a:xfrm>
            <a:custGeom>
              <a:avLst/>
              <a:gdLst/>
              <a:ahLst/>
              <a:cxnLst/>
              <a:rect l="l" t="t" r="r" b="b"/>
              <a:pathLst>
                <a:path w="4729484" h="2619022">
                  <a:moveTo>
                    <a:pt x="0" y="0"/>
                  </a:moveTo>
                  <a:lnTo>
                    <a:pt x="4729484" y="0"/>
                  </a:lnTo>
                  <a:lnTo>
                    <a:pt x="4729484" y="2619022"/>
                  </a:lnTo>
                  <a:lnTo>
                    <a:pt x="0" y="2619022"/>
                  </a:lnTo>
                  <a:close/>
                </a:path>
              </a:pathLst>
            </a:custGeom>
            <a:ln w="19050" cap="sq">
              <a:solidFill>
                <a:srgbClr val="000000"/>
              </a:solidFill>
              <a:prstDash val="solid"/>
              <a:miter/>
            </a:ln>
          </p:spPr>
          <p:txBody>
            <a:bodyPr/>
            <a:lstStyle/>
            <a:p>
              <a:endParaRPr lang="it-IT"/>
            </a:p>
          </p:txBody>
        </p:sp>
        <p:sp>
          <p:nvSpPr>
            <p:cNvPr id="4" name="TextBox 4"/>
            <p:cNvSpPr txBox="1"/>
            <p:nvPr/>
          </p:nvSpPr>
          <p:spPr>
            <a:xfrm>
              <a:off x="0" y="38100"/>
              <a:ext cx="4729484" cy="2580922"/>
            </a:xfrm>
            <a:prstGeom prst="rect">
              <a:avLst/>
            </a:prstGeom>
          </p:spPr>
          <p:txBody>
            <a:bodyPr lIns="50800" tIns="50800" rIns="50800" bIns="50800" rtlCol="0" anchor="ctr"/>
            <a:lstStyle/>
            <a:p>
              <a:pPr algn="ctr">
                <a:lnSpc>
                  <a:spcPts val="1320"/>
                </a:lnSpc>
              </a:pPr>
              <a:endParaRPr/>
            </a:p>
          </p:txBody>
        </p:sp>
      </p:grpSp>
      <p:sp>
        <p:nvSpPr>
          <p:cNvPr id="5" name="AutoShape 5"/>
          <p:cNvSpPr/>
          <p:nvPr/>
        </p:nvSpPr>
        <p:spPr>
          <a:xfrm>
            <a:off x="8081438" y="195709"/>
            <a:ext cx="0" cy="9954255"/>
          </a:xfrm>
          <a:prstGeom prst="line">
            <a:avLst/>
          </a:prstGeom>
          <a:ln w="19050" cap="flat">
            <a:solidFill>
              <a:srgbClr val="000000"/>
            </a:solidFill>
            <a:prstDash val="solid"/>
            <a:headEnd type="none" w="sm" len="sm"/>
            <a:tailEnd type="none" w="sm" len="sm"/>
          </a:ln>
        </p:spPr>
        <p:txBody>
          <a:bodyPr/>
          <a:lstStyle/>
          <a:p>
            <a:endParaRPr lang="it-IT"/>
          </a:p>
        </p:txBody>
      </p:sp>
      <p:sp>
        <p:nvSpPr>
          <p:cNvPr id="6" name="Freeform 6"/>
          <p:cNvSpPr/>
          <p:nvPr/>
        </p:nvSpPr>
        <p:spPr>
          <a:xfrm>
            <a:off x="326155" y="317896"/>
            <a:ext cx="7533110" cy="9651208"/>
          </a:xfrm>
          <a:custGeom>
            <a:avLst/>
            <a:gdLst/>
            <a:ahLst/>
            <a:cxnLst/>
            <a:rect l="l" t="t" r="r" b="b"/>
            <a:pathLst>
              <a:path w="7533110" h="9651208">
                <a:moveTo>
                  <a:pt x="0" y="0"/>
                </a:moveTo>
                <a:lnTo>
                  <a:pt x="7533110" y="0"/>
                </a:lnTo>
                <a:lnTo>
                  <a:pt x="7533110" y="9651208"/>
                </a:lnTo>
                <a:lnTo>
                  <a:pt x="0" y="9651208"/>
                </a:lnTo>
                <a:lnTo>
                  <a:pt x="0" y="0"/>
                </a:lnTo>
                <a:close/>
              </a:path>
            </a:pathLst>
          </a:custGeom>
          <a:blipFill>
            <a:blip r:embed="rId2">
              <a:alphaModFix amt="75000"/>
            </a:blip>
            <a:stretch>
              <a:fillRect t="-8646" b="-8646"/>
            </a:stretch>
          </a:blipFill>
        </p:spPr>
        <p:txBody>
          <a:bodyPr/>
          <a:lstStyle/>
          <a:p>
            <a:endParaRPr lang="it-IT"/>
          </a:p>
        </p:txBody>
      </p:sp>
      <p:sp>
        <p:nvSpPr>
          <p:cNvPr id="7" name="TextBox 7"/>
          <p:cNvSpPr txBox="1"/>
          <p:nvPr/>
        </p:nvSpPr>
        <p:spPr>
          <a:xfrm>
            <a:off x="8515325" y="3041023"/>
            <a:ext cx="9083591" cy="2627778"/>
          </a:xfrm>
          <a:prstGeom prst="rect">
            <a:avLst/>
          </a:prstGeom>
        </p:spPr>
        <p:txBody>
          <a:bodyPr lIns="0" tIns="0" rIns="0" bIns="0" rtlCol="0" anchor="t">
            <a:spAutoFit/>
          </a:bodyPr>
          <a:lstStyle/>
          <a:p>
            <a:pPr algn="l">
              <a:lnSpc>
                <a:spcPts val="2967"/>
              </a:lnSpc>
            </a:pPr>
            <a:r>
              <a:rPr lang="en-US" sz="3028">
                <a:solidFill>
                  <a:srgbClr val="000000"/>
                </a:solidFill>
                <a:latin typeface="Helvetica Now Display"/>
                <a:ea typeface="Helvetica Now Display"/>
                <a:cs typeface="Helvetica Now Display"/>
                <a:sym typeface="Helvetica Now Display"/>
              </a:rPr>
              <a:t>To contact me as Head of Training at Quality at the Milan Library System:</a:t>
            </a:r>
            <a:r>
              <a:rPr lang="en-US" sz="3028" b="1">
                <a:solidFill>
                  <a:srgbClr val="000000"/>
                </a:solidFill>
                <a:latin typeface="Helvetica Now Display Bold"/>
                <a:ea typeface="Helvetica Now Display Bold"/>
                <a:cs typeface="Helvetica Now Display Bold"/>
                <a:sym typeface="Helvetica Now Display Bold"/>
              </a:rPr>
              <a:t> camilla.notarbartolo@comune.milano.it</a:t>
            </a:r>
          </a:p>
          <a:p>
            <a:pPr algn="l">
              <a:lnSpc>
                <a:spcPts val="2967"/>
              </a:lnSpc>
            </a:pPr>
            <a:endParaRPr lang="en-US" sz="3028" b="1">
              <a:solidFill>
                <a:srgbClr val="000000"/>
              </a:solidFill>
              <a:latin typeface="Helvetica Now Display Bold"/>
              <a:ea typeface="Helvetica Now Display Bold"/>
              <a:cs typeface="Helvetica Now Display Bold"/>
              <a:sym typeface="Helvetica Now Display Bold"/>
            </a:endParaRPr>
          </a:p>
          <a:p>
            <a:pPr algn="l">
              <a:lnSpc>
                <a:spcPts val="2967"/>
              </a:lnSpc>
            </a:pPr>
            <a:r>
              <a:rPr lang="en-US" sz="3028">
                <a:solidFill>
                  <a:srgbClr val="000000"/>
                </a:solidFill>
                <a:latin typeface="Helvetica Now Display"/>
                <a:ea typeface="Helvetica Now Display"/>
                <a:cs typeface="Helvetica Now Display"/>
                <a:sym typeface="Helvetica Now Display"/>
              </a:rPr>
              <a:t>To contact me as Chair of the IFLA CPDWL Section and as a member of the Italian Library Association:</a:t>
            </a:r>
          </a:p>
          <a:p>
            <a:pPr algn="l">
              <a:lnSpc>
                <a:spcPts val="2967"/>
              </a:lnSpc>
            </a:pPr>
            <a:r>
              <a:rPr lang="en-US" sz="3028" b="1">
                <a:solidFill>
                  <a:srgbClr val="000000"/>
                </a:solidFill>
                <a:latin typeface="Helvetica Now Display Bold"/>
                <a:ea typeface="Helvetica Now Display Bold"/>
                <a:cs typeface="Helvetica Now Display Bold"/>
                <a:sym typeface="Helvetica Now Display Bold"/>
              </a:rPr>
              <a:t>camilla.notarbartolo@aib.it</a:t>
            </a:r>
          </a:p>
        </p:txBody>
      </p:sp>
      <p:sp>
        <p:nvSpPr>
          <p:cNvPr id="8" name="TextBox 8"/>
          <p:cNvSpPr txBox="1"/>
          <p:nvPr/>
        </p:nvSpPr>
        <p:spPr>
          <a:xfrm>
            <a:off x="8515325" y="1352550"/>
            <a:ext cx="7658818" cy="1300524"/>
          </a:xfrm>
          <a:prstGeom prst="rect">
            <a:avLst/>
          </a:prstGeom>
        </p:spPr>
        <p:txBody>
          <a:bodyPr lIns="0" tIns="0" rIns="0" bIns="0" rtlCol="0" anchor="t">
            <a:spAutoFit/>
          </a:bodyPr>
          <a:lstStyle/>
          <a:p>
            <a:pPr algn="l">
              <a:lnSpc>
                <a:spcPts val="9405"/>
              </a:lnSpc>
            </a:pPr>
            <a:r>
              <a:rPr lang="en-US" sz="10688" spc="-288">
                <a:solidFill>
                  <a:srgbClr val="000000"/>
                </a:solidFill>
                <a:latin typeface="Helvetica Now Display"/>
                <a:ea typeface="Helvetica Now Display"/>
                <a:cs typeface="Helvetica Now Display"/>
                <a:sym typeface="Helvetica Now Display"/>
              </a:rPr>
              <a:t>Thank you</a:t>
            </a:r>
          </a:p>
        </p:txBody>
      </p:sp>
      <p:sp>
        <p:nvSpPr>
          <p:cNvPr id="9" name="Freeform 9"/>
          <p:cNvSpPr/>
          <p:nvPr/>
        </p:nvSpPr>
        <p:spPr>
          <a:xfrm>
            <a:off x="8515325" y="6906248"/>
            <a:ext cx="9083591" cy="2842323"/>
          </a:xfrm>
          <a:custGeom>
            <a:avLst/>
            <a:gdLst/>
            <a:ahLst/>
            <a:cxnLst/>
            <a:rect l="l" t="t" r="r" b="b"/>
            <a:pathLst>
              <a:path w="9083591" h="2842323">
                <a:moveTo>
                  <a:pt x="0" y="0"/>
                </a:moveTo>
                <a:lnTo>
                  <a:pt x="9083591" y="0"/>
                </a:lnTo>
                <a:lnTo>
                  <a:pt x="9083591" y="2842324"/>
                </a:lnTo>
                <a:lnTo>
                  <a:pt x="0" y="2842324"/>
                </a:lnTo>
                <a:lnTo>
                  <a:pt x="0" y="0"/>
                </a:lnTo>
                <a:close/>
              </a:path>
            </a:pathLst>
          </a:custGeom>
          <a:blipFill>
            <a:blip r:embed="rId3">
              <a:alphaModFix amt="75000"/>
            </a:blip>
            <a:stretch>
              <a:fillRect l="-2151" r="-2151"/>
            </a:stretch>
          </a:blipFill>
        </p:spPr>
        <p:txBody>
          <a:bodyPr/>
          <a:lstStyle/>
          <a:p>
            <a:endParaRPr lang="it-IT"/>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1793</Words>
  <Application>Microsoft Office PowerPoint</Application>
  <PresentationFormat>Personalizzato</PresentationFormat>
  <Paragraphs>235</Paragraphs>
  <Slides>30</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30</vt:i4>
      </vt:variant>
    </vt:vector>
  </HeadingPairs>
  <TitlesOfParts>
    <vt:vector size="36" baseType="lpstr">
      <vt:lpstr>Arial</vt:lpstr>
      <vt:lpstr>Helvetica Now Display Italics</vt:lpstr>
      <vt:lpstr>Helvetica Now Display</vt:lpstr>
      <vt:lpstr>Helvetica Now Display Bold</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being proactive</dc:title>
  <cp:lastModifiedBy>Camilla Antonia Livi Notarbartolo</cp:lastModifiedBy>
  <cp:revision>2</cp:revision>
  <dcterms:created xsi:type="dcterms:W3CDTF">2006-08-16T00:00:00Z</dcterms:created>
  <dcterms:modified xsi:type="dcterms:W3CDTF">2026-09-16T23:23:06Z</dcterms:modified>
  <dc:identifier>DAHVFOKkXp0</dc:identifier>
</cp:coreProperties>
</file>