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Helvetica Now Display" panose="020B0604020202020204" charset="0"/>
      <p:regular r:id="rId15"/>
    </p:embeddedFont>
    <p:embeddedFont>
      <p:font typeface="Helvetica Now Display Bold" panose="020B0604020202020204" charset="0"/>
      <p:regular r:id="rId16"/>
    </p:embeddedFont>
    <p:embeddedFont>
      <p:font typeface="Helvetica Now Display Italics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80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fla.org/ifla-newsletter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ubliclibraries2030.eu/news/" TargetMode="External"/><Relationship Id="rId5" Type="http://schemas.openxmlformats.org/officeDocument/2006/relationships/hyperlink" Target="https://eblida.us9.list-manage.com/subscribe?u=e89f2b03e1c5beec6e43581dd&amp;id=b3e430f971" TargetMode="External"/><Relationship Id="rId4" Type="http://schemas.openxmlformats.org/officeDocument/2006/relationships/hyperlink" Target="https://www.ifla.org/g/cpdwl/newsletter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5370" y="171450"/>
            <a:ext cx="17957260" cy="9944100"/>
            <a:chOff x="0" y="0"/>
            <a:chExt cx="4729484" cy="26190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29484" cy="2619022"/>
            </a:xfrm>
            <a:custGeom>
              <a:avLst/>
              <a:gdLst/>
              <a:ahLst/>
              <a:cxnLst/>
              <a:rect l="l" t="t" r="r" b="b"/>
              <a:pathLst>
                <a:path w="4729484" h="2619022">
                  <a:moveTo>
                    <a:pt x="0" y="0"/>
                  </a:moveTo>
                  <a:lnTo>
                    <a:pt x="4729484" y="0"/>
                  </a:lnTo>
                  <a:lnTo>
                    <a:pt x="4729484" y="2619022"/>
                  </a:lnTo>
                  <a:lnTo>
                    <a:pt x="0" y="2619022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729484" cy="25809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0287000" y="171450"/>
            <a:ext cx="0" cy="99441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0439400" y="7663577"/>
            <a:ext cx="7533110" cy="2263940"/>
          </a:xfrm>
          <a:custGeom>
            <a:avLst/>
            <a:gdLst/>
            <a:ahLst/>
            <a:cxnLst/>
            <a:rect l="l" t="t" r="r" b="b"/>
            <a:pathLst>
              <a:path w="7533110" h="2263940">
                <a:moveTo>
                  <a:pt x="0" y="0"/>
                </a:moveTo>
                <a:lnTo>
                  <a:pt x="7533110" y="0"/>
                </a:lnTo>
                <a:lnTo>
                  <a:pt x="7533110" y="2263940"/>
                </a:lnTo>
                <a:lnTo>
                  <a:pt x="0" y="22639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8" r="-88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TextBox 7"/>
          <p:cNvSpPr txBox="1"/>
          <p:nvPr/>
        </p:nvSpPr>
        <p:spPr>
          <a:xfrm>
            <a:off x="7049372" y="467053"/>
            <a:ext cx="3085228" cy="577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9"/>
              </a:lnSpc>
            </a:pPr>
            <a:r>
              <a:rPr lang="en-US" sz="2499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KONGRES ZBDS </a:t>
            </a:r>
          </a:p>
          <a:p>
            <a:pPr algn="l">
              <a:lnSpc>
                <a:spcPts val="2199"/>
              </a:lnSpc>
            </a:pPr>
            <a:r>
              <a:rPr lang="en-US" sz="24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17 SEPTEMBER 2026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2083" y="467053"/>
            <a:ext cx="5728869" cy="854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9"/>
              </a:lnSpc>
            </a:pPr>
            <a:r>
              <a:rPr lang="en-US" sz="2499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CAMILLA NOTARBARTOLO</a:t>
            </a:r>
          </a:p>
          <a:p>
            <a:pPr algn="l">
              <a:lnSpc>
                <a:spcPts val="2199"/>
              </a:lnSpc>
            </a:pPr>
            <a:r>
              <a:rPr lang="en-US" sz="24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MILAN PUBLIC LIBRARY SYSTEM</a:t>
            </a:r>
          </a:p>
          <a:p>
            <a:pPr algn="l">
              <a:lnSpc>
                <a:spcPts val="2199"/>
              </a:lnSpc>
            </a:pPr>
            <a:r>
              <a:rPr lang="en-US" sz="24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IFLA CPDWL SECTION 2023-2027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2083" y="4224129"/>
            <a:ext cx="9458435" cy="1720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6"/>
              </a:lnSpc>
            </a:pPr>
            <a:r>
              <a:rPr lang="en-US" sz="5689" b="1" spc="-153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Design your own professional development strategy</a:t>
            </a:r>
          </a:p>
          <a:p>
            <a:pPr algn="l">
              <a:lnSpc>
                <a:spcPts val="3519"/>
              </a:lnSpc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Suggestions from the Milan Library System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519253" y="390853"/>
            <a:ext cx="7335208" cy="6790851"/>
          </a:xfrm>
          <a:custGeom>
            <a:avLst/>
            <a:gdLst/>
            <a:ahLst/>
            <a:cxnLst/>
            <a:rect l="l" t="t" r="r" b="b"/>
            <a:pathLst>
              <a:path w="7335208" h="6790851">
                <a:moveTo>
                  <a:pt x="0" y="0"/>
                </a:moveTo>
                <a:lnTo>
                  <a:pt x="7335207" y="0"/>
                </a:lnTo>
                <a:lnTo>
                  <a:pt x="7335207" y="6790851"/>
                </a:lnTo>
                <a:lnTo>
                  <a:pt x="0" y="67908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-19560" r="-19560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1" name="TextBox 11"/>
          <p:cNvSpPr txBox="1"/>
          <p:nvPr/>
        </p:nvSpPr>
        <p:spPr>
          <a:xfrm>
            <a:off x="372083" y="7847892"/>
            <a:ext cx="9154289" cy="207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i="1" spc="-107">
                <a:solidFill>
                  <a:srgbClr val="65A8B0"/>
                </a:solidFill>
                <a:latin typeface="Helvetica Now Display Italics"/>
                <a:ea typeface="Helvetica Now Display Italics"/>
                <a:cs typeface="Helvetica Now Display Italics"/>
                <a:sym typeface="Helvetica Now Display Italics"/>
              </a:rPr>
              <a:t>Professional development is not something that happens to us. It is something we actively build, individually and collectively.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77825" y="1247775"/>
            <a:ext cx="17320341" cy="1627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6999" b="1" spc="-188">
                <a:solidFill>
                  <a:srgbClr val="40865E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IFLA Guidelines for Continuing Professional Development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77825" y="3098800"/>
            <a:ext cx="12988750" cy="501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 spc="-107">
                <a:solidFill>
                  <a:srgbClr val="40865E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The Learner</a:t>
            </a:r>
          </a:p>
          <a:p>
            <a:pPr algn="l">
              <a:lnSpc>
                <a:spcPts val="4900"/>
              </a:lnSpc>
            </a:pPr>
            <a:r>
              <a:rPr lang="en-US" sz="3500" b="1" spc="-94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Principle</a:t>
            </a:r>
            <a:r>
              <a:rPr lang="en-US" sz="3500" spc="-94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: </a:t>
            </a:r>
            <a:r>
              <a:rPr lang="en-US" sz="3500" spc="-94">
                <a:solidFill>
                  <a:srgbClr val="FF751F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The individual</a:t>
            </a:r>
            <a:r>
              <a:rPr lang="en-US" sz="3500" spc="-94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library and information professional </a:t>
            </a:r>
            <a:r>
              <a:rPr lang="en-US" sz="3500" spc="-94">
                <a:solidFill>
                  <a:srgbClr val="FF751F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is primarily responsible</a:t>
            </a:r>
            <a:r>
              <a:rPr lang="en-US" sz="3500" spc="-94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for pursuing ongoing learning that constantly improves knowledge and skills.</a:t>
            </a:r>
          </a:p>
          <a:p>
            <a:pPr algn="l">
              <a:lnSpc>
                <a:spcPts val="4900"/>
              </a:lnSpc>
            </a:pPr>
            <a:r>
              <a:rPr lang="en-US" sz="3500" b="1" spc="-94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Rationale</a:t>
            </a:r>
            <a:r>
              <a:rPr lang="en-US" sz="3500" spc="-94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: Ethics codes generally include statements such as “Librarians and other information workers strive for excellence in the profession by maintaining and enhancing their knowledge and skills” (IFLA, 2012). </a:t>
            </a:r>
            <a:r>
              <a:rPr lang="en-US" sz="3500" spc="-94">
                <a:solidFill>
                  <a:srgbClr val="FF751F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Individuals are responsible to themselves, their profession and society</a:t>
            </a:r>
            <a:r>
              <a:rPr lang="en-US" sz="3500" spc="-94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. 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4136325" y="6208200"/>
            <a:ext cx="3932600" cy="3796325"/>
            <a:chOff x="0" y="0"/>
            <a:chExt cx="1035746" cy="99985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35746" cy="999855"/>
            </a:xfrm>
            <a:custGeom>
              <a:avLst/>
              <a:gdLst/>
              <a:ahLst/>
              <a:cxnLst/>
              <a:rect l="l" t="t" r="r" b="b"/>
              <a:pathLst>
                <a:path w="1035746" h="999855">
                  <a:moveTo>
                    <a:pt x="0" y="0"/>
                  </a:moveTo>
                  <a:lnTo>
                    <a:pt x="1035746" y="0"/>
                  </a:lnTo>
                  <a:lnTo>
                    <a:pt x="1035746" y="999855"/>
                  </a:lnTo>
                  <a:lnTo>
                    <a:pt x="0" y="999855"/>
                  </a:lnTo>
                  <a:close/>
                </a:path>
              </a:pathLst>
            </a:custGeom>
            <a:solidFill>
              <a:srgbClr val="40865E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38100"/>
              <a:ext cx="1035746" cy="9617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4354999" y="2538830"/>
            <a:ext cx="3390835" cy="3319695"/>
          </a:xfrm>
          <a:custGeom>
            <a:avLst/>
            <a:gdLst/>
            <a:ahLst/>
            <a:cxnLst/>
            <a:rect l="l" t="t" r="r" b="b"/>
            <a:pathLst>
              <a:path w="3390835" h="3319695">
                <a:moveTo>
                  <a:pt x="0" y="0"/>
                </a:moveTo>
                <a:lnTo>
                  <a:pt x="3390834" y="0"/>
                </a:lnTo>
                <a:lnTo>
                  <a:pt x="3390834" y="3319695"/>
                </a:lnTo>
                <a:lnTo>
                  <a:pt x="0" y="33196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-44156" t="-694" r="-47615" b="-9518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/>
          <p:cNvSpPr txBox="1"/>
          <p:nvPr/>
        </p:nvSpPr>
        <p:spPr>
          <a:xfrm>
            <a:off x="14630239" y="6835775"/>
            <a:ext cx="3267927" cy="2463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spc="-188" dirty="0">
                <a:solidFill>
                  <a:srgbClr val="FFFFFF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The </a:t>
            </a:r>
          </a:p>
          <a:p>
            <a:pPr algn="just">
              <a:lnSpc>
                <a:spcPts val="9799"/>
              </a:lnSpc>
              <a:spcBef>
                <a:spcPct val="0"/>
              </a:spcBef>
            </a:pPr>
            <a:r>
              <a:rPr lang="en-US" sz="6999" b="1" spc="-188" dirty="0">
                <a:solidFill>
                  <a:srgbClr val="FFFFFF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Learner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45875" y="2512072"/>
            <a:ext cx="3390835" cy="3319695"/>
          </a:xfrm>
          <a:custGeom>
            <a:avLst/>
            <a:gdLst/>
            <a:ahLst/>
            <a:cxnLst/>
            <a:rect l="l" t="t" r="r" b="b"/>
            <a:pathLst>
              <a:path w="3390835" h="3319695">
                <a:moveTo>
                  <a:pt x="0" y="0"/>
                </a:moveTo>
                <a:lnTo>
                  <a:pt x="3390835" y="0"/>
                </a:lnTo>
                <a:lnTo>
                  <a:pt x="3390835" y="3319695"/>
                </a:lnTo>
                <a:lnTo>
                  <a:pt x="0" y="33196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-44156" t="-694" r="-47615" b="-9518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577825" y="1247775"/>
            <a:ext cx="17320341" cy="1627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6999" b="1" spc="-188">
                <a:solidFill>
                  <a:srgbClr val="40865E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IFLA Guidelines for Continuing Professional Development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7825" y="3573463"/>
            <a:ext cx="12669298" cy="655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 spc="-107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Best practice: </a:t>
            </a:r>
            <a:r>
              <a:rPr lang="en-US" sz="3999" b="1" spc="-107">
                <a:solidFill>
                  <a:srgbClr val="40865E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The Learner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b="1" spc="-81">
                <a:solidFill>
                  <a:srgbClr val="FF751F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conducts regular self-assessment </a:t>
            </a: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congruent with job responsibilities and aspirations; 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participates in performance appraisals;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b="1" spc="-81">
                <a:solidFill>
                  <a:srgbClr val="FF751F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monitors developments</a:t>
            </a: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that impact the profession and seeks out and uses opportunities to close competency gaps and to advance knowledge and skills;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b="1" spc="-81">
                <a:solidFill>
                  <a:srgbClr val="FF751F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develops a personal learning plan</a:t>
            </a: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that will lead to both improvement in current performance and future career advancement; 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b="1" spc="-81">
                <a:solidFill>
                  <a:srgbClr val="FF751F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makes judicious choices of formal and informal learning resources</a:t>
            </a: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based on the best available information;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b="1" spc="-81">
                <a:solidFill>
                  <a:srgbClr val="FF751F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seeks learning needed</a:t>
            </a: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for present responsibilities before preparing for a new position. 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136325" y="6208200"/>
            <a:ext cx="3932600" cy="3796325"/>
            <a:chOff x="0" y="0"/>
            <a:chExt cx="1035746" cy="9998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35746" cy="999855"/>
            </a:xfrm>
            <a:custGeom>
              <a:avLst/>
              <a:gdLst/>
              <a:ahLst/>
              <a:cxnLst/>
              <a:rect l="l" t="t" r="r" b="b"/>
              <a:pathLst>
                <a:path w="1035746" h="999855">
                  <a:moveTo>
                    <a:pt x="0" y="0"/>
                  </a:moveTo>
                  <a:lnTo>
                    <a:pt x="1035746" y="0"/>
                  </a:lnTo>
                  <a:lnTo>
                    <a:pt x="1035746" y="999855"/>
                  </a:lnTo>
                  <a:lnTo>
                    <a:pt x="0" y="999855"/>
                  </a:lnTo>
                  <a:close/>
                </a:path>
              </a:pathLst>
            </a:custGeom>
            <a:solidFill>
              <a:srgbClr val="40865E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38100"/>
              <a:ext cx="1035746" cy="9617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4630239" y="6835775"/>
            <a:ext cx="3267927" cy="2463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spc="-188" dirty="0">
                <a:solidFill>
                  <a:srgbClr val="FFFFFF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The </a:t>
            </a:r>
          </a:p>
          <a:p>
            <a:pPr algn="just">
              <a:lnSpc>
                <a:spcPts val="9799"/>
              </a:lnSpc>
              <a:spcBef>
                <a:spcPct val="0"/>
              </a:spcBef>
            </a:pPr>
            <a:r>
              <a:rPr lang="en-US" sz="6999" b="1" spc="-188" dirty="0">
                <a:solidFill>
                  <a:srgbClr val="FFFFFF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Learner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4550" y="284838"/>
            <a:ext cx="17957260" cy="9790751"/>
            <a:chOff x="0" y="0"/>
            <a:chExt cx="4729484" cy="25786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29484" cy="2578634"/>
            </a:xfrm>
            <a:custGeom>
              <a:avLst/>
              <a:gdLst/>
              <a:ahLst/>
              <a:cxnLst/>
              <a:rect l="l" t="t" r="r" b="b"/>
              <a:pathLst>
                <a:path w="4729484" h="2578634">
                  <a:moveTo>
                    <a:pt x="0" y="0"/>
                  </a:moveTo>
                  <a:lnTo>
                    <a:pt x="4729484" y="0"/>
                  </a:lnTo>
                  <a:lnTo>
                    <a:pt x="4729484" y="2578634"/>
                  </a:lnTo>
                  <a:lnTo>
                    <a:pt x="0" y="2578634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729484" cy="25405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r>
                <a:rPr lang="en-US" sz="1500">
                  <a:solidFill>
                    <a:srgbClr val="FFFFFF"/>
                  </a:solidFill>
                  <a:latin typeface="Helvetica Now Display"/>
                  <a:ea typeface="Helvetica Now Display"/>
                  <a:cs typeface="Helvetica Now Display"/>
                  <a:sym typeface="Helvetica Now Display"/>
                </a:rPr>
                <a:t>OWN YOUR LEARNING</a:t>
              </a:r>
            </a:p>
          </p:txBody>
        </p:sp>
      </p:grpSp>
      <p:sp>
        <p:nvSpPr>
          <p:cNvPr id="5" name="AutoShape 5"/>
          <p:cNvSpPr/>
          <p:nvPr/>
        </p:nvSpPr>
        <p:spPr>
          <a:xfrm flipH="1">
            <a:off x="165370" y="2612098"/>
            <a:ext cx="1795726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" name="AutoShape 6"/>
          <p:cNvSpPr/>
          <p:nvPr/>
        </p:nvSpPr>
        <p:spPr>
          <a:xfrm flipH="1">
            <a:off x="174550" y="4861157"/>
            <a:ext cx="1795726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368341" y="8119856"/>
            <a:ext cx="2131832" cy="1452077"/>
          </a:xfrm>
          <a:custGeom>
            <a:avLst/>
            <a:gdLst/>
            <a:ahLst/>
            <a:cxnLst/>
            <a:rect l="l" t="t" r="r" b="b"/>
            <a:pathLst>
              <a:path w="2131832" h="1452077">
                <a:moveTo>
                  <a:pt x="0" y="0"/>
                </a:moveTo>
                <a:lnTo>
                  <a:pt x="2131832" y="0"/>
                </a:lnTo>
                <a:lnTo>
                  <a:pt x="2131832" y="1452078"/>
                </a:lnTo>
                <a:lnTo>
                  <a:pt x="0" y="14520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t="-28938" b="-28938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Freeform 8"/>
          <p:cNvSpPr/>
          <p:nvPr/>
        </p:nvSpPr>
        <p:spPr>
          <a:xfrm>
            <a:off x="372083" y="5330508"/>
            <a:ext cx="2131832" cy="1947373"/>
          </a:xfrm>
          <a:custGeom>
            <a:avLst/>
            <a:gdLst/>
            <a:ahLst/>
            <a:cxnLst/>
            <a:rect l="l" t="t" r="r" b="b"/>
            <a:pathLst>
              <a:path w="2131832" h="1947373">
                <a:moveTo>
                  <a:pt x="0" y="0"/>
                </a:moveTo>
                <a:lnTo>
                  <a:pt x="2131832" y="0"/>
                </a:lnTo>
                <a:lnTo>
                  <a:pt x="2131832" y="1947374"/>
                </a:lnTo>
                <a:lnTo>
                  <a:pt x="0" y="19473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t="-1245" r="-34109" b="-1245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9" name="AutoShape 9"/>
          <p:cNvSpPr/>
          <p:nvPr/>
        </p:nvSpPr>
        <p:spPr>
          <a:xfrm flipH="1" flipV="1">
            <a:off x="165370" y="7653131"/>
            <a:ext cx="1795726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0" name="Group 10"/>
          <p:cNvGrpSpPr/>
          <p:nvPr/>
        </p:nvGrpSpPr>
        <p:grpSpPr>
          <a:xfrm>
            <a:off x="185673" y="2681837"/>
            <a:ext cx="17936956" cy="2061585"/>
            <a:chOff x="0" y="0"/>
            <a:chExt cx="4724137" cy="54296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724137" cy="542969"/>
            </a:xfrm>
            <a:custGeom>
              <a:avLst/>
              <a:gdLst/>
              <a:ahLst/>
              <a:cxnLst/>
              <a:rect l="l" t="t" r="r" b="b"/>
              <a:pathLst>
                <a:path w="4724137" h="542969">
                  <a:moveTo>
                    <a:pt x="0" y="0"/>
                  </a:moveTo>
                  <a:lnTo>
                    <a:pt x="4724137" y="0"/>
                  </a:lnTo>
                  <a:lnTo>
                    <a:pt x="4724137" y="542969"/>
                  </a:lnTo>
                  <a:lnTo>
                    <a:pt x="0" y="542969"/>
                  </a:lnTo>
                  <a:close/>
                </a:path>
              </a:pathLst>
            </a:custGeom>
            <a:solidFill>
              <a:srgbClr val="FF751F">
                <a:alpha val="37647"/>
              </a:srgbClr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38100"/>
              <a:ext cx="4724137" cy="5048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862123" y="8380440"/>
            <a:ext cx="3285710" cy="1016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3999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Professional Associations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9108" y="889025"/>
            <a:ext cx="16829785" cy="1099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What each stakeholder should do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403338" y="5653320"/>
            <a:ext cx="4116888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spc="-94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The Milan Library System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862123" y="5575532"/>
            <a:ext cx="2933285" cy="1511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3999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Employers and Library Managers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00211" y="3187297"/>
            <a:ext cx="3285710" cy="1016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3999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Individual Professionals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403338" y="8479060"/>
            <a:ext cx="3656348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spc="-94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IFLA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813486" y="7827355"/>
            <a:ext cx="7318324" cy="198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spc="-6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Provide standards and guidelines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spc="-6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Offer training opportunities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spc="-6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Facilitate networking and communities of practice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spc="-6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Disseminate new knowledge and trends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spc="-6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Advocate for investment in the profession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804306" y="5070072"/>
            <a:ext cx="7318324" cy="2389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spc="-6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Allocate time for professional development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spc="-6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Invest in training and learning resources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spc="-6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Encourage experimentation and innovation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spc="-6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Support mentoring, coaching and peer learning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spc="-6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Embed learning into workplace culture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spc="-6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Recognise achievements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804306" y="2634212"/>
            <a:ext cx="7318324" cy="198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spc="-6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Stay curious and informed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spc="-6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Identify personal skills gaps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spc="-6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Explore new tools and practices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spc="-6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Build a personal learning routine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spc="-6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Take initiative rather than waiting for opportunities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420718" y="3311440"/>
            <a:ext cx="4116888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spc="-94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Camilla Notarbartolo</a:t>
            </a:r>
          </a:p>
        </p:txBody>
      </p:sp>
      <p:sp>
        <p:nvSpPr>
          <p:cNvPr id="23" name="Freeform 23"/>
          <p:cNvSpPr/>
          <p:nvPr/>
        </p:nvSpPr>
        <p:spPr>
          <a:xfrm>
            <a:off x="368341" y="2762941"/>
            <a:ext cx="2131832" cy="1947373"/>
          </a:xfrm>
          <a:custGeom>
            <a:avLst/>
            <a:gdLst/>
            <a:ahLst/>
            <a:cxnLst/>
            <a:rect l="l" t="t" r="r" b="b"/>
            <a:pathLst>
              <a:path w="2131832" h="1947373">
                <a:moveTo>
                  <a:pt x="0" y="0"/>
                </a:moveTo>
                <a:lnTo>
                  <a:pt x="2131832" y="0"/>
                </a:lnTo>
                <a:lnTo>
                  <a:pt x="2131832" y="1947373"/>
                </a:lnTo>
                <a:lnTo>
                  <a:pt x="0" y="19473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5000"/>
            </a:blip>
            <a:stretch>
              <a:fillRect t="-32253" b="-3225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4" name="AutoShape 24"/>
          <p:cNvSpPr/>
          <p:nvPr/>
        </p:nvSpPr>
        <p:spPr>
          <a:xfrm>
            <a:off x="2738298" y="2612098"/>
            <a:ext cx="0" cy="746349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25" name="AutoShape 25"/>
          <p:cNvSpPr/>
          <p:nvPr/>
        </p:nvSpPr>
        <p:spPr>
          <a:xfrm>
            <a:off x="6271658" y="2612098"/>
            <a:ext cx="0" cy="746349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26" name="AutoShape 26"/>
          <p:cNvSpPr/>
          <p:nvPr/>
        </p:nvSpPr>
        <p:spPr>
          <a:xfrm>
            <a:off x="10670956" y="2639580"/>
            <a:ext cx="0" cy="746349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5370" y="171450"/>
            <a:ext cx="17957260" cy="9944100"/>
            <a:chOff x="0" y="0"/>
            <a:chExt cx="4729484" cy="26190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29484" cy="2619022"/>
            </a:xfrm>
            <a:custGeom>
              <a:avLst/>
              <a:gdLst/>
              <a:ahLst/>
              <a:cxnLst/>
              <a:rect l="l" t="t" r="r" b="b"/>
              <a:pathLst>
                <a:path w="4729484" h="2619022">
                  <a:moveTo>
                    <a:pt x="0" y="0"/>
                  </a:moveTo>
                  <a:lnTo>
                    <a:pt x="4729484" y="0"/>
                  </a:lnTo>
                  <a:lnTo>
                    <a:pt x="4729484" y="2619022"/>
                  </a:lnTo>
                  <a:lnTo>
                    <a:pt x="0" y="2619022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729484" cy="25809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8113105" y="171450"/>
            <a:ext cx="0" cy="99441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" name="AutoShape 6"/>
          <p:cNvSpPr/>
          <p:nvPr/>
        </p:nvSpPr>
        <p:spPr>
          <a:xfrm>
            <a:off x="11356993" y="171450"/>
            <a:ext cx="0" cy="99441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Box 7"/>
          <p:cNvSpPr txBox="1"/>
          <p:nvPr/>
        </p:nvSpPr>
        <p:spPr>
          <a:xfrm>
            <a:off x="515823" y="438150"/>
            <a:ext cx="10841170" cy="2099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Being Proactive: Individual Strategies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15823" y="3143520"/>
            <a:ext cx="10622095" cy="6372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Create a personal learning environment</a:t>
            </a:r>
          </a:p>
          <a:p>
            <a:pPr algn="l">
              <a:lnSpc>
                <a:spcPts val="6299"/>
              </a:lnSpc>
            </a:pPr>
            <a:endParaRPr lang="en-US" sz="4500" b="1">
              <a:solidFill>
                <a:srgbClr val="000000"/>
              </a:solidFill>
              <a:latin typeface="Helvetica Now Display Bold"/>
              <a:ea typeface="Helvetica Now Display Bold"/>
              <a:cs typeface="Helvetica Now Display Bold"/>
              <a:sym typeface="Helvetica Now Display Bold"/>
            </a:endParaRPr>
          </a:p>
          <a:p>
            <a:pPr marL="971550" lvl="1" indent="-485775" algn="l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favourite websites</a:t>
            </a:r>
          </a:p>
          <a:p>
            <a:pPr marL="971550" lvl="1" indent="-485775" algn="l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blogs</a:t>
            </a:r>
          </a:p>
          <a:p>
            <a:pPr marL="971550" lvl="1" indent="-485775" algn="l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journals</a:t>
            </a:r>
          </a:p>
          <a:p>
            <a:pPr marL="971550" lvl="1" indent="-485775" algn="l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podcasts</a:t>
            </a:r>
          </a:p>
          <a:p>
            <a:pPr marL="971550" lvl="1" indent="-485775" algn="l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repositories</a:t>
            </a:r>
          </a:p>
          <a:p>
            <a:pPr marL="971550" lvl="1" indent="-485775" algn="l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AI resources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76068" y="6999032"/>
            <a:ext cx="6317495" cy="174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Organise your learning ecosystem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7351" y="2964038"/>
            <a:ext cx="11269167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>
          <a:xfrm>
            <a:off x="11576068" y="390853"/>
            <a:ext cx="6317495" cy="5676784"/>
          </a:xfrm>
          <a:custGeom>
            <a:avLst/>
            <a:gdLst/>
            <a:ahLst/>
            <a:cxnLst/>
            <a:rect l="l" t="t" r="r" b="b"/>
            <a:pathLst>
              <a:path w="6317495" h="5676784">
                <a:moveTo>
                  <a:pt x="0" y="0"/>
                </a:moveTo>
                <a:lnTo>
                  <a:pt x="6317495" y="0"/>
                </a:lnTo>
                <a:lnTo>
                  <a:pt x="6317495" y="5676784"/>
                </a:lnTo>
                <a:lnTo>
                  <a:pt x="0" y="5676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-17562" r="-17562"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5370" y="171450"/>
            <a:ext cx="17957260" cy="9944100"/>
            <a:chOff x="0" y="0"/>
            <a:chExt cx="4729484" cy="26190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29484" cy="2619022"/>
            </a:xfrm>
            <a:custGeom>
              <a:avLst/>
              <a:gdLst/>
              <a:ahLst/>
              <a:cxnLst/>
              <a:rect l="l" t="t" r="r" b="b"/>
              <a:pathLst>
                <a:path w="4729484" h="2619022">
                  <a:moveTo>
                    <a:pt x="0" y="0"/>
                  </a:moveTo>
                  <a:lnTo>
                    <a:pt x="4729484" y="0"/>
                  </a:lnTo>
                  <a:lnTo>
                    <a:pt x="4729484" y="2619022"/>
                  </a:lnTo>
                  <a:lnTo>
                    <a:pt x="0" y="2619022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729484" cy="25809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8113105" y="171450"/>
            <a:ext cx="0" cy="99441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" name="AutoShape 6"/>
          <p:cNvSpPr/>
          <p:nvPr/>
        </p:nvSpPr>
        <p:spPr>
          <a:xfrm>
            <a:off x="11356993" y="171450"/>
            <a:ext cx="0" cy="99441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Box 7"/>
          <p:cNvSpPr txBox="1"/>
          <p:nvPr/>
        </p:nvSpPr>
        <p:spPr>
          <a:xfrm>
            <a:off x="515823" y="438150"/>
            <a:ext cx="10841170" cy="2099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Being Proactive: Individual Strategies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576301" y="7316671"/>
            <a:ext cx="6317495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Stay Connected</a:t>
            </a:r>
          </a:p>
        </p:txBody>
      </p:sp>
      <p:sp>
        <p:nvSpPr>
          <p:cNvPr id="9" name="AutoShape 9"/>
          <p:cNvSpPr/>
          <p:nvPr/>
        </p:nvSpPr>
        <p:spPr>
          <a:xfrm>
            <a:off x="97351" y="2964038"/>
            <a:ext cx="11269167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0" name="Freeform 10"/>
          <p:cNvSpPr/>
          <p:nvPr/>
        </p:nvSpPr>
        <p:spPr>
          <a:xfrm>
            <a:off x="11576068" y="390853"/>
            <a:ext cx="6317495" cy="5676784"/>
          </a:xfrm>
          <a:custGeom>
            <a:avLst/>
            <a:gdLst/>
            <a:ahLst/>
            <a:cxnLst/>
            <a:rect l="l" t="t" r="r" b="b"/>
            <a:pathLst>
              <a:path w="6317495" h="5676784">
                <a:moveTo>
                  <a:pt x="0" y="0"/>
                </a:moveTo>
                <a:lnTo>
                  <a:pt x="6317495" y="0"/>
                </a:lnTo>
                <a:lnTo>
                  <a:pt x="6317495" y="5676784"/>
                </a:lnTo>
                <a:lnTo>
                  <a:pt x="0" y="5676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-30230" r="-30230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1" name="TextBox 11"/>
          <p:cNvSpPr txBox="1"/>
          <p:nvPr/>
        </p:nvSpPr>
        <p:spPr>
          <a:xfrm>
            <a:off x="6233390" y="4249621"/>
            <a:ext cx="4904528" cy="3171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National</a:t>
            </a:r>
          </a:p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Library associations</a:t>
            </a:r>
          </a:p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Sector newsletters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Ministry updates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5823" y="3143520"/>
            <a:ext cx="8169831" cy="7172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Subscribe Newsletters, follow Social Networks</a:t>
            </a:r>
          </a:p>
          <a:p>
            <a:pPr algn="l">
              <a:lnSpc>
                <a:spcPts val="6299"/>
              </a:lnSpc>
            </a:pPr>
            <a:endParaRPr lang="en-US" sz="4500" b="1">
              <a:solidFill>
                <a:srgbClr val="000000"/>
              </a:solidFill>
              <a:latin typeface="Helvetica Now Display Bold"/>
              <a:ea typeface="Helvetica Now Display Bold"/>
              <a:cs typeface="Helvetica Now Display Bold"/>
              <a:sym typeface="Helvetica Now Display Bold"/>
            </a:endParaRPr>
          </a:p>
          <a:p>
            <a:pPr algn="l">
              <a:lnSpc>
                <a:spcPts val="6299"/>
              </a:lnSpc>
            </a:pPr>
            <a:r>
              <a:rPr lang="en-US" sz="4500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International</a:t>
            </a:r>
          </a:p>
          <a:p>
            <a:pPr algn="l">
              <a:lnSpc>
                <a:spcPts val="6299"/>
              </a:lnSpc>
            </a:pPr>
            <a:r>
              <a:rPr lang="en-US" sz="4500" u="sng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  <a:hlinkClick r:id="rId3" tooltip="https://www.ifla.org/ifla-newsletter/"/>
              </a:rPr>
              <a:t>IFLA Newsl</a:t>
            </a:r>
            <a:r>
              <a:rPr lang="en-US" sz="4500" u="sng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  <a:hlinkClick r:id="rId3" tooltip="https://www.ifla.org/ifla-newsletter/"/>
              </a:rPr>
              <a:t>etter</a:t>
            </a:r>
          </a:p>
          <a:p>
            <a:pPr algn="l">
              <a:lnSpc>
                <a:spcPts val="6299"/>
              </a:lnSpc>
            </a:pPr>
            <a:r>
              <a:rPr lang="en-US" sz="4500" u="sng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  <a:hlinkClick r:id="rId4" tooltip="https://www.ifla.org/g/cpdwl/newsletter/"/>
              </a:rPr>
              <a:t>CPDWL Newsletter</a:t>
            </a:r>
          </a:p>
          <a:p>
            <a:pPr algn="l">
              <a:lnSpc>
                <a:spcPts val="6299"/>
              </a:lnSpc>
            </a:pPr>
            <a:r>
              <a:rPr lang="en-US" sz="4500" u="sng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  <a:hlinkClick r:id="rId5" tooltip="https://eblida.us9.list-manage.com/subscribe?u=e89f2b03e1c5beec6e43581dd&amp;id=b3e430f971"/>
              </a:rPr>
              <a:t>EBLIDA</a:t>
            </a:r>
            <a:r>
              <a:rPr lang="en-US" sz="4500" u="sng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  <a:hlinkClick r:id="rId5" tooltip="https://eblida.us9.list-manage.com/subscribe?u=e89f2b03e1c5beec6e43581dd&amp;id=b3e430f971"/>
              </a:rPr>
              <a:t> Newsletter</a:t>
            </a:r>
          </a:p>
          <a:p>
            <a:pPr algn="l">
              <a:lnSpc>
                <a:spcPts val="6299"/>
              </a:lnSpc>
            </a:pPr>
            <a:r>
              <a:rPr lang="en-US" sz="4500" u="sng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  <a:hlinkClick r:id="rId6" tooltip="https://publiclibraries2030.eu/news/"/>
              </a:rPr>
              <a:t>PL2030 mailing list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endParaRPr lang="en-US" sz="4500" u="sng">
              <a:solidFill>
                <a:srgbClr val="000000"/>
              </a:solidFill>
              <a:latin typeface="Helvetica Now Display"/>
              <a:ea typeface="Helvetica Now Display"/>
              <a:cs typeface="Helvetica Now Display"/>
              <a:sym typeface="Helvetica Now Display"/>
              <a:hlinkClick r:id="rId6" tooltip="https://publiclibraries2030.eu/news/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233390" y="8094546"/>
            <a:ext cx="4904528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Social Networks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LinkedIn, Facebook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5370" y="171450"/>
            <a:ext cx="17957260" cy="9944100"/>
            <a:chOff x="0" y="0"/>
            <a:chExt cx="4729484" cy="26190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29484" cy="2619022"/>
            </a:xfrm>
            <a:custGeom>
              <a:avLst/>
              <a:gdLst/>
              <a:ahLst/>
              <a:cxnLst/>
              <a:rect l="l" t="t" r="r" b="b"/>
              <a:pathLst>
                <a:path w="4729484" h="2619022">
                  <a:moveTo>
                    <a:pt x="0" y="0"/>
                  </a:moveTo>
                  <a:lnTo>
                    <a:pt x="4729484" y="0"/>
                  </a:lnTo>
                  <a:lnTo>
                    <a:pt x="4729484" y="2619022"/>
                  </a:lnTo>
                  <a:lnTo>
                    <a:pt x="0" y="2619022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729484" cy="25809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8113105" y="171450"/>
            <a:ext cx="0" cy="99441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" name="AutoShape 6"/>
          <p:cNvSpPr/>
          <p:nvPr/>
        </p:nvSpPr>
        <p:spPr>
          <a:xfrm>
            <a:off x="11356993" y="171450"/>
            <a:ext cx="0" cy="99441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Box 7"/>
          <p:cNvSpPr txBox="1"/>
          <p:nvPr/>
        </p:nvSpPr>
        <p:spPr>
          <a:xfrm>
            <a:off x="515823" y="438150"/>
            <a:ext cx="10841170" cy="2099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Being Proactive: Individual Strategies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15823" y="3143520"/>
            <a:ext cx="10622095" cy="6372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Build Your Personal Learning Routine</a:t>
            </a:r>
          </a:p>
          <a:p>
            <a:pPr algn="l">
              <a:lnSpc>
                <a:spcPts val="6299"/>
              </a:lnSpc>
            </a:pPr>
            <a:endParaRPr lang="en-US" sz="4500" b="1">
              <a:solidFill>
                <a:srgbClr val="000000"/>
              </a:solidFill>
              <a:latin typeface="Helvetica Now Display Bold"/>
              <a:ea typeface="Helvetica Now Display Bold"/>
              <a:cs typeface="Helvetica Now Display Bold"/>
              <a:sym typeface="Helvetica Now Display Bold"/>
            </a:endParaRPr>
          </a:p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15-20 minutes per day can be enough.</a:t>
            </a:r>
          </a:p>
          <a:p>
            <a:pPr algn="l">
              <a:lnSpc>
                <a:spcPts val="6299"/>
              </a:lnSpc>
            </a:pPr>
            <a:endParaRPr lang="en-US" sz="4500">
              <a:solidFill>
                <a:srgbClr val="000000"/>
              </a:solidFill>
              <a:latin typeface="Helvetica Now Display"/>
              <a:ea typeface="Helvetica Now Display"/>
              <a:cs typeface="Helvetica Now Display"/>
              <a:sym typeface="Helvetica Now Display"/>
            </a:endParaRPr>
          </a:p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Example:</a:t>
            </a:r>
          </a:p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Monday: professional news</a:t>
            </a:r>
          </a:p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Wednesday: tool exploration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Friday: reflection and notes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76301" y="7106063"/>
            <a:ext cx="6317495" cy="174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Small habits create long-term growth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7351" y="2964038"/>
            <a:ext cx="11269167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>
          <a:xfrm>
            <a:off x="11576068" y="390853"/>
            <a:ext cx="6317495" cy="5676784"/>
          </a:xfrm>
          <a:custGeom>
            <a:avLst/>
            <a:gdLst/>
            <a:ahLst/>
            <a:cxnLst/>
            <a:rect l="l" t="t" r="r" b="b"/>
            <a:pathLst>
              <a:path w="6317495" h="5676784">
                <a:moveTo>
                  <a:pt x="0" y="0"/>
                </a:moveTo>
                <a:lnTo>
                  <a:pt x="6317495" y="0"/>
                </a:lnTo>
                <a:lnTo>
                  <a:pt x="6317495" y="5676784"/>
                </a:lnTo>
                <a:lnTo>
                  <a:pt x="0" y="5676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-17562" r="-17562"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845" y="118347"/>
            <a:ext cx="17957260" cy="9944100"/>
            <a:chOff x="0" y="0"/>
            <a:chExt cx="4729484" cy="26190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29484" cy="2619022"/>
            </a:xfrm>
            <a:custGeom>
              <a:avLst/>
              <a:gdLst/>
              <a:ahLst/>
              <a:cxnLst/>
              <a:rect l="l" t="t" r="r" b="b"/>
              <a:pathLst>
                <a:path w="4729484" h="2619022">
                  <a:moveTo>
                    <a:pt x="0" y="0"/>
                  </a:moveTo>
                  <a:lnTo>
                    <a:pt x="4729484" y="0"/>
                  </a:lnTo>
                  <a:lnTo>
                    <a:pt x="4729484" y="2619022"/>
                  </a:lnTo>
                  <a:lnTo>
                    <a:pt x="0" y="2619022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729484" cy="25809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8113105" y="171450"/>
            <a:ext cx="0" cy="99441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" name="AutoShape 6"/>
          <p:cNvSpPr/>
          <p:nvPr/>
        </p:nvSpPr>
        <p:spPr>
          <a:xfrm>
            <a:off x="155845" y="1822324"/>
            <a:ext cx="1795726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515823" y="2430526"/>
            <a:ext cx="2597899" cy="5822058"/>
          </a:xfrm>
          <a:custGeom>
            <a:avLst/>
            <a:gdLst/>
            <a:ahLst/>
            <a:cxnLst/>
            <a:rect l="l" t="t" r="r" b="b"/>
            <a:pathLst>
              <a:path w="2597899" h="7255870">
                <a:moveTo>
                  <a:pt x="0" y="0"/>
                </a:moveTo>
                <a:lnTo>
                  <a:pt x="2597898" y="0"/>
                </a:lnTo>
                <a:lnTo>
                  <a:pt x="2597898" y="7255870"/>
                </a:lnTo>
                <a:lnTo>
                  <a:pt x="0" y="72558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-159998" r="-159998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/>
          <p:cNvSpPr txBox="1"/>
          <p:nvPr/>
        </p:nvSpPr>
        <p:spPr>
          <a:xfrm>
            <a:off x="3609146" y="2105025"/>
            <a:ext cx="14284416" cy="641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500" dirty="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In 3 or more groups (national, ministry, public, school, academic libraries)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500" dirty="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Identify and share: websites, blogs,  journals, podcasts, repositories AI resources ⟶ Create your learning environment by saving links in your </a:t>
            </a:r>
            <a:r>
              <a:rPr lang="en-US" sz="3500" dirty="0" err="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Favourites</a:t>
            </a:r>
            <a:endParaRPr lang="en-US" sz="3500" dirty="0">
              <a:solidFill>
                <a:srgbClr val="000000"/>
              </a:solidFill>
              <a:latin typeface="Helvetica Now Display"/>
              <a:ea typeface="Helvetica Now Display"/>
              <a:cs typeface="Helvetica Now Display"/>
              <a:sym typeface="Helvetica Now Display"/>
            </a:endParaRP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500" dirty="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Identify and share interesting Newsletters and Social Network Channels it is </a:t>
            </a:r>
            <a:r>
              <a:rPr lang="en-US" sz="3500" dirty="0" err="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owrth</a:t>
            </a:r>
            <a:r>
              <a:rPr lang="en-US" sz="3500" dirty="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folowing</a:t>
            </a:r>
            <a:r>
              <a:rPr lang="en-US" sz="3500" dirty="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⟶ Subscribe to connect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500" dirty="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Identify your IFLA Section/s of interest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500" dirty="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Try to figure out your learning routine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5823" y="438150"/>
            <a:ext cx="17377740" cy="1099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65A8B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Design a learning strategy (30')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15823" y="8537575"/>
            <a:ext cx="17069809" cy="1374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 dirty="0">
                <a:solidFill>
                  <a:srgbClr val="65A8B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Debrief</a:t>
            </a:r>
            <a:r>
              <a:rPr lang="en-US" sz="3999" dirty="0">
                <a:solidFill>
                  <a:srgbClr val="65A8B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: How did you feel about these tasks? Do you feel confident of your abilities in searching and choosing the right resources?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5370" y="171450"/>
            <a:ext cx="17957260" cy="9944100"/>
            <a:chOff x="0" y="0"/>
            <a:chExt cx="4729484" cy="26190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29484" cy="2619022"/>
            </a:xfrm>
            <a:custGeom>
              <a:avLst/>
              <a:gdLst/>
              <a:ahLst/>
              <a:cxnLst/>
              <a:rect l="l" t="t" r="r" b="b"/>
              <a:pathLst>
                <a:path w="4729484" h="2619022">
                  <a:moveTo>
                    <a:pt x="0" y="0"/>
                  </a:moveTo>
                  <a:lnTo>
                    <a:pt x="4729484" y="0"/>
                  </a:lnTo>
                  <a:lnTo>
                    <a:pt x="4729484" y="2619022"/>
                  </a:lnTo>
                  <a:lnTo>
                    <a:pt x="0" y="2619022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729484" cy="25809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8113105" y="171450"/>
            <a:ext cx="0" cy="99441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" name="AutoShape 6"/>
          <p:cNvSpPr/>
          <p:nvPr/>
        </p:nvSpPr>
        <p:spPr>
          <a:xfrm>
            <a:off x="11356993" y="171450"/>
            <a:ext cx="0" cy="99441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7" name="AutoShape 7"/>
          <p:cNvSpPr/>
          <p:nvPr/>
        </p:nvSpPr>
        <p:spPr>
          <a:xfrm>
            <a:off x="97351" y="2964038"/>
            <a:ext cx="11269167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8" name="Freeform 8"/>
          <p:cNvSpPr/>
          <p:nvPr/>
        </p:nvSpPr>
        <p:spPr>
          <a:xfrm>
            <a:off x="11576068" y="390853"/>
            <a:ext cx="6317495" cy="5676784"/>
          </a:xfrm>
          <a:custGeom>
            <a:avLst/>
            <a:gdLst/>
            <a:ahLst/>
            <a:cxnLst/>
            <a:rect l="l" t="t" r="r" b="b"/>
            <a:pathLst>
              <a:path w="6317495" h="5676784">
                <a:moveTo>
                  <a:pt x="0" y="0"/>
                </a:moveTo>
                <a:lnTo>
                  <a:pt x="6317495" y="0"/>
                </a:lnTo>
                <a:lnTo>
                  <a:pt x="6317495" y="5676784"/>
                </a:lnTo>
                <a:lnTo>
                  <a:pt x="0" y="5676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-14184" r="-14184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9" name="TextBox 9"/>
          <p:cNvSpPr txBox="1"/>
          <p:nvPr/>
        </p:nvSpPr>
        <p:spPr>
          <a:xfrm>
            <a:off x="515823" y="438150"/>
            <a:ext cx="10841170" cy="2099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Being Proactive: Individual Strategies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15823" y="3143520"/>
            <a:ext cx="10622095" cy="5572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Know Your Competencies</a:t>
            </a:r>
          </a:p>
          <a:p>
            <a:pPr algn="l">
              <a:lnSpc>
                <a:spcPts val="6299"/>
              </a:lnSpc>
            </a:pPr>
            <a:endParaRPr lang="en-US" sz="4500" b="1">
              <a:solidFill>
                <a:srgbClr val="000000"/>
              </a:solidFill>
              <a:latin typeface="Helvetica Now Display Bold"/>
              <a:ea typeface="Helvetica Now Display Bold"/>
              <a:cs typeface="Helvetica Now Display Bold"/>
              <a:sym typeface="Helvetica Now Display Bold"/>
            </a:endParaRPr>
          </a:p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Questions:</a:t>
            </a:r>
          </a:p>
          <a:p>
            <a:pPr algn="l">
              <a:lnSpc>
                <a:spcPts val="6299"/>
              </a:lnSpc>
            </a:pPr>
            <a:endParaRPr lang="en-US" sz="4500">
              <a:solidFill>
                <a:srgbClr val="000000"/>
              </a:solidFill>
              <a:latin typeface="Helvetica Now Display"/>
              <a:ea typeface="Helvetica Now Display"/>
              <a:cs typeface="Helvetica Now Display"/>
              <a:sym typeface="Helvetica Now Display"/>
            </a:endParaRPr>
          </a:p>
          <a:p>
            <a:pPr marL="971550" lvl="1" indent="-485775" algn="l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What am I good at?</a:t>
            </a:r>
          </a:p>
          <a:p>
            <a:pPr marL="971550" lvl="1" indent="-485775" algn="l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What is becoming important?</a:t>
            </a:r>
          </a:p>
          <a:p>
            <a:pPr marL="971550" lvl="1" indent="-485775" algn="l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Where are my gaps?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576301" y="7106063"/>
            <a:ext cx="6317495" cy="2635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You cannot improve what you do not measure.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5370" y="171450"/>
            <a:ext cx="17957260" cy="9944100"/>
            <a:chOff x="0" y="0"/>
            <a:chExt cx="4729484" cy="26190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29484" cy="2619022"/>
            </a:xfrm>
            <a:custGeom>
              <a:avLst/>
              <a:gdLst/>
              <a:ahLst/>
              <a:cxnLst/>
              <a:rect l="l" t="t" r="r" b="b"/>
              <a:pathLst>
                <a:path w="4729484" h="2619022">
                  <a:moveTo>
                    <a:pt x="0" y="0"/>
                  </a:moveTo>
                  <a:lnTo>
                    <a:pt x="4729484" y="0"/>
                  </a:lnTo>
                  <a:lnTo>
                    <a:pt x="4729484" y="2619022"/>
                  </a:lnTo>
                  <a:lnTo>
                    <a:pt x="0" y="2619022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729484" cy="25809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8113105" y="171450"/>
            <a:ext cx="0" cy="99441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" name="AutoShape 6"/>
          <p:cNvSpPr/>
          <p:nvPr/>
        </p:nvSpPr>
        <p:spPr>
          <a:xfrm>
            <a:off x="11356993" y="171450"/>
            <a:ext cx="0" cy="99441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7" name="AutoShape 7"/>
          <p:cNvSpPr/>
          <p:nvPr/>
        </p:nvSpPr>
        <p:spPr>
          <a:xfrm>
            <a:off x="192287" y="2849644"/>
            <a:ext cx="11269167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8" name="Freeform 8"/>
          <p:cNvSpPr/>
          <p:nvPr/>
        </p:nvSpPr>
        <p:spPr>
          <a:xfrm>
            <a:off x="11576068" y="390853"/>
            <a:ext cx="6317495" cy="5676784"/>
          </a:xfrm>
          <a:custGeom>
            <a:avLst/>
            <a:gdLst/>
            <a:ahLst/>
            <a:cxnLst/>
            <a:rect l="l" t="t" r="r" b="b"/>
            <a:pathLst>
              <a:path w="6317495" h="5676784">
                <a:moveTo>
                  <a:pt x="0" y="0"/>
                </a:moveTo>
                <a:lnTo>
                  <a:pt x="6317495" y="0"/>
                </a:lnTo>
                <a:lnTo>
                  <a:pt x="6317495" y="5676784"/>
                </a:lnTo>
                <a:lnTo>
                  <a:pt x="0" y="5676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-30230" r="-30230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9" name="TextBox 9"/>
          <p:cNvSpPr txBox="1"/>
          <p:nvPr/>
        </p:nvSpPr>
        <p:spPr>
          <a:xfrm>
            <a:off x="515823" y="3812514"/>
            <a:ext cx="10622095" cy="3489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Use frameworks to: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self-assess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identify gaps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set learning priorities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monitor progress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576301" y="7106063"/>
            <a:ext cx="6317495" cy="2635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A lighthouse to guide your professional development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15823" y="438150"/>
            <a:ext cx="10841170" cy="2099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Competency Frameworks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5370" y="171450"/>
            <a:ext cx="17957260" cy="9944100"/>
            <a:chOff x="0" y="0"/>
            <a:chExt cx="4729484" cy="26190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29484" cy="2619022"/>
            </a:xfrm>
            <a:custGeom>
              <a:avLst/>
              <a:gdLst/>
              <a:ahLst/>
              <a:cxnLst/>
              <a:rect l="l" t="t" r="r" b="b"/>
              <a:pathLst>
                <a:path w="4729484" h="2619022">
                  <a:moveTo>
                    <a:pt x="0" y="0"/>
                  </a:moveTo>
                  <a:lnTo>
                    <a:pt x="4729484" y="0"/>
                  </a:lnTo>
                  <a:lnTo>
                    <a:pt x="4729484" y="2619022"/>
                  </a:lnTo>
                  <a:lnTo>
                    <a:pt x="0" y="2619022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729484" cy="25809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8113105" y="171450"/>
            <a:ext cx="0" cy="99441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" name="AutoShape 6"/>
          <p:cNvSpPr/>
          <p:nvPr/>
        </p:nvSpPr>
        <p:spPr>
          <a:xfrm>
            <a:off x="11871281" y="25004"/>
            <a:ext cx="0" cy="99441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Box 7"/>
          <p:cNvSpPr txBox="1"/>
          <p:nvPr/>
        </p:nvSpPr>
        <p:spPr>
          <a:xfrm>
            <a:off x="515823" y="438150"/>
            <a:ext cx="11059949" cy="2099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The Skills Agenda for the Trend Report</a:t>
            </a:r>
          </a:p>
        </p:txBody>
      </p:sp>
      <p:sp>
        <p:nvSpPr>
          <p:cNvPr id="8" name="Freeform 8"/>
          <p:cNvSpPr/>
          <p:nvPr/>
        </p:nvSpPr>
        <p:spPr>
          <a:xfrm>
            <a:off x="12166556" y="355540"/>
            <a:ext cx="5795289" cy="5322583"/>
          </a:xfrm>
          <a:custGeom>
            <a:avLst/>
            <a:gdLst/>
            <a:ahLst/>
            <a:cxnLst/>
            <a:rect l="l" t="t" r="r" b="b"/>
            <a:pathLst>
              <a:path w="5795289" h="5322583">
                <a:moveTo>
                  <a:pt x="0" y="0"/>
                </a:moveTo>
                <a:lnTo>
                  <a:pt x="5795289" y="0"/>
                </a:lnTo>
                <a:lnTo>
                  <a:pt x="5795289" y="5322583"/>
                </a:lnTo>
                <a:lnTo>
                  <a:pt x="0" y="53225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t="-8543" b="-854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9" name="TextBox 9"/>
          <p:cNvSpPr txBox="1"/>
          <p:nvPr/>
        </p:nvSpPr>
        <p:spPr>
          <a:xfrm>
            <a:off x="372948" y="2884409"/>
            <a:ext cx="11345934" cy="7084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294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Practical skills </a:t>
            </a:r>
            <a:r>
              <a:rPr lang="en-US" sz="30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refer to technical abilities that can help us make better – and safer – use of technology and other opportunities to achieve greater impact: </a:t>
            </a:r>
            <a:r>
              <a:rPr lang="en-US" sz="3000">
                <a:solidFill>
                  <a:srgbClr val="40865E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Basic Programming; AI Literacy; Privacy Literacy; Scholarly Communications Literacy; Project Management; Media and Information Literacy; Information Stewardship </a:t>
            </a:r>
          </a:p>
          <a:p>
            <a:pPr algn="l">
              <a:lnSpc>
                <a:spcPts val="2940"/>
              </a:lnSpc>
            </a:pPr>
            <a:endParaRPr lang="en-US" sz="3000">
              <a:solidFill>
                <a:srgbClr val="40865E"/>
              </a:solidFill>
              <a:latin typeface="Helvetica Now Display"/>
              <a:ea typeface="Helvetica Now Display"/>
              <a:cs typeface="Helvetica Now Display"/>
              <a:sym typeface="Helvetica Now Display"/>
            </a:endParaRPr>
          </a:p>
          <a:p>
            <a:pPr marL="647700" lvl="1" indent="-323850" algn="l">
              <a:lnSpc>
                <a:spcPts val="294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Partnership skills</a:t>
            </a:r>
            <a:r>
              <a:rPr lang="en-US" sz="30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allow us to collaborate more effectively, as well as to engage with our colleagues, communities and partners: </a:t>
            </a:r>
            <a:r>
              <a:rPr lang="en-US" sz="3000">
                <a:solidFill>
                  <a:srgbClr val="40865E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Advocacy, outreach, marketing and communication; Negotiation and interpersonal skills; Community building, collaboration and networking;  Change management; Pedagogy and teaching; Cultural awareness; Storytelling skills</a:t>
            </a:r>
          </a:p>
          <a:p>
            <a:pPr algn="l">
              <a:lnSpc>
                <a:spcPts val="2940"/>
              </a:lnSpc>
            </a:pPr>
            <a:endParaRPr lang="en-US" sz="3000">
              <a:solidFill>
                <a:srgbClr val="40865E"/>
              </a:solidFill>
              <a:latin typeface="Helvetica Now Display"/>
              <a:ea typeface="Helvetica Now Display"/>
              <a:cs typeface="Helvetica Now Display"/>
              <a:sym typeface="Helvetica Now Display"/>
            </a:endParaRPr>
          </a:p>
          <a:p>
            <a:pPr marL="647700" lvl="1" indent="-323850" algn="l">
              <a:lnSpc>
                <a:spcPts val="294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Personal development skills </a:t>
            </a:r>
            <a:r>
              <a:rPr lang="en-US" sz="30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help us to think further and more broadly, helping us to become leaders ourselves, and to bring out the best in other: </a:t>
            </a:r>
            <a:r>
              <a:rPr lang="en-US" sz="3000">
                <a:solidFill>
                  <a:srgbClr val="40865E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Imagination, intuition and creativity; Lifelong learning; Futures thinking; Data-driven decision-making; Risk literacy; Professional awareness; Growth mindset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462612" y="6623050"/>
            <a:ext cx="5059163" cy="2635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A framework to assess emerging skills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845" y="118347"/>
            <a:ext cx="17957260" cy="9944100"/>
            <a:chOff x="0" y="0"/>
            <a:chExt cx="4729484" cy="26190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29484" cy="2619022"/>
            </a:xfrm>
            <a:custGeom>
              <a:avLst/>
              <a:gdLst/>
              <a:ahLst/>
              <a:cxnLst/>
              <a:rect l="l" t="t" r="r" b="b"/>
              <a:pathLst>
                <a:path w="4729484" h="2619022">
                  <a:moveTo>
                    <a:pt x="0" y="0"/>
                  </a:moveTo>
                  <a:lnTo>
                    <a:pt x="4729484" y="0"/>
                  </a:lnTo>
                  <a:lnTo>
                    <a:pt x="4729484" y="2619022"/>
                  </a:lnTo>
                  <a:lnTo>
                    <a:pt x="0" y="2619022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729484" cy="25809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8113105" y="171450"/>
            <a:ext cx="0" cy="99441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" name="AutoShape 6"/>
          <p:cNvSpPr/>
          <p:nvPr/>
        </p:nvSpPr>
        <p:spPr>
          <a:xfrm>
            <a:off x="155845" y="1822324"/>
            <a:ext cx="1795726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515823" y="2108074"/>
            <a:ext cx="6219114" cy="5588380"/>
          </a:xfrm>
          <a:custGeom>
            <a:avLst/>
            <a:gdLst/>
            <a:ahLst/>
            <a:cxnLst/>
            <a:rect l="l" t="t" r="r" b="b"/>
            <a:pathLst>
              <a:path w="6219114" h="5588380">
                <a:moveTo>
                  <a:pt x="0" y="0"/>
                </a:moveTo>
                <a:lnTo>
                  <a:pt x="6219113" y="0"/>
                </a:lnTo>
                <a:lnTo>
                  <a:pt x="6219113" y="5588381"/>
                </a:lnTo>
                <a:lnTo>
                  <a:pt x="0" y="5588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-33979" r="-33979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/>
          <p:cNvSpPr txBox="1"/>
          <p:nvPr/>
        </p:nvSpPr>
        <p:spPr>
          <a:xfrm>
            <a:off x="6734936" y="2041399"/>
            <a:ext cx="10850695" cy="630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In 3 groups (switch domain every 10 minutes)</a:t>
            </a:r>
          </a:p>
          <a:p>
            <a:pPr marL="1727199" lvl="2" indent="-575733" algn="l">
              <a:lnSpc>
                <a:spcPts val="5599"/>
              </a:lnSpc>
              <a:buFont typeface="Arial"/>
              <a:buChar char="⚬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Practical Skills</a:t>
            </a:r>
          </a:p>
          <a:p>
            <a:pPr marL="1727199" lvl="2" indent="-575733" algn="l">
              <a:lnSpc>
                <a:spcPts val="5599"/>
              </a:lnSpc>
              <a:buFont typeface="Arial"/>
              <a:buChar char="⚬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Partnership Skills</a:t>
            </a:r>
          </a:p>
          <a:p>
            <a:pPr marL="1727199" lvl="2" indent="-575733" algn="l">
              <a:lnSpc>
                <a:spcPts val="5599"/>
              </a:lnSpc>
              <a:buFont typeface="Arial"/>
              <a:buChar char="⚬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Personal Development Skills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Using the Skills Agenda for the Trend Report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Identify which are the skills that you would mostly need, prioritising them (set yours first and then agree within the group on common priorities)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5823" y="438150"/>
            <a:ext cx="17377740" cy="1099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65A8B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Assess your learning needs (30')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15823" y="8537575"/>
            <a:ext cx="17069809" cy="1374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65A8B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Debrief</a:t>
            </a:r>
            <a:r>
              <a:rPr lang="en-US" sz="3999">
                <a:solidFill>
                  <a:srgbClr val="65A8B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: What emerged through your self-assessment? What through the group assessment?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5370" y="171450"/>
            <a:ext cx="17957260" cy="9944100"/>
            <a:chOff x="0" y="0"/>
            <a:chExt cx="4729484" cy="26190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29484" cy="2619022"/>
            </a:xfrm>
            <a:custGeom>
              <a:avLst/>
              <a:gdLst/>
              <a:ahLst/>
              <a:cxnLst/>
              <a:rect l="l" t="t" r="r" b="b"/>
              <a:pathLst>
                <a:path w="4729484" h="2619022">
                  <a:moveTo>
                    <a:pt x="0" y="0"/>
                  </a:moveTo>
                  <a:lnTo>
                    <a:pt x="4729484" y="0"/>
                  </a:lnTo>
                  <a:lnTo>
                    <a:pt x="4729484" y="2619022"/>
                  </a:lnTo>
                  <a:lnTo>
                    <a:pt x="0" y="2619022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729484" cy="25809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20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8081438" y="195709"/>
            <a:ext cx="0" cy="995425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326155" y="317896"/>
            <a:ext cx="7533110" cy="9651208"/>
          </a:xfrm>
          <a:custGeom>
            <a:avLst/>
            <a:gdLst/>
            <a:ahLst/>
            <a:cxnLst/>
            <a:rect l="l" t="t" r="r" b="b"/>
            <a:pathLst>
              <a:path w="7533110" h="9651208">
                <a:moveTo>
                  <a:pt x="0" y="0"/>
                </a:moveTo>
                <a:lnTo>
                  <a:pt x="7533110" y="0"/>
                </a:lnTo>
                <a:lnTo>
                  <a:pt x="7533110" y="9651208"/>
                </a:lnTo>
                <a:lnTo>
                  <a:pt x="0" y="96512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t="-8646" b="-864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TextBox 7"/>
          <p:cNvSpPr txBox="1"/>
          <p:nvPr/>
        </p:nvSpPr>
        <p:spPr>
          <a:xfrm>
            <a:off x="8515325" y="3041023"/>
            <a:ext cx="9083591" cy="2627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7"/>
              </a:lnSpc>
            </a:pPr>
            <a:r>
              <a:rPr lang="en-US" sz="3028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To contact me as Head of Training at Quality at the Milan Library System:</a:t>
            </a:r>
            <a:r>
              <a:rPr lang="en-US" sz="3028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 camilla.notarbartolo@comune.milano.it</a:t>
            </a:r>
          </a:p>
          <a:p>
            <a:pPr algn="l">
              <a:lnSpc>
                <a:spcPts val="2967"/>
              </a:lnSpc>
            </a:pPr>
            <a:endParaRPr lang="en-US" sz="3028" b="1">
              <a:solidFill>
                <a:srgbClr val="000000"/>
              </a:solidFill>
              <a:latin typeface="Helvetica Now Display Bold"/>
              <a:ea typeface="Helvetica Now Display Bold"/>
              <a:cs typeface="Helvetica Now Display Bold"/>
              <a:sym typeface="Helvetica Now Display Bold"/>
            </a:endParaRPr>
          </a:p>
          <a:p>
            <a:pPr algn="l">
              <a:lnSpc>
                <a:spcPts val="2967"/>
              </a:lnSpc>
            </a:pPr>
            <a:r>
              <a:rPr lang="en-US" sz="3028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To contact me as Chair of the IFLA CPDWL Section and as a member of the Italian Library Association:</a:t>
            </a:r>
          </a:p>
          <a:p>
            <a:pPr algn="l">
              <a:lnSpc>
                <a:spcPts val="2967"/>
              </a:lnSpc>
            </a:pPr>
            <a:r>
              <a:rPr lang="en-US" sz="3028" b="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camilla.notarbartolo@aib.it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15325" y="1352550"/>
            <a:ext cx="7658818" cy="130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05"/>
              </a:lnSpc>
            </a:pPr>
            <a:r>
              <a:rPr lang="en-US" sz="10688" spc="-288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Thank you</a:t>
            </a:r>
          </a:p>
        </p:txBody>
      </p:sp>
      <p:sp>
        <p:nvSpPr>
          <p:cNvPr id="9" name="Freeform 9"/>
          <p:cNvSpPr/>
          <p:nvPr/>
        </p:nvSpPr>
        <p:spPr>
          <a:xfrm>
            <a:off x="8515325" y="6906248"/>
            <a:ext cx="9083591" cy="2842323"/>
          </a:xfrm>
          <a:custGeom>
            <a:avLst/>
            <a:gdLst/>
            <a:ahLst/>
            <a:cxnLst/>
            <a:rect l="l" t="t" r="r" b="b"/>
            <a:pathLst>
              <a:path w="9083591" h="2842323">
                <a:moveTo>
                  <a:pt x="0" y="0"/>
                </a:moveTo>
                <a:lnTo>
                  <a:pt x="9083591" y="0"/>
                </a:lnTo>
                <a:lnTo>
                  <a:pt x="9083591" y="2842324"/>
                </a:lnTo>
                <a:lnTo>
                  <a:pt x="0" y="28423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-2151" r="-2151"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878</Words>
  <Application>Microsoft Office PowerPoint</Application>
  <PresentationFormat>Personalizzato</PresentationFormat>
  <Paragraphs>126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9" baseType="lpstr">
      <vt:lpstr>Arial</vt:lpstr>
      <vt:lpstr>Helvetica Now Display Bold</vt:lpstr>
      <vt:lpstr>Helvetica Now Display Italics</vt:lpstr>
      <vt:lpstr>Helvetica Now Display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your own professional development strategy</dc:title>
  <cp:lastModifiedBy>Camilla Antonia Livi Notarbartolo</cp:lastModifiedBy>
  <cp:revision>2</cp:revision>
  <dcterms:created xsi:type="dcterms:W3CDTF">2006-08-16T00:00:00Z</dcterms:created>
  <dcterms:modified xsi:type="dcterms:W3CDTF">2026-09-16T23:19:07Z</dcterms:modified>
  <dc:identifier>DAHVZeBeJ9A</dc:identifier>
</cp:coreProperties>
</file>