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1" r:id="rId2"/>
    <p:sldId id="292" r:id="rId3"/>
    <p:sldId id="272" r:id="rId4"/>
    <p:sldId id="273" r:id="rId5"/>
    <p:sldId id="275" r:id="rId6"/>
    <p:sldId id="274" r:id="rId7"/>
    <p:sldId id="268" r:id="rId8"/>
    <p:sldId id="276" r:id="rId9"/>
    <p:sldId id="279" r:id="rId10"/>
    <p:sldId id="280" r:id="rId11"/>
    <p:sldId id="277" r:id="rId12"/>
    <p:sldId id="281" r:id="rId13"/>
    <p:sldId id="286" r:id="rId14"/>
    <p:sldId id="282" r:id="rId15"/>
    <p:sldId id="287" r:id="rId16"/>
    <p:sldId id="288" r:id="rId17"/>
    <p:sldId id="289" r:id="rId18"/>
    <p:sldId id="294" r:id="rId19"/>
    <p:sldId id="296" r:id="rId20"/>
    <p:sldId id="297" r:id="rId21"/>
    <p:sldId id="278" r:id="rId22"/>
    <p:sldId id="298" r:id="rId23"/>
    <p:sldId id="299" r:id="rId24"/>
    <p:sldId id="285" r:id="rId25"/>
  </p:sldIdLst>
  <p:sldSz cx="12192000" cy="6858000"/>
  <p:notesSz cx="6810375" cy="9942513"/>
  <p:defaultTextStyle>
    <a:defPPr rtl="0"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DBC603-4CE3-4385-8DCC-C536984463BC}" v="34" dt="2026-09-15T10:53:31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0818" autoAdjust="0"/>
  </p:normalViewPr>
  <p:slideViewPr>
    <p:cSldViewPr snapToGrid="0">
      <p:cViewPr varScale="1">
        <p:scale>
          <a:sx n="61" d="100"/>
          <a:sy n="61" d="100"/>
        </p:scale>
        <p:origin x="146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7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33940963585035"/>
          <c:y val="1.2003095361960633E-2"/>
          <c:w val="0.831512064604079"/>
          <c:h val="0.98799690463803935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Stolpec1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03F-459E-A03C-C7D669373F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AC-41C6-AD45-FC17F97EF9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0AC-41C6-AD45-FC17F97EF9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AC-41C6-AD45-FC17F97EF9D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3786236844335"/>
                      <c:h val="0.150390770027263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0AC-41C6-AD45-FC17F97EF9D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466853659617139"/>
                      <c:h val="0.202619862454250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0AC-41C6-AD45-FC17F97EF9DD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E2021EF-8E1F-4775-A873-C88E73E0EC64}" type="CATEGORYNAME">
                      <a:rPr lang="en-US"/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[IME KATEGORIJE]</a:t>
                    </a:fld>
                    <a:r>
                      <a:rPr lang="en-US" baseline="0" dirty="0"/>
                      <a:t>
</a:t>
                    </a:r>
                    <a:fld id="{069729FF-32BD-454B-9646-1FA2DED4FDF8}" type="PERCENTAGE">
                      <a:rPr lang="en-US" baseline="0" smtClean="0"/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[ODSTOTEK]</a:t>
                    </a:fld>
                    <a:r>
                      <a:rPr lang="en-US" baseline="0" dirty="0"/>
                      <a:t>;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71965074636185"/>
                      <c:h val="0.1939150137164197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AC-41C6-AD45-FC17F97EF9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specialni knjižničarji</c:v>
                </c:pt>
                <c:pt idx="1">
                  <c:v>šolski knjižničarji</c:v>
                </c:pt>
                <c:pt idx="2">
                  <c:v>splošni knjižničarji</c:v>
                </c:pt>
                <c:pt idx="3">
                  <c:v>visokošolski knjižničarji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9.6999999999999993</c:v>
                </c:pt>
                <c:pt idx="1">
                  <c:v>42.9</c:v>
                </c:pt>
                <c:pt idx="2">
                  <c:v>30.7</c:v>
                </c:pt>
                <c:pt idx="3">
                  <c:v>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C-41C6-AD45-FC17F97EF9D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168165103832653E-2"/>
          <c:y val="1.200309536196064E-2"/>
          <c:w val="0.831512064604079"/>
          <c:h val="0.98799690463803935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Stolpec1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1C9-42D4-A1E2-067EBA2D5B6A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1C9-42D4-A1E2-067EBA2D5B6A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1C9-42D4-A1E2-067EBA2D5B6A}"/>
              </c:ext>
            </c:extLst>
          </c:dPt>
          <c:dPt>
            <c:idx val="3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1C9-42D4-A1E2-067EBA2D5B6A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93786236844335"/>
                      <c:h val="0.150390770027263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1C9-42D4-A1E2-067EBA2D5B6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466853659617139"/>
                      <c:h val="0.202619862454250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1C9-42D4-A1E2-067EBA2D5B6A}"/>
                </c:ext>
              </c:extLst>
            </c:dLbl>
            <c:dLbl>
              <c:idx val="3"/>
              <c:layout>
                <c:manualLayout>
                  <c:x val="1.1529789473149057E-2"/>
                  <c:y val="-2.6597841660614357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71965074636185"/>
                      <c:h val="0.193915013716419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1C9-42D4-A1E2-067EBA2D5B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4"/>
                <c:pt idx="0">
                  <c:v>manj kot 5 let</c:v>
                </c:pt>
                <c:pt idx="1">
                  <c:v>5-10 let</c:v>
                </c:pt>
                <c:pt idx="2">
                  <c:v>11-20 let</c:v>
                </c:pt>
                <c:pt idx="3">
                  <c:v>več kot 20 let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16</c:v>
                </c:pt>
                <c:pt idx="1">
                  <c:v>19</c:v>
                </c:pt>
                <c:pt idx="2">
                  <c:v>29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C9-42D4-A1E2-067EBA2D5B6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List1!$C$1</c:f>
              <c:strCache>
                <c:ptCount val="1"/>
                <c:pt idx="0">
                  <c:v>včasih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priseljenci ali begunci</c:v>
                </c:pt>
                <c:pt idx="1">
                  <c:v>brezdomci</c:v>
                </c:pt>
                <c:pt idx="2">
                  <c:v>osebe z oviranostmi</c:v>
                </c:pt>
              </c:strCache>
            </c:strRef>
          </c:cat>
          <c:val>
            <c:numRef>
              <c:f>List1!$C$2:$C$4</c:f>
              <c:numCache>
                <c:formatCode>General</c:formatCode>
                <c:ptCount val="3"/>
                <c:pt idx="0">
                  <c:v>43</c:v>
                </c:pt>
                <c:pt idx="1">
                  <c:v>10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E9-4BB1-9703-EB7DB662D353}"/>
            </c:ext>
          </c:extLst>
        </c:ser>
        <c:ser>
          <c:idx val="1"/>
          <c:order val="1"/>
          <c:tx>
            <c:strRef>
              <c:f>List1!$D$1</c:f>
              <c:strCache>
                <c:ptCount val="1"/>
                <c:pt idx="0">
                  <c:v>nikoli/skoraj nikoli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priseljenci ali begunci</c:v>
                </c:pt>
                <c:pt idx="1">
                  <c:v>brezdomci</c:v>
                </c:pt>
                <c:pt idx="2">
                  <c:v>osebe z oviranostmi</c:v>
                </c:pt>
              </c:strCache>
            </c:strRef>
          </c:cat>
          <c:val>
            <c:numRef>
              <c:f>List1!$D$2:$D$4</c:f>
              <c:numCache>
                <c:formatCode>General</c:formatCode>
                <c:ptCount val="3"/>
                <c:pt idx="0">
                  <c:v>38</c:v>
                </c:pt>
                <c:pt idx="1">
                  <c:v>88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E9-4BB1-9703-EB7DB662D353}"/>
            </c:ext>
          </c:extLst>
        </c:ser>
        <c:ser>
          <c:idx val="2"/>
          <c:order val="2"/>
          <c:tx>
            <c:strRef>
              <c:f>List1!$B$1</c:f>
              <c:strCache>
                <c:ptCount val="1"/>
                <c:pt idx="0">
                  <c:v>pogosto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priseljenci ali begunci</c:v>
                </c:pt>
                <c:pt idx="1">
                  <c:v>brezdomci</c:v>
                </c:pt>
                <c:pt idx="2">
                  <c:v>osebe z oviranostmi</c:v>
                </c:pt>
              </c:strCache>
            </c:strRef>
          </c:cat>
          <c:val>
            <c:numRef>
              <c:f>List1!$B$2:$B$4</c:f>
              <c:numCache>
                <c:formatCode>General</c:formatCode>
                <c:ptCount val="3"/>
                <c:pt idx="0">
                  <c:v>19</c:v>
                </c:pt>
                <c:pt idx="1">
                  <c:v>1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E9-4BB1-9703-EB7DB662D35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75136527"/>
        <c:axId val="1511598543"/>
      </c:barChart>
      <c:catAx>
        <c:axId val="1775136527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511598543"/>
        <c:crosses val="max"/>
        <c:auto val="1"/>
        <c:lblAlgn val="ctr"/>
        <c:lblOffset val="100"/>
        <c:noMultiLvlLbl val="0"/>
      </c:catAx>
      <c:valAx>
        <c:axId val="151159854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775136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736235-0200-42AF-BC6F-0FEDE0613A49}" type="doc">
      <dgm:prSet loTypeId="urn:microsoft.com/office/officeart/2024/layout/MeetTheTeam" loCatId="meettheteam" qsTypeId="urn:microsoft.com/office/officeart/2005/8/quickstyle/simple1#3" qsCatId="simple" csTypeId="urn:microsoft.com/office/officeart/2005/8/colors/accent1_2#1" csCatId="accent1" phldr="1"/>
      <dgm:spPr/>
      <dgm:t>
        <a:bodyPr/>
        <a:lstStyle/>
        <a:p>
          <a:endParaRPr lang="sl-SI"/>
        </a:p>
      </dgm:t>
    </dgm:pt>
    <dgm:pt modelId="{2BA6BF29-64C8-4540-BE9E-4A004D52F512}">
      <dgm:prSet phldrT="Name" phldr="0"/>
      <dgm:spPr/>
      <dgm:t>
        <a:bodyPr/>
        <a:lstStyle/>
        <a:p>
          <a:pPr>
            <a:defRPr b="1"/>
          </a:pPr>
          <a:r>
            <a:rPr lang="sl-SI" dirty="0"/>
            <a:t>Katarina Švab</a:t>
          </a:r>
        </a:p>
      </dgm:t>
    </dgm:pt>
    <dgm:pt modelId="{DFF88194-FE5C-4867-90FA-303D5C1EC058}" type="parTrans" cxnId="{778B8671-FAB5-4349-8DFA-A4785FF473BA}">
      <dgm:prSet/>
      <dgm:spPr/>
      <dgm:t>
        <a:bodyPr/>
        <a:lstStyle/>
        <a:p>
          <a:endParaRPr lang="sl-SI"/>
        </a:p>
      </dgm:t>
    </dgm:pt>
    <dgm:pt modelId="{915E509D-3C38-4A0C-B415-BB5D41401991}" type="sibTrans" cxnId="{778B8671-FAB5-4349-8DFA-A4785FF473BA}">
      <dgm:prSet/>
      <dgm:spPr/>
      <dgm:t>
        <a:bodyPr/>
        <a:lstStyle/>
        <a:p>
          <a:endParaRPr lang="sl-SI"/>
        </a:p>
      </dgm:t>
    </dgm:pt>
    <dgm:pt modelId="{0A84651C-58CB-450B-914F-3804D0213CB7}">
      <dgm:prSet phldrT="Role" phldr="0"/>
      <dgm:spPr/>
      <dgm:t>
        <a:bodyPr/>
        <a:lstStyle/>
        <a:p>
          <a:r>
            <a:rPr lang="sl-SI" dirty="0"/>
            <a:t>Univerza v Ljubljani</a:t>
          </a:r>
        </a:p>
      </dgm:t>
    </dgm:pt>
    <dgm:pt modelId="{1A687572-CE42-4F70-896D-7E1CAAA7961B}" type="parTrans" cxnId="{8DE38F68-C02F-453B-BBEA-F7B8F47EFB99}">
      <dgm:prSet/>
      <dgm:spPr/>
      <dgm:t>
        <a:bodyPr/>
        <a:lstStyle/>
        <a:p>
          <a:endParaRPr lang="sl-SI"/>
        </a:p>
      </dgm:t>
    </dgm:pt>
    <dgm:pt modelId="{8F9A74F1-12F5-496D-B658-798F5B6225B8}" type="sibTrans" cxnId="{8DE38F68-C02F-453B-BBEA-F7B8F47EFB99}">
      <dgm:prSet/>
      <dgm:spPr/>
      <dgm:t>
        <a:bodyPr/>
        <a:lstStyle/>
        <a:p>
          <a:endParaRPr lang="sl-SI"/>
        </a:p>
      </dgm:t>
    </dgm:pt>
    <dgm:pt modelId="{B8A61E9F-B3A4-4C46-8D2B-98DA9B50A32B}">
      <dgm:prSet phldrT="Name" phldr="0"/>
      <dgm:spPr/>
      <dgm:t>
        <a:bodyPr/>
        <a:lstStyle/>
        <a:p>
          <a:pPr>
            <a:defRPr b="1"/>
          </a:pPr>
          <a:r>
            <a:rPr lang="sl-SI" dirty="0"/>
            <a:t>Tanja Merčun Kariž</a:t>
          </a:r>
        </a:p>
      </dgm:t>
    </dgm:pt>
    <dgm:pt modelId="{BBCFED3D-3C05-4BC0-9465-E27A309F0BDC}" type="parTrans" cxnId="{70611A8F-91FE-4E93-8147-283348851E36}">
      <dgm:prSet/>
      <dgm:spPr/>
      <dgm:t>
        <a:bodyPr/>
        <a:lstStyle/>
        <a:p>
          <a:endParaRPr lang="sl-SI"/>
        </a:p>
      </dgm:t>
    </dgm:pt>
    <dgm:pt modelId="{F44DE8B6-F778-4A56-8E51-28E5EDC0F928}" type="sibTrans" cxnId="{70611A8F-91FE-4E93-8147-283348851E36}">
      <dgm:prSet/>
      <dgm:spPr/>
      <dgm:t>
        <a:bodyPr/>
        <a:lstStyle/>
        <a:p>
          <a:endParaRPr lang="sl-SI"/>
        </a:p>
      </dgm:t>
    </dgm:pt>
    <dgm:pt modelId="{0A6D88FC-4D85-4517-891E-1AD1246CEAA7}">
      <dgm:prSet phldrT="Role" phldr="0"/>
      <dgm:spPr/>
      <dgm:t>
        <a:bodyPr/>
        <a:lstStyle/>
        <a:p>
          <a:r>
            <a:rPr lang="sl-SI" dirty="0"/>
            <a:t>Univerza v Ljubljani</a:t>
          </a:r>
        </a:p>
      </dgm:t>
    </dgm:pt>
    <dgm:pt modelId="{8046DBAC-1759-4D3A-94CF-DC569F331FC2}" type="parTrans" cxnId="{B7205B3F-8D6F-4B7A-BE4F-D80469D37EFE}">
      <dgm:prSet/>
      <dgm:spPr/>
      <dgm:t>
        <a:bodyPr/>
        <a:lstStyle/>
        <a:p>
          <a:endParaRPr lang="sl-SI"/>
        </a:p>
      </dgm:t>
    </dgm:pt>
    <dgm:pt modelId="{0F604B6A-9DB7-405E-8345-6ED737469F19}" type="sibTrans" cxnId="{B7205B3F-8D6F-4B7A-BE4F-D80469D37EFE}">
      <dgm:prSet/>
      <dgm:spPr/>
      <dgm:t>
        <a:bodyPr/>
        <a:lstStyle/>
        <a:p>
          <a:endParaRPr lang="sl-SI"/>
        </a:p>
      </dgm:t>
    </dgm:pt>
    <dgm:pt modelId="{A421FB88-FCF3-4B84-B3A3-BF2A269059EF}">
      <dgm:prSet phldrT="Name" phldr="0"/>
      <dgm:spPr/>
      <dgm:t>
        <a:bodyPr/>
        <a:lstStyle/>
        <a:p>
          <a:pPr>
            <a:defRPr b="1"/>
          </a:pPr>
          <a:r>
            <a:rPr lang="sl-SI" dirty="0"/>
            <a:t>Amy </a:t>
          </a:r>
          <a:r>
            <a:rPr lang="sl-SI" dirty="0" err="1"/>
            <a:t>VanScoy</a:t>
          </a:r>
          <a:endParaRPr lang="sl-SI" dirty="0"/>
        </a:p>
      </dgm:t>
    </dgm:pt>
    <dgm:pt modelId="{CEAAD96E-3E7C-4CDF-9689-C8ABA04A213B}" type="parTrans" cxnId="{A893D6A8-E4C3-4304-97B9-8AAC9E1769C1}">
      <dgm:prSet/>
      <dgm:spPr/>
      <dgm:t>
        <a:bodyPr/>
        <a:lstStyle/>
        <a:p>
          <a:endParaRPr lang="sl-SI"/>
        </a:p>
      </dgm:t>
    </dgm:pt>
    <dgm:pt modelId="{B6775F69-EFD9-4C13-A042-27EEFA12502B}" type="sibTrans" cxnId="{A893D6A8-E4C3-4304-97B9-8AAC9E1769C1}">
      <dgm:prSet/>
      <dgm:spPr/>
      <dgm:t>
        <a:bodyPr/>
        <a:lstStyle/>
        <a:p>
          <a:endParaRPr lang="sl-SI"/>
        </a:p>
      </dgm:t>
    </dgm:pt>
    <dgm:pt modelId="{B17F371E-1604-4E8B-A998-7FE3F01DF261}">
      <dgm:prSet phldrT="Role" phldr="0"/>
      <dgm:spPr/>
      <dgm:t>
        <a:bodyPr/>
        <a:lstStyle/>
        <a:p>
          <a:r>
            <a:rPr lang="sl-SI" dirty="0"/>
            <a:t>University at Buffalo</a:t>
          </a:r>
        </a:p>
      </dgm:t>
    </dgm:pt>
    <dgm:pt modelId="{8F868DC6-74A4-4BF6-9F2B-6F74DB81C6A7}" type="parTrans" cxnId="{9AAD0535-1DDC-4530-B92E-06FC08525DF0}">
      <dgm:prSet/>
      <dgm:spPr/>
      <dgm:t>
        <a:bodyPr/>
        <a:lstStyle/>
        <a:p>
          <a:endParaRPr lang="sl-SI"/>
        </a:p>
      </dgm:t>
    </dgm:pt>
    <dgm:pt modelId="{EE3989AD-2A61-4B40-99F9-72CA75709EED}" type="sibTrans" cxnId="{9AAD0535-1DDC-4530-B92E-06FC08525DF0}">
      <dgm:prSet/>
      <dgm:spPr/>
      <dgm:t>
        <a:bodyPr/>
        <a:lstStyle/>
        <a:p>
          <a:endParaRPr lang="sl-SI"/>
        </a:p>
      </dgm:t>
    </dgm:pt>
    <dgm:pt modelId="{F98D0921-C19C-40C3-B420-C08E82BDF72B}">
      <dgm:prSet phldrT="Name" phldr="0"/>
      <dgm:spPr/>
      <dgm:t>
        <a:bodyPr/>
        <a:lstStyle/>
        <a:p>
          <a:pPr>
            <a:defRPr b="1"/>
          </a:pPr>
          <a:r>
            <a:rPr lang="sl-SI" dirty="0" err="1"/>
            <a:t>Africa</a:t>
          </a:r>
          <a:r>
            <a:rPr lang="sl-SI" dirty="0"/>
            <a:t> Hands</a:t>
          </a:r>
        </a:p>
      </dgm:t>
    </dgm:pt>
    <dgm:pt modelId="{C526889A-E9D2-4DB5-81DC-29B8BA343618}" type="parTrans" cxnId="{ECB393C9-4CD2-476F-84A5-822936845948}">
      <dgm:prSet/>
      <dgm:spPr/>
      <dgm:t>
        <a:bodyPr/>
        <a:lstStyle/>
        <a:p>
          <a:endParaRPr lang="sl-SI"/>
        </a:p>
      </dgm:t>
    </dgm:pt>
    <dgm:pt modelId="{7AC768DD-3AF3-4798-8BBB-F15F3A8CE4A0}" type="sibTrans" cxnId="{ECB393C9-4CD2-476F-84A5-822936845948}">
      <dgm:prSet/>
      <dgm:spPr/>
      <dgm:t>
        <a:bodyPr/>
        <a:lstStyle/>
        <a:p>
          <a:endParaRPr lang="sl-SI"/>
        </a:p>
      </dgm:t>
    </dgm:pt>
    <dgm:pt modelId="{1A827964-8BBB-4747-B0F3-A6A0CC595976}">
      <dgm:prSet phldrT="Role"/>
      <dgm:spPr/>
      <dgm:t>
        <a:bodyPr/>
        <a:lstStyle/>
        <a:p>
          <a:r>
            <a:rPr lang="sl-SI" dirty="0"/>
            <a:t>University at Buffalo</a:t>
          </a:r>
        </a:p>
      </dgm:t>
    </dgm:pt>
    <dgm:pt modelId="{79B04868-A538-49C8-9FC9-FE0EFF79C9B0}" type="parTrans" cxnId="{47B56985-3375-46E4-996A-A443F1F9916C}">
      <dgm:prSet/>
      <dgm:spPr/>
      <dgm:t>
        <a:bodyPr/>
        <a:lstStyle/>
        <a:p>
          <a:endParaRPr lang="sl-SI"/>
        </a:p>
      </dgm:t>
    </dgm:pt>
    <dgm:pt modelId="{9824CF3B-7ADC-4FBB-8781-CC4155ACA013}" type="sibTrans" cxnId="{47B56985-3375-46E4-996A-A443F1F9916C}">
      <dgm:prSet/>
      <dgm:spPr/>
      <dgm:t>
        <a:bodyPr/>
        <a:lstStyle/>
        <a:p>
          <a:endParaRPr lang="sl-SI"/>
        </a:p>
      </dgm:t>
    </dgm:pt>
    <dgm:pt modelId="{9DB93310-C7F4-4083-AF89-E9AFA7E84FE0}" type="pres">
      <dgm:prSet presAssocID="{32736235-0200-42AF-BC6F-0FEDE0613A49}" presName="root" presStyleCnt="0">
        <dgm:presLayoutVars>
          <dgm:dir/>
          <dgm:resizeHandles val="exact"/>
        </dgm:presLayoutVars>
      </dgm:prSet>
      <dgm:spPr/>
    </dgm:pt>
    <dgm:pt modelId="{933F3F90-5527-44A9-8066-0958D73759F4}" type="pres">
      <dgm:prSet presAssocID="{B8A61E9F-B3A4-4C46-8D2B-98DA9B50A32B}" presName="compNode" presStyleCnt="0"/>
      <dgm:spPr/>
    </dgm:pt>
    <dgm:pt modelId="{A4259546-E510-4A20-A13C-A1DDADCB3D31}" type="pres">
      <dgm:prSet presAssocID="{B8A61E9F-B3A4-4C46-8D2B-98DA9B50A32B}" presName="photoCircle" presStyleLbl="fgImgPlace1" presStyleIdx="0" presStyleCnt="4" custLinFactNeighborX="4973" custLinFactNeighborY="3771"/>
      <dgm:spPr>
        <a:blipFill dpi="0" rotWithShape="1">
          <a:blip xmlns:r="http://schemas.openxmlformats.org/officeDocument/2006/relationships" r:embed="rId1"/>
          <a:srcRect/>
          <a:stretch>
            <a:fillRect l="2407" t="799" r="-2407" b="-799"/>
          </a:stretch>
        </a:blipFill>
      </dgm:spPr>
    </dgm:pt>
    <dgm:pt modelId="{1206A5DE-E01E-43EE-ACEF-D3DDA47CFC27}" type="pres">
      <dgm:prSet presAssocID="{B8A61E9F-B3A4-4C46-8D2B-98DA9B50A32B}" presName="spacer" presStyleCnt="0"/>
      <dgm:spPr/>
    </dgm:pt>
    <dgm:pt modelId="{CFC9DBF2-61C4-4DC2-840D-D8573C12CD81}" type="pres">
      <dgm:prSet presAssocID="{B8A61E9F-B3A4-4C46-8D2B-98DA9B50A32B}" presName="nameText" presStyleLbl="revTx" presStyleIdx="0" presStyleCnt="8">
        <dgm:presLayoutVars>
          <dgm:chMax val="1"/>
          <dgm:chPref val="1"/>
        </dgm:presLayoutVars>
      </dgm:prSet>
      <dgm:spPr/>
    </dgm:pt>
    <dgm:pt modelId="{6DDA53D6-CB50-44DC-9B26-54508FFB64EE}" type="pres">
      <dgm:prSet presAssocID="{B8A61E9F-B3A4-4C46-8D2B-98DA9B50A32B}" presName="roleText" presStyleLbl="revTx" presStyleIdx="1" presStyleCnt="8">
        <dgm:presLayoutVars>
          <dgm:chMax val="0"/>
        </dgm:presLayoutVars>
      </dgm:prSet>
      <dgm:spPr/>
    </dgm:pt>
    <dgm:pt modelId="{8FABAA9F-4242-47AE-A332-1A1E8D61BBB0}" type="pres">
      <dgm:prSet presAssocID="{F44DE8B6-F778-4A56-8E51-28E5EDC0F928}" presName="sibTrans" presStyleCnt="0"/>
      <dgm:spPr/>
    </dgm:pt>
    <dgm:pt modelId="{90EF60A3-4AE0-4751-A59C-95855ECB0BEA}" type="pres">
      <dgm:prSet presAssocID="{A421FB88-FCF3-4B84-B3A3-BF2A269059EF}" presName="compNode" presStyleCnt="0"/>
      <dgm:spPr/>
    </dgm:pt>
    <dgm:pt modelId="{7C071F54-04E7-451C-8044-F314009878A6}" type="pres">
      <dgm:prSet presAssocID="{A421FB88-FCF3-4B84-B3A3-BF2A269059EF}" presName="photoCircle" presStyleLbl="fgImgPlace1" presStyleIdx="1" presStyleCnt="4"/>
      <dgm:spPr>
        <a:blipFill dpi="0" rotWithShape="1">
          <a:blip xmlns:r="http://schemas.openxmlformats.org/officeDocument/2006/relationships" r:embed="rId2"/>
          <a:srcRect/>
          <a:stretch>
            <a:fillRect l="-1598" t="-7609" r="1598" b="-20391"/>
          </a:stretch>
        </a:blipFill>
      </dgm:spPr>
    </dgm:pt>
    <dgm:pt modelId="{1B1CDF3E-0608-4A5A-BE6E-52CDF086FB0C}" type="pres">
      <dgm:prSet presAssocID="{A421FB88-FCF3-4B84-B3A3-BF2A269059EF}" presName="spacer" presStyleCnt="0"/>
      <dgm:spPr/>
    </dgm:pt>
    <dgm:pt modelId="{4CBC4BE6-439F-40CD-A313-B43974091505}" type="pres">
      <dgm:prSet presAssocID="{A421FB88-FCF3-4B84-B3A3-BF2A269059EF}" presName="nameText" presStyleLbl="revTx" presStyleIdx="2" presStyleCnt="8">
        <dgm:presLayoutVars>
          <dgm:chMax val="1"/>
          <dgm:chPref val="1"/>
        </dgm:presLayoutVars>
      </dgm:prSet>
      <dgm:spPr/>
    </dgm:pt>
    <dgm:pt modelId="{A449895C-7F7B-468B-B3BD-9D61DBD7653F}" type="pres">
      <dgm:prSet presAssocID="{A421FB88-FCF3-4B84-B3A3-BF2A269059EF}" presName="roleText" presStyleLbl="revTx" presStyleIdx="3" presStyleCnt="8">
        <dgm:presLayoutVars>
          <dgm:chMax val="0"/>
        </dgm:presLayoutVars>
      </dgm:prSet>
      <dgm:spPr/>
    </dgm:pt>
    <dgm:pt modelId="{B686FCC8-E3D9-448B-AC36-8F5534C4FF38}" type="pres">
      <dgm:prSet presAssocID="{B6775F69-EFD9-4C13-A042-27EEFA12502B}" presName="sibTrans" presStyleCnt="0"/>
      <dgm:spPr/>
    </dgm:pt>
    <dgm:pt modelId="{6EE0D5F6-6EEF-4B90-BB0E-0ADB3F0F61C2}" type="pres">
      <dgm:prSet presAssocID="{F98D0921-C19C-40C3-B420-C08E82BDF72B}" presName="compNode" presStyleCnt="0"/>
      <dgm:spPr/>
    </dgm:pt>
    <dgm:pt modelId="{BC1219E8-F395-438A-A0DB-3B3C3EDC8384}" type="pres">
      <dgm:prSet presAssocID="{F98D0921-C19C-40C3-B420-C08E82BDF72B}" presName="photoCircle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 t="-1000" b="-1000"/>
          </a:stretch>
        </a:blipFill>
      </dgm:spPr>
    </dgm:pt>
    <dgm:pt modelId="{8FDB084A-3735-4563-B12C-0D716C785F26}" type="pres">
      <dgm:prSet presAssocID="{F98D0921-C19C-40C3-B420-C08E82BDF72B}" presName="spacer" presStyleCnt="0"/>
      <dgm:spPr/>
    </dgm:pt>
    <dgm:pt modelId="{EAABBA1D-F92C-416E-8778-28A10E659509}" type="pres">
      <dgm:prSet presAssocID="{F98D0921-C19C-40C3-B420-C08E82BDF72B}" presName="nameText" presStyleLbl="revTx" presStyleIdx="4" presStyleCnt="8">
        <dgm:presLayoutVars>
          <dgm:chMax val="1"/>
          <dgm:chPref val="1"/>
        </dgm:presLayoutVars>
      </dgm:prSet>
      <dgm:spPr/>
    </dgm:pt>
    <dgm:pt modelId="{E0256D35-B23A-4DCF-936E-FC2894A789BB}" type="pres">
      <dgm:prSet presAssocID="{F98D0921-C19C-40C3-B420-C08E82BDF72B}" presName="roleText" presStyleLbl="revTx" presStyleIdx="5" presStyleCnt="8">
        <dgm:presLayoutVars>
          <dgm:chMax val="0"/>
        </dgm:presLayoutVars>
      </dgm:prSet>
      <dgm:spPr/>
    </dgm:pt>
    <dgm:pt modelId="{894FADFF-CCC6-4CA0-A571-C8903CE2BBED}" type="pres">
      <dgm:prSet presAssocID="{7AC768DD-3AF3-4798-8BBB-F15F3A8CE4A0}" presName="sibTrans" presStyleCnt="0"/>
      <dgm:spPr/>
    </dgm:pt>
    <dgm:pt modelId="{EA51777B-D7A5-4ADF-B0D7-B934A73E091B}" type="pres">
      <dgm:prSet presAssocID="{2BA6BF29-64C8-4540-BE9E-4A004D52F512}" presName="compNode" presStyleCnt="0"/>
      <dgm:spPr/>
    </dgm:pt>
    <dgm:pt modelId="{4DEA00F2-68D1-4374-B07A-739F9FECF7C6}" type="pres">
      <dgm:prSet presAssocID="{2BA6BF29-64C8-4540-BE9E-4A004D52F512}" presName="photoCircle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7F7BF510-C758-4884-ADB0-BB145639337C}" type="pres">
      <dgm:prSet presAssocID="{2BA6BF29-64C8-4540-BE9E-4A004D52F512}" presName="spacer" presStyleCnt="0"/>
      <dgm:spPr/>
    </dgm:pt>
    <dgm:pt modelId="{2028C8EF-3D43-4EC8-B272-1DB7C767AE41}" type="pres">
      <dgm:prSet presAssocID="{2BA6BF29-64C8-4540-BE9E-4A004D52F512}" presName="nameText" presStyleLbl="revTx" presStyleIdx="6" presStyleCnt="8">
        <dgm:presLayoutVars>
          <dgm:chMax val="1"/>
          <dgm:chPref val="1"/>
        </dgm:presLayoutVars>
      </dgm:prSet>
      <dgm:spPr/>
    </dgm:pt>
    <dgm:pt modelId="{F095D50B-0F12-4034-BFED-5371AA74EE7C}" type="pres">
      <dgm:prSet presAssocID="{2BA6BF29-64C8-4540-BE9E-4A004D52F512}" presName="roleText" presStyleLbl="revTx" presStyleIdx="7" presStyleCnt="8">
        <dgm:presLayoutVars>
          <dgm:chMax val="0"/>
        </dgm:presLayoutVars>
      </dgm:prSet>
      <dgm:spPr/>
    </dgm:pt>
  </dgm:ptLst>
  <dgm:cxnLst>
    <dgm:cxn modelId="{8F09F62F-6177-445B-9554-B2BCCA7E0274}" type="presOf" srcId="{0A84651C-58CB-450B-914F-3804D0213CB7}" destId="{F095D50B-0F12-4034-BFED-5371AA74EE7C}" srcOrd="0" destOrd="0" presId="urn:microsoft.com/office/officeart/2024/layout/MeetTheTeam"/>
    <dgm:cxn modelId="{9AAD0535-1DDC-4530-B92E-06FC08525DF0}" srcId="{A421FB88-FCF3-4B84-B3A3-BF2A269059EF}" destId="{B17F371E-1604-4E8B-A998-7FE3F01DF261}" srcOrd="0" destOrd="0" parTransId="{8F868DC6-74A4-4BF6-9F2B-6F74DB81C6A7}" sibTransId="{EE3989AD-2A61-4B40-99F9-72CA75709EED}"/>
    <dgm:cxn modelId="{65083F39-9996-46F9-B94A-25B73D3CB625}" type="presOf" srcId="{0A6D88FC-4D85-4517-891E-1AD1246CEAA7}" destId="{6DDA53D6-CB50-44DC-9B26-54508FFB64EE}" srcOrd="0" destOrd="0" presId="urn:microsoft.com/office/officeart/2024/layout/MeetTheTeam"/>
    <dgm:cxn modelId="{B7205B3F-8D6F-4B7A-BE4F-D80469D37EFE}" srcId="{B8A61E9F-B3A4-4C46-8D2B-98DA9B50A32B}" destId="{0A6D88FC-4D85-4517-891E-1AD1246CEAA7}" srcOrd="0" destOrd="0" parTransId="{8046DBAC-1759-4D3A-94CF-DC569F331FC2}" sibTransId="{0F604B6A-9DB7-405E-8345-6ED737469F19}"/>
    <dgm:cxn modelId="{8DE38F68-C02F-453B-BBEA-F7B8F47EFB99}" srcId="{2BA6BF29-64C8-4540-BE9E-4A004D52F512}" destId="{0A84651C-58CB-450B-914F-3804D0213CB7}" srcOrd="0" destOrd="0" parTransId="{1A687572-CE42-4F70-896D-7E1CAAA7961B}" sibTransId="{8F9A74F1-12F5-496D-B658-798F5B6225B8}"/>
    <dgm:cxn modelId="{778B8671-FAB5-4349-8DFA-A4785FF473BA}" srcId="{32736235-0200-42AF-BC6F-0FEDE0613A49}" destId="{2BA6BF29-64C8-4540-BE9E-4A004D52F512}" srcOrd="3" destOrd="0" parTransId="{DFF88194-FE5C-4867-90FA-303D5C1EC058}" sibTransId="{915E509D-3C38-4A0C-B415-BB5D41401991}"/>
    <dgm:cxn modelId="{8C41C781-8297-4558-B4B4-E0EE16D74511}" type="presOf" srcId="{A421FB88-FCF3-4B84-B3A3-BF2A269059EF}" destId="{4CBC4BE6-439F-40CD-A313-B43974091505}" srcOrd="0" destOrd="0" presId="urn:microsoft.com/office/officeart/2024/layout/MeetTheTeam"/>
    <dgm:cxn modelId="{47B56985-3375-46E4-996A-A443F1F9916C}" srcId="{F98D0921-C19C-40C3-B420-C08E82BDF72B}" destId="{1A827964-8BBB-4747-B0F3-A6A0CC595976}" srcOrd="0" destOrd="0" parTransId="{79B04868-A538-49C8-9FC9-FE0EFF79C9B0}" sibTransId="{9824CF3B-7ADC-4FBB-8781-CC4155ACA013}"/>
    <dgm:cxn modelId="{8577CC89-70B6-4D11-9D80-03342E6C3084}" type="presOf" srcId="{B8A61E9F-B3A4-4C46-8D2B-98DA9B50A32B}" destId="{CFC9DBF2-61C4-4DC2-840D-D8573C12CD81}" srcOrd="0" destOrd="0" presId="urn:microsoft.com/office/officeart/2024/layout/MeetTheTeam"/>
    <dgm:cxn modelId="{70611A8F-91FE-4E93-8147-283348851E36}" srcId="{32736235-0200-42AF-BC6F-0FEDE0613A49}" destId="{B8A61E9F-B3A4-4C46-8D2B-98DA9B50A32B}" srcOrd="0" destOrd="0" parTransId="{BBCFED3D-3C05-4BC0-9465-E27A309F0BDC}" sibTransId="{F44DE8B6-F778-4A56-8E51-28E5EDC0F928}"/>
    <dgm:cxn modelId="{1A6FB69E-58CC-4280-8DA5-8A4C3B885E83}" type="presOf" srcId="{2BA6BF29-64C8-4540-BE9E-4A004D52F512}" destId="{2028C8EF-3D43-4EC8-B272-1DB7C767AE41}" srcOrd="0" destOrd="0" presId="urn:microsoft.com/office/officeart/2024/layout/MeetTheTeam"/>
    <dgm:cxn modelId="{A893D6A8-E4C3-4304-97B9-8AAC9E1769C1}" srcId="{32736235-0200-42AF-BC6F-0FEDE0613A49}" destId="{A421FB88-FCF3-4B84-B3A3-BF2A269059EF}" srcOrd="1" destOrd="0" parTransId="{CEAAD96E-3E7C-4CDF-9689-C8ABA04A213B}" sibTransId="{B6775F69-EFD9-4C13-A042-27EEFA12502B}"/>
    <dgm:cxn modelId="{6E77E3C7-DC13-43AB-A4F2-632DC3A608EC}" type="presOf" srcId="{32736235-0200-42AF-BC6F-0FEDE0613A49}" destId="{9DB93310-C7F4-4083-AF89-E9AFA7E84FE0}" srcOrd="0" destOrd="0" presId="urn:microsoft.com/office/officeart/2024/layout/MeetTheTeam"/>
    <dgm:cxn modelId="{ECB393C9-4CD2-476F-84A5-822936845948}" srcId="{32736235-0200-42AF-BC6F-0FEDE0613A49}" destId="{F98D0921-C19C-40C3-B420-C08E82BDF72B}" srcOrd="2" destOrd="0" parTransId="{C526889A-E9D2-4DB5-81DC-29B8BA343618}" sibTransId="{7AC768DD-3AF3-4798-8BBB-F15F3A8CE4A0}"/>
    <dgm:cxn modelId="{3C5A8ECE-0CD4-47D2-821F-C9BEEE562971}" type="presOf" srcId="{B17F371E-1604-4E8B-A998-7FE3F01DF261}" destId="{A449895C-7F7B-468B-B3BD-9D61DBD7653F}" srcOrd="0" destOrd="0" presId="urn:microsoft.com/office/officeart/2024/layout/MeetTheTeam"/>
    <dgm:cxn modelId="{D31DB4E7-DC3E-4AA5-8E64-F88B14B35525}" type="presOf" srcId="{1A827964-8BBB-4747-B0F3-A6A0CC595976}" destId="{E0256D35-B23A-4DCF-936E-FC2894A789BB}" srcOrd="0" destOrd="0" presId="urn:microsoft.com/office/officeart/2024/layout/MeetTheTeam"/>
    <dgm:cxn modelId="{63FABCFF-E269-457B-9F05-B4B2038C4D3E}" type="presOf" srcId="{F98D0921-C19C-40C3-B420-C08E82BDF72B}" destId="{EAABBA1D-F92C-416E-8778-28A10E659509}" srcOrd="0" destOrd="0" presId="urn:microsoft.com/office/officeart/2024/layout/MeetTheTeam"/>
    <dgm:cxn modelId="{831828EF-CA9D-4AF6-A477-66E89781DBB8}" type="presParOf" srcId="{9DB93310-C7F4-4083-AF89-E9AFA7E84FE0}" destId="{933F3F90-5527-44A9-8066-0958D73759F4}" srcOrd="0" destOrd="0" presId="urn:microsoft.com/office/officeart/2024/layout/MeetTheTeam"/>
    <dgm:cxn modelId="{6BB32C64-4EAD-47AD-B241-40480321D78A}" type="presParOf" srcId="{933F3F90-5527-44A9-8066-0958D73759F4}" destId="{A4259546-E510-4A20-A13C-A1DDADCB3D31}" srcOrd="0" destOrd="0" presId="urn:microsoft.com/office/officeart/2024/layout/MeetTheTeam"/>
    <dgm:cxn modelId="{23C66A06-450A-4AA0-96FD-DA0B1C9E2088}" type="presParOf" srcId="{933F3F90-5527-44A9-8066-0958D73759F4}" destId="{1206A5DE-E01E-43EE-ACEF-D3DDA47CFC27}" srcOrd="1" destOrd="0" presId="urn:microsoft.com/office/officeart/2024/layout/MeetTheTeam"/>
    <dgm:cxn modelId="{38C886AF-35E6-46B5-B552-F4C87B5E6ABD}" type="presParOf" srcId="{933F3F90-5527-44A9-8066-0958D73759F4}" destId="{CFC9DBF2-61C4-4DC2-840D-D8573C12CD81}" srcOrd="2" destOrd="0" presId="urn:microsoft.com/office/officeart/2024/layout/MeetTheTeam"/>
    <dgm:cxn modelId="{A10FDD0D-E996-48C6-8011-C73CDC780E32}" type="presParOf" srcId="{933F3F90-5527-44A9-8066-0958D73759F4}" destId="{6DDA53D6-CB50-44DC-9B26-54508FFB64EE}" srcOrd="3" destOrd="0" presId="urn:microsoft.com/office/officeart/2024/layout/MeetTheTeam"/>
    <dgm:cxn modelId="{58313899-1100-40BD-B64E-6F237AAA4D33}" type="presParOf" srcId="{9DB93310-C7F4-4083-AF89-E9AFA7E84FE0}" destId="{8FABAA9F-4242-47AE-A332-1A1E8D61BBB0}" srcOrd="1" destOrd="0" presId="urn:microsoft.com/office/officeart/2024/layout/MeetTheTeam"/>
    <dgm:cxn modelId="{AD8321AF-6445-473C-B97A-748431A4BAED}" type="presParOf" srcId="{9DB93310-C7F4-4083-AF89-E9AFA7E84FE0}" destId="{90EF60A3-4AE0-4751-A59C-95855ECB0BEA}" srcOrd="2" destOrd="0" presId="urn:microsoft.com/office/officeart/2024/layout/MeetTheTeam"/>
    <dgm:cxn modelId="{F2F58654-A676-4E1C-BFBC-651D390CD681}" type="presParOf" srcId="{90EF60A3-4AE0-4751-A59C-95855ECB0BEA}" destId="{7C071F54-04E7-451C-8044-F314009878A6}" srcOrd="0" destOrd="0" presId="urn:microsoft.com/office/officeart/2024/layout/MeetTheTeam"/>
    <dgm:cxn modelId="{50231F95-4168-4630-8002-23C5FB65DDCA}" type="presParOf" srcId="{90EF60A3-4AE0-4751-A59C-95855ECB0BEA}" destId="{1B1CDF3E-0608-4A5A-BE6E-52CDF086FB0C}" srcOrd="1" destOrd="0" presId="urn:microsoft.com/office/officeart/2024/layout/MeetTheTeam"/>
    <dgm:cxn modelId="{D1453E62-8998-446E-9B85-578C7735ACB0}" type="presParOf" srcId="{90EF60A3-4AE0-4751-A59C-95855ECB0BEA}" destId="{4CBC4BE6-439F-40CD-A313-B43974091505}" srcOrd="2" destOrd="0" presId="urn:microsoft.com/office/officeart/2024/layout/MeetTheTeam"/>
    <dgm:cxn modelId="{7E3FCF75-DAB9-42EC-8F29-56D04BFE4956}" type="presParOf" srcId="{90EF60A3-4AE0-4751-A59C-95855ECB0BEA}" destId="{A449895C-7F7B-468B-B3BD-9D61DBD7653F}" srcOrd="3" destOrd="0" presId="urn:microsoft.com/office/officeart/2024/layout/MeetTheTeam"/>
    <dgm:cxn modelId="{7B328513-793F-4F19-9AAC-6DF06F05A5A5}" type="presParOf" srcId="{9DB93310-C7F4-4083-AF89-E9AFA7E84FE0}" destId="{B686FCC8-E3D9-448B-AC36-8F5534C4FF38}" srcOrd="3" destOrd="0" presId="urn:microsoft.com/office/officeart/2024/layout/MeetTheTeam"/>
    <dgm:cxn modelId="{F01CB13A-06F9-41E4-9660-53CA15BD75F8}" type="presParOf" srcId="{9DB93310-C7F4-4083-AF89-E9AFA7E84FE0}" destId="{6EE0D5F6-6EEF-4B90-BB0E-0ADB3F0F61C2}" srcOrd="4" destOrd="0" presId="urn:microsoft.com/office/officeart/2024/layout/MeetTheTeam"/>
    <dgm:cxn modelId="{5706481E-62FE-4482-8AB9-64B33F2A6548}" type="presParOf" srcId="{6EE0D5F6-6EEF-4B90-BB0E-0ADB3F0F61C2}" destId="{BC1219E8-F395-438A-A0DB-3B3C3EDC8384}" srcOrd="0" destOrd="0" presId="urn:microsoft.com/office/officeart/2024/layout/MeetTheTeam"/>
    <dgm:cxn modelId="{A537D3AB-46E1-44BC-B870-619C0CC24047}" type="presParOf" srcId="{6EE0D5F6-6EEF-4B90-BB0E-0ADB3F0F61C2}" destId="{8FDB084A-3735-4563-B12C-0D716C785F26}" srcOrd="1" destOrd="0" presId="urn:microsoft.com/office/officeart/2024/layout/MeetTheTeam"/>
    <dgm:cxn modelId="{A3140785-0C9F-4BB8-80BE-F55D848C055C}" type="presParOf" srcId="{6EE0D5F6-6EEF-4B90-BB0E-0ADB3F0F61C2}" destId="{EAABBA1D-F92C-416E-8778-28A10E659509}" srcOrd="2" destOrd="0" presId="urn:microsoft.com/office/officeart/2024/layout/MeetTheTeam"/>
    <dgm:cxn modelId="{ADBFFEEF-EFE1-4A48-9BA9-621C2826384E}" type="presParOf" srcId="{6EE0D5F6-6EEF-4B90-BB0E-0ADB3F0F61C2}" destId="{E0256D35-B23A-4DCF-936E-FC2894A789BB}" srcOrd="3" destOrd="0" presId="urn:microsoft.com/office/officeart/2024/layout/MeetTheTeam"/>
    <dgm:cxn modelId="{ADBFBD65-99F4-4664-88F2-D9F0FF33A488}" type="presParOf" srcId="{9DB93310-C7F4-4083-AF89-E9AFA7E84FE0}" destId="{894FADFF-CCC6-4CA0-A571-C8903CE2BBED}" srcOrd="5" destOrd="0" presId="urn:microsoft.com/office/officeart/2024/layout/MeetTheTeam"/>
    <dgm:cxn modelId="{7A42C4C1-083C-4FEC-A3B8-0897037735CD}" type="presParOf" srcId="{9DB93310-C7F4-4083-AF89-E9AFA7E84FE0}" destId="{EA51777B-D7A5-4ADF-B0D7-B934A73E091B}" srcOrd="6" destOrd="0" presId="urn:microsoft.com/office/officeart/2024/layout/MeetTheTeam"/>
    <dgm:cxn modelId="{0F63B2D7-89C7-4CF6-B7AA-ADBEE3F678DA}" type="presParOf" srcId="{EA51777B-D7A5-4ADF-B0D7-B934A73E091B}" destId="{4DEA00F2-68D1-4374-B07A-739F9FECF7C6}" srcOrd="0" destOrd="0" presId="urn:microsoft.com/office/officeart/2024/layout/MeetTheTeam"/>
    <dgm:cxn modelId="{5C13EE2F-70D2-4EC8-9323-FBBBBF52160A}" type="presParOf" srcId="{EA51777B-D7A5-4ADF-B0D7-B934A73E091B}" destId="{7F7BF510-C758-4884-ADB0-BB145639337C}" srcOrd="1" destOrd="0" presId="urn:microsoft.com/office/officeart/2024/layout/MeetTheTeam"/>
    <dgm:cxn modelId="{0B5E9B43-BBCB-49B6-8A0F-99B169262527}" type="presParOf" srcId="{EA51777B-D7A5-4ADF-B0D7-B934A73E091B}" destId="{2028C8EF-3D43-4EC8-B272-1DB7C767AE41}" srcOrd="2" destOrd="0" presId="urn:microsoft.com/office/officeart/2024/layout/MeetTheTeam"/>
    <dgm:cxn modelId="{62BA0DE1-8500-4A7B-81BA-EDDE27A9A21A}" type="presParOf" srcId="{EA51777B-D7A5-4ADF-B0D7-B934A73E091B}" destId="{F095D50B-0F12-4034-BFED-5371AA74EE7C}" srcOrd="3" destOrd="0" presId="urn:microsoft.com/office/officeart/2024/layout/MeetTheTeam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FEB95-DAB7-43E4-913C-E51F9970EED3}" type="doc">
      <dgm:prSet loTypeId="urn:microsoft.com/office/officeart/2005/8/layout/hList2" loCatId="list" qsTypeId="urn:microsoft.com/office/officeart/2005/8/quickstyle/simple1#4" qsCatId="simple" csTypeId="urn:microsoft.com/office/officeart/2005/8/colors/accent1_3#1" csCatId="accent1" phldr="1"/>
      <dgm:spPr/>
      <dgm:t>
        <a:bodyPr/>
        <a:lstStyle/>
        <a:p>
          <a:endParaRPr lang="sl-SI"/>
        </a:p>
      </dgm:t>
    </dgm:pt>
    <dgm:pt modelId="{B42E7374-868D-4A84-AEA5-A064C8918D73}">
      <dgm:prSet phldrT="[besedilo]" phldr="0"/>
      <dgm:spPr/>
      <dgm:t>
        <a:bodyPr/>
        <a:lstStyle/>
        <a:p>
          <a:r>
            <a:rPr lang="sl-SI" dirty="0"/>
            <a:t>Zasnova kartic</a:t>
          </a:r>
        </a:p>
      </dgm:t>
    </dgm:pt>
    <dgm:pt modelId="{5769BF0B-C22D-41D4-9AF9-72005AC11842}" type="parTrans" cxnId="{2D2949A7-E868-4C5B-8FBF-677E8D4F73A7}">
      <dgm:prSet/>
      <dgm:spPr/>
      <dgm:t>
        <a:bodyPr/>
        <a:lstStyle/>
        <a:p>
          <a:endParaRPr lang="sl-SI"/>
        </a:p>
      </dgm:t>
    </dgm:pt>
    <dgm:pt modelId="{7D5DE2D0-8050-4552-B967-B1EA27AA15DB}" type="sibTrans" cxnId="{2D2949A7-E868-4C5B-8FBF-677E8D4F73A7}">
      <dgm:prSet/>
      <dgm:spPr/>
      <dgm:t>
        <a:bodyPr/>
        <a:lstStyle/>
        <a:p>
          <a:endParaRPr lang="sl-SI"/>
        </a:p>
      </dgm:t>
    </dgm:pt>
    <dgm:pt modelId="{40A9E1DA-7A23-4CCD-830B-A197053419D5}">
      <dgm:prSet phldrT="[besedilo]" phldr="0" custT="1"/>
      <dgm:spPr/>
      <dgm:t>
        <a:bodyPr/>
        <a:lstStyle/>
        <a:p>
          <a:r>
            <a:rPr lang="sl-SI" sz="2500" dirty="0"/>
            <a:t>2022</a:t>
          </a:r>
        </a:p>
      </dgm:t>
    </dgm:pt>
    <dgm:pt modelId="{3B6DA235-71BF-4468-8677-BD9705FC7AE1}" type="parTrans" cxnId="{91E57D66-451F-46EB-A7EF-B3B16ACEF1B7}">
      <dgm:prSet/>
      <dgm:spPr/>
      <dgm:t>
        <a:bodyPr/>
        <a:lstStyle/>
        <a:p>
          <a:endParaRPr lang="sl-SI"/>
        </a:p>
      </dgm:t>
    </dgm:pt>
    <dgm:pt modelId="{CE56F950-F40D-4903-B5E5-A46D09A8C974}" type="sibTrans" cxnId="{91E57D66-451F-46EB-A7EF-B3B16ACEF1B7}">
      <dgm:prSet/>
      <dgm:spPr/>
      <dgm:t>
        <a:bodyPr/>
        <a:lstStyle/>
        <a:p>
          <a:endParaRPr lang="sl-SI"/>
        </a:p>
      </dgm:t>
    </dgm:pt>
    <dgm:pt modelId="{47573F6E-66DA-440E-8F05-2151C55116AE}">
      <dgm:prSet phldrT="[besedilo]" phldr="0"/>
      <dgm:spPr/>
      <dgm:t>
        <a:bodyPr/>
        <a:lstStyle/>
        <a:p>
          <a:r>
            <a:rPr lang="sl-SI" dirty="0"/>
            <a:t>Intervjuji</a:t>
          </a:r>
        </a:p>
      </dgm:t>
    </dgm:pt>
    <dgm:pt modelId="{123F6E16-C680-4449-B3B5-E437048BA614}" type="parTrans" cxnId="{D5A345B2-EEB0-4F26-989E-4B4756DAF399}">
      <dgm:prSet/>
      <dgm:spPr/>
      <dgm:t>
        <a:bodyPr/>
        <a:lstStyle/>
        <a:p>
          <a:endParaRPr lang="sl-SI"/>
        </a:p>
      </dgm:t>
    </dgm:pt>
    <dgm:pt modelId="{2401B858-9AA4-4090-A7DB-277D3AB7733F}" type="sibTrans" cxnId="{D5A345B2-EEB0-4F26-989E-4B4756DAF399}">
      <dgm:prSet/>
      <dgm:spPr/>
      <dgm:t>
        <a:bodyPr/>
        <a:lstStyle/>
        <a:p>
          <a:endParaRPr lang="sl-SI"/>
        </a:p>
      </dgm:t>
    </dgm:pt>
    <dgm:pt modelId="{B53F6C25-D75D-44E7-9395-D004629665AF}">
      <dgm:prSet phldrT="[besedilo]" phldr="0" custT="1"/>
      <dgm:spPr/>
      <dgm:t>
        <a:bodyPr/>
        <a:lstStyle/>
        <a:p>
          <a:r>
            <a:rPr lang="sl-SI" sz="2500" dirty="0"/>
            <a:t>2023</a:t>
          </a:r>
        </a:p>
      </dgm:t>
    </dgm:pt>
    <dgm:pt modelId="{B03AB314-6CCA-4EB7-8F35-290C30BB3715}" type="parTrans" cxnId="{351DF406-72C3-447F-B641-8664D70312A9}">
      <dgm:prSet/>
      <dgm:spPr/>
      <dgm:t>
        <a:bodyPr/>
        <a:lstStyle/>
        <a:p>
          <a:endParaRPr lang="sl-SI"/>
        </a:p>
      </dgm:t>
    </dgm:pt>
    <dgm:pt modelId="{67453296-1F32-4278-9766-14923679F3B2}" type="sibTrans" cxnId="{351DF406-72C3-447F-B641-8664D70312A9}">
      <dgm:prSet/>
      <dgm:spPr/>
      <dgm:t>
        <a:bodyPr/>
        <a:lstStyle/>
        <a:p>
          <a:endParaRPr lang="sl-SI"/>
        </a:p>
      </dgm:t>
    </dgm:pt>
    <dgm:pt modelId="{20385739-480C-4403-BF29-72F136983E89}">
      <dgm:prSet phldrT="[besedilo]" phldr="0"/>
      <dgm:spPr/>
      <dgm:t>
        <a:bodyPr/>
        <a:lstStyle/>
        <a:p>
          <a:r>
            <a:rPr lang="sl-SI" dirty="0"/>
            <a:t>Anketa</a:t>
          </a:r>
        </a:p>
      </dgm:t>
    </dgm:pt>
    <dgm:pt modelId="{B499346A-F9EE-43D8-854A-F4FF0A3974BB}" type="parTrans" cxnId="{376A2C26-46DE-42EC-87BC-D3A1271C1A79}">
      <dgm:prSet/>
      <dgm:spPr/>
      <dgm:t>
        <a:bodyPr/>
        <a:lstStyle/>
        <a:p>
          <a:endParaRPr lang="sl-SI"/>
        </a:p>
      </dgm:t>
    </dgm:pt>
    <dgm:pt modelId="{64E1FBD8-8FE2-4BDF-835E-4606FD13F927}" type="sibTrans" cxnId="{376A2C26-46DE-42EC-87BC-D3A1271C1A79}">
      <dgm:prSet/>
      <dgm:spPr/>
      <dgm:t>
        <a:bodyPr/>
        <a:lstStyle/>
        <a:p>
          <a:endParaRPr lang="sl-SI"/>
        </a:p>
      </dgm:t>
    </dgm:pt>
    <dgm:pt modelId="{6108110F-FAF6-4FEC-A225-F20C55B92BBF}">
      <dgm:prSet phldrT="[besedilo]" phldr="0" custT="1"/>
      <dgm:spPr/>
      <dgm:t>
        <a:bodyPr/>
        <a:lstStyle/>
        <a:p>
          <a:r>
            <a:rPr lang="sl-SI" sz="2500" dirty="0"/>
            <a:t>2025</a:t>
          </a:r>
        </a:p>
      </dgm:t>
    </dgm:pt>
    <dgm:pt modelId="{24BB5BEA-37ED-49DD-96F6-105672625048}" type="parTrans" cxnId="{284D981E-909B-45F9-96B3-CB58CA84D078}">
      <dgm:prSet/>
      <dgm:spPr/>
      <dgm:t>
        <a:bodyPr/>
        <a:lstStyle/>
        <a:p>
          <a:endParaRPr lang="sl-SI"/>
        </a:p>
      </dgm:t>
    </dgm:pt>
    <dgm:pt modelId="{1A07EDDC-9E56-473F-B36E-ADDEAC973F17}" type="sibTrans" cxnId="{284D981E-909B-45F9-96B3-CB58CA84D078}">
      <dgm:prSet/>
      <dgm:spPr/>
      <dgm:t>
        <a:bodyPr/>
        <a:lstStyle/>
        <a:p>
          <a:endParaRPr lang="sl-SI"/>
        </a:p>
      </dgm:t>
    </dgm:pt>
    <dgm:pt modelId="{56FC48E1-C526-4F37-8FC4-0BA6B333418E}">
      <dgm:prSet phldrT="[besedilo]" phldr="0" custT="1"/>
      <dgm:spPr/>
      <dgm:t>
        <a:bodyPr/>
        <a:lstStyle/>
        <a:p>
          <a:endParaRPr lang="sl-SI" sz="2500" dirty="0"/>
        </a:p>
      </dgm:t>
    </dgm:pt>
    <dgm:pt modelId="{B6C1C7BD-32F4-4306-9360-CA3FCD1D2EDA}" type="parTrans" cxnId="{89B116B7-F4A2-4A4B-A60C-B6C0D0483FE1}">
      <dgm:prSet/>
      <dgm:spPr/>
      <dgm:t>
        <a:bodyPr/>
        <a:lstStyle/>
        <a:p>
          <a:endParaRPr lang="sl-SI"/>
        </a:p>
      </dgm:t>
    </dgm:pt>
    <dgm:pt modelId="{DDC79B16-52EC-4B81-9990-DF3C7BBC0167}" type="sibTrans" cxnId="{89B116B7-F4A2-4A4B-A60C-B6C0D0483FE1}">
      <dgm:prSet/>
      <dgm:spPr/>
      <dgm:t>
        <a:bodyPr/>
        <a:lstStyle/>
        <a:p>
          <a:endParaRPr lang="sl-SI"/>
        </a:p>
      </dgm:t>
    </dgm:pt>
    <dgm:pt modelId="{7DFA4A6E-9FC0-4C4C-B7F0-6356D0E24EC6}">
      <dgm:prSet phldrT="[besedilo]" phldr="0" custT="1"/>
      <dgm:spPr/>
      <dgm:t>
        <a:bodyPr/>
        <a:lstStyle/>
        <a:p>
          <a:pPr>
            <a:buNone/>
          </a:pPr>
          <a:r>
            <a:rPr lang="sl-SI" sz="2500" dirty="0"/>
            <a:t> </a:t>
          </a:r>
        </a:p>
      </dgm:t>
    </dgm:pt>
    <dgm:pt modelId="{637ABF42-AA2E-411E-A6B1-E856FFA68AD2}" type="parTrans" cxnId="{540E99A8-D9E3-4FC5-BB6B-E0594F529A5B}">
      <dgm:prSet/>
      <dgm:spPr/>
      <dgm:t>
        <a:bodyPr/>
        <a:lstStyle/>
        <a:p>
          <a:endParaRPr lang="sl-SI"/>
        </a:p>
      </dgm:t>
    </dgm:pt>
    <dgm:pt modelId="{941C9533-5DE4-4175-8450-ED1398922EB9}" type="sibTrans" cxnId="{540E99A8-D9E3-4FC5-BB6B-E0594F529A5B}">
      <dgm:prSet/>
      <dgm:spPr/>
      <dgm:t>
        <a:bodyPr/>
        <a:lstStyle/>
        <a:p>
          <a:endParaRPr lang="sl-SI"/>
        </a:p>
      </dgm:t>
    </dgm:pt>
    <dgm:pt modelId="{014CF3EC-6EB5-4894-A380-27BED3F98A93}">
      <dgm:prSet phldrT="[besedilo]" phldr="0" custT="1"/>
      <dgm:spPr/>
      <dgm:t>
        <a:bodyPr/>
        <a:lstStyle/>
        <a:p>
          <a:pPr>
            <a:buNone/>
          </a:pPr>
          <a:r>
            <a:rPr lang="sl-SI" sz="2500" dirty="0"/>
            <a:t> </a:t>
          </a:r>
        </a:p>
      </dgm:t>
    </dgm:pt>
    <dgm:pt modelId="{DA9762B1-6100-4229-989B-6DD74E6E7A07}" type="parTrans" cxnId="{FD4F327A-99E3-4BF6-B595-5A535A1FFA75}">
      <dgm:prSet/>
      <dgm:spPr/>
      <dgm:t>
        <a:bodyPr/>
        <a:lstStyle/>
        <a:p>
          <a:endParaRPr lang="sl-SI"/>
        </a:p>
      </dgm:t>
    </dgm:pt>
    <dgm:pt modelId="{DEF032B1-88C1-4FDC-8717-7DF16B85FF98}" type="sibTrans" cxnId="{FD4F327A-99E3-4BF6-B595-5A535A1FFA75}">
      <dgm:prSet/>
      <dgm:spPr/>
      <dgm:t>
        <a:bodyPr/>
        <a:lstStyle/>
        <a:p>
          <a:endParaRPr lang="sl-SI"/>
        </a:p>
      </dgm:t>
    </dgm:pt>
    <dgm:pt modelId="{747B273F-21A7-42AE-93F3-5AA4CB2CF557}">
      <dgm:prSet phldrT="[besedilo]" phldr="0" custT="1"/>
      <dgm:spPr/>
      <dgm:t>
        <a:bodyPr/>
        <a:lstStyle/>
        <a:p>
          <a:pPr>
            <a:buNone/>
          </a:pPr>
          <a:r>
            <a:rPr lang="sl-SI" sz="2500" dirty="0"/>
            <a:t> </a:t>
          </a:r>
        </a:p>
      </dgm:t>
    </dgm:pt>
    <dgm:pt modelId="{D13826A8-0EFB-4CAB-A0A3-5E17A2657D74}" type="parTrans" cxnId="{BDD0382B-C648-4675-AD03-FC7C542F0EDE}">
      <dgm:prSet/>
      <dgm:spPr/>
      <dgm:t>
        <a:bodyPr/>
        <a:lstStyle/>
        <a:p>
          <a:endParaRPr lang="sl-SI"/>
        </a:p>
      </dgm:t>
    </dgm:pt>
    <dgm:pt modelId="{1AFF76C5-407B-41FA-B76C-1C8FA70706FB}" type="sibTrans" cxnId="{BDD0382B-C648-4675-AD03-FC7C542F0EDE}">
      <dgm:prSet/>
      <dgm:spPr/>
      <dgm:t>
        <a:bodyPr/>
        <a:lstStyle/>
        <a:p>
          <a:endParaRPr lang="sl-SI"/>
        </a:p>
      </dgm:t>
    </dgm:pt>
    <dgm:pt modelId="{EB17AEAB-A49E-4C2D-BEEB-AB29015F4507}" type="pres">
      <dgm:prSet presAssocID="{D45FEB95-DAB7-43E4-913C-E51F9970EED3}" presName="linearFlow" presStyleCnt="0">
        <dgm:presLayoutVars>
          <dgm:dir/>
          <dgm:animLvl val="lvl"/>
          <dgm:resizeHandles/>
        </dgm:presLayoutVars>
      </dgm:prSet>
      <dgm:spPr/>
    </dgm:pt>
    <dgm:pt modelId="{A3A8057F-9DC7-4417-BF3F-E64B3AA57B0B}" type="pres">
      <dgm:prSet presAssocID="{B42E7374-868D-4A84-AEA5-A064C8918D73}" presName="compositeNode" presStyleCnt="0">
        <dgm:presLayoutVars>
          <dgm:bulletEnabled val="1"/>
        </dgm:presLayoutVars>
      </dgm:prSet>
      <dgm:spPr/>
    </dgm:pt>
    <dgm:pt modelId="{E2205655-939F-4594-82C0-761C23025458}" type="pres">
      <dgm:prSet presAssocID="{B42E7374-868D-4A84-AEA5-A064C8918D73}" presName="image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 outline"/>
        </a:ext>
      </dgm:extLst>
    </dgm:pt>
    <dgm:pt modelId="{C485B906-9312-45EA-9446-17DE1BA22139}" type="pres">
      <dgm:prSet presAssocID="{B42E7374-868D-4A84-AEA5-A064C8918D73}" presName="childNode" presStyleLbl="node1" presStyleIdx="0" presStyleCnt="3">
        <dgm:presLayoutVars>
          <dgm:bulletEnabled val="1"/>
        </dgm:presLayoutVars>
      </dgm:prSet>
      <dgm:spPr/>
    </dgm:pt>
    <dgm:pt modelId="{6477EE1B-6755-4C80-86B2-9A0A4EB863FC}" type="pres">
      <dgm:prSet presAssocID="{B42E7374-868D-4A84-AEA5-A064C8918D73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785DA0B0-6206-409C-857B-EF627142D751}" type="pres">
      <dgm:prSet presAssocID="{7D5DE2D0-8050-4552-B967-B1EA27AA15DB}" presName="sibTrans" presStyleCnt="0"/>
      <dgm:spPr/>
    </dgm:pt>
    <dgm:pt modelId="{5A9DF647-7087-4E72-8BE1-9468FC7918E2}" type="pres">
      <dgm:prSet presAssocID="{47573F6E-66DA-440E-8F05-2151C55116AE}" presName="compositeNode" presStyleCnt="0">
        <dgm:presLayoutVars>
          <dgm:bulletEnabled val="1"/>
        </dgm:presLayoutVars>
      </dgm:prSet>
      <dgm:spPr/>
    </dgm:pt>
    <dgm:pt modelId="{8121702F-F4F6-433D-85CA-BD22BC2F5E5C}" type="pres">
      <dgm:prSet presAssocID="{47573F6E-66DA-440E-8F05-2151C55116AE}" presName="image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 outline"/>
        </a:ext>
      </dgm:extLst>
    </dgm:pt>
    <dgm:pt modelId="{B20290CC-808F-4FC4-BEC8-7A26853C3103}" type="pres">
      <dgm:prSet presAssocID="{47573F6E-66DA-440E-8F05-2151C55116AE}" presName="childNode" presStyleLbl="node1" presStyleIdx="1" presStyleCnt="3" custLinFactNeighborX="692" custLinFactNeighborY="-132">
        <dgm:presLayoutVars>
          <dgm:bulletEnabled val="1"/>
        </dgm:presLayoutVars>
      </dgm:prSet>
      <dgm:spPr/>
    </dgm:pt>
    <dgm:pt modelId="{4AD62F56-F2F8-4ECA-9AD1-801ECDD5A795}" type="pres">
      <dgm:prSet presAssocID="{47573F6E-66DA-440E-8F05-2151C55116AE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6BC7586D-15B9-4B9D-BB05-93A861B680C9}" type="pres">
      <dgm:prSet presAssocID="{2401B858-9AA4-4090-A7DB-277D3AB7733F}" presName="sibTrans" presStyleCnt="0"/>
      <dgm:spPr/>
    </dgm:pt>
    <dgm:pt modelId="{D2F7F131-509E-4DBE-A1A0-69F251E8BA61}" type="pres">
      <dgm:prSet presAssocID="{20385739-480C-4403-BF29-72F136983E89}" presName="compositeNode" presStyleCnt="0">
        <dgm:presLayoutVars>
          <dgm:bulletEnabled val="1"/>
        </dgm:presLayoutVars>
      </dgm:prSet>
      <dgm:spPr/>
    </dgm:pt>
    <dgm:pt modelId="{B404068E-1989-43D3-A480-8F7EB57B936E}" type="pres">
      <dgm:prSet presAssocID="{20385739-480C-4403-BF29-72F136983E89}" presName="image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Partially Checked outline"/>
        </a:ext>
      </dgm:extLst>
    </dgm:pt>
    <dgm:pt modelId="{E059C8D9-5600-4ADD-898E-1B03C648C501}" type="pres">
      <dgm:prSet presAssocID="{20385739-480C-4403-BF29-72F136983E89}" presName="childNode" presStyleLbl="node1" presStyleIdx="2" presStyleCnt="3" custLinFactNeighborX="-942" custLinFactNeighborY="-1168">
        <dgm:presLayoutVars>
          <dgm:bulletEnabled val="1"/>
        </dgm:presLayoutVars>
      </dgm:prSet>
      <dgm:spPr/>
    </dgm:pt>
    <dgm:pt modelId="{632DAC2B-4F3E-428A-8B5D-B12D2D2BC37D}" type="pres">
      <dgm:prSet presAssocID="{20385739-480C-4403-BF29-72F136983E89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351DF406-72C3-447F-B641-8664D70312A9}" srcId="{47573F6E-66DA-440E-8F05-2151C55116AE}" destId="{B53F6C25-D75D-44E7-9395-D004629665AF}" srcOrd="0" destOrd="0" parTransId="{B03AB314-6CCA-4EB7-8F35-290C30BB3715}" sibTransId="{67453296-1F32-4278-9766-14923679F3B2}"/>
    <dgm:cxn modelId="{BDB30117-03C7-4B80-BE25-829B8D88BFE6}" type="presOf" srcId="{40A9E1DA-7A23-4CCD-830B-A197053419D5}" destId="{C485B906-9312-45EA-9446-17DE1BA22139}" srcOrd="0" destOrd="0" presId="urn:microsoft.com/office/officeart/2005/8/layout/hList2"/>
    <dgm:cxn modelId="{78B12E18-A141-40D5-8CBC-17B9DAAE1CDC}" type="presOf" srcId="{B53F6C25-D75D-44E7-9395-D004629665AF}" destId="{B20290CC-808F-4FC4-BEC8-7A26853C3103}" srcOrd="0" destOrd="0" presId="urn:microsoft.com/office/officeart/2005/8/layout/hList2"/>
    <dgm:cxn modelId="{284D981E-909B-45F9-96B3-CB58CA84D078}" srcId="{20385739-480C-4403-BF29-72F136983E89}" destId="{6108110F-FAF6-4FEC-A225-F20C55B92BBF}" srcOrd="0" destOrd="0" parTransId="{24BB5BEA-37ED-49DD-96F6-105672625048}" sibTransId="{1A07EDDC-9E56-473F-B36E-ADDEAC973F17}"/>
    <dgm:cxn modelId="{376A2C26-46DE-42EC-87BC-D3A1271C1A79}" srcId="{D45FEB95-DAB7-43E4-913C-E51F9970EED3}" destId="{20385739-480C-4403-BF29-72F136983E89}" srcOrd="2" destOrd="0" parTransId="{B499346A-F9EE-43D8-854A-F4FF0A3974BB}" sibTransId="{64E1FBD8-8FE2-4BDF-835E-4606FD13F927}"/>
    <dgm:cxn modelId="{BDD0382B-C648-4675-AD03-FC7C542F0EDE}" srcId="{B42E7374-868D-4A84-AEA5-A064C8918D73}" destId="{747B273F-21A7-42AE-93F3-5AA4CB2CF557}" srcOrd="2" destOrd="0" parTransId="{D13826A8-0EFB-4CAB-A0A3-5E17A2657D74}" sibTransId="{1AFF76C5-407B-41FA-B76C-1C8FA70706FB}"/>
    <dgm:cxn modelId="{91E57D66-451F-46EB-A7EF-B3B16ACEF1B7}" srcId="{B42E7374-868D-4A84-AEA5-A064C8918D73}" destId="{40A9E1DA-7A23-4CCD-830B-A197053419D5}" srcOrd="0" destOrd="0" parTransId="{3B6DA235-71BF-4468-8677-BD9705FC7AE1}" sibTransId="{CE56F950-F40D-4903-B5E5-A46D09A8C974}"/>
    <dgm:cxn modelId="{9213EA68-1A36-4D46-A07F-7B4AFC6E586A}" type="presOf" srcId="{747B273F-21A7-42AE-93F3-5AA4CB2CF557}" destId="{C485B906-9312-45EA-9446-17DE1BA22139}" srcOrd="0" destOrd="2" presId="urn:microsoft.com/office/officeart/2005/8/layout/hList2"/>
    <dgm:cxn modelId="{A717FB76-3BEB-4A14-A585-9271F909C6AB}" type="presOf" srcId="{D45FEB95-DAB7-43E4-913C-E51F9970EED3}" destId="{EB17AEAB-A49E-4C2D-BEEB-AB29015F4507}" srcOrd="0" destOrd="0" presId="urn:microsoft.com/office/officeart/2005/8/layout/hList2"/>
    <dgm:cxn modelId="{FD4F327A-99E3-4BF6-B595-5A535A1FFA75}" srcId="{47573F6E-66DA-440E-8F05-2151C55116AE}" destId="{014CF3EC-6EB5-4894-A380-27BED3F98A93}" srcOrd="2" destOrd="0" parTransId="{DA9762B1-6100-4229-989B-6DD74E6E7A07}" sibTransId="{DEF032B1-88C1-4FDC-8717-7DF16B85FF98}"/>
    <dgm:cxn modelId="{413299A3-418B-4D9B-8910-93557112CF1D}" type="presOf" srcId="{7DFA4A6E-9FC0-4C4C-B7F0-6356D0E24EC6}" destId="{C485B906-9312-45EA-9446-17DE1BA22139}" srcOrd="0" destOrd="1" presId="urn:microsoft.com/office/officeart/2005/8/layout/hList2"/>
    <dgm:cxn modelId="{2D2949A7-E868-4C5B-8FBF-677E8D4F73A7}" srcId="{D45FEB95-DAB7-43E4-913C-E51F9970EED3}" destId="{B42E7374-868D-4A84-AEA5-A064C8918D73}" srcOrd="0" destOrd="0" parTransId="{5769BF0B-C22D-41D4-9AF9-72005AC11842}" sibTransId="{7D5DE2D0-8050-4552-B967-B1EA27AA15DB}"/>
    <dgm:cxn modelId="{540E99A8-D9E3-4FC5-BB6B-E0594F529A5B}" srcId="{B42E7374-868D-4A84-AEA5-A064C8918D73}" destId="{7DFA4A6E-9FC0-4C4C-B7F0-6356D0E24EC6}" srcOrd="1" destOrd="0" parTransId="{637ABF42-AA2E-411E-A6B1-E856FFA68AD2}" sibTransId="{941C9533-5DE4-4175-8450-ED1398922EB9}"/>
    <dgm:cxn modelId="{D5A345B2-EEB0-4F26-989E-4B4756DAF399}" srcId="{D45FEB95-DAB7-43E4-913C-E51F9970EED3}" destId="{47573F6E-66DA-440E-8F05-2151C55116AE}" srcOrd="1" destOrd="0" parTransId="{123F6E16-C680-4449-B3B5-E437048BA614}" sibTransId="{2401B858-9AA4-4090-A7DB-277D3AB7733F}"/>
    <dgm:cxn modelId="{CE0AE6B4-0E90-4508-9940-0E1A9567F5A8}" type="presOf" srcId="{56FC48E1-C526-4F37-8FC4-0BA6B333418E}" destId="{B20290CC-808F-4FC4-BEC8-7A26853C3103}" srcOrd="0" destOrd="1" presId="urn:microsoft.com/office/officeart/2005/8/layout/hList2"/>
    <dgm:cxn modelId="{89B116B7-F4A2-4A4B-A60C-B6C0D0483FE1}" srcId="{47573F6E-66DA-440E-8F05-2151C55116AE}" destId="{56FC48E1-C526-4F37-8FC4-0BA6B333418E}" srcOrd="1" destOrd="0" parTransId="{B6C1C7BD-32F4-4306-9360-CA3FCD1D2EDA}" sibTransId="{DDC79B16-52EC-4B81-9990-DF3C7BBC0167}"/>
    <dgm:cxn modelId="{E6E8B1B7-4F5E-44C5-8CCC-EE558D180384}" type="presOf" srcId="{6108110F-FAF6-4FEC-A225-F20C55B92BBF}" destId="{E059C8D9-5600-4ADD-898E-1B03C648C501}" srcOrd="0" destOrd="0" presId="urn:microsoft.com/office/officeart/2005/8/layout/hList2"/>
    <dgm:cxn modelId="{27AB2BC6-84BC-4F0E-8CD4-94839FAF2E46}" type="presOf" srcId="{20385739-480C-4403-BF29-72F136983E89}" destId="{632DAC2B-4F3E-428A-8B5D-B12D2D2BC37D}" srcOrd="0" destOrd="0" presId="urn:microsoft.com/office/officeart/2005/8/layout/hList2"/>
    <dgm:cxn modelId="{42C68AEC-CF50-4A72-B430-68772BA74F82}" type="presOf" srcId="{47573F6E-66DA-440E-8F05-2151C55116AE}" destId="{4AD62F56-F2F8-4ECA-9AD1-801ECDD5A795}" srcOrd="0" destOrd="0" presId="urn:microsoft.com/office/officeart/2005/8/layout/hList2"/>
    <dgm:cxn modelId="{53FDA0EC-0EFC-46C4-851E-792E0F297584}" type="presOf" srcId="{014CF3EC-6EB5-4894-A380-27BED3F98A93}" destId="{B20290CC-808F-4FC4-BEC8-7A26853C3103}" srcOrd="0" destOrd="2" presId="urn:microsoft.com/office/officeart/2005/8/layout/hList2"/>
    <dgm:cxn modelId="{F34688ED-58DA-49C7-9897-193B0ECD5123}" type="presOf" srcId="{B42E7374-868D-4A84-AEA5-A064C8918D73}" destId="{6477EE1B-6755-4C80-86B2-9A0A4EB863FC}" srcOrd="0" destOrd="0" presId="urn:microsoft.com/office/officeart/2005/8/layout/hList2"/>
    <dgm:cxn modelId="{7A97C603-3073-4315-8070-B74AE7513175}" type="presParOf" srcId="{EB17AEAB-A49E-4C2D-BEEB-AB29015F4507}" destId="{A3A8057F-9DC7-4417-BF3F-E64B3AA57B0B}" srcOrd="0" destOrd="0" presId="urn:microsoft.com/office/officeart/2005/8/layout/hList2"/>
    <dgm:cxn modelId="{4F71A7F3-7B0A-4CCD-87EB-3E4C51CBADC7}" type="presParOf" srcId="{A3A8057F-9DC7-4417-BF3F-E64B3AA57B0B}" destId="{E2205655-939F-4594-82C0-761C23025458}" srcOrd="0" destOrd="0" presId="urn:microsoft.com/office/officeart/2005/8/layout/hList2"/>
    <dgm:cxn modelId="{C2A6758F-EBA4-481A-82BD-EA0AB66EBB97}" type="presParOf" srcId="{A3A8057F-9DC7-4417-BF3F-E64B3AA57B0B}" destId="{C485B906-9312-45EA-9446-17DE1BA22139}" srcOrd="1" destOrd="0" presId="urn:microsoft.com/office/officeart/2005/8/layout/hList2"/>
    <dgm:cxn modelId="{45DDC32B-9133-4D2C-9B5A-C766D490C997}" type="presParOf" srcId="{A3A8057F-9DC7-4417-BF3F-E64B3AA57B0B}" destId="{6477EE1B-6755-4C80-86B2-9A0A4EB863FC}" srcOrd="2" destOrd="0" presId="urn:microsoft.com/office/officeart/2005/8/layout/hList2"/>
    <dgm:cxn modelId="{D90CCA66-4F07-4E50-9010-E7D3EE1584D5}" type="presParOf" srcId="{EB17AEAB-A49E-4C2D-BEEB-AB29015F4507}" destId="{785DA0B0-6206-409C-857B-EF627142D751}" srcOrd="1" destOrd="0" presId="urn:microsoft.com/office/officeart/2005/8/layout/hList2"/>
    <dgm:cxn modelId="{CCCB14DC-AEB0-424C-843F-6D23C387B601}" type="presParOf" srcId="{EB17AEAB-A49E-4C2D-BEEB-AB29015F4507}" destId="{5A9DF647-7087-4E72-8BE1-9468FC7918E2}" srcOrd="2" destOrd="0" presId="urn:microsoft.com/office/officeart/2005/8/layout/hList2"/>
    <dgm:cxn modelId="{DEEFEC4A-A416-46D2-9749-4B1F11E87311}" type="presParOf" srcId="{5A9DF647-7087-4E72-8BE1-9468FC7918E2}" destId="{8121702F-F4F6-433D-85CA-BD22BC2F5E5C}" srcOrd="0" destOrd="0" presId="urn:microsoft.com/office/officeart/2005/8/layout/hList2"/>
    <dgm:cxn modelId="{D25FB33A-8DD7-4842-9F45-8223E1C08392}" type="presParOf" srcId="{5A9DF647-7087-4E72-8BE1-9468FC7918E2}" destId="{B20290CC-808F-4FC4-BEC8-7A26853C3103}" srcOrd="1" destOrd="0" presId="urn:microsoft.com/office/officeart/2005/8/layout/hList2"/>
    <dgm:cxn modelId="{6E982A87-7960-4BAA-8D5F-EDF2A7A95FAA}" type="presParOf" srcId="{5A9DF647-7087-4E72-8BE1-9468FC7918E2}" destId="{4AD62F56-F2F8-4ECA-9AD1-801ECDD5A795}" srcOrd="2" destOrd="0" presId="urn:microsoft.com/office/officeart/2005/8/layout/hList2"/>
    <dgm:cxn modelId="{8B306280-79F3-41B5-B931-D3E18916AF4E}" type="presParOf" srcId="{EB17AEAB-A49E-4C2D-BEEB-AB29015F4507}" destId="{6BC7586D-15B9-4B9D-BB05-93A861B680C9}" srcOrd="3" destOrd="0" presId="urn:microsoft.com/office/officeart/2005/8/layout/hList2"/>
    <dgm:cxn modelId="{DC121777-20CB-4A8B-B604-F2A85ED6DD44}" type="presParOf" srcId="{EB17AEAB-A49E-4C2D-BEEB-AB29015F4507}" destId="{D2F7F131-509E-4DBE-A1A0-69F251E8BA61}" srcOrd="4" destOrd="0" presId="urn:microsoft.com/office/officeart/2005/8/layout/hList2"/>
    <dgm:cxn modelId="{A10D98D2-1DB9-44BB-9924-AF38D0FED077}" type="presParOf" srcId="{D2F7F131-509E-4DBE-A1A0-69F251E8BA61}" destId="{B404068E-1989-43D3-A480-8F7EB57B936E}" srcOrd="0" destOrd="0" presId="urn:microsoft.com/office/officeart/2005/8/layout/hList2"/>
    <dgm:cxn modelId="{C5A70FF2-539B-44FC-96E9-D2BDE5B61D2D}" type="presParOf" srcId="{D2F7F131-509E-4DBE-A1A0-69F251E8BA61}" destId="{E059C8D9-5600-4ADD-898E-1B03C648C501}" srcOrd="1" destOrd="0" presId="urn:microsoft.com/office/officeart/2005/8/layout/hList2"/>
    <dgm:cxn modelId="{E8EBB368-8EE0-438A-B49A-55454B24C790}" type="presParOf" srcId="{D2F7F131-509E-4DBE-A1A0-69F251E8BA61}" destId="{632DAC2B-4F3E-428A-8B5D-B12D2D2BC37D}" srcOrd="2" destOrd="0" presId="urn:microsoft.com/office/officeart/2005/8/layout/h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59546-E510-4A20-A13C-A1DDADCB3D31}">
      <dsp:nvSpPr>
        <dsp:cNvPr id="0" name=""/>
        <dsp:cNvSpPr/>
      </dsp:nvSpPr>
      <dsp:spPr>
        <a:xfrm>
          <a:off x="459911" y="1884244"/>
          <a:ext cx="2384761" cy="2384761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2407" t="799" r="-2407" b="-799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C9DBF2-61C4-4DC2-840D-D8573C12CD81}">
      <dsp:nvSpPr>
        <dsp:cNvPr id="0" name=""/>
        <dsp:cNvSpPr/>
      </dsp:nvSpPr>
      <dsp:spPr>
        <a:xfrm>
          <a:off x="246468" y="4317284"/>
          <a:ext cx="2574458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l-SI" sz="1800" kern="1200" dirty="0"/>
            <a:t>Tanja Merčun Kariž</a:t>
          </a:r>
        </a:p>
      </dsp:txBody>
      <dsp:txXfrm>
        <a:off x="246468" y="4317284"/>
        <a:ext cx="2574458" cy="324000"/>
      </dsp:txXfrm>
    </dsp:sp>
    <dsp:sp modelId="{6DDA53D6-CB50-44DC-9B26-54508FFB64EE}">
      <dsp:nvSpPr>
        <dsp:cNvPr id="0" name=""/>
        <dsp:cNvSpPr/>
      </dsp:nvSpPr>
      <dsp:spPr>
        <a:xfrm>
          <a:off x="246468" y="4641284"/>
          <a:ext cx="2574458" cy="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400" kern="1200" dirty="0"/>
            <a:t>Univerza v Ljubljani</a:t>
          </a:r>
        </a:p>
      </dsp:txBody>
      <dsp:txXfrm>
        <a:off x="246468" y="4641284"/>
        <a:ext cx="2574458" cy="270000"/>
      </dsp:txXfrm>
    </dsp:sp>
    <dsp:sp modelId="{7C071F54-04E7-451C-8044-F314009878A6}">
      <dsp:nvSpPr>
        <dsp:cNvPr id="0" name=""/>
        <dsp:cNvSpPr/>
      </dsp:nvSpPr>
      <dsp:spPr>
        <a:xfrm>
          <a:off x="3154251" y="1794315"/>
          <a:ext cx="2384761" cy="2384761"/>
        </a:xfrm>
        <a:prstGeom prst="ellipse">
          <a:avLst/>
        </a:prstGeom>
        <a:blipFill dpi="0" rotWithShape="1">
          <a:blip xmlns:r="http://schemas.openxmlformats.org/officeDocument/2006/relationships" r:embed="rId2"/>
          <a:srcRect/>
          <a:stretch>
            <a:fillRect l="-1598" t="-7609" r="1598" b="-20391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C4BE6-439F-40CD-A313-B43974091505}">
      <dsp:nvSpPr>
        <dsp:cNvPr id="0" name=""/>
        <dsp:cNvSpPr/>
      </dsp:nvSpPr>
      <dsp:spPr>
        <a:xfrm>
          <a:off x="3059403" y="4317284"/>
          <a:ext cx="2574458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l-SI" sz="1800" kern="1200" dirty="0"/>
            <a:t>Amy </a:t>
          </a:r>
          <a:r>
            <a:rPr lang="sl-SI" sz="1800" kern="1200" dirty="0" err="1"/>
            <a:t>VanScoy</a:t>
          </a:r>
          <a:endParaRPr lang="sl-SI" sz="1800" kern="1200" dirty="0"/>
        </a:p>
      </dsp:txBody>
      <dsp:txXfrm>
        <a:off x="3059403" y="4317284"/>
        <a:ext cx="2574458" cy="324000"/>
      </dsp:txXfrm>
    </dsp:sp>
    <dsp:sp modelId="{A449895C-7F7B-468B-B3BD-9D61DBD7653F}">
      <dsp:nvSpPr>
        <dsp:cNvPr id="0" name=""/>
        <dsp:cNvSpPr/>
      </dsp:nvSpPr>
      <dsp:spPr>
        <a:xfrm>
          <a:off x="3059403" y="4641284"/>
          <a:ext cx="2574458" cy="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400" kern="1200" dirty="0"/>
            <a:t>University at Buffalo</a:t>
          </a:r>
        </a:p>
      </dsp:txBody>
      <dsp:txXfrm>
        <a:off x="3059403" y="4641284"/>
        <a:ext cx="2574458" cy="270000"/>
      </dsp:txXfrm>
    </dsp:sp>
    <dsp:sp modelId="{BC1219E8-F395-438A-A0DB-3B3C3EDC8384}">
      <dsp:nvSpPr>
        <dsp:cNvPr id="0" name=""/>
        <dsp:cNvSpPr/>
      </dsp:nvSpPr>
      <dsp:spPr>
        <a:xfrm>
          <a:off x="5967186" y="1794315"/>
          <a:ext cx="2384761" cy="2384761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BBA1D-F92C-416E-8778-28A10E659509}">
      <dsp:nvSpPr>
        <dsp:cNvPr id="0" name=""/>
        <dsp:cNvSpPr/>
      </dsp:nvSpPr>
      <dsp:spPr>
        <a:xfrm>
          <a:off x="5872338" y="4317284"/>
          <a:ext cx="2574458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l-SI" sz="1800" kern="1200" dirty="0" err="1"/>
            <a:t>Africa</a:t>
          </a:r>
          <a:r>
            <a:rPr lang="sl-SI" sz="1800" kern="1200" dirty="0"/>
            <a:t> Hands</a:t>
          </a:r>
        </a:p>
      </dsp:txBody>
      <dsp:txXfrm>
        <a:off x="5872338" y="4317284"/>
        <a:ext cx="2574458" cy="324000"/>
      </dsp:txXfrm>
    </dsp:sp>
    <dsp:sp modelId="{E0256D35-B23A-4DCF-936E-FC2894A789BB}">
      <dsp:nvSpPr>
        <dsp:cNvPr id="0" name=""/>
        <dsp:cNvSpPr/>
      </dsp:nvSpPr>
      <dsp:spPr>
        <a:xfrm>
          <a:off x="5872338" y="4641284"/>
          <a:ext cx="2574458" cy="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400" kern="1200" dirty="0"/>
            <a:t>University at Buffalo</a:t>
          </a:r>
        </a:p>
      </dsp:txBody>
      <dsp:txXfrm>
        <a:off x="5872338" y="4641284"/>
        <a:ext cx="2574458" cy="270000"/>
      </dsp:txXfrm>
    </dsp:sp>
    <dsp:sp modelId="{4DEA00F2-68D1-4374-B07A-739F9FECF7C6}">
      <dsp:nvSpPr>
        <dsp:cNvPr id="0" name=""/>
        <dsp:cNvSpPr/>
      </dsp:nvSpPr>
      <dsp:spPr>
        <a:xfrm>
          <a:off x="8780121" y="1794315"/>
          <a:ext cx="2384761" cy="2384761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8C8EF-3D43-4EC8-B272-1DB7C767AE41}">
      <dsp:nvSpPr>
        <dsp:cNvPr id="0" name=""/>
        <dsp:cNvSpPr/>
      </dsp:nvSpPr>
      <dsp:spPr>
        <a:xfrm>
          <a:off x="8685272" y="4317284"/>
          <a:ext cx="2574458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sl-SI" sz="1800" kern="1200" dirty="0"/>
            <a:t>Katarina Švab</a:t>
          </a:r>
        </a:p>
      </dsp:txBody>
      <dsp:txXfrm>
        <a:off x="8685272" y="4317284"/>
        <a:ext cx="2574458" cy="324000"/>
      </dsp:txXfrm>
    </dsp:sp>
    <dsp:sp modelId="{F095D50B-0F12-4034-BFED-5371AA74EE7C}">
      <dsp:nvSpPr>
        <dsp:cNvPr id="0" name=""/>
        <dsp:cNvSpPr/>
      </dsp:nvSpPr>
      <dsp:spPr>
        <a:xfrm>
          <a:off x="8685272" y="4641284"/>
          <a:ext cx="2574458" cy="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400" kern="1200" dirty="0"/>
            <a:t>Univerza v Ljubljani</a:t>
          </a:r>
        </a:p>
      </dsp:txBody>
      <dsp:txXfrm>
        <a:off x="8685272" y="4641284"/>
        <a:ext cx="2574458" cy="27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77EE1B-6755-4C80-86B2-9A0A4EB863FC}">
      <dsp:nvSpPr>
        <dsp:cNvPr id="0" name=""/>
        <dsp:cNvSpPr/>
      </dsp:nvSpPr>
      <dsp:spPr>
        <a:xfrm rot="16200000">
          <a:off x="-2058773" y="3176305"/>
          <a:ext cx="4817059" cy="55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7535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3900" kern="1200" dirty="0"/>
            <a:t>Zasnova kartic</a:t>
          </a:r>
        </a:p>
      </dsp:txBody>
      <dsp:txXfrm>
        <a:off x="-2058773" y="3176305"/>
        <a:ext cx="4817059" cy="552795"/>
      </dsp:txXfrm>
    </dsp:sp>
    <dsp:sp modelId="{C485B906-9312-45EA-9446-17DE1BA22139}">
      <dsp:nvSpPr>
        <dsp:cNvPr id="0" name=""/>
        <dsp:cNvSpPr/>
      </dsp:nvSpPr>
      <dsp:spPr>
        <a:xfrm>
          <a:off x="626153" y="1044173"/>
          <a:ext cx="2753506" cy="481705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487535" rIns="17780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l-SI" sz="2500" kern="1200" dirty="0"/>
            <a:t>2022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l-SI" sz="2500" kern="1200" dirty="0"/>
            <a:t>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l-SI" sz="2500" kern="1200" dirty="0"/>
            <a:t> </a:t>
          </a:r>
        </a:p>
      </dsp:txBody>
      <dsp:txXfrm>
        <a:off x="626153" y="1044173"/>
        <a:ext cx="2753506" cy="4817059"/>
      </dsp:txXfrm>
    </dsp:sp>
    <dsp:sp modelId="{E2205655-939F-4594-82C0-761C23025458}">
      <dsp:nvSpPr>
        <dsp:cNvPr id="0" name=""/>
        <dsp:cNvSpPr/>
      </dsp:nvSpPr>
      <dsp:spPr>
        <a:xfrm>
          <a:off x="73358" y="314484"/>
          <a:ext cx="1105590" cy="110559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D62F56-F2F8-4ECA-9AD1-801ECDD5A795}">
      <dsp:nvSpPr>
        <dsp:cNvPr id="0" name=""/>
        <dsp:cNvSpPr/>
      </dsp:nvSpPr>
      <dsp:spPr>
        <a:xfrm rot="16200000">
          <a:off x="1961369" y="3176305"/>
          <a:ext cx="4817059" cy="55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7535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3900" kern="1200" dirty="0"/>
            <a:t>Intervjuji</a:t>
          </a:r>
        </a:p>
      </dsp:txBody>
      <dsp:txXfrm>
        <a:off x="1961369" y="3176305"/>
        <a:ext cx="4817059" cy="552795"/>
      </dsp:txXfrm>
    </dsp:sp>
    <dsp:sp modelId="{B20290CC-808F-4FC4-BEC8-7A26853C3103}">
      <dsp:nvSpPr>
        <dsp:cNvPr id="0" name=""/>
        <dsp:cNvSpPr/>
      </dsp:nvSpPr>
      <dsp:spPr>
        <a:xfrm>
          <a:off x="4665351" y="1037815"/>
          <a:ext cx="2753506" cy="4817059"/>
        </a:xfrm>
        <a:prstGeom prst="rect">
          <a:avLst/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487535" rIns="17780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l-SI" sz="2500" kern="1200" dirty="0"/>
            <a:t>2023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sl-SI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l-SI" sz="2500" kern="1200" dirty="0"/>
            <a:t> </a:t>
          </a:r>
        </a:p>
      </dsp:txBody>
      <dsp:txXfrm>
        <a:off x="4665351" y="1037815"/>
        <a:ext cx="2753506" cy="4817059"/>
      </dsp:txXfrm>
    </dsp:sp>
    <dsp:sp modelId="{8121702F-F4F6-433D-85CA-BD22BC2F5E5C}">
      <dsp:nvSpPr>
        <dsp:cNvPr id="0" name=""/>
        <dsp:cNvSpPr/>
      </dsp:nvSpPr>
      <dsp:spPr>
        <a:xfrm>
          <a:off x="4093501" y="314484"/>
          <a:ext cx="1105590" cy="110559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2DAC2B-4F3E-428A-8B5D-B12D2D2BC37D}">
      <dsp:nvSpPr>
        <dsp:cNvPr id="0" name=""/>
        <dsp:cNvSpPr/>
      </dsp:nvSpPr>
      <dsp:spPr>
        <a:xfrm rot="16200000">
          <a:off x="5981513" y="3176305"/>
          <a:ext cx="4817059" cy="55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7535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3900" kern="1200" dirty="0"/>
            <a:t>Anketa</a:t>
          </a:r>
        </a:p>
      </dsp:txBody>
      <dsp:txXfrm>
        <a:off x="5981513" y="3176305"/>
        <a:ext cx="4817059" cy="552795"/>
      </dsp:txXfrm>
    </dsp:sp>
    <dsp:sp modelId="{E059C8D9-5600-4ADD-898E-1B03C648C501}">
      <dsp:nvSpPr>
        <dsp:cNvPr id="0" name=""/>
        <dsp:cNvSpPr/>
      </dsp:nvSpPr>
      <dsp:spPr>
        <a:xfrm>
          <a:off x="8640502" y="987910"/>
          <a:ext cx="2753506" cy="4817059"/>
        </a:xfrm>
        <a:prstGeom prst="rect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487535" rIns="177800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l-SI" sz="2500" kern="1200" dirty="0"/>
            <a:t>2025</a:t>
          </a:r>
        </a:p>
      </dsp:txBody>
      <dsp:txXfrm>
        <a:off x="8640502" y="987910"/>
        <a:ext cx="2753506" cy="4817059"/>
      </dsp:txXfrm>
    </dsp:sp>
    <dsp:sp modelId="{B404068E-1989-43D3-A480-8F7EB57B936E}">
      <dsp:nvSpPr>
        <dsp:cNvPr id="0" name=""/>
        <dsp:cNvSpPr/>
      </dsp:nvSpPr>
      <dsp:spPr>
        <a:xfrm>
          <a:off x="8113645" y="314484"/>
          <a:ext cx="1105590" cy="110559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MeetTheTeam">
  <dgm:title val=""/>
  <dgm:desc val=""/>
  <dgm:catLst>
    <dgm:cat type="meettheteam" pri="100"/>
    <dgm:cat type="pictureconvert" pri="31000"/>
  </dgm:catLst>
  <dgm:sampData>
    <dgm:dataModel>
      <dgm:ptLst>
        <dgm:pt modelId="0" type="doc"/>
        <dgm:pt modelId="10">
          <dgm:prSet phldrT="Name" phldr="1">
            <dgm:extLst>
              <a:ext uri="{C7F2D5A4-9E3B-4C8F-A7D2-1F8E9B6C4A30}">
                <msodIdLoc:phldrLoc xmlns:msodIdLoc="http://schemas.microsoft.com/office/drawing/2026/04/diagram/placeholderloc" id="msoidsIgxPlaceholderName"/>
              </a:ext>
            </dgm:extLst>
          </dgm:prSet>
        </dgm:pt>
        <dgm:pt modelId="11">
          <dgm:prSet phldrT="Role" phldr="1">
            <dgm:extLst>
              <a:ext uri="{C7F2D5A4-9E3B-4C8F-A7D2-1F8E9B6C4A30}">
                <msodIdLoc:phldrLoc xmlns:msodIdLoc="http://schemas.microsoft.com/office/drawing/2026/04/diagram/placeholderloc" id="msoidsIgxPlaceholderRole"/>
              </a:ext>
            </dgm:extLst>
          </dgm:prSet>
        </dgm:pt>
        <dgm:pt modelId="20">
          <dgm:prSet phldrT="Name" phldr="1">
            <dgm:extLst>
              <a:ext uri="{C7F2D5A4-9E3B-4C8F-A7D2-1F8E9B6C4A30}">
                <msodIdLoc:phldrLoc xmlns:msodIdLoc="http://schemas.microsoft.com/office/drawing/2026/04/diagram/placeholderloc" id="msoidsIgxPlaceholderName"/>
              </a:ext>
            </dgm:extLst>
          </dgm:prSet>
        </dgm:pt>
        <dgm:pt modelId="21">
          <dgm:prSet phldrT="Role" phldr="1">
            <dgm:extLst>
              <a:ext uri="{C7F2D5A4-9E3B-4C8F-A7D2-1F8E9B6C4A30}">
                <msodIdLoc:phldrLoc xmlns:msodIdLoc="http://schemas.microsoft.com/office/drawing/2026/04/diagram/placeholderloc" id="msoidsIgxPlaceholderRole"/>
              </a:ext>
            </dgm:extLst>
          </dgm:prSet>
        </dgm:pt>
        <dgm:pt modelId="30">
          <dgm:prSet phldrT="Name" phldr="1">
            <dgm:extLst>
              <a:ext uri="{C7F2D5A4-9E3B-4C8F-A7D2-1F8E9B6C4A30}">
                <msodIdLoc:phldrLoc xmlns:msodIdLoc="http://schemas.microsoft.com/office/drawing/2026/04/diagram/placeholderloc" id="msoidsIgxPlaceholderName"/>
              </a:ext>
            </dgm:extLst>
          </dgm:prSet>
        </dgm:pt>
        <dgm:pt modelId="31">
          <dgm:prSet phldrT="Role" phldr="1">
            <dgm:extLst>
              <a:ext uri="{C7F2D5A4-9E3B-4C8F-A7D2-1F8E9B6C4A30}">
                <msodIdLoc:phldrLoc xmlns:msodIdLoc="http://schemas.microsoft.com/office/drawing/2026/04/diagram/placeholderloc" id="msoidsIgxPlaceholderRole"/>
              </a:ext>
            </dgm:extLst>
          </dgm:prSet>
        </dgm:pt>
        <dgm:pt modelId="40">
          <dgm:prSet phldrT="Name" phldr="1">
            <dgm:extLst>
              <a:ext uri="{C7F2D5A4-9E3B-4C8F-A7D2-1F8E9B6C4A30}">
                <msodIdLoc:phldrLoc xmlns:msodIdLoc="http://schemas.microsoft.com/office/drawing/2026/04/diagram/placeholderloc" id="msoidsIgxPlaceholderName"/>
              </a:ext>
            </dgm:extLst>
          </dgm:prSet>
        </dgm:pt>
        <dgm:pt modelId="41">
          <dgm:prSet phldrT="Role" phldr="1">
            <dgm:extLst>
              <a:ext uri="{C7F2D5A4-9E3B-4C8F-A7D2-1F8E9B6C4A30}">
                <msodIdLoc:phldrLoc xmlns:msodIdLoc="http://schemas.microsoft.com/office/drawing/2026/04/diagram/placeholderloc" id="msoidsIgxPlaceholderRole"/>
              </a:ext>
            </dgm:extLst>
          </dgm:prSet>
        </dgm:pt>
      </dgm:ptLst>
      <dgm:cxnLst>
        <dgm:cxn modelId="100" srcId="0" destId="10" srcOrd="0" destOrd="0"/>
        <dgm:cxn modelId="101" srcId="10" destId="11" srcOrd="0" destOrd="0"/>
        <dgm:cxn modelId="102" srcId="0" destId="20" srcOrd="1" destOrd="0"/>
        <dgm:cxn modelId="103" srcId="20" destId="21" srcOrd="0" destOrd="0"/>
        <dgm:cxn modelId="104" srcId="0" destId="30" srcOrd="2" destOrd="0"/>
        <dgm:cxn modelId="105" srcId="30" destId="31" srcOrd="0" destOrd="0"/>
        <dgm:cxn modelId="106" srcId="0" destId="40" srcOrd="3" destOrd="0"/>
        <dgm:cxn modelId="107" srcId="40" destId="4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038"/>
          <dgm:constr type="sp" refType="w" refFor="ch" refForName="compNode" op="equ" fact="0.03"/>
          <dgm:constr type="primFontSz" for="des" forName="nameText" op="equ" val="18"/>
          <dgm:constr type="primFontSz" for="des" forName="roleText" op="equ" val="14"/>
          <dgm:constr type="h" for="des" forName="compNode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038"/>
          <dgm:constr type="sp" refType="w" refFor="ch" refForName="compNode" op="equ" fact="0.03"/>
          <dgm:constr type="primFontSz" for="des" forName="nameText" op="equ" val="18"/>
          <dgm:constr type="primFontSz" for="des" forName="roleText" op="equ" val="14"/>
          <dgm:constr type="h" for="des" forName="compNode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038"/>
          <dgm:constr type="sp" refType="w" refFor="ch" refForName="compNode" op="equ" fact="0.03"/>
          <dgm:constr type="primFontSz" for="des" forName="nameText" op="equ" val="18"/>
          <dgm:constr type="primFontSz" for="des" forName="roleText" op="equ" val="14"/>
          <dgm:constr type="h" for="des" forName="compNode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038"/>
          <dgm:constr type="sp" refType="w" refFor="ch" refForName="compNode" op="equ" fact="0.03"/>
          <dgm:constr type="primFontSz" for="des" forName="nameText" op="equ" val="18"/>
          <dgm:constr type="primFontSz" for="des" forName="roleText" op="equ" val="14"/>
          <dgm:constr type="h" for="des" forName="compNode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photoCircle" refType="w" fact="0.88"/>
          <dgm:constr type="h" for="ch" forName="photoCircle" refType="w" refFor="ch" refForName="photoCircle"/>
          <dgm:constr type="t" for="ch" forName="photoCircle"/>
          <dgm:constr type="ctrX" for="ch" forName="photoCircle" refType="w" fact="0.5"/>
          <dgm:constr type="h" for="ch" forName="spacer" refType="w" fact="0.051"/>
          <dgm:constr type="w" for="ch" forName="spacer" refType="w"/>
          <dgm:constr type="l" for="ch" forName="spacer"/>
          <dgm:constr type="t" for="ch" forName="spacer" refType="b" refFor="ch" refForName="photoCircle"/>
          <dgm:constr type="h" for="ch" forName="nameText" val="9"/>
          <dgm:constr type="w" for="ch" forName="nameText" refType="w" fact="0.95"/>
          <dgm:constr type="ctrX" for="ch" forName="nameText" refType="w" fact="0.5"/>
          <dgm:constr type="t" for="ch" forName="nameText" refType="b" refFor="ch" refForName="spacer"/>
          <dgm:constr type="h" for="ch" forName="roleText" val="7.5"/>
          <dgm:constr type="w" for="ch" forName="roleText" refType="w" fact="0.95"/>
          <dgm:constr type="ctrX" for="ch" forName="roleText" refType="w" fact="0.5"/>
          <dgm:constr type="t" for="ch" forName="roleText" refType="b" refFor="ch" refForName="nameText"/>
        </dgm:constrLst>
        <dgm:ruleLst>
          <dgm:rule type="h" val="INF" fact="NaN" max="NaN"/>
        </dgm:ruleLst>
        <dgm:layoutNode name="photoCircle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space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nameText" styleLbl="revTx">
          <dgm:varLst>
            <dgm:chMax val="1"/>
            <dgm:chPref val="1"/>
          </dgm:varLst>
          <dgm:alg type="tx">
            <dgm:param type="txAnchorVert" val="t"/>
            <dgm:param type="txAnchorHorzCh" val="ct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  <dgm:rule type="h" val="INF" fact="NaN" max="NaN"/>
          </dgm:ruleLst>
        </dgm:layoutNode>
        <dgm:layoutNode name="roleText" styleLbl="revTx">
          <dgm:varLst>
            <dgm:chMax val="0"/>
          </dgm:varLst>
          <dgm:alg type="tx">
            <dgm:param type="txAnchorVert" val="t"/>
            <dgm:param type="txAnchorHorzCh" val="ct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0.3899</cdr:x>
      <cdr:y>0.39339</cdr:y>
    </cdr:from>
    <cdr:to>
      <cdr:x>0.67795</cdr:x>
      <cdr:y>0.65768</cdr:y>
    </cdr:to>
    <cdr:sp macro="" textlink="">
      <cdr:nvSpPr>
        <cdr:cNvPr id="2" name="PoljeZBesedilom 1">
          <a:extLst xmlns:a="http://schemas.openxmlformats.org/drawingml/2006/main">
            <a:ext uri="{FF2B5EF4-FFF2-40B4-BE49-F238E27FC236}">
              <a16:creationId xmlns:a16="http://schemas.microsoft.com/office/drawing/2014/main" id="{B260818A-2F72-EA3A-A7AB-0192CF1C09C1}"/>
            </a:ext>
          </a:extLst>
        </cdr:cNvPr>
        <cdr:cNvSpPr txBox="1"/>
      </cdr:nvSpPr>
      <cdr:spPr>
        <a:xfrm xmlns:a="http://schemas.openxmlformats.org/drawingml/2006/main">
          <a:off x="2147372" y="1721806"/>
          <a:ext cx="1586429" cy="1156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l-SI" sz="2800" kern="1200" dirty="0">
              <a:solidFill>
                <a:schemeClr val="accent1">
                  <a:lumMod val="75000"/>
                </a:schemeClr>
              </a:solidFill>
            </a:rPr>
            <a:t>vrsta knjižnice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0.36223</cdr:x>
      <cdr:y>0.36633</cdr:y>
    </cdr:from>
    <cdr:to>
      <cdr:x>0.68717</cdr:x>
      <cdr:y>0.66929</cdr:y>
    </cdr:to>
    <cdr:sp macro="" textlink="">
      <cdr:nvSpPr>
        <cdr:cNvPr id="2" name="PoljeZBesedilom 1">
          <a:extLst xmlns:a="http://schemas.openxmlformats.org/drawingml/2006/main">
            <a:ext uri="{FF2B5EF4-FFF2-40B4-BE49-F238E27FC236}">
              <a16:creationId xmlns:a16="http://schemas.microsoft.com/office/drawing/2014/main" id="{CC4BD089-0594-7ED6-EE08-92AE531DE0E6}"/>
            </a:ext>
          </a:extLst>
        </cdr:cNvPr>
        <cdr:cNvSpPr txBox="1"/>
      </cdr:nvSpPr>
      <cdr:spPr>
        <a:xfrm xmlns:a="http://schemas.openxmlformats.org/drawingml/2006/main">
          <a:off x="1994972" y="1603376"/>
          <a:ext cx="1789630" cy="1326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l-SI" sz="2800" kern="1200" dirty="0">
              <a:solidFill>
                <a:schemeClr val="accent1">
                  <a:lumMod val="75000"/>
                </a:schemeClr>
              </a:solidFill>
            </a:rPr>
            <a:t>Število let dela z uporabniki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glavo 1">
            <a:extLst>
              <a:ext uri="{FF2B5EF4-FFF2-40B4-BE49-F238E27FC236}">
                <a16:creationId xmlns:a16="http://schemas.microsoft.com/office/drawing/2014/main" id="{CA2E547D-1406-4A6F-8F93-E441204CE6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l-SI"/>
          </a:p>
        </p:txBody>
      </p:sp>
      <p:sp>
        <p:nvSpPr>
          <p:cNvPr id="3" name="Označba mesta za datum 2">
            <a:extLst>
              <a:ext uri="{FF2B5EF4-FFF2-40B4-BE49-F238E27FC236}">
                <a16:creationId xmlns:a16="http://schemas.microsoft.com/office/drawing/2014/main" id="{76667F8A-B889-49B3-AC77-5DDF11A08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FF5C806-418B-4B04-A139-3FBFB005D8D5}" type="datetime1">
              <a:rPr lang="sl-SI" smtClean="0"/>
              <a:t>15. 09. 2026</a:t>
            </a:fld>
            <a:endParaRPr lang="sl-SI"/>
          </a:p>
        </p:txBody>
      </p:sp>
      <p:sp>
        <p:nvSpPr>
          <p:cNvPr id="4" name="Označba mesta za nogo 3">
            <a:extLst>
              <a:ext uri="{FF2B5EF4-FFF2-40B4-BE49-F238E27FC236}">
                <a16:creationId xmlns:a16="http://schemas.microsoft.com/office/drawing/2014/main" id="{567AFD4F-C0E7-421C-AF77-6F9CC963C9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l-SI"/>
          </a:p>
        </p:txBody>
      </p:sp>
      <p:sp>
        <p:nvSpPr>
          <p:cNvPr id="5" name="Označba mesta za številko diapozitiva 4">
            <a:extLst>
              <a:ext uri="{FF2B5EF4-FFF2-40B4-BE49-F238E27FC236}">
                <a16:creationId xmlns:a16="http://schemas.microsoft.com/office/drawing/2014/main" id="{1074AB9F-6726-4FB1-8769-82E23336CE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D529299-61FF-4B93-ADA6-2FD5975D62F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16270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2T11:37:12.471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4716 54 24575,'-2582'0'0,"2167"-26"0,70 1 0,-142 22 0,314 4 0,138 0 0,0 1 0,0 1 0,1 2 0,-37 10 0,52-10 0,0 2 0,0 0 0,1 1 0,0 0 0,0 2 0,1 0 0,1 1 0,-26 21 0,-4 8 0,1 3 0,2 1 0,-59 80 0,90-106 0,1 1 0,1-1 0,1 2 0,0-1 0,-11 41 0,17-46 0,0 0 0,1 1 0,0-1 0,2 1 0,-1-1 0,2 1 0,0-1 0,1 1 0,6 24 0,-4-25 0,1 0 0,1 0 0,1-1 0,0 0 0,0 0 0,1-1 0,1 0 0,0 0 0,0-1 0,2 0 0,-1-1 0,20 15 0,13 6 0,1-2 0,56 28 0,-62-37 0,20 10 0,2-3 0,0-2 0,123 31 0,198 18 0,-277-57 0,234 17 0,-77-11 0,-68-5 0,213-6 0,88 22 0,-367-20 0,63 7 0,270 16 0,420-37 0,-376-2 0,-489 3 0,-1-2 0,1 0 0,0-1 0,-1 0 0,0-1 0,1 0 0,19-9 0,-27 9 0,0-1 0,0 0 0,0 0 0,0-1 0,-1 0 0,0 0 0,0 0 0,0-1 0,-1 0 0,0 0 0,0-1 0,0 1 0,-1-1 0,0 0 0,5-10 0,4-16 0,-1-1 0,-2 0 0,-1 0 0,-1-1 0,3-49 0,-7 29 0,-2-1 0,-10-95 0,3 119 0,-3 1 0,0 0 0,-2 1 0,-1 0 0,-1 0 0,-29-49 0,9 18 0,22 40 0,-1 2 0,-1 0 0,-1 0 0,-1 1 0,-1 0 0,0 2 0,-19-17 0,8 11 0,-1 2 0,-2 1 0,1 1 0,-34-15 0,19 11-682,-72-24-1,69 33-6143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2T11:37:19.939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glav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l-SI" noProof="0"/>
          </a:p>
        </p:txBody>
      </p:sp>
      <p:sp>
        <p:nvSpPr>
          <p:cNvPr id="3" name="Označba mesta za datum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D296920-4A73-4AB7-94EC-198AB8A03084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4" name="Označba mesta za sliko diapoz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l-SI" noProof="0"/>
          </a:p>
        </p:txBody>
      </p:sp>
      <p:sp>
        <p:nvSpPr>
          <p:cNvPr id="5" name="Označba mesta za opombe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6" name="Označba mesta za nogo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l-SI" noProof="0"/>
          </a:p>
        </p:txBody>
      </p:sp>
      <p:sp>
        <p:nvSpPr>
          <p:cNvPr id="7" name="Označba mesta za številko diapozitiva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849E9A-41F7-4779-A581-48A7C374A227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1555188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4102209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2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426213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3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376858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4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541225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5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113117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6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867666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sliko diapoz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za opomb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l-SI" dirty="0"/>
          </a:p>
        </p:txBody>
      </p:sp>
      <p:sp>
        <p:nvSpPr>
          <p:cNvPr id="4" name="Označba mesta za številko diapoz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92102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8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834227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9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301907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10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01488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11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53056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12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489166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13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955388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14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4091113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15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994705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16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114727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17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333717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18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8169650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19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558172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20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2071952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21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9353693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22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963018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sl-SI" noProof="0" smtClean="0"/>
              <a:t>24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06473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9718B7-7F68-4CC9-8291-332587FA31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181D6BB-0446-49E8-8677-EADF274E9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l-SI" noProof="0"/>
              <a:t>Kliknite, če želite urediti slog podnaslova matrice</a:t>
            </a:r>
          </a:p>
        </p:txBody>
      </p:sp>
      <p:sp>
        <p:nvSpPr>
          <p:cNvPr id="4" name="Označba mesta za datum 3">
            <a:extLst>
              <a:ext uri="{FF2B5EF4-FFF2-40B4-BE49-F238E27FC236}">
                <a16:creationId xmlns:a16="http://schemas.microsoft.com/office/drawing/2014/main" id="{535AEE24-534A-40F1-99E4-00B7D5FD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E80A34-73AF-45B3-894C-D63F216377E9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5" name="Označba mesta za nogo 4">
            <a:extLst>
              <a:ext uri="{FF2B5EF4-FFF2-40B4-BE49-F238E27FC236}">
                <a16:creationId xmlns:a16="http://schemas.microsoft.com/office/drawing/2014/main" id="{CD594011-48FF-493D-8286-F62D34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6" name="Označba mesta za številko diapozitiva 5">
            <a:extLst>
              <a:ext uri="{FF2B5EF4-FFF2-40B4-BE49-F238E27FC236}">
                <a16:creationId xmlns:a16="http://schemas.microsoft.com/office/drawing/2014/main" id="{4880EFCD-7E72-4882-86DC-2F371D7D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15281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vsebino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4" name="Označba mesta za datum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9B54B4-CB5C-404B-B58A-5C1F39F5B06F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5" name="Označba mesta za nogo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6" name="Označba mesta za številko diapozitiva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036159-1280-4EE9-96D3-A56BD5826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sl-SI" noProof="0" dirty="0"/>
              <a:t>Uredite slog naslova matrice</a:t>
            </a:r>
          </a:p>
        </p:txBody>
      </p:sp>
      <p:sp>
        <p:nvSpPr>
          <p:cNvPr id="3" name="Označba mesta za besedilo 2">
            <a:extLst>
              <a:ext uri="{FF2B5EF4-FFF2-40B4-BE49-F238E27FC236}">
                <a16:creationId xmlns:a16="http://schemas.microsoft.com/office/drawing/2014/main" id="{3BA27A78-1874-488A-B215-7D763D3381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l-SI" noProof="0"/>
              <a:t>Uredite sloge besedila matrice</a:t>
            </a:r>
          </a:p>
        </p:txBody>
      </p:sp>
      <p:sp>
        <p:nvSpPr>
          <p:cNvPr id="4" name="Označba mesta za datum 3">
            <a:extLst>
              <a:ext uri="{FF2B5EF4-FFF2-40B4-BE49-F238E27FC236}">
                <a16:creationId xmlns:a16="http://schemas.microsoft.com/office/drawing/2014/main" id="{084BB3D1-3138-4B69-BF5D-4B1A2134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161C67-E961-443F-B106-98494C61C6A0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5" name="Označba mesta za nogo 4">
            <a:extLst>
              <a:ext uri="{FF2B5EF4-FFF2-40B4-BE49-F238E27FC236}">
                <a16:creationId xmlns:a16="http://schemas.microsoft.com/office/drawing/2014/main" id="{0EFF90C5-31F4-4A22-AC00-3FB5ED29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6" name="Označba mesta za številko diapozitiva 5">
            <a:extLst>
              <a:ext uri="{FF2B5EF4-FFF2-40B4-BE49-F238E27FC236}">
                <a16:creationId xmlns:a16="http://schemas.microsoft.com/office/drawing/2014/main" id="{951F787E-B946-4091-ABC6-F9DB06BB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0892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0CAA11-CC97-44E5-AE4D-808FD741A0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vsebino 2">
            <a:extLst>
              <a:ext uri="{FF2B5EF4-FFF2-40B4-BE49-F238E27FC236}">
                <a16:creationId xmlns:a16="http://schemas.microsoft.com/office/drawing/2014/main" id="{683AB6CB-9460-4BCA-86C5-5F26357AB80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4" name="Označba mesta za vsebino 3">
            <a:extLst>
              <a:ext uri="{FF2B5EF4-FFF2-40B4-BE49-F238E27FC236}">
                <a16:creationId xmlns:a16="http://schemas.microsoft.com/office/drawing/2014/main" id="{69FAB0F6-401D-4BAF-A300-65AD684DF96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5" name="Označba mesta za datum 4">
            <a:extLst>
              <a:ext uri="{FF2B5EF4-FFF2-40B4-BE49-F238E27FC236}">
                <a16:creationId xmlns:a16="http://schemas.microsoft.com/office/drawing/2014/main" id="{C4561BBA-B185-4B45-B152-3D320E15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4FA7F6-7306-4418-9FA6-91DCCEC7CD30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6" name="Označba mesta za nogo 5">
            <a:extLst>
              <a:ext uri="{FF2B5EF4-FFF2-40B4-BE49-F238E27FC236}">
                <a16:creationId xmlns:a16="http://schemas.microsoft.com/office/drawing/2014/main" id="{D61CD760-96AC-4821-A56B-0B805F2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7" name="Označba mesta za številko diapozitiva 6">
            <a:extLst>
              <a:ext uri="{FF2B5EF4-FFF2-40B4-BE49-F238E27FC236}">
                <a16:creationId xmlns:a16="http://schemas.microsoft.com/office/drawing/2014/main" id="{2F750665-D5B5-4D0B-B2F0-CB6B027C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13806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EA47C3-C498-415A-A057-E19BCEB5F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besedilo 2">
            <a:extLst>
              <a:ext uri="{FF2B5EF4-FFF2-40B4-BE49-F238E27FC236}">
                <a16:creationId xmlns:a16="http://schemas.microsoft.com/office/drawing/2014/main" id="{7BF6677F-2712-4810-A3AA-56FA75386D2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l-SI" noProof="0"/>
              <a:t>Uredite sloge besedila matrice</a:t>
            </a:r>
          </a:p>
        </p:txBody>
      </p:sp>
      <p:sp>
        <p:nvSpPr>
          <p:cNvPr id="4" name="Označba mesta za vsebino 3">
            <a:extLst>
              <a:ext uri="{FF2B5EF4-FFF2-40B4-BE49-F238E27FC236}">
                <a16:creationId xmlns:a16="http://schemas.microsoft.com/office/drawing/2014/main" id="{F871B54A-6775-4978-8E19-32694C9B5E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5" name="Označba mesta za besedilo 4">
            <a:extLst>
              <a:ext uri="{FF2B5EF4-FFF2-40B4-BE49-F238E27FC236}">
                <a16:creationId xmlns:a16="http://schemas.microsoft.com/office/drawing/2014/main" id="{DDBA1303-B245-476D-BD02-A4E4A359F6E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l-SI" noProof="0"/>
              <a:t>Uredite sloge besedila matrice</a:t>
            </a:r>
          </a:p>
        </p:txBody>
      </p:sp>
      <p:sp>
        <p:nvSpPr>
          <p:cNvPr id="6" name="Označba mesta za vsebino 5">
            <a:extLst>
              <a:ext uri="{FF2B5EF4-FFF2-40B4-BE49-F238E27FC236}">
                <a16:creationId xmlns:a16="http://schemas.microsoft.com/office/drawing/2014/main" id="{BE8E898F-5B79-46F1-89C1-F827997CC48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7" name="Označba mesta za datum 6">
            <a:extLst>
              <a:ext uri="{FF2B5EF4-FFF2-40B4-BE49-F238E27FC236}">
                <a16:creationId xmlns:a16="http://schemas.microsoft.com/office/drawing/2014/main" id="{6B417A4D-2EC9-4294-BFF4-EAE22EE1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B37626-5E11-4BB2-9AD2-59589C6AF96F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8" name="Označba mesta za nogo 7">
            <a:extLst>
              <a:ext uri="{FF2B5EF4-FFF2-40B4-BE49-F238E27FC236}">
                <a16:creationId xmlns:a16="http://schemas.microsoft.com/office/drawing/2014/main" id="{6150E317-3602-42A1-BB7F-0184072E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9" name="Označba mesta za številko diapozitiva 8">
            <a:extLst>
              <a:ext uri="{FF2B5EF4-FFF2-40B4-BE49-F238E27FC236}">
                <a16:creationId xmlns:a16="http://schemas.microsoft.com/office/drawing/2014/main" id="{50CE2C97-E26C-4A8B-93A0-B01E2C7F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2586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9F68FC-5755-447A-8D7F-9ADED3E99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datum 2">
            <a:extLst>
              <a:ext uri="{FF2B5EF4-FFF2-40B4-BE49-F238E27FC236}">
                <a16:creationId xmlns:a16="http://schemas.microsoft.com/office/drawing/2014/main" id="{8AB50287-81AA-46CA-8CB3-53A7F831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BC44CB-C52F-4898-A576-EB050D634A6A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4" name="Označba mesta za nogo 3">
            <a:extLst>
              <a:ext uri="{FF2B5EF4-FFF2-40B4-BE49-F238E27FC236}">
                <a16:creationId xmlns:a16="http://schemas.microsoft.com/office/drawing/2014/main" id="{2F1BA4AA-02C9-459E-9362-3DA60E3B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5" name="Označba mesta za številko diapozitiva 4">
            <a:extLst>
              <a:ext uri="{FF2B5EF4-FFF2-40B4-BE49-F238E27FC236}">
                <a16:creationId xmlns:a16="http://schemas.microsoft.com/office/drawing/2014/main" id="{AB2A2C8F-DBB4-4235-A67E-FB4039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406839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datum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B8566A-A2FF-4754-95BE-959FC48EFECF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3" name="Označba mesta za nogo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4" name="Označba mesta za številko diapozitiva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91DA80-336B-4DBB-91A1-6E3E4B3C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vsebino 2">
            <a:extLst>
              <a:ext uri="{FF2B5EF4-FFF2-40B4-BE49-F238E27FC236}">
                <a16:creationId xmlns:a16="http://schemas.microsoft.com/office/drawing/2014/main" id="{3840D456-F0A3-4789-A310-A23F01B2EC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4" name="Označba mesta za besedilo 3">
            <a:extLst>
              <a:ext uri="{FF2B5EF4-FFF2-40B4-BE49-F238E27FC236}">
                <a16:creationId xmlns:a16="http://schemas.microsoft.com/office/drawing/2014/main" id="{CB8A8B05-7071-44D4-80F7-3E8191C9A49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l-SI" noProof="0"/>
              <a:t>Uredite sloge besedila matrice</a:t>
            </a:r>
          </a:p>
        </p:txBody>
      </p:sp>
      <p:sp>
        <p:nvSpPr>
          <p:cNvPr id="5" name="Označba mesta za datum 4">
            <a:extLst>
              <a:ext uri="{FF2B5EF4-FFF2-40B4-BE49-F238E27FC236}">
                <a16:creationId xmlns:a16="http://schemas.microsoft.com/office/drawing/2014/main" id="{E5D8562E-E6F1-449B-909C-98426BA8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74622A5-878A-47E7-92C0-0534D5971A27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6" name="Označba mesta za nogo 5">
            <a:extLst>
              <a:ext uri="{FF2B5EF4-FFF2-40B4-BE49-F238E27FC236}">
                <a16:creationId xmlns:a16="http://schemas.microsoft.com/office/drawing/2014/main" id="{7EB47A9A-FB08-407B-A73A-0AC513F0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7" name="Označba mesta za številko diapozitiva 6">
            <a:extLst>
              <a:ext uri="{FF2B5EF4-FFF2-40B4-BE49-F238E27FC236}">
                <a16:creationId xmlns:a16="http://schemas.microsoft.com/office/drawing/2014/main" id="{4BFF841F-796A-4FE6-B5E0-C8A49867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0898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CAD474D-6779-4C23-BD3C-82F5DC3E3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sliko 2">
            <a:extLst>
              <a:ext uri="{FF2B5EF4-FFF2-40B4-BE49-F238E27FC236}">
                <a16:creationId xmlns:a16="http://schemas.microsoft.com/office/drawing/2014/main" id="{0A21096C-E430-49C7-A801-21C0BD95DC4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l-SI" noProof="0"/>
              <a:t>Kliknite ikono, da dodate sliko</a:t>
            </a:r>
          </a:p>
        </p:txBody>
      </p:sp>
      <p:sp>
        <p:nvSpPr>
          <p:cNvPr id="4" name="Označba mesta za besedilo 3">
            <a:extLst>
              <a:ext uri="{FF2B5EF4-FFF2-40B4-BE49-F238E27FC236}">
                <a16:creationId xmlns:a16="http://schemas.microsoft.com/office/drawing/2014/main" id="{0024828F-334F-4A50-850D-10684F24527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sl-SI" noProof="0"/>
              <a:t>Uredite sloge besedila matrice</a:t>
            </a:r>
          </a:p>
        </p:txBody>
      </p:sp>
      <p:sp>
        <p:nvSpPr>
          <p:cNvPr id="5" name="Označba mesta za datum 4">
            <a:extLst>
              <a:ext uri="{FF2B5EF4-FFF2-40B4-BE49-F238E27FC236}">
                <a16:creationId xmlns:a16="http://schemas.microsoft.com/office/drawing/2014/main" id="{533293F4-2B70-4BB5-A982-219E413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A2A7F9-9CF7-4E26-8570-97FC16295131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6" name="Označba mesta za nogo 5">
            <a:extLst>
              <a:ext uri="{FF2B5EF4-FFF2-40B4-BE49-F238E27FC236}">
                <a16:creationId xmlns:a16="http://schemas.microsoft.com/office/drawing/2014/main" id="{C4F9A86F-B378-4759-B50E-2E0BFAE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7" name="Označba mesta za številko diapozitiva 6">
            <a:extLst>
              <a:ext uri="{FF2B5EF4-FFF2-40B4-BE49-F238E27FC236}">
                <a16:creationId xmlns:a16="http://schemas.microsoft.com/office/drawing/2014/main" id="{B0A95BDC-FC58-4638-AA59-A3DA993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7908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A47D73-EDDA-49A6-BA12-1CA980DA9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navpično besedilo 2">
            <a:extLst>
              <a:ext uri="{FF2B5EF4-FFF2-40B4-BE49-F238E27FC236}">
                <a16:creationId xmlns:a16="http://schemas.microsoft.com/office/drawing/2014/main" id="{2189B82E-4CA1-47A5-B133-FBD4D8A8398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4" name="Označba mesta za datum 3">
            <a:extLst>
              <a:ext uri="{FF2B5EF4-FFF2-40B4-BE49-F238E27FC236}">
                <a16:creationId xmlns:a16="http://schemas.microsoft.com/office/drawing/2014/main" id="{938A267F-D142-4D04-9F03-6CB099E6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1C7885-61EE-4119-8BB9-155E57F42117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5" name="Označba mesta za nogo 4">
            <a:extLst>
              <a:ext uri="{FF2B5EF4-FFF2-40B4-BE49-F238E27FC236}">
                <a16:creationId xmlns:a16="http://schemas.microsoft.com/office/drawing/2014/main" id="{705127CA-154D-4E90-B776-A2EE71F7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6" name="Označba mesta za številko diapozitiva 5">
            <a:extLst>
              <a:ext uri="{FF2B5EF4-FFF2-40B4-BE49-F238E27FC236}">
                <a16:creationId xmlns:a16="http://schemas.microsoft.com/office/drawing/2014/main" id="{ED5F0BA5-F4EE-4282-B111-76B869BE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0674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en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en naslov 1">
            <a:extLst>
              <a:ext uri="{FF2B5EF4-FFF2-40B4-BE49-F238E27FC236}">
                <a16:creationId xmlns:a16="http://schemas.microsoft.com/office/drawing/2014/main" id="{0256E92A-52E0-4710-BDEF-0A1534685403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navpično besedilo 2">
            <a:extLst>
              <a:ext uri="{FF2B5EF4-FFF2-40B4-BE49-F238E27FC236}">
                <a16:creationId xmlns:a16="http://schemas.microsoft.com/office/drawing/2014/main" id="{B7A240E1-5EB0-47FD-AA37-BF945D136CC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4" name="Označba mesta za datum 3">
            <a:extLst>
              <a:ext uri="{FF2B5EF4-FFF2-40B4-BE49-F238E27FC236}">
                <a16:creationId xmlns:a16="http://schemas.microsoft.com/office/drawing/2014/main" id="{A1A14243-F1E4-487A-ABEC-30516A01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A6855B-E704-47AF-B05D-BD1302DB608A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5" name="Označba mesta za nogo 4">
            <a:extLst>
              <a:ext uri="{FF2B5EF4-FFF2-40B4-BE49-F238E27FC236}">
                <a16:creationId xmlns:a16="http://schemas.microsoft.com/office/drawing/2014/main" id="{AC358244-98FD-472D-AB8C-075F71C1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l-SI" noProof="0"/>
          </a:p>
        </p:txBody>
      </p:sp>
      <p:sp>
        <p:nvSpPr>
          <p:cNvPr id="6" name="Označba mesta za številko diapozitiva 5">
            <a:extLst>
              <a:ext uri="{FF2B5EF4-FFF2-40B4-BE49-F238E27FC236}">
                <a16:creationId xmlns:a16="http://schemas.microsoft.com/office/drawing/2014/main" id="{74998D5A-820D-4519-967F-3332097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40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naslov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l-SI" noProof="0"/>
              <a:t>Uredite slog naslova matrice</a:t>
            </a:r>
          </a:p>
        </p:txBody>
      </p:sp>
      <p:sp>
        <p:nvSpPr>
          <p:cNvPr id="3" name="Označba mesta za besedilo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4" name="Označba mesta za datum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46389CF-C704-49BD-A341-5FE67DB2E5F8}" type="datetime1">
              <a:rPr lang="sl-SI" noProof="0" smtClean="0"/>
              <a:t>15. 09. 2026</a:t>
            </a:fld>
            <a:endParaRPr lang="sl-SI" noProof="0"/>
          </a:p>
        </p:txBody>
      </p:sp>
      <p:sp>
        <p:nvSpPr>
          <p:cNvPr id="5" name="Označba mesta za nogo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sl-SI" noProof="0"/>
          </a:p>
        </p:txBody>
      </p:sp>
      <p:sp>
        <p:nvSpPr>
          <p:cNvPr id="6" name="Označba mesta za številko diapozitiva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6AF1B4E-90EC-4A51-B6E5-B702C054ECB0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fcMHv3rI7Y?feature=oembed" TargetMode="Externa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ickpik.com/flag-united-state-of-america-american-sky-patriotic-american-flag-80742" TargetMode="External"/><Relationship Id="rId11" Type="http://schemas.openxmlformats.org/officeDocument/2006/relationships/image" Target="../media/image330.png"/><Relationship Id="rId5" Type="http://schemas.openxmlformats.org/officeDocument/2006/relationships/image" Target="../media/image30.jpg"/><Relationship Id="rId10" Type="http://schemas.openxmlformats.org/officeDocument/2006/relationships/customXml" Target="../ink/ink2.xml"/><Relationship Id="rId4" Type="http://schemas.openxmlformats.org/officeDocument/2006/relationships/image" Target="../media/image29.png"/><Relationship Id="rId9" Type="http://schemas.openxmlformats.org/officeDocument/2006/relationships/image" Target="../media/image3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dx.doi.org/10.47989/ir31iConf64197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ka 15">
            <a:extLst>
              <a:ext uri="{FF2B5EF4-FFF2-40B4-BE49-F238E27FC236}">
                <a16:creationId xmlns:a16="http://schemas.microsoft.com/office/drawing/2014/main" id="{5003D936-E3ED-8F7F-A5CC-159828E5E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8391" y="455445"/>
            <a:ext cx="5056725" cy="4654354"/>
          </a:xfrm>
          <a:prstGeom prst="rect">
            <a:avLst/>
          </a:prstGeom>
        </p:spPr>
      </p:pic>
      <p:grpSp>
        <p:nvGrpSpPr>
          <p:cNvPr id="14" name="Skupina 13">
            <a:extLst>
              <a:ext uri="{FF2B5EF4-FFF2-40B4-BE49-F238E27FC236}">
                <a16:creationId xmlns:a16="http://schemas.microsoft.com/office/drawing/2014/main" id="{CCF3A03B-B762-F7B9-63EB-44BFDE16E345}"/>
              </a:ext>
            </a:extLst>
          </p:cNvPr>
          <p:cNvGrpSpPr/>
          <p:nvPr/>
        </p:nvGrpSpPr>
        <p:grpSpPr>
          <a:xfrm>
            <a:off x="-170996" y="492323"/>
            <a:ext cx="12266040" cy="6599118"/>
            <a:chOff x="-157115" y="479730"/>
            <a:chExt cx="12266040" cy="6599118"/>
          </a:xfrm>
        </p:grpSpPr>
        <p:sp>
          <p:nvSpPr>
            <p:cNvPr id="2" name="Freeform 2"/>
            <p:cNvSpPr/>
            <p:nvPr/>
          </p:nvSpPr>
          <p:spPr>
            <a:xfrm>
              <a:off x="-157115" y="5435170"/>
              <a:ext cx="1940968" cy="1356503"/>
            </a:xfrm>
            <a:custGeom>
              <a:avLst/>
              <a:gdLst/>
              <a:ahLst/>
              <a:cxnLst/>
              <a:rect l="l" t="t" r="r" b="b"/>
              <a:pathLst>
                <a:path w="2911452" h="2034754">
                  <a:moveTo>
                    <a:pt x="0" y="0"/>
                  </a:moveTo>
                  <a:lnTo>
                    <a:pt x="2911452" y="0"/>
                  </a:lnTo>
                  <a:lnTo>
                    <a:pt x="2911452" y="2034755"/>
                  </a:lnTo>
                  <a:lnTo>
                    <a:pt x="0" y="2034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64" r="-1064"/>
              </a:stretch>
            </a:blipFill>
          </p:spPr>
          <p:txBody>
            <a:bodyPr/>
            <a:lstStyle/>
            <a:p>
              <a:endParaRPr lang="sl-SI" sz="1200"/>
            </a:p>
          </p:txBody>
        </p:sp>
        <p:sp>
          <p:nvSpPr>
            <p:cNvPr id="3" name="Freeform 3"/>
            <p:cNvSpPr/>
            <p:nvPr/>
          </p:nvSpPr>
          <p:spPr>
            <a:xfrm>
              <a:off x="1647803" y="5170963"/>
              <a:ext cx="1907885" cy="1907885"/>
            </a:xfrm>
            <a:custGeom>
              <a:avLst/>
              <a:gdLst/>
              <a:ahLst/>
              <a:cxnLst/>
              <a:rect l="l" t="t" r="r" b="b"/>
              <a:pathLst>
                <a:path w="2861827" h="2861827">
                  <a:moveTo>
                    <a:pt x="0" y="0"/>
                  </a:moveTo>
                  <a:lnTo>
                    <a:pt x="2861827" y="0"/>
                  </a:lnTo>
                  <a:lnTo>
                    <a:pt x="2861827" y="2861827"/>
                  </a:lnTo>
                  <a:lnTo>
                    <a:pt x="0" y="2861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sl-SI" sz="1200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3456645" y="479730"/>
              <a:ext cx="8652280" cy="4654355"/>
              <a:chOff x="0" y="0"/>
              <a:chExt cx="3418185" cy="183875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3418185" cy="1838758"/>
              </a:xfrm>
              <a:custGeom>
                <a:avLst/>
                <a:gdLst/>
                <a:ahLst/>
                <a:cxnLst/>
                <a:rect l="l" t="t" r="r" b="b"/>
                <a:pathLst>
                  <a:path w="3418185" h="1838758">
                    <a:moveTo>
                      <a:pt x="0" y="0"/>
                    </a:moveTo>
                    <a:lnTo>
                      <a:pt x="3418185" y="0"/>
                    </a:lnTo>
                    <a:lnTo>
                      <a:pt x="3418185" y="1838758"/>
                    </a:lnTo>
                    <a:lnTo>
                      <a:pt x="0" y="1838758"/>
                    </a:lnTo>
                    <a:close/>
                  </a:path>
                </a:pathLst>
              </a:custGeom>
              <a:solidFill>
                <a:srgbClr val="1C52A2"/>
              </a:solidFill>
            </p:spPr>
            <p:txBody>
              <a:bodyPr/>
              <a:lstStyle/>
              <a:p>
                <a:endParaRPr lang="sl-SI" sz="12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3418185" cy="187685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89"/>
                  </a:lnSpc>
                </a:pPr>
                <a:endParaRPr sz="1200"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721486" y="5645331"/>
              <a:ext cx="1502925" cy="936180"/>
            </a:xfrm>
            <a:custGeom>
              <a:avLst/>
              <a:gdLst/>
              <a:ahLst/>
              <a:cxnLst/>
              <a:rect l="l" t="t" r="r" b="b"/>
              <a:pathLst>
                <a:path w="2254388" h="1404270">
                  <a:moveTo>
                    <a:pt x="0" y="0"/>
                  </a:moveTo>
                  <a:lnTo>
                    <a:pt x="2254388" y="0"/>
                  </a:lnTo>
                  <a:lnTo>
                    <a:pt x="2254388" y="1404269"/>
                  </a:lnTo>
                  <a:lnTo>
                    <a:pt x="0" y="1404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l-SI" sz="12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65435" y="3724460"/>
            <a:ext cx="3829609" cy="105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999" b="1" dirty="0">
                <a:solidFill>
                  <a:srgbClr val="F7F7F7"/>
                </a:solidFill>
                <a:latin typeface="+mj-lt"/>
                <a:ea typeface="Assistant Bold"/>
                <a:cs typeface="Assistant Bold"/>
                <a:sym typeface="Assistant Bold"/>
              </a:rPr>
              <a:t>Amy </a:t>
            </a:r>
            <a:r>
              <a:rPr lang="en-US" sz="1999" b="1" dirty="0" err="1">
                <a:solidFill>
                  <a:srgbClr val="F7F7F7"/>
                </a:solidFill>
                <a:latin typeface="+mj-lt"/>
                <a:ea typeface="Assistant Bold"/>
                <a:cs typeface="Assistant Bold"/>
                <a:sym typeface="Assistant Bold"/>
              </a:rPr>
              <a:t>VanScoy</a:t>
            </a:r>
            <a:endParaRPr lang="en-US" sz="1999" b="1" dirty="0">
              <a:solidFill>
                <a:srgbClr val="F7F7F7"/>
              </a:solidFill>
              <a:latin typeface="+mj-lt"/>
              <a:ea typeface="Assistant Bold"/>
              <a:cs typeface="Assistant Bold"/>
              <a:sym typeface="Assistant Bold"/>
            </a:endParaRPr>
          </a:p>
          <a:p>
            <a:pPr>
              <a:lnSpc>
                <a:spcPts val="2799"/>
              </a:lnSpc>
            </a:pPr>
            <a:r>
              <a:rPr lang="en-US" sz="1999" b="1" dirty="0">
                <a:solidFill>
                  <a:srgbClr val="F7F7F7"/>
                </a:solidFill>
                <a:latin typeface="+mj-lt"/>
                <a:ea typeface="Assistant Bold"/>
                <a:cs typeface="Assistant Bold"/>
                <a:sym typeface="Assistant Bold"/>
              </a:rPr>
              <a:t>Africa Hands</a:t>
            </a:r>
          </a:p>
          <a:p>
            <a:pPr>
              <a:lnSpc>
                <a:spcPts val="2799"/>
              </a:lnSpc>
              <a:spcBef>
                <a:spcPct val="0"/>
              </a:spcBef>
            </a:pPr>
            <a:r>
              <a:rPr lang="en-US" sz="1999" dirty="0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University at Buffalo, ZDA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21487" y="764588"/>
            <a:ext cx="8243692" cy="2149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0"/>
              </a:lnSpc>
            </a:pPr>
            <a:r>
              <a:rPr lang="en-US" sz="4000" b="1" dirty="0">
                <a:solidFill>
                  <a:srgbClr val="FFFFFF"/>
                </a:solidFill>
                <a:latin typeface="+mj-lt"/>
                <a:ea typeface="HK Grotesk Bold"/>
                <a:cs typeface="HK Grotesk Bold"/>
                <a:sym typeface="HK Grotesk Bold"/>
              </a:rPr>
              <a:t>TEORIJA MED VRSTICAMI REFERENČNEGA POGOVORA</a:t>
            </a:r>
          </a:p>
          <a:p>
            <a:pPr>
              <a:lnSpc>
                <a:spcPts val="2200"/>
              </a:lnSpc>
            </a:pPr>
            <a:endParaRPr lang="en-US" sz="4000" b="1" dirty="0">
              <a:solidFill>
                <a:srgbClr val="FFFFFF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777335" y="3718035"/>
            <a:ext cx="4128248" cy="105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spc="-20" dirty="0">
                <a:solidFill>
                  <a:srgbClr val="F7F7F7"/>
                </a:solidFill>
                <a:latin typeface="+mj-lt"/>
                <a:ea typeface="Assistant Bold"/>
                <a:cs typeface="Assistant Bold"/>
                <a:sym typeface="Assistant Bold"/>
              </a:rPr>
              <a:t>Katarina Švab</a:t>
            </a: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b="1" spc="-20" dirty="0">
                <a:solidFill>
                  <a:srgbClr val="F7F7F7"/>
                </a:solidFill>
                <a:latin typeface="+mj-lt"/>
                <a:ea typeface="Assistant Bold"/>
                <a:cs typeface="Assistant Bold"/>
                <a:sym typeface="Assistant Bold"/>
              </a:rPr>
              <a:t>Tanja Merčun</a:t>
            </a:r>
            <a:r>
              <a:rPr lang="sl-SI" sz="2000" b="1" spc="-20" dirty="0">
                <a:solidFill>
                  <a:srgbClr val="F7F7F7"/>
                </a:solidFill>
                <a:latin typeface="+mj-lt"/>
                <a:ea typeface="Assistant Bold"/>
                <a:cs typeface="Assistant Bold"/>
                <a:sym typeface="Assistant Bold"/>
              </a:rPr>
              <a:t> </a:t>
            </a:r>
            <a:endParaRPr lang="en-US" sz="2000" b="1" spc="-20" dirty="0">
              <a:solidFill>
                <a:srgbClr val="F7F7F7"/>
              </a:solidFill>
              <a:latin typeface="+mj-lt"/>
              <a:ea typeface="Assistant Bold"/>
              <a:cs typeface="Assistant Bold"/>
              <a:sym typeface="Assistant Bold"/>
            </a:endParaRPr>
          </a:p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spc="-20" dirty="0" err="1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Univerza</a:t>
            </a:r>
            <a:r>
              <a:rPr lang="en-US" sz="2000" spc="-20" dirty="0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 v </a:t>
            </a:r>
            <a:r>
              <a:rPr lang="en-US" sz="2000" spc="-20" dirty="0" err="1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Ljubljani</a:t>
            </a:r>
            <a:r>
              <a:rPr lang="en-US" sz="2000" spc="-20" dirty="0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, </a:t>
            </a:r>
            <a:r>
              <a:rPr lang="en-US" sz="2000" spc="-20" dirty="0" err="1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Filozofska</a:t>
            </a:r>
            <a:r>
              <a:rPr lang="en-US" sz="2000" spc="-20" dirty="0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 </a:t>
            </a:r>
            <a:r>
              <a:rPr lang="en-US" sz="2000" spc="-20" dirty="0" err="1">
                <a:solidFill>
                  <a:srgbClr val="F7F7F7"/>
                </a:solidFill>
                <a:latin typeface="+mj-lt"/>
                <a:ea typeface="Assistant"/>
                <a:cs typeface="Assistant"/>
                <a:sym typeface="Assistant"/>
              </a:rPr>
              <a:t>fakulteta</a:t>
            </a:r>
            <a:endParaRPr lang="en-US" sz="2000" spc="-20" dirty="0">
              <a:solidFill>
                <a:srgbClr val="F7F7F7"/>
              </a:solidFill>
              <a:latin typeface="+mj-lt"/>
              <a:ea typeface="Assistant"/>
              <a:cs typeface="Assistant"/>
              <a:sym typeface="Assistan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176872" y="204588"/>
            <a:ext cx="3015129" cy="277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  <a:spcBef>
                <a:spcPct val="0"/>
              </a:spcBef>
            </a:pPr>
            <a:r>
              <a:rPr lang="en-US" sz="1666" spc="-16">
                <a:solidFill>
                  <a:srgbClr val="1C53A3"/>
                </a:solidFill>
                <a:latin typeface="Assistant"/>
                <a:ea typeface="Assistant"/>
                <a:cs typeface="Assistant"/>
                <a:sym typeface="Assistant"/>
              </a:rPr>
              <a:t>Kongres ZBDS, 16. - 18. 9.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32257" y="6610750"/>
            <a:ext cx="1081385" cy="185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1"/>
              </a:lnSpc>
              <a:spcBef>
                <a:spcPct val="0"/>
              </a:spcBef>
            </a:pPr>
            <a:r>
              <a:rPr lang="en-US" sz="1229">
                <a:solidFill>
                  <a:srgbClr val="5D5D5F"/>
                </a:solidFill>
                <a:latin typeface="Assistant"/>
                <a:ea typeface="Assistant"/>
                <a:cs typeface="Assistant"/>
                <a:sym typeface="Assistant"/>
              </a:rPr>
              <a:t>BI-US/24-26-068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značba mesta vsebine 4">
            <a:extLst>
              <a:ext uri="{FF2B5EF4-FFF2-40B4-BE49-F238E27FC236}">
                <a16:creationId xmlns:a16="http://schemas.microsoft.com/office/drawing/2014/main" id="{74110728-9CE2-0A11-570F-EBFC083829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3022074"/>
              </p:ext>
            </p:extLst>
          </p:nvPr>
        </p:nvGraphicFramePr>
        <p:xfrm>
          <a:off x="381000" y="152400"/>
          <a:ext cx="115062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9545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842CAD-64B9-F522-C039-AFC35B017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45" y="647639"/>
            <a:ext cx="11152909" cy="2680854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sl-SI" b="1" dirty="0">
                <a:solidFill>
                  <a:schemeClr val="bg1"/>
                </a:solidFill>
                <a:latin typeface="Comic Sans MS" panose="030F0702030302020204" pitchFamily="66" charset="0"/>
              </a:rPr>
              <a:t>Ali se vam je kdaj zgodilo …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A3C711B-2888-4527-B465-0E20EA3D05F7}"/>
              </a:ext>
            </a:extLst>
          </p:cNvPr>
          <p:cNvSpPr txBox="1"/>
          <p:nvPr/>
        </p:nvSpPr>
        <p:spPr>
          <a:xfrm>
            <a:off x="3092450" y="3695184"/>
            <a:ext cx="84582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Ali se vam zdi, da je teorija bolj malo povezana z vašim dejanskim delom v knjižnici?</a:t>
            </a:r>
            <a:endParaRPr lang="sl-SI" sz="4400" dirty="0"/>
          </a:p>
        </p:txBody>
      </p:sp>
    </p:spTree>
    <p:extLst>
      <p:ext uri="{BB962C8B-B14F-4D97-AF65-F5344CB8AC3E}">
        <p14:creationId xmlns:p14="http://schemas.microsoft.com/office/powerpoint/2010/main" val="71748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4C3C3F21-54BF-3D61-566B-AD9ACF8C6EC0}"/>
              </a:ext>
            </a:extLst>
          </p:cNvPr>
          <p:cNvSpPr/>
          <p:nvPr/>
        </p:nvSpPr>
        <p:spPr>
          <a:xfrm>
            <a:off x="2499062" y="0"/>
            <a:ext cx="6527174" cy="6758490"/>
          </a:xfrm>
          <a:custGeom>
            <a:avLst/>
            <a:gdLst/>
            <a:ahLst/>
            <a:cxnLst/>
            <a:rect l="l" t="t" r="r" b="b"/>
            <a:pathLst>
              <a:path w="8505444" h="8505444">
                <a:moveTo>
                  <a:pt x="0" y="0"/>
                </a:moveTo>
                <a:lnTo>
                  <a:pt x="8505444" y="0"/>
                </a:lnTo>
                <a:lnTo>
                  <a:pt x="8505444" y="8505443"/>
                </a:lnTo>
                <a:lnTo>
                  <a:pt x="0" y="8505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76397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CABDCE-6374-6C88-BA50-9C2296BA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Namen</a:t>
            </a:r>
          </a:p>
        </p:txBody>
      </p:sp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0F0F3631-C5CE-A1F8-52A9-8ED1ACDDCB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Kaj smo želeli?</a:t>
            </a:r>
          </a:p>
        </p:txBody>
      </p:sp>
      <p:sp>
        <p:nvSpPr>
          <p:cNvPr id="10" name="Označba mesta vsebine 9">
            <a:extLst>
              <a:ext uri="{FF2B5EF4-FFF2-40B4-BE49-F238E27FC236}">
                <a16:creationId xmlns:a16="http://schemas.microsoft.com/office/drawing/2014/main" id="{C355D80B-0CCD-C2A0-F776-A2822965976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l-SI" dirty="0"/>
              <a:t>Ali lahko knjižničarji povežejo teorijo in prakso z izkušnjami, ki jih imajo pri referenčnem pogovoru?</a:t>
            </a:r>
          </a:p>
          <a:p>
            <a:pPr marL="514350" indent="-514350">
              <a:buFont typeface="+mj-lt"/>
              <a:buAutoNum type="arabicPeriod"/>
            </a:pPr>
            <a:endParaRPr lang="sl-SI" dirty="0"/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Katere od teh teorij so bolj relevantne pri referenčnem pogovoru?</a:t>
            </a:r>
          </a:p>
          <a:p>
            <a:pPr marL="514350" indent="-514350">
              <a:buFont typeface="+mj-lt"/>
              <a:buAutoNum type="arabicPeriod"/>
            </a:pPr>
            <a:endParaRPr lang="sl-SI" dirty="0"/>
          </a:p>
          <a:p>
            <a:pPr marL="514350" indent="-514350">
              <a:buFont typeface="+mj-lt"/>
              <a:buAutoNum type="arabicPeriod"/>
            </a:pPr>
            <a:r>
              <a:rPr lang="sl-SI" dirty="0"/>
              <a:t>Ali so kakšne razlike med pogledi na te teorije med slovenskimi in ameriškimi knjižničarji?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04C56F53-38DB-20DD-B13C-4DDD55B085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2850" y="2857500"/>
            <a:ext cx="5183188" cy="823912"/>
          </a:xfrm>
        </p:spPr>
        <p:txBody>
          <a:bodyPr>
            <a:normAutofit lnSpcReduction="10000"/>
          </a:bodyPr>
          <a:lstStyle/>
          <a:p>
            <a:endParaRPr lang="sl-SI" dirty="0"/>
          </a:p>
          <a:p>
            <a:r>
              <a:rPr lang="sl-SI" dirty="0"/>
              <a:t>Česa nismo želeli</a:t>
            </a:r>
          </a:p>
        </p:txBody>
      </p:sp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0DBC46B4-EB5C-6BDC-4568-D2F0B3E25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207250" y="3873499"/>
            <a:ext cx="4148138" cy="23161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l-SI" dirty="0"/>
              <a:t>Raziskava ni test o poznavanju teorij informacijskega vedenja</a:t>
            </a:r>
          </a:p>
          <a:p>
            <a:endParaRPr lang="sl-SI" dirty="0"/>
          </a:p>
        </p:txBody>
      </p:sp>
      <p:pic>
        <p:nvPicPr>
          <p:cNvPr id="4" name="Grafika 3" descr="Close with solid fill">
            <a:extLst>
              <a:ext uri="{FF2B5EF4-FFF2-40B4-BE49-F238E27FC236}">
                <a16:creationId xmlns:a16="http://schemas.microsoft.com/office/drawing/2014/main" id="{8108A5C4-C0CB-4913-9B02-9C81D9778F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2850" y="36814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5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393E7B6-3ED0-C56D-7F47-0117D820E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168138"/>
              </p:ext>
            </p:extLst>
          </p:nvPr>
        </p:nvGraphicFramePr>
        <p:xfrm>
          <a:off x="365759" y="365760"/>
          <a:ext cx="11493305" cy="6175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2472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2C824B-4279-4D47-92DD-71F5353FA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08" y="169573"/>
            <a:ext cx="10515600" cy="1325563"/>
          </a:xfrm>
        </p:spPr>
        <p:txBody>
          <a:bodyPr rtlCol="0"/>
          <a:lstStyle/>
          <a:p>
            <a:pPr rtl="0"/>
            <a:r>
              <a:rPr lang="sl-SI" dirty="0">
                <a:latin typeface="Franklin Gothic Book" panose="020B0503020102020204" pitchFamily="34" charset="0"/>
                <a:cs typeface="Segoe UI" panose="020B0502040204020203" pitchFamily="34" charset="0"/>
              </a:rPr>
              <a:t>Zasnova kartic</a:t>
            </a:r>
          </a:p>
        </p:txBody>
      </p:sp>
      <p:sp>
        <p:nvSpPr>
          <p:cNvPr id="8" name="Elipsa 7">
            <a:extLst>
              <a:ext uri="{FF2B5EF4-FFF2-40B4-BE49-F238E27FC236}">
                <a16:creationId xmlns:a16="http://schemas.microsoft.com/office/drawing/2014/main" id="{E5585411-DE61-42EC-8DAB-BA853F129791}"/>
              </a:ext>
            </a:extLst>
          </p:cNvPr>
          <p:cNvSpPr/>
          <p:nvPr/>
        </p:nvSpPr>
        <p:spPr>
          <a:xfrm>
            <a:off x="363331" y="1495136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sl-SI" sz="3600" b="1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5" name="Polje z besedilom 4">
            <a:extLst>
              <a:ext uri="{FF2B5EF4-FFF2-40B4-BE49-F238E27FC236}">
                <a16:creationId xmlns:a16="http://schemas.microsoft.com/office/drawing/2014/main" id="{25AD4F61-E023-4530-BF03-8BC2D825D0BF}"/>
              </a:ext>
            </a:extLst>
          </p:cNvPr>
          <p:cNvSpPr txBox="1"/>
          <p:nvPr/>
        </p:nvSpPr>
        <p:spPr>
          <a:xfrm>
            <a:off x="656409" y="4397884"/>
            <a:ext cx="31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Izbira teorij (12).</a:t>
            </a:r>
          </a:p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Povzeti teorijo …</a:t>
            </a:r>
          </a:p>
        </p:txBody>
      </p:sp>
      <p:sp>
        <p:nvSpPr>
          <p:cNvPr id="9" name="Elipsa 8">
            <a:extLst>
              <a:ext uri="{FF2B5EF4-FFF2-40B4-BE49-F238E27FC236}">
                <a16:creationId xmlns:a16="http://schemas.microsoft.com/office/drawing/2014/main" id="{6D1E12A6-FA7A-477F-8C87-308C5B84B139}"/>
              </a:ext>
            </a:extLst>
          </p:cNvPr>
          <p:cNvSpPr/>
          <p:nvPr/>
        </p:nvSpPr>
        <p:spPr>
          <a:xfrm>
            <a:off x="4156518" y="1527232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sl-SI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7" name="Polje z besedilom 6">
            <a:extLst>
              <a:ext uri="{FF2B5EF4-FFF2-40B4-BE49-F238E27FC236}">
                <a16:creationId xmlns:a16="http://schemas.microsoft.com/office/drawing/2014/main" id="{E5564556-59F0-4D0A-A6CD-ADF8F4D7428B}"/>
              </a:ext>
            </a:extLst>
          </p:cNvPr>
          <p:cNvSpPr txBox="1"/>
          <p:nvPr/>
        </p:nvSpPr>
        <p:spPr>
          <a:xfrm>
            <a:off x="8670289" y="4490217"/>
            <a:ext cx="3345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 Oblikovanje kartic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8ED3DB82-EFFD-0F83-78DA-D27ACA7D3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748" y="2182734"/>
            <a:ext cx="4144373" cy="2079777"/>
          </a:xfrm>
          <a:prstGeom prst="rect">
            <a:avLst/>
          </a:prstGeom>
        </p:spPr>
      </p:pic>
      <p:pic>
        <p:nvPicPr>
          <p:cNvPr id="13" name="Content Placeholder 4" descr="A hand holding a card&#10;&#10;Description automatically generated">
            <a:extLst>
              <a:ext uri="{FF2B5EF4-FFF2-40B4-BE49-F238E27FC236}">
                <a16:creationId xmlns:a16="http://schemas.microsoft.com/office/drawing/2014/main" id="{150A5A78-61F1-949F-5CCE-589ECD1707E1}"/>
              </a:ext>
            </a:extLst>
          </p:cNvPr>
          <p:cNvPicPr>
            <a:picLocks noGrp="1" noChangeAspect="1"/>
          </p:cNvPicPr>
          <p:nvPr/>
        </p:nvPicPr>
        <p:blipFill>
          <a:blip r:embed="rId4"/>
          <a:srcRect t="14291" b="10723"/>
          <a:stretch/>
        </p:blipFill>
        <p:spPr>
          <a:xfrm>
            <a:off x="656408" y="2343683"/>
            <a:ext cx="3172428" cy="1784160"/>
          </a:xfrm>
          <a:prstGeom prst="rect">
            <a:avLst/>
          </a:prstGeom>
        </p:spPr>
      </p:pic>
      <p:sp>
        <p:nvSpPr>
          <p:cNvPr id="16" name="Elipsa 15">
            <a:extLst>
              <a:ext uri="{FF2B5EF4-FFF2-40B4-BE49-F238E27FC236}">
                <a16:creationId xmlns:a16="http://schemas.microsoft.com/office/drawing/2014/main" id="{8D3907D5-8317-3560-C46E-46ADF6918788}"/>
              </a:ext>
            </a:extLst>
          </p:cNvPr>
          <p:cNvSpPr/>
          <p:nvPr/>
        </p:nvSpPr>
        <p:spPr>
          <a:xfrm>
            <a:off x="8670289" y="1527232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sl-SI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8" name="Polje z besedilom 6">
            <a:extLst>
              <a:ext uri="{FF2B5EF4-FFF2-40B4-BE49-F238E27FC236}">
                <a16:creationId xmlns:a16="http://schemas.microsoft.com/office/drawing/2014/main" id="{53AE0343-0D75-3135-C523-D194DF28E0E7}"/>
              </a:ext>
            </a:extLst>
          </p:cNvPr>
          <p:cNvSpPr txBox="1"/>
          <p:nvPr/>
        </p:nvSpPr>
        <p:spPr>
          <a:xfrm>
            <a:off x="4449594" y="4397884"/>
            <a:ext cx="392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Eksperti so pregledali preprosto besedilo.</a:t>
            </a: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1000ACA-A964-BF7F-9401-7E00FF7CF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1034" y="2343682"/>
            <a:ext cx="3245012" cy="182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1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>
            <a:extLst>
              <a:ext uri="{FF2B5EF4-FFF2-40B4-BE49-F238E27FC236}">
                <a16:creationId xmlns:a16="http://schemas.microsoft.com/office/drawing/2014/main" id="{F334D918-22F6-8738-E78E-ABB05EA0D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638" y="1964544"/>
            <a:ext cx="2936723" cy="2928912"/>
          </a:xfrm>
          <a:prstGeom prst="rect">
            <a:avLst/>
          </a:prstGeom>
        </p:spPr>
      </p:pic>
      <p:grpSp>
        <p:nvGrpSpPr>
          <p:cNvPr id="4" name="Group 5">
            <a:extLst>
              <a:ext uri="{FF2B5EF4-FFF2-40B4-BE49-F238E27FC236}">
                <a16:creationId xmlns:a16="http://schemas.microsoft.com/office/drawing/2014/main" id="{68083388-1F9C-A9D1-FE28-168D8ECFF6CF}"/>
              </a:ext>
            </a:extLst>
          </p:cNvPr>
          <p:cNvGrpSpPr/>
          <p:nvPr/>
        </p:nvGrpSpPr>
        <p:grpSpPr>
          <a:xfrm>
            <a:off x="1124221" y="0"/>
            <a:ext cx="9957435" cy="6530294"/>
            <a:chOff x="-14816006" y="-683590"/>
            <a:chExt cx="15389396" cy="10729701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CCFF429-7303-5623-1140-ADC740415D3F}"/>
                </a:ext>
              </a:extLst>
            </p:cNvPr>
            <p:cNvSpPr/>
            <p:nvPr/>
          </p:nvSpPr>
          <p:spPr>
            <a:xfrm>
              <a:off x="-14816006" y="-683590"/>
              <a:ext cx="15389396" cy="10729701"/>
            </a:xfrm>
            <a:custGeom>
              <a:avLst/>
              <a:gdLst/>
              <a:ahLst/>
              <a:cxnLst/>
              <a:rect l="l" t="t" r="r" b="b"/>
              <a:pathLst>
                <a:path w="15714291" h="10921432">
                  <a:moveTo>
                    <a:pt x="0" y="0"/>
                  </a:moveTo>
                  <a:lnTo>
                    <a:pt x="15714291" y="0"/>
                  </a:lnTo>
                  <a:lnTo>
                    <a:pt x="15714291" y="10921432"/>
                  </a:lnTo>
                  <a:lnTo>
                    <a:pt x="0" y="1092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l-SI" dirty="0"/>
            </a:p>
          </p:txBody>
        </p:sp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BED2F693-3455-7C9C-70DB-9FBAAF4B2253}"/>
                </a:ext>
              </a:extLst>
            </p:cNvPr>
            <p:cNvSpPr txBox="1"/>
            <p:nvPr/>
          </p:nvSpPr>
          <p:spPr>
            <a:xfrm>
              <a:off x="-14406274" y="-683590"/>
              <a:ext cx="4348375" cy="19174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349"/>
                </a:lnSpc>
              </a:pPr>
              <a:r>
                <a:rPr lang="sl-SI" sz="1600" noProof="0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S KOM in KJE?</a:t>
              </a:r>
            </a:p>
            <a:p>
              <a:pPr algn="ctr">
                <a:lnSpc>
                  <a:spcPts val="2349"/>
                </a:lnSpc>
                <a:spcBef>
                  <a:spcPct val="0"/>
                </a:spcBef>
              </a:pPr>
              <a:r>
                <a:rPr lang="sl-SI" noProof="0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20 splošnih knjižničarjev, ki  se dnevno srečujejo z uporabniki pri referenčnem delu</a:t>
              </a: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D305C477-7E21-4BAB-B83B-4483CB811531}"/>
                </a:ext>
              </a:extLst>
            </p:cNvPr>
            <p:cNvSpPr txBox="1"/>
            <p:nvPr/>
          </p:nvSpPr>
          <p:spPr>
            <a:xfrm>
              <a:off x="-4578141" y="-339660"/>
              <a:ext cx="5151530" cy="1193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6"/>
                </a:lnSpc>
              </a:pPr>
              <a:r>
                <a:rPr lang="sl-SI" spc="-22" noProof="0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Kako relevantno je besedilo </a:t>
              </a:r>
            </a:p>
            <a:p>
              <a:pPr algn="ctr">
                <a:lnSpc>
                  <a:spcPts val="3096"/>
                </a:lnSpc>
                <a:spcBef>
                  <a:spcPct val="0"/>
                </a:spcBef>
              </a:pPr>
              <a:r>
                <a:rPr lang="sl-SI" spc="-22" noProof="0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na kartici za vaše referenčno delo?</a:t>
              </a:r>
            </a:p>
          </p:txBody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BFC65267-97BC-3426-6D3B-CE49FBC5ADC5}"/>
                </a:ext>
              </a:extLst>
            </p:cNvPr>
            <p:cNvSpPr txBox="1"/>
            <p:nvPr/>
          </p:nvSpPr>
          <p:spPr>
            <a:xfrm>
              <a:off x="-14406274" y="8363632"/>
              <a:ext cx="4348375" cy="13653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pc="-34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KDAJ</a:t>
              </a:r>
              <a:r>
                <a:rPr lang="sl-SI" spc="-34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in KAKO</a:t>
              </a:r>
              <a:r>
                <a:rPr lang="en-US" spc="-34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?</a:t>
              </a:r>
              <a:endParaRPr lang="sl-SI" spc="-34" dirty="0">
                <a:solidFill>
                  <a:srgbClr val="FFFFFF"/>
                </a:solidFill>
                <a:latin typeface="+mj-lt"/>
                <a:ea typeface="Assistant"/>
                <a:cs typeface="Assistant"/>
                <a:sym typeface="Assistant"/>
              </a:endParaRPr>
            </a:p>
            <a:p>
              <a:pPr algn="ctr"/>
              <a:r>
                <a:rPr lang="en-US" spc="-34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poletje</a:t>
              </a:r>
              <a:r>
                <a:rPr lang="en-US" spc="-34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2023</a:t>
              </a:r>
              <a:r>
                <a:rPr lang="sl-SI" spc="-34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; v živo in po Zoomu</a:t>
              </a:r>
              <a:endParaRPr lang="en-US" spc="-34" dirty="0">
                <a:solidFill>
                  <a:srgbClr val="FFFFFF"/>
                </a:solidFill>
                <a:latin typeface="+mj-lt"/>
                <a:ea typeface="Assistant"/>
                <a:cs typeface="Assistant"/>
                <a:sym typeface="Assistant"/>
              </a:endParaRPr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C44FF7B0-B36B-B5C6-2239-E934CDC45404}"/>
                </a:ext>
              </a:extLst>
            </p:cNvPr>
            <p:cNvSpPr txBox="1"/>
            <p:nvPr/>
          </p:nvSpPr>
          <p:spPr>
            <a:xfrm>
              <a:off x="-5051373" y="8363632"/>
              <a:ext cx="5603314" cy="12800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71"/>
                </a:lnSpc>
              </a:pP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Ali se je </a:t>
              </a: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opisan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</a:t>
              </a: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koncept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</a:t>
              </a: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že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</a:t>
              </a:r>
            </a:p>
            <a:p>
              <a:pPr algn="ctr">
                <a:lnSpc>
                  <a:spcPts val="3171"/>
                </a:lnSpc>
                <a:spcBef>
                  <a:spcPct val="0"/>
                </a:spcBef>
              </a:pP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pojavil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</a:t>
              </a: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pri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</a:t>
              </a: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vašem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</a:t>
              </a: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delu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 z </a:t>
              </a:r>
              <a:r>
                <a:rPr lang="en-US" spc="-22" dirty="0" err="1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uporabniki</a:t>
              </a:r>
              <a:r>
                <a:rPr lang="en-US" spc="-22" dirty="0">
                  <a:solidFill>
                    <a:srgbClr val="FFFFFF"/>
                  </a:solidFill>
                  <a:latin typeface="+mj-lt"/>
                  <a:ea typeface="Assistant"/>
                  <a:cs typeface="Assistant"/>
                  <a:sym typeface="Assistant"/>
                </a:rPr>
                <a:t>? </a:t>
              </a:r>
            </a:p>
          </p:txBody>
        </p:sp>
      </p:grpSp>
      <p:pic>
        <p:nvPicPr>
          <p:cNvPr id="13" name="Grafika 12" descr="Marker outline">
            <a:extLst>
              <a:ext uri="{FF2B5EF4-FFF2-40B4-BE49-F238E27FC236}">
                <a16:creationId xmlns:a16="http://schemas.microsoft.com/office/drawing/2014/main" id="{B1B62141-996E-1939-6497-7EDC9A9957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5999" y="1850244"/>
            <a:ext cx="914400" cy="914400"/>
          </a:xfrm>
          <a:prstGeom prst="rect">
            <a:avLst/>
          </a:prstGeom>
        </p:spPr>
      </p:pic>
      <p:pic>
        <p:nvPicPr>
          <p:cNvPr id="23" name="Grafika 22" descr="Marker outline">
            <a:extLst>
              <a:ext uri="{FF2B5EF4-FFF2-40B4-BE49-F238E27FC236}">
                <a16:creationId xmlns:a16="http://schemas.microsoft.com/office/drawing/2014/main" id="{8DEBAB15-DDAD-A5DE-9070-B7A420C768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0" y="1964544"/>
            <a:ext cx="914400" cy="914400"/>
          </a:xfrm>
          <a:prstGeom prst="rect">
            <a:avLst/>
          </a:prstGeom>
        </p:spPr>
      </p:pic>
      <p:sp>
        <p:nvSpPr>
          <p:cNvPr id="16" name="PoljeZBesedilom 15">
            <a:extLst>
              <a:ext uri="{FF2B5EF4-FFF2-40B4-BE49-F238E27FC236}">
                <a16:creationId xmlns:a16="http://schemas.microsoft.com/office/drawing/2014/main" id="{E1FB5625-E408-4682-807C-F5F8E0628C67}"/>
              </a:ext>
            </a:extLst>
          </p:cNvPr>
          <p:cNvSpPr txBox="1"/>
          <p:nvPr/>
        </p:nvSpPr>
        <p:spPr>
          <a:xfrm>
            <a:off x="139700" y="2855938"/>
            <a:ext cx="23495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l-SI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Segoe UI" panose="020B0502040204020203" pitchFamily="34" charset="0"/>
              </a:rPr>
              <a:t>Intervjuji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31430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3876B1-0D2A-0422-F400-612B2496B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1643"/>
            <a:ext cx="3932237" cy="751114"/>
          </a:xfrm>
        </p:spPr>
        <p:txBody>
          <a:bodyPr/>
          <a:lstStyle/>
          <a:p>
            <a:r>
              <a:rPr lang="sl-SI" dirty="0">
                <a:solidFill>
                  <a:schemeClr val="bg1"/>
                </a:solidFill>
              </a:rPr>
              <a:t>Ugotovitve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5E666F5-3866-D59C-064D-409A16D4B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1208313"/>
            <a:ext cx="4289423" cy="5408387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RELEVANTNOST</a:t>
            </a:r>
          </a:p>
          <a:p>
            <a:pPr marL="0" indent="0">
              <a:buNone/>
            </a:pPr>
            <a:r>
              <a:rPr lang="sl-SI" dirty="0"/>
              <a:t>Teorije so se bolj ali manj vsem referenčnim knjižničarjem zdele relevantne.</a:t>
            </a:r>
          </a:p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IMPLICITNOST</a:t>
            </a:r>
          </a:p>
          <a:p>
            <a:pPr marL="0" indent="0">
              <a:buNone/>
            </a:pPr>
            <a:r>
              <a:rPr lang="sl-SI" dirty="0"/>
              <a:t>Teorije se odražajo pri referenčnem delu in lažje razumejo uporabnike. </a:t>
            </a:r>
          </a:p>
          <a:p>
            <a:r>
              <a:rPr lang="sl-SI" dirty="0">
                <a:solidFill>
                  <a:srgbClr val="0070C0"/>
                </a:solidFill>
              </a:rPr>
              <a:t> </a:t>
            </a: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PODOBNOST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endParaRPr lang="sl-SI" dirty="0"/>
          </a:p>
        </p:txBody>
      </p:sp>
      <p:pic>
        <p:nvPicPr>
          <p:cNvPr id="5" name="Picture 3" descr="A graph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6FEF7529-ACC8-49DE-9CDA-22F319ABC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60500"/>
            <a:ext cx="5937250" cy="3589981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B50ABF9B-7939-4B74-A63A-EC6ED6C86480}"/>
              </a:ext>
            </a:extLst>
          </p:cNvPr>
          <p:cNvSpPr txBox="1"/>
          <p:nvPr/>
        </p:nvSpPr>
        <p:spPr>
          <a:xfrm>
            <a:off x="5187950" y="1504950"/>
            <a:ext cx="3460751" cy="35455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700"/>
              </a:spcBef>
            </a:pPr>
            <a:r>
              <a:rPr lang="sl-SI" sz="1200" dirty="0"/>
              <a:t>Omejena racionalnost (Simon, 1955)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Informacijska potreba (Taylor, 1968)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Model iskanja informacij (Wilson, 1999)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Anomalno stanje znanja (Belkin, 1982)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Teorija ustvarjanja smisla (Dervin, 1992)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Delegirano iskanje (Gross, 1995)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Teorija zadovoljitve (</a:t>
            </a:r>
            <a:r>
              <a:rPr lang="sl-SI" sz="1200" dirty="0" err="1"/>
              <a:t>Chatman</a:t>
            </a:r>
            <a:r>
              <a:rPr lang="sl-SI" sz="1200" dirty="0"/>
              <a:t>, 1991)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Model iskanja informacij (</a:t>
            </a:r>
            <a:r>
              <a:rPr lang="sl-SI" sz="1200" dirty="0" err="1"/>
              <a:t>Ellis</a:t>
            </a:r>
            <a:r>
              <a:rPr lang="sl-SI" sz="1200" dirty="0"/>
              <a:t>, 1989)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Nabiralništvo (</a:t>
            </a:r>
            <a:r>
              <a:rPr lang="sl-SI" sz="1200" dirty="0" err="1"/>
              <a:t>Bates</a:t>
            </a:r>
            <a:r>
              <a:rPr lang="sl-SI" sz="1200" dirty="0"/>
              <a:t>, 1989)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Iskanje inf. v vsakdanjem življenju (</a:t>
            </a:r>
            <a:r>
              <a:rPr lang="sl-SI" sz="1200" dirty="0" err="1"/>
              <a:t>Savolainen</a:t>
            </a:r>
            <a:r>
              <a:rPr lang="sl-SI" sz="1200" dirty="0"/>
              <a:t>, 1995)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Proces iskanja informacij (</a:t>
            </a:r>
            <a:r>
              <a:rPr lang="sl-SI" sz="1200" dirty="0" err="1"/>
              <a:t>Kuhlthau</a:t>
            </a:r>
            <a:r>
              <a:rPr lang="sl-SI" sz="1200" dirty="0"/>
              <a:t>, 1991)</a:t>
            </a:r>
          </a:p>
          <a:p>
            <a:pPr>
              <a:spcBef>
                <a:spcPts val="700"/>
              </a:spcBef>
            </a:pPr>
            <a:r>
              <a:rPr lang="sl-SI" sz="1200" dirty="0"/>
              <a:t>Informacijska revščina (Chatman, 1996)</a:t>
            </a:r>
          </a:p>
          <a:p>
            <a:pPr>
              <a:spcBef>
                <a:spcPts val="700"/>
              </a:spcBef>
            </a:pPr>
            <a:endParaRPr lang="sl-SI" sz="1200" dirty="0"/>
          </a:p>
        </p:txBody>
      </p:sp>
      <p:sp>
        <p:nvSpPr>
          <p:cNvPr id="4" name="Pravokotnik 3">
            <a:extLst>
              <a:ext uri="{FF2B5EF4-FFF2-40B4-BE49-F238E27FC236}">
                <a16:creationId xmlns:a16="http://schemas.microsoft.com/office/drawing/2014/main" id="{DD87EEB0-CFCC-4BFB-8DAD-EC53A3E5F9BC}"/>
              </a:ext>
            </a:extLst>
          </p:cNvPr>
          <p:cNvSpPr/>
          <p:nvPr/>
        </p:nvSpPr>
        <p:spPr>
          <a:xfrm>
            <a:off x="5130800" y="1466850"/>
            <a:ext cx="6902450" cy="11493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6703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E25B8A38-D142-B317-4985-06EE7CBEF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Razlike med slovenskimi in ameriškimi knjižničarji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8FEF8413-B98E-31D4-1EC8-623F49B7D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2725615" cy="43513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l-SI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l-SI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l-SI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sl-SI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RAZLIKA</a:t>
            </a:r>
          </a:p>
          <a:p>
            <a:r>
              <a:rPr lang="sl-SI" dirty="0"/>
              <a:t>Chatmanova teorija </a:t>
            </a:r>
            <a:r>
              <a:rPr lang="sl-SI" b="1" dirty="0"/>
              <a:t>informacijske revščine.</a:t>
            </a:r>
            <a:endParaRPr lang="sl-SI" dirty="0"/>
          </a:p>
          <a:p>
            <a:endParaRPr lang="sl-SI" dirty="0"/>
          </a:p>
        </p:txBody>
      </p:sp>
      <p:pic>
        <p:nvPicPr>
          <p:cNvPr id="9" name="Picture 3" descr="A graph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3B094422-F81C-456E-2FCF-0D0129EB4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214" y="1825624"/>
            <a:ext cx="7211786" cy="4360635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7F9AC08E-5A32-45F4-8CD2-3E8B1D39F88D}"/>
              </a:ext>
            </a:extLst>
          </p:cNvPr>
          <p:cNvSpPr txBox="1"/>
          <p:nvPr/>
        </p:nvSpPr>
        <p:spPr>
          <a:xfrm>
            <a:off x="3678620" y="1967405"/>
            <a:ext cx="4465585" cy="38497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700"/>
              </a:spcBef>
            </a:pPr>
            <a:r>
              <a:rPr lang="sl-SI" sz="1500" dirty="0"/>
              <a:t>Omejena racionalnost (Simon, 1955)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Informacijska potreba (Taylor, 1968)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Model iskanja informacij (Wilson, 1999)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Anomalno stanje znanja (Belkin, 1982)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Teorija ustvarjanja smisla (Dervin, 1992)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Delegirano iskanje (Gross, 1995)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Teorija zadovoljitve (</a:t>
            </a:r>
            <a:r>
              <a:rPr lang="sl-SI" sz="1500" dirty="0" err="1"/>
              <a:t>Chatman</a:t>
            </a:r>
            <a:r>
              <a:rPr lang="sl-SI" sz="1500" dirty="0"/>
              <a:t>, 1991)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Model iskanja informacij (</a:t>
            </a:r>
            <a:r>
              <a:rPr lang="sl-SI" sz="1500" dirty="0" err="1"/>
              <a:t>Ellis</a:t>
            </a:r>
            <a:r>
              <a:rPr lang="sl-SI" sz="1500" dirty="0"/>
              <a:t>, 1989)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Nabiralništvo (</a:t>
            </a:r>
            <a:r>
              <a:rPr lang="sl-SI" sz="1500" dirty="0" err="1"/>
              <a:t>Bates</a:t>
            </a:r>
            <a:r>
              <a:rPr lang="sl-SI" sz="1500" dirty="0"/>
              <a:t>, 1989)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Iskanje inf. v vsakdanjem življenju (</a:t>
            </a:r>
            <a:r>
              <a:rPr lang="sl-SI" sz="1500" dirty="0" err="1"/>
              <a:t>Savolainen</a:t>
            </a:r>
            <a:r>
              <a:rPr lang="sl-SI" sz="1500" dirty="0"/>
              <a:t>, 1995)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Proces iskanja informacij (</a:t>
            </a:r>
            <a:r>
              <a:rPr lang="sl-SI" sz="1500" dirty="0" err="1"/>
              <a:t>Kuhlthau</a:t>
            </a:r>
            <a:r>
              <a:rPr lang="sl-SI" sz="1500" dirty="0"/>
              <a:t>, 1991)</a:t>
            </a:r>
          </a:p>
          <a:p>
            <a:pPr>
              <a:spcBef>
                <a:spcPts val="700"/>
              </a:spcBef>
            </a:pPr>
            <a:r>
              <a:rPr lang="sl-SI" sz="1500" dirty="0"/>
              <a:t>Informacijska revščina (Chatman, 1996)</a:t>
            </a:r>
          </a:p>
        </p:txBody>
      </p:sp>
      <p:sp>
        <p:nvSpPr>
          <p:cNvPr id="2" name="Pravokotnik 1">
            <a:extLst>
              <a:ext uri="{FF2B5EF4-FFF2-40B4-BE49-F238E27FC236}">
                <a16:creationId xmlns:a16="http://schemas.microsoft.com/office/drawing/2014/main" id="{58DBE5CF-3E61-F32D-17D9-BB3758774E0D}"/>
              </a:ext>
            </a:extLst>
          </p:cNvPr>
          <p:cNvSpPr/>
          <p:nvPr/>
        </p:nvSpPr>
        <p:spPr>
          <a:xfrm>
            <a:off x="3678620" y="5486242"/>
            <a:ext cx="6872149" cy="33093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07494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ka 19">
            <a:extLst>
              <a:ext uri="{FF2B5EF4-FFF2-40B4-BE49-F238E27FC236}">
                <a16:creationId xmlns:a16="http://schemas.microsoft.com/office/drawing/2014/main" id="{DA49D059-F24B-D42B-FAB2-87E0C9F25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0"/>
          <a:stretch>
            <a:fillRect/>
          </a:stretch>
        </p:blipFill>
        <p:spPr>
          <a:xfrm rot="10800000">
            <a:off x="209897" y="2004811"/>
            <a:ext cx="5485848" cy="3140334"/>
          </a:xfrm>
          <a:prstGeom prst="rect">
            <a:avLst/>
          </a:prstGeom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711531E0-D2E7-3EB4-72EE-1D3DF87039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893"/>
          <a:stretch>
            <a:fillRect/>
          </a:stretch>
        </p:blipFill>
        <p:spPr>
          <a:xfrm>
            <a:off x="6051870" y="2004810"/>
            <a:ext cx="5930234" cy="3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04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6ED3B1-9A88-EC7B-873A-52008AB14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sl-SI" dirty="0"/>
              <a:t>RAZKORAK med teorijo in prakso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ADE89321-D028-B920-81E8-4830621B9F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68" r="13845" b="-1"/>
          <a:stretch>
            <a:fillRect/>
          </a:stretch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EFEEC02-E72F-9C3E-98B5-A18AE793C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sl-SI" dirty="0"/>
              <a:t>Koncepti, ki veljajo </a:t>
            </a: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za temeljne </a:t>
            </a:r>
            <a:r>
              <a:rPr lang="sl-SI" dirty="0"/>
              <a:t>v visokošolskem izobraževanju (npr. </a:t>
            </a:r>
            <a:r>
              <a:rPr lang="sl-SI" dirty="0" err="1"/>
              <a:t>Kuhlthauov</a:t>
            </a:r>
            <a:r>
              <a:rPr lang="sl-SI" dirty="0"/>
              <a:t> model procesa iskanja informacij), so bili v intervjujih ocenjeni </a:t>
            </a: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kot manj relevantni </a:t>
            </a:r>
            <a:r>
              <a:rPr lang="sl-SI" dirty="0"/>
              <a:t>(označila jih je le polovica knjižničarjev).</a:t>
            </a:r>
          </a:p>
          <a:p>
            <a:pPr marL="0" indent="0">
              <a:buNone/>
            </a:pPr>
            <a:endParaRPr lang="sl-SI" dirty="0"/>
          </a:p>
          <a:p>
            <a:r>
              <a:rPr lang="sl-SI" dirty="0"/>
              <a:t>Priložnost za </a:t>
            </a: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drugačne poudarke </a:t>
            </a:r>
            <a:r>
              <a:rPr lang="sl-SI" dirty="0"/>
              <a:t>pri poučevanju?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30618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5D9407-D597-7545-BF92-321E09BF25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7793" y="343092"/>
            <a:ext cx="10515600" cy="1325563"/>
          </a:xfrm>
        </p:spPr>
        <p:txBody>
          <a:bodyPr/>
          <a:lstStyle/>
          <a:p>
            <a:r>
              <a:rPr lang="sl-SI" dirty="0">
                <a:solidFill>
                  <a:schemeClr val="bg1"/>
                </a:solidFill>
              </a:rPr>
              <a:t>Odzivi po naši predstavitvi</a:t>
            </a:r>
          </a:p>
        </p:txBody>
      </p:sp>
      <p:pic>
        <p:nvPicPr>
          <p:cNvPr id="5" name="Predstavnost v spletu 4" title="Do librarians need to learn theory? Apparently it helps.">
            <a:hlinkClick r:id="" action="ppaction://media"/>
            <a:extLst>
              <a:ext uri="{FF2B5EF4-FFF2-40B4-BE49-F238E27FC236}">
                <a16:creationId xmlns:a16="http://schemas.microsoft.com/office/drawing/2014/main" id="{737FA52B-CE6E-7A3B-D211-DFC32E662519}"/>
              </a:ext>
            </a:extLst>
          </p:cNvPr>
          <p:cNvPicPr>
            <a:picLocks noGrp="1" noRot="1" noChangeAspect="1"/>
          </p:cNvPicPr>
          <p:nvPr>
            <p:ph sz="half" idx="4294967295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23890" y="1660031"/>
            <a:ext cx="8001459" cy="45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72A014-3AFF-422D-58F8-5C0305A332FF}"/>
              </a:ext>
            </a:extLst>
          </p:cNvPr>
          <p:cNvSpPr txBox="1">
            <a:spLocks/>
          </p:cNvSpPr>
          <p:nvPr/>
        </p:nvSpPr>
        <p:spPr>
          <a:xfrm>
            <a:off x="283308" y="169573"/>
            <a:ext cx="11833482" cy="1325563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  <a:latin typeface="Franklin Gothic Book" panose="020B0503020102020204" pitchFamily="34" charset="0"/>
                <a:cs typeface="Segoe UI" panose="020B0502040204020203" pitchFamily="34" charset="0"/>
              </a:rPr>
              <a:t>Vprašanja, ki so nas vodila k oblikovanju ANKETE</a:t>
            </a:r>
          </a:p>
        </p:txBody>
      </p:sp>
      <p:sp>
        <p:nvSpPr>
          <p:cNvPr id="3" name="Elipsa 2">
            <a:extLst>
              <a:ext uri="{FF2B5EF4-FFF2-40B4-BE49-F238E27FC236}">
                <a16:creationId xmlns:a16="http://schemas.microsoft.com/office/drawing/2014/main" id="{2E8BCBCC-3260-EBA3-82D6-287954F8F22A}"/>
              </a:ext>
            </a:extLst>
          </p:cNvPr>
          <p:cNvSpPr/>
          <p:nvPr/>
        </p:nvSpPr>
        <p:spPr>
          <a:xfrm>
            <a:off x="363331" y="1495136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sl-SI" sz="3600" b="1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4" name="Polje z besedilom 4">
            <a:extLst>
              <a:ext uri="{FF2B5EF4-FFF2-40B4-BE49-F238E27FC236}">
                <a16:creationId xmlns:a16="http://schemas.microsoft.com/office/drawing/2014/main" id="{E7E5CC26-B823-3856-0A4C-B4BD752EF103}"/>
              </a:ext>
            </a:extLst>
          </p:cNvPr>
          <p:cNvSpPr txBox="1"/>
          <p:nvPr/>
        </p:nvSpPr>
        <p:spPr>
          <a:xfrm>
            <a:off x="949485" y="4946158"/>
            <a:ext cx="379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Izkušnje knjižničarja?</a:t>
            </a:r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590DBDB0-B5BF-00D1-7ADC-C3AE48D8A011}"/>
              </a:ext>
            </a:extLst>
          </p:cNvPr>
          <p:cNvSpPr/>
          <p:nvPr/>
        </p:nvSpPr>
        <p:spPr>
          <a:xfrm>
            <a:off x="4156518" y="1527232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sl-SI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6" name="Polje z besedilom 6">
            <a:extLst>
              <a:ext uri="{FF2B5EF4-FFF2-40B4-BE49-F238E27FC236}">
                <a16:creationId xmlns:a16="http://schemas.microsoft.com/office/drawing/2014/main" id="{1A479E7E-43C6-CE68-0DF7-CB86DD19888C}"/>
              </a:ext>
            </a:extLst>
          </p:cNvPr>
          <p:cNvSpPr txBox="1"/>
          <p:nvPr/>
        </p:nvSpPr>
        <p:spPr>
          <a:xfrm>
            <a:off x="8771034" y="4853822"/>
            <a:ext cx="33457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Zakaj razlike med državami pri teoriji informacijska revščina?</a:t>
            </a:r>
          </a:p>
          <a:p>
            <a:pPr rtl="0"/>
            <a:endParaRPr lang="sl-SI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Ali so teorije, četudi so starejše od 30 let, še vedno relevantne?</a:t>
            </a:r>
          </a:p>
        </p:txBody>
      </p:sp>
      <p:sp>
        <p:nvSpPr>
          <p:cNvPr id="9" name="Elipsa 8">
            <a:extLst>
              <a:ext uri="{FF2B5EF4-FFF2-40B4-BE49-F238E27FC236}">
                <a16:creationId xmlns:a16="http://schemas.microsoft.com/office/drawing/2014/main" id="{5CF6E7CF-B9E3-87AF-4C66-8598ED1EDA6F}"/>
              </a:ext>
            </a:extLst>
          </p:cNvPr>
          <p:cNvSpPr/>
          <p:nvPr/>
        </p:nvSpPr>
        <p:spPr>
          <a:xfrm>
            <a:off x="8670289" y="1527232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sl-SI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0" name="Polje z besedilom 6">
            <a:extLst>
              <a:ext uri="{FF2B5EF4-FFF2-40B4-BE49-F238E27FC236}">
                <a16:creationId xmlns:a16="http://schemas.microsoft.com/office/drawing/2014/main" id="{FFBA9A78-9860-B425-88A6-1E756B2AE63F}"/>
              </a:ext>
            </a:extLst>
          </p:cNvPr>
          <p:cNvSpPr txBox="1"/>
          <p:nvPr/>
        </p:nvSpPr>
        <p:spPr>
          <a:xfrm>
            <a:off x="4406521" y="4850996"/>
            <a:ext cx="3922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Drugi tipi knjižnic kot samo splošne?</a:t>
            </a:r>
          </a:p>
          <a:p>
            <a:pPr rtl="0"/>
            <a:r>
              <a:rPr lang="sl-SI" dirty="0">
                <a:latin typeface="Segoe UI" panose="020B0502040204020203" pitchFamily="34" charset="0"/>
                <a:cs typeface="Segoe UI" panose="020B0502040204020203" pitchFamily="34" charset="0"/>
              </a:rPr>
              <a:t>Posploševanje ugotovitev?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C327B49C-DD64-2DC9-3559-3FC1300BBCB8}"/>
              </a:ext>
            </a:extLst>
          </p:cNvPr>
          <p:cNvSpPr txBox="1"/>
          <p:nvPr/>
        </p:nvSpPr>
        <p:spPr>
          <a:xfrm>
            <a:off x="515659" y="2928569"/>
            <a:ext cx="5343304" cy="31961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983"/>
              </a:lnSpc>
            </a:pPr>
            <a:endParaRPr/>
          </a:p>
        </p:txBody>
      </p: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5F63BDC9-0A33-D108-91D6-BD73281CC28A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5" b="12515"/>
          <a:stretch/>
        </p:blipFill>
        <p:spPr>
          <a:xfrm>
            <a:off x="4449594" y="2518562"/>
            <a:ext cx="3172428" cy="1784160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4CE62C5D-CD71-EC18-8CA7-B3A41F6C9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289" y="2467647"/>
            <a:ext cx="4149711" cy="1778138"/>
          </a:xfrm>
          <a:prstGeom prst="rect">
            <a:avLst/>
          </a:prstGeom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id="{B6A9E6F5-7885-2A92-3C91-513B173307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74" y="2320532"/>
            <a:ext cx="3025985" cy="226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8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B29695-A4FC-D77B-1E5C-AEFEF0F37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ANKETA</a:t>
            </a:r>
          </a:p>
        </p:txBody>
      </p:sp>
      <p:pic>
        <p:nvPicPr>
          <p:cNvPr id="20" name="Označba mesta vsebine 19">
            <a:extLst>
              <a:ext uri="{FF2B5EF4-FFF2-40B4-BE49-F238E27FC236}">
                <a16:creationId xmlns:a16="http://schemas.microsoft.com/office/drawing/2014/main" id="{0FF69EDE-293D-B290-60A2-DE52EE1AE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08234" y="2237402"/>
            <a:ext cx="5483766" cy="3313762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77D7F78-8707-DCF6-9725-84E29C373406}"/>
              </a:ext>
            </a:extLst>
          </p:cNvPr>
          <p:cNvSpPr txBox="1"/>
          <p:nvPr/>
        </p:nvSpPr>
        <p:spPr>
          <a:xfrm>
            <a:off x="4844667" y="1364755"/>
            <a:ext cx="964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KDAJ?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8A0C107B-0790-AD2A-BDAB-E549D6A9E240}"/>
              </a:ext>
            </a:extLst>
          </p:cNvPr>
          <p:cNvSpPr txBox="1"/>
          <p:nvPr/>
        </p:nvSpPr>
        <p:spPr>
          <a:xfrm>
            <a:off x="1425628" y="1364755"/>
            <a:ext cx="751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KDO?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0DE9A316-9FBD-D019-429D-5B4A37D3419F}"/>
              </a:ext>
            </a:extLst>
          </p:cNvPr>
          <p:cNvSpPr txBox="1"/>
          <p:nvPr/>
        </p:nvSpPr>
        <p:spPr>
          <a:xfrm>
            <a:off x="9324860" y="1349282"/>
            <a:ext cx="964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KAKO?</a:t>
            </a:r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F06C9542-6618-19C1-4AF9-974C47801440}"/>
              </a:ext>
            </a:extLst>
          </p:cNvPr>
          <p:cNvSpPr/>
          <p:nvPr/>
        </p:nvSpPr>
        <p:spPr>
          <a:xfrm>
            <a:off x="772720" y="2058228"/>
            <a:ext cx="1021606" cy="537687"/>
          </a:xfrm>
          <a:custGeom>
            <a:avLst/>
            <a:gdLst/>
            <a:ahLst/>
            <a:cxnLst/>
            <a:rect l="l" t="t" r="r" b="b"/>
            <a:pathLst>
              <a:path w="716691" h="358346">
                <a:moveTo>
                  <a:pt x="0" y="0"/>
                </a:moveTo>
                <a:lnTo>
                  <a:pt x="716692" y="0"/>
                </a:lnTo>
                <a:lnTo>
                  <a:pt x="716692" y="358346"/>
                </a:lnTo>
                <a:lnTo>
                  <a:pt x="0" y="358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pic>
        <p:nvPicPr>
          <p:cNvPr id="24" name="Slika 23">
            <a:extLst>
              <a:ext uri="{FF2B5EF4-FFF2-40B4-BE49-F238E27FC236}">
                <a16:creationId xmlns:a16="http://schemas.microsoft.com/office/drawing/2014/main" id="{2D8EACB5-A980-1603-0B03-EE0511E21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013516" y="2058229"/>
            <a:ext cx="1021606" cy="537687"/>
          </a:xfrm>
          <a:prstGeom prst="rect">
            <a:avLst/>
          </a:prstGeom>
        </p:spPr>
      </p:pic>
      <p:sp>
        <p:nvSpPr>
          <p:cNvPr id="25" name="PoljeZBesedilom 24">
            <a:extLst>
              <a:ext uri="{FF2B5EF4-FFF2-40B4-BE49-F238E27FC236}">
                <a16:creationId xmlns:a16="http://schemas.microsoft.com/office/drawing/2014/main" id="{D69A626C-10B5-DBD2-AF09-774AD8EFA415}"/>
              </a:ext>
            </a:extLst>
          </p:cNvPr>
          <p:cNvSpPr txBox="1"/>
          <p:nvPr/>
        </p:nvSpPr>
        <p:spPr>
          <a:xfrm>
            <a:off x="772720" y="3024014"/>
            <a:ext cx="23560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Knjižničarji iz vseh tipov knjižnic iz Slovenije in Združenih držav Amerike</a:t>
            </a:r>
          </a:p>
          <a:p>
            <a:endParaRPr lang="sl-SI" dirty="0"/>
          </a:p>
        </p:txBody>
      </p: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63A17E48-82B1-198A-1408-8254FBC8C5D3}"/>
              </a:ext>
            </a:extLst>
          </p:cNvPr>
          <p:cNvSpPr txBox="1"/>
          <p:nvPr/>
        </p:nvSpPr>
        <p:spPr>
          <a:xfrm>
            <a:off x="1261615" y="4929440"/>
            <a:ext cx="751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KAJ?</a:t>
            </a:r>
          </a:p>
        </p:txBody>
      </p:sp>
      <p:sp>
        <p:nvSpPr>
          <p:cNvPr id="28" name="PoljeZBesedilom 27">
            <a:extLst>
              <a:ext uri="{FF2B5EF4-FFF2-40B4-BE49-F238E27FC236}">
                <a16:creationId xmlns:a16="http://schemas.microsoft.com/office/drawing/2014/main" id="{030A60C1-D9AA-699A-F5EF-E7FE79F69013}"/>
              </a:ext>
            </a:extLst>
          </p:cNvPr>
          <p:cNvSpPr txBox="1"/>
          <p:nvPr/>
        </p:nvSpPr>
        <p:spPr>
          <a:xfrm>
            <a:off x="838200" y="5374132"/>
            <a:ext cx="2196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3 raziskovalna vprašanja?</a:t>
            </a:r>
          </a:p>
        </p:txBody>
      </p:sp>
      <p:pic>
        <p:nvPicPr>
          <p:cNvPr id="30" name="Slika 29">
            <a:extLst>
              <a:ext uri="{FF2B5EF4-FFF2-40B4-BE49-F238E27FC236}">
                <a16:creationId xmlns:a16="http://schemas.microsoft.com/office/drawing/2014/main" id="{5F930126-5D8E-E112-FC58-2DC9660CA1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8874" y="2058228"/>
            <a:ext cx="3199360" cy="42620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" name="Rokopis 32">
                <a:extLst>
                  <a:ext uri="{FF2B5EF4-FFF2-40B4-BE49-F238E27FC236}">
                    <a16:creationId xmlns:a16="http://schemas.microsoft.com/office/drawing/2014/main" id="{B6E79DB3-61A8-8DE9-F28A-E15FEADFC1B7}"/>
                  </a:ext>
                </a:extLst>
              </p14:cNvPr>
              <p14:cNvContentPartPr/>
              <p14:nvPr/>
            </p14:nvContentPartPr>
            <p14:xfrm>
              <a:off x="3522000" y="3314160"/>
              <a:ext cx="1929600" cy="515880"/>
            </p14:xfrm>
          </p:contentPart>
        </mc:Choice>
        <mc:Fallback xmlns="">
          <p:pic>
            <p:nvPicPr>
              <p:cNvPr id="33" name="Rokopis 32">
                <a:extLst>
                  <a:ext uri="{FF2B5EF4-FFF2-40B4-BE49-F238E27FC236}">
                    <a16:creationId xmlns:a16="http://schemas.microsoft.com/office/drawing/2014/main" id="{B6E79DB3-61A8-8DE9-F28A-E15FEADFC1B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13000" y="3305160"/>
                <a:ext cx="1947240" cy="53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4" name="Rokopis 33">
                <a:extLst>
                  <a:ext uri="{FF2B5EF4-FFF2-40B4-BE49-F238E27FC236}">
                    <a16:creationId xmlns:a16="http://schemas.microsoft.com/office/drawing/2014/main" id="{24FC5FAF-19BF-34DE-58CF-DC58DF3B43D8}"/>
                  </a:ext>
                </a:extLst>
              </p14:cNvPr>
              <p14:cNvContentPartPr/>
              <p14:nvPr/>
            </p14:nvContentPartPr>
            <p14:xfrm>
              <a:off x="15087360" y="1523880"/>
              <a:ext cx="360" cy="360"/>
            </p14:xfrm>
          </p:contentPart>
        </mc:Choice>
        <mc:Fallback xmlns="">
          <p:pic>
            <p:nvPicPr>
              <p:cNvPr id="34" name="Rokopis 33">
                <a:extLst>
                  <a:ext uri="{FF2B5EF4-FFF2-40B4-BE49-F238E27FC236}">
                    <a16:creationId xmlns:a16="http://schemas.microsoft.com/office/drawing/2014/main" id="{24FC5FAF-19BF-34DE-58CF-DC58DF3B43D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078720" y="151488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7246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24CB79-FD03-CD13-6A0E-076128B7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chemeClr val="bg1"/>
                </a:solidFill>
              </a:rPr>
              <a:t>Vzorec: 362 slovenskih knjižničarjev</a:t>
            </a:r>
          </a:p>
        </p:txBody>
      </p:sp>
      <p:graphicFrame>
        <p:nvGraphicFramePr>
          <p:cNvPr id="10" name="Označba mesta vsebine 9">
            <a:extLst>
              <a:ext uri="{FF2B5EF4-FFF2-40B4-BE49-F238E27FC236}">
                <a16:creationId xmlns:a16="http://schemas.microsoft.com/office/drawing/2014/main" id="{9E7DDBBC-715C-95AB-B8A5-E634DE3D6B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685381"/>
              </p:ext>
            </p:extLst>
          </p:nvPr>
        </p:nvGraphicFramePr>
        <p:xfrm>
          <a:off x="452609" y="1825625"/>
          <a:ext cx="5507516" cy="437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Označba mesta vsebine 9">
            <a:extLst>
              <a:ext uri="{FF2B5EF4-FFF2-40B4-BE49-F238E27FC236}">
                <a16:creationId xmlns:a16="http://schemas.microsoft.com/office/drawing/2014/main" id="{B09E2B8D-D9E0-6F8F-252A-ACBDEDA9FA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078458"/>
              </p:ext>
            </p:extLst>
          </p:nvPr>
        </p:nvGraphicFramePr>
        <p:xfrm>
          <a:off x="6322764" y="1825625"/>
          <a:ext cx="5507516" cy="437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42280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0ECA5635-AAEB-CC5D-FDB7-F4E170C3CF69}"/>
              </a:ext>
            </a:extLst>
          </p:cNvPr>
          <p:cNvSpPr/>
          <p:nvPr/>
        </p:nvSpPr>
        <p:spPr>
          <a:xfrm>
            <a:off x="813956" y="125288"/>
            <a:ext cx="11378044" cy="6154326"/>
          </a:xfrm>
          <a:custGeom>
            <a:avLst/>
            <a:gdLst/>
            <a:ahLst/>
            <a:cxnLst/>
            <a:rect l="l" t="t" r="r" b="b"/>
            <a:pathLst>
              <a:path w="15135719" h="7719217">
                <a:moveTo>
                  <a:pt x="0" y="0"/>
                </a:moveTo>
                <a:lnTo>
                  <a:pt x="15135718" y="0"/>
                </a:lnTo>
                <a:lnTo>
                  <a:pt x="15135718" y="7719216"/>
                </a:lnTo>
                <a:lnTo>
                  <a:pt x="0" y="77192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D601C77-B08F-F6D7-62CA-660BD25D9293}"/>
              </a:ext>
            </a:extLst>
          </p:cNvPr>
          <p:cNvSpPr txBox="1"/>
          <p:nvPr/>
        </p:nvSpPr>
        <p:spPr>
          <a:xfrm>
            <a:off x="-382293" y="6117102"/>
            <a:ext cx="10090831" cy="325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03"/>
              </a:lnSpc>
              <a:spcBef>
                <a:spcPct val="0"/>
              </a:spcBef>
            </a:pPr>
            <a:r>
              <a:rPr lang="sl-SI" b="1" spc="-19" dirty="0">
                <a:solidFill>
                  <a:srgbClr val="E7AD8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NERELEVANTNO ZA MOJE DELO </a:t>
            </a:r>
            <a:r>
              <a:rPr lang="en-US" sz="1931" b="1" spc="-19" dirty="0">
                <a:solidFill>
                  <a:srgbClr val="E7AD8A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1</a:t>
            </a:r>
            <a:r>
              <a:rPr lang="en-US" sz="1931" b="1" spc="-19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    </a:t>
            </a:r>
            <a:r>
              <a:rPr lang="en-US" sz="1931" b="1" spc="-19" dirty="0">
                <a:solidFill>
                  <a:srgbClr val="F7E4D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2</a:t>
            </a:r>
            <a:r>
              <a:rPr lang="en-US" sz="1931" b="1" spc="-19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    </a:t>
            </a:r>
            <a:r>
              <a:rPr lang="en-US" sz="1931" b="1" spc="-19" dirty="0">
                <a:solidFill>
                  <a:srgbClr val="D9D9D9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3|</a:t>
            </a:r>
            <a:r>
              <a:rPr lang="en-US" sz="1931" b="1" spc="-19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    </a:t>
            </a:r>
            <a:r>
              <a:rPr lang="en-US" sz="1931" b="1" spc="-19" dirty="0">
                <a:solidFill>
                  <a:srgbClr val="5482D8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4 </a:t>
            </a:r>
            <a:r>
              <a:rPr lang="en-US" sz="1931" b="1" spc="-19" dirty="0">
                <a:solidFill>
                  <a:srgbClr val="00000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   </a:t>
            </a:r>
            <a:r>
              <a:rPr lang="en-US" sz="1931" b="1" spc="-19" dirty="0">
                <a:solidFill>
                  <a:srgbClr val="2C529E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5  </a:t>
            </a:r>
            <a:r>
              <a:rPr lang="en-US" b="1" spc="-19" dirty="0">
                <a:solidFill>
                  <a:srgbClr val="2C529E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RELEVANT</a:t>
            </a:r>
            <a:r>
              <a:rPr lang="sl-SI" b="1" spc="-19" dirty="0">
                <a:solidFill>
                  <a:srgbClr val="2C529E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NO ZA MOJE DELO</a:t>
            </a:r>
            <a:endParaRPr lang="en-US" sz="1931" b="1" spc="-19" dirty="0">
              <a:solidFill>
                <a:srgbClr val="2C529E"/>
              </a:solidFill>
              <a:latin typeface="HK Grotesk Bold"/>
              <a:ea typeface="HK Grotesk Bold"/>
              <a:cs typeface="HK Grotesk Bold"/>
              <a:sym typeface="HK Grotesk Bold"/>
            </a:endParaRPr>
          </a:p>
        </p:txBody>
      </p:sp>
      <p:sp>
        <p:nvSpPr>
          <p:cNvPr id="2" name="Puščica: desno 1">
            <a:extLst>
              <a:ext uri="{FF2B5EF4-FFF2-40B4-BE49-F238E27FC236}">
                <a16:creationId xmlns:a16="http://schemas.microsoft.com/office/drawing/2014/main" id="{A2404FC5-E6F0-47B9-9F4C-EF2421986F44}"/>
              </a:ext>
            </a:extLst>
          </p:cNvPr>
          <p:cNvSpPr/>
          <p:nvPr/>
        </p:nvSpPr>
        <p:spPr>
          <a:xfrm>
            <a:off x="97860" y="698400"/>
            <a:ext cx="1778000" cy="445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Specialne (87%)</a:t>
            </a:r>
          </a:p>
        </p:txBody>
      </p:sp>
      <p:sp>
        <p:nvSpPr>
          <p:cNvPr id="5" name="Puščica: desno 4">
            <a:extLst>
              <a:ext uri="{FF2B5EF4-FFF2-40B4-BE49-F238E27FC236}">
                <a16:creationId xmlns:a16="http://schemas.microsoft.com/office/drawing/2014/main" id="{16946B6C-9E13-4C96-86BD-B1F9153CD441}"/>
              </a:ext>
            </a:extLst>
          </p:cNvPr>
          <p:cNvSpPr/>
          <p:nvPr/>
        </p:nvSpPr>
        <p:spPr>
          <a:xfrm>
            <a:off x="1901260" y="282479"/>
            <a:ext cx="1778000" cy="39368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>
                <a:solidFill>
                  <a:schemeClr val="bg2">
                    <a:lumMod val="10000"/>
                  </a:schemeClr>
                </a:solidFill>
              </a:rPr>
              <a:t>Šolske (76 %)</a:t>
            </a:r>
          </a:p>
        </p:txBody>
      </p:sp>
      <p:sp>
        <p:nvSpPr>
          <p:cNvPr id="10" name="Puščica: desno 9">
            <a:extLst>
              <a:ext uri="{FF2B5EF4-FFF2-40B4-BE49-F238E27FC236}">
                <a16:creationId xmlns:a16="http://schemas.microsoft.com/office/drawing/2014/main" id="{E6BF5682-DBCE-4A89-92F0-4C5AC9DAE25D}"/>
              </a:ext>
            </a:extLst>
          </p:cNvPr>
          <p:cNvSpPr/>
          <p:nvPr/>
        </p:nvSpPr>
        <p:spPr>
          <a:xfrm>
            <a:off x="1901260" y="698400"/>
            <a:ext cx="1778000" cy="49804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500" dirty="0"/>
              <a:t>Visokošolske (75%)</a:t>
            </a:r>
          </a:p>
        </p:txBody>
      </p:sp>
      <p:sp>
        <p:nvSpPr>
          <p:cNvPr id="11" name="Puščica: desno 10">
            <a:extLst>
              <a:ext uri="{FF2B5EF4-FFF2-40B4-BE49-F238E27FC236}">
                <a16:creationId xmlns:a16="http://schemas.microsoft.com/office/drawing/2014/main" id="{ECBAF818-B794-4526-B135-3D4657E9BF43}"/>
              </a:ext>
            </a:extLst>
          </p:cNvPr>
          <p:cNvSpPr/>
          <p:nvPr/>
        </p:nvSpPr>
        <p:spPr>
          <a:xfrm>
            <a:off x="47060" y="241138"/>
            <a:ext cx="1778000" cy="44513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Splošne (87 %)</a:t>
            </a:r>
          </a:p>
        </p:txBody>
      </p:sp>
      <p:sp>
        <p:nvSpPr>
          <p:cNvPr id="12" name="Puščica: desno 11">
            <a:extLst>
              <a:ext uri="{FF2B5EF4-FFF2-40B4-BE49-F238E27FC236}">
                <a16:creationId xmlns:a16="http://schemas.microsoft.com/office/drawing/2014/main" id="{1B3A303D-1A82-45B6-A38B-356FB054AB89}"/>
              </a:ext>
            </a:extLst>
          </p:cNvPr>
          <p:cNvSpPr/>
          <p:nvPr/>
        </p:nvSpPr>
        <p:spPr>
          <a:xfrm>
            <a:off x="97860" y="1155662"/>
            <a:ext cx="1778000" cy="49804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500" dirty="0"/>
              <a:t>Visokošolske (69%)</a:t>
            </a:r>
          </a:p>
        </p:txBody>
      </p:sp>
      <p:sp>
        <p:nvSpPr>
          <p:cNvPr id="13" name="Puščica: desno 12">
            <a:extLst>
              <a:ext uri="{FF2B5EF4-FFF2-40B4-BE49-F238E27FC236}">
                <a16:creationId xmlns:a16="http://schemas.microsoft.com/office/drawing/2014/main" id="{9F3EE323-6734-4B19-8F18-D37B4B313B00}"/>
              </a:ext>
            </a:extLst>
          </p:cNvPr>
          <p:cNvSpPr/>
          <p:nvPr/>
        </p:nvSpPr>
        <p:spPr>
          <a:xfrm>
            <a:off x="123260" y="2546188"/>
            <a:ext cx="1778000" cy="44513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Splošne (85 %)</a:t>
            </a:r>
          </a:p>
        </p:txBody>
      </p:sp>
      <p:sp>
        <p:nvSpPr>
          <p:cNvPr id="14" name="Puščica: desno 13">
            <a:extLst>
              <a:ext uri="{FF2B5EF4-FFF2-40B4-BE49-F238E27FC236}">
                <a16:creationId xmlns:a16="http://schemas.microsoft.com/office/drawing/2014/main" id="{7B06B6ED-701A-4128-BC72-DE3731EC7C4B}"/>
              </a:ext>
            </a:extLst>
          </p:cNvPr>
          <p:cNvSpPr/>
          <p:nvPr/>
        </p:nvSpPr>
        <p:spPr>
          <a:xfrm>
            <a:off x="1405960" y="920969"/>
            <a:ext cx="1778000" cy="39368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>
                <a:solidFill>
                  <a:schemeClr val="bg2">
                    <a:lumMod val="10000"/>
                  </a:schemeClr>
                </a:solidFill>
              </a:rPr>
              <a:t>Šolske (76 %)</a:t>
            </a:r>
          </a:p>
        </p:txBody>
      </p:sp>
      <p:sp>
        <p:nvSpPr>
          <p:cNvPr id="15" name="Puščica: desno 14">
            <a:extLst>
              <a:ext uri="{FF2B5EF4-FFF2-40B4-BE49-F238E27FC236}">
                <a16:creationId xmlns:a16="http://schemas.microsoft.com/office/drawing/2014/main" id="{CCE3EE13-3B2A-4E7E-8EE1-895F138882C4}"/>
              </a:ext>
            </a:extLst>
          </p:cNvPr>
          <p:cNvSpPr/>
          <p:nvPr/>
        </p:nvSpPr>
        <p:spPr>
          <a:xfrm>
            <a:off x="125870" y="3048131"/>
            <a:ext cx="1778000" cy="4451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/>
              <a:t>Specialne (74%)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739EE9F3-FAEC-F749-4442-6FBF3A308437}"/>
              </a:ext>
            </a:extLst>
          </p:cNvPr>
          <p:cNvSpPr txBox="1"/>
          <p:nvPr/>
        </p:nvSpPr>
        <p:spPr>
          <a:xfrm>
            <a:off x="8512743" y="300879"/>
            <a:ext cx="3581398" cy="53476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Informacijska potreba (Taylor, 1968)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Model iskanja informacij (Ellis, 1989)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Anomalno stanje znanja (Belkin, 1982)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Omejena racionalnost (Simon, 1955)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Teorija ustvarjanja smisla </a:t>
            </a:r>
            <a:r>
              <a:rPr lang="sl-SI" sz="1400" dirty="0"/>
              <a:t>(Dervin, 1992)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Delegirano iskanje (Gross, 1995)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Nabiralništvo (Bates, 1989)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Proces iskanja informacij </a:t>
            </a:r>
            <a:r>
              <a:rPr lang="sl-SI" sz="1100" dirty="0"/>
              <a:t>(</a:t>
            </a:r>
            <a:r>
              <a:rPr lang="sl-SI" sz="1100" dirty="0" err="1"/>
              <a:t>Kuhlthau</a:t>
            </a:r>
            <a:r>
              <a:rPr lang="sl-SI" sz="1100" dirty="0"/>
              <a:t>, 1991)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Teorija zadovoljitve (Chatman, 1991)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Model iskanja informacij</a:t>
            </a:r>
            <a:r>
              <a:rPr lang="sl-SI" sz="1200" dirty="0"/>
              <a:t> (Wilson, 1999)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Iskanje inf. v vsakdan. </a:t>
            </a:r>
            <a:r>
              <a:rPr lang="sl-SI" sz="1700" dirty="0" err="1"/>
              <a:t>življ</a:t>
            </a:r>
            <a:r>
              <a:rPr lang="sl-SI" sz="1700" dirty="0"/>
              <a:t>. </a:t>
            </a:r>
            <a:r>
              <a:rPr lang="sl-SI" sz="1000" dirty="0"/>
              <a:t>(</a:t>
            </a:r>
            <a:r>
              <a:rPr lang="sl-SI" sz="1000" dirty="0" err="1"/>
              <a:t>Savolainen</a:t>
            </a:r>
            <a:r>
              <a:rPr lang="sl-SI" sz="1000" dirty="0"/>
              <a:t>, 1995)</a:t>
            </a:r>
          </a:p>
          <a:p>
            <a:pPr>
              <a:spcBef>
                <a:spcPts val="700"/>
              </a:spcBef>
              <a:spcAft>
                <a:spcPts val="800"/>
              </a:spcAft>
            </a:pPr>
            <a:r>
              <a:rPr lang="sl-SI" sz="1700" dirty="0"/>
              <a:t>Informacijska revščina </a:t>
            </a:r>
            <a:r>
              <a:rPr lang="sl-SI" sz="1400" dirty="0"/>
              <a:t>(Chatman, 1996)</a:t>
            </a:r>
          </a:p>
        </p:txBody>
      </p:sp>
    </p:spTree>
    <p:extLst>
      <p:ext uri="{BB962C8B-B14F-4D97-AF65-F5344CB8AC3E}">
        <p14:creationId xmlns:p14="http://schemas.microsoft.com/office/powerpoint/2010/main" val="3875028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26A2FFFA-E6F6-C8C5-C4B3-B6AF04E082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8326329"/>
              </p:ext>
            </p:extLst>
          </p:nvPr>
        </p:nvGraphicFramePr>
        <p:xfrm>
          <a:off x="539262" y="1465386"/>
          <a:ext cx="10656276" cy="5027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Naslov 1">
            <a:extLst>
              <a:ext uri="{FF2B5EF4-FFF2-40B4-BE49-F238E27FC236}">
                <a16:creationId xmlns:a16="http://schemas.microsoft.com/office/drawing/2014/main" id="{0F45A7DA-FE83-2E40-BDEC-2477AC76B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Delo z uporabniki 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5E72012E-8417-2752-F924-7A8983DAEE46}"/>
              </a:ext>
            </a:extLst>
          </p:cNvPr>
          <p:cNvSpPr txBox="1"/>
          <p:nvPr/>
        </p:nvSpPr>
        <p:spPr>
          <a:xfrm>
            <a:off x="838200" y="1749305"/>
            <a:ext cx="3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chemeClr val="bg2">
                    <a:lumMod val="50000"/>
                  </a:schemeClr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638946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7CE3C9EB-C7A0-47E3-A32F-E6FC71C1B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504042"/>
              </p:ext>
            </p:extLst>
          </p:nvPr>
        </p:nvGraphicFramePr>
        <p:xfrm>
          <a:off x="527050" y="450850"/>
          <a:ext cx="11309352" cy="606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5200">
                  <a:extLst>
                    <a:ext uri="{9D8B030D-6E8A-4147-A177-3AD203B41FA5}">
                      <a16:colId xmlns:a16="http://schemas.microsoft.com/office/drawing/2014/main" val="2184042715"/>
                    </a:ext>
                  </a:extLst>
                </a:gridCol>
                <a:gridCol w="1911350">
                  <a:extLst>
                    <a:ext uri="{9D8B030D-6E8A-4147-A177-3AD203B41FA5}">
                      <a16:colId xmlns:a16="http://schemas.microsoft.com/office/drawing/2014/main" val="219680280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32098007"/>
                    </a:ext>
                  </a:extLst>
                </a:gridCol>
                <a:gridCol w="1727202">
                  <a:extLst>
                    <a:ext uri="{9D8B030D-6E8A-4147-A177-3AD203B41FA5}">
                      <a16:colId xmlns:a16="http://schemas.microsoft.com/office/drawing/2014/main" val="3643186734"/>
                    </a:ext>
                  </a:extLst>
                </a:gridCol>
              </a:tblGrid>
              <a:tr h="1036236"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2400" dirty="0">
                          <a:solidFill>
                            <a:schemeClr val="accent2"/>
                          </a:solidFill>
                        </a:rPr>
                        <a:t>priseljenci in begunci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brezdomci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240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osebe z oviranostmi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817185"/>
                  </a:ext>
                </a:extLst>
              </a:tr>
              <a:tr h="600359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sl-SI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Teorija zadovoljitve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(Chatman, 1991) </a:t>
                      </a:r>
                      <a:endParaRPr lang="en-US" sz="1100" dirty="0">
                        <a:latin typeface="+mj-lt"/>
                      </a:endParaRPr>
                    </a:p>
                  </a:txBody>
                  <a:tcPr marL="142875" marR="142875" marT="142875" marB="142875" anchor="ctr"/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00993"/>
                  </a:ext>
                </a:extLst>
              </a:tr>
              <a:tr h="600359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sl-SI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Omejena racionalnost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(Simon, 1955)</a:t>
                      </a:r>
                      <a:endParaRPr lang="en-US" sz="1100" dirty="0">
                        <a:latin typeface="+mj-lt"/>
                      </a:endParaRPr>
                    </a:p>
                  </a:txBody>
                  <a:tcPr marL="142875" marR="142875" marT="142875" marB="142875" anchor="ctr"/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33878"/>
                  </a:ext>
                </a:extLst>
              </a:tr>
              <a:tr h="600359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sl-SI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Iskanje informacij v vsakdanjem življenju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(Savolainen, 1995) </a:t>
                      </a:r>
                      <a:endParaRPr lang="en-US" sz="1100" dirty="0">
                        <a:latin typeface="+mj-lt"/>
                      </a:endParaRPr>
                    </a:p>
                  </a:txBody>
                  <a:tcPr marL="142875" marR="142875" marT="142875" marB="142875" anchor="ctr"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53482"/>
                  </a:ext>
                </a:extLst>
              </a:tr>
              <a:tr h="600359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sl-SI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Delegirano iskanje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(Gross, 1995) </a:t>
                      </a:r>
                      <a:endParaRPr lang="en-US" sz="1100" dirty="0">
                        <a:latin typeface="+mj-lt"/>
                      </a:endParaRPr>
                    </a:p>
                  </a:txBody>
                  <a:tcPr marL="142875" marR="142875" marT="142875" marB="142875" anchor="ctr"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701780"/>
                  </a:ext>
                </a:extLst>
              </a:tr>
              <a:tr h="600359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sl-SI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Informacijska potreba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(Taylor, 1968) </a:t>
                      </a:r>
                      <a:endParaRPr lang="en-US" sz="1100" dirty="0">
                        <a:latin typeface="+mj-lt"/>
                      </a:endParaRPr>
                    </a:p>
                  </a:txBody>
                  <a:tcPr marL="142875" marR="142875" marT="142875" marB="142875" anchor="ctr"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649985"/>
                  </a:ext>
                </a:extLst>
              </a:tr>
              <a:tr h="600359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S</a:t>
                      </a:r>
                      <a:r>
                        <a:rPr lang="sl-SI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teorija ustvarjanja smisla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 (Dervin, 1992) </a:t>
                      </a:r>
                      <a:endParaRPr lang="en-US" sz="1100" dirty="0">
                        <a:latin typeface="+mj-lt"/>
                      </a:endParaRPr>
                    </a:p>
                  </a:txBody>
                  <a:tcPr marL="142875" marR="142875" marT="142875" marB="142875" anchor="ctr"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334836"/>
                  </a:ext>
                </a:extLst>
              </a:tr>
              <a:tr h="600359">
                <a:tc>
                  <a:txBody>
                    <a:bodyPr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sl-SI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Informacijska revščina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+mj-lt"/>
                          <a:ea typeface="Assistant"/>
                          <a:cs typeface="Assistant"/>
                          <a:sym typeface="Assistant"/>
                        </a:rPr>
                        <a:t>(Gross, 1995)</a:t>
                      </a:r>
                      <a:endParaRPr lang="en-US" sz="1100" dirty="0">
                        <a:latin typeface="+mj-lt"/>
                      </a:endParaRPr>
                    </a:p>
                  </a:txBody>
                  <a:tcPr marL="142875" marR="142875" marT="142875" marB="142875" anchor="ctr"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04132"/>
                  </a:ext>
                </a:extLst>
              </a:tr>
            </a:tbl>
          </a:graphicData>
        </a:graphic>
      </p:graphicFrame>
      <p:pic>
        <p:nvPicPr>
          <p:cNvPr id="9" name="Grafika 8" descr="Checkmark with solid fill">
            <a:extLst>
              <a:ext uri="{FF2B5EF4-FFF2-40B4-BE49-F238E27FC236}">
                <a16:creationId xmlns:a16="http://schemas.microsoft.com/office/drawing/2014/main" id="{78B01C1C-FA5A-414D-8B97-D5C7535A92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6600" y="1518848"/>
            <a:ext cx="584200" cy="584200"/>
          </a:xfrm>
          <a:prstGeom prst="rect">
            <a:avLst/>
          </a:prstGeom>
        </p:spPr>
      </p:pic>
      <p:pic>
        <p:nvPicPr>
          <p:cNvPr id="11" name="Grafika 10" descr="Checkmark with solid fill">
            <a:extLst>
              <a:ext uri="{FF2B5EF4-FFF2-40B4-BE49-F238E27FC236}">
                <a16:creationId xmlns:a16="http://schemas.microsoft.com/office/drawing/2014/main" id="{40735114-3ABF-4DCD-A59B-7C16B2B87A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6600" y="2221721"/>
            <a:ext cx="584200" cy="584200"/>
          </a:xfrm>
          <a:prstGeom prst="rect">
            <a:avLst/>
          </a:prstGeom>
        </p:spPr>
      </p:pic>
      <p:pic>
        <p:nvPicPr>
          <p:cNvPr id="12" name="Grafika 11" descr="Checkmark with solid fill">
            <a:extLst>
              <a:ext uri="{FF2B5EF4-FFF2-40B4-BE49-F238E27FC236}">
                <a16:creationId xmlns:a16="http://schemas.microsoft.com/office/drawing/2014/main" id="{D44783F5-C4B1-4DF1-9FF9-1FCAE6799B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6600" y="3248804"/>
            <a:ext cx="584200" cy="584200"/>
          </a:xfrm>
          <a:prstGeom prst="rect">
            <a:avLst/>
          </a:prstGeom>
        </p:spPr>
      </p:pic>
      <p:pic>
        <p:nvPicPr>
          <p:cNvPr id="13" name="Grafika 12" descr="Checkmark with solid fill">
            <a:extLst>
              <a:ext uri="{FF2B5EF4-FFF2-40B4-BE49-F238E27FC236}">
                <a16:creationId xmlns:a16="http://schemas.microsoft.com/office/drawing/2014/main" id="{28D71FBA-8BD1-44A3-B9AA-EE74F9481B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1200" y="3896504"/>
            <a:ext cx="584200" cy="584200"/>
          </a:xfrm>
          <a:prstGeom prst="rect">
            <a:avLst/>
          </a:prstGeom>
        </p:spPr>
      </p:pic>
      <p:pic>
        <p:nvPicPr>
          <p:cNvPr id="14" name="Grafika 13" descr="Checkmark with solid fill">
            <a:extLst>
              <a:ext uri="{FF2B5EF4-FFF2-40B4-BE49-F238E27FC236}">
                <a16:creationId xmlns:a16="http://schemas.microsoft.com/office/drawing/2014/main" id="{B1A0688D-45C5-435C-8CD9-69F2CBD689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1200" y="4584700"/>
            <a:ext cx="584200" cy="584200"/>
          </a:xfrm>
          <a:prstGeom prst="rect">
            <a:avLst/>
          </a:prstGeom>
        </p:spPr>
      </p:pic>
      <p:pic>
        <p:nvPicPr>
          <p:cNvPr id="15" name="Grafika 14" descr="Checkmark with solid fill">
            <a:extLst>
              <a:ext uri="{FF2B5EF4-FFF2-40B4-BE49-F238E27FC236}">
                <a16:creationId xmlns:a16="http://schemas.microsoft.com/office/drawing/2014/main" id="{76FE34E4-552C-4404-B4FF-271DA17DCF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6600" y="5238750"/>
            <a:ext cx="584200" cy="584200"/>
          </a:xfrm>
          <a:prstGeom prst="rect">
            <a:avLst/>
          </a:prstGeom>
        </p:spPr>
      </p:pic>
      <p:pic>
        <p:nvPicPr>
          <p:cNvPr id="16" name="Grafika 15" descr="Checkmark with solid fill">
            <a:extLst>
              <a:ext uri="{FF2B5EF4-FFF2-40B4-BE49-F238E27FC236}">
                <a16:creationId xmlns:a16="http://schemas.microsoft.com/office/drawing/2014/main" id="{293C81A4-341C-4466-A111-B7474D46C7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4300" y="2221721"/>
            <a:ext cx="584200" cy="584200"/>
          </a:xfrm>
          <a:prstGeom prst="rect">
            <a:avLst/>
          </a:prstGeom>
        </p:spPr>
      </p:pic>
      <p:pic>
        <p:nvPicPr>
          <p:cNvPr id="18" name="Grafika 17" descr="Checkmark with solid fill">
            <a:extLst>
              <a:ext uri="{FF2B5EF4-FFF2-40B4-BE49-F238E27FC236}">
                <a16:creationId xmlns:a16="http://schemas.microsoft.com/office/drawing/2014/main" id="{26670CFF-EF1D-4DBB-9BE7-528C1741D6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4300" y="3940594"/>
            <a:ext cx="584200" cy="584200"/>
          </a:xfrm>
          <a:prstGeom prst="rect">
            <a:avLst/>
          </a:prstGeom>
        </p:spPr>
      </p:pic>
      <p:pic>
        <p:nvPicPr>
          <p:cNvPr id="19" name="Grafika 18" descr="Checkmark with solid fill">
            <a:extLst>
              <a:ext uri="{FF2B5EF4-FFF2-40B4-BE49-F238E27FC236}">
                <a16:creationId xmlns:a16="http://schemas.microsoft.com/office/drawing/2014/main" id="{37791086-400F-40B4-9ECB-D1E2FCF1C2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4300" y="3248804"/>
            <a:ext cx="584200" cy="584200"/>
          </a:xfrm>
          <a:prstGeom prst="rect">
            <a:avLst/>
          </a:prstGeom>
        </p:spPr>
      </p:pic>
      <p:pic>
        <p:nvPicPr>
          <p:cNvPr id="20" name="Grafika 19" descr="Checkmark with solid fill">
            <a:extLst>
              <a:ext uri="{FF2B5EF4-FFF2-40B4-BE49-F238E27FC236}">
                <a16:creationId xmlns:a16="http://schemas.microsoft.com/office/drawing/2014/main" id="{08A642AB-E47C-4F81-A16B-A55C1EAB38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4300" y="5886869"/>
            <a:ext cx="584200" cy="584200"/>
          </a:xfrm>
          <a:prstGeom prst="rect">
            <a:avLst/>
          </a:prstGeom>
        </p:spPr>
      </p:pic>
      <p:pic>
        <p:nvPicPr>
          <p:cNvPr id="21" name="Grafika 20" descr="Checkmark with solid fill">
            <a:extLst>
              <a:ext uri="{FF2B5EF4-FFF2-40B4-BE49-F238E27FC236}">
                <a16:creationId xmlns:a16="http://schemas.microsoft.com/office/drawing/2014/main" id="{F7CB99DF-47EA-422B-96F7-BB1CF4FC02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1800" y="1518848"/>
            <a:ext cx="584200" cy="584200"/>
          </a:xfrm>
          <a:prstGeom prst="rect">
            <a:avLst/>
          </a:prstGeom>
        </p:spPr>
      </p:pic>
      <p:pic>
        <p:nvPicPr>
          <p:cNvPr id="23" name="Grafika 22" descr="Checkmark with solid fill">
            <a:extLst>
              <a:ext uri="{FF2B5EF4-FFF2-40B4-BE49-F238E27FC236}">
                <a16:creationId xmlns:a16="http://schemas.microsoft.com/office/drawing/2014/main" id="{748C5845-35B9-4EEC-9086-85B891590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18800" y="3255632"/>
            <a:ext cx="584200" cy="584200"/>
          </a:xfrm>
          <a:prstGeom prst="rect">
            <a:avLst/>
          </a:prstGeom>
        </p:spPr>
      </p:pic>
      <p:pic>
        <p:nvPicPr>
          <p:cNvPr id="24" name="Grafika 23" descr="Checkmark with solid fill">
            <a:extLst>
              <a:ext uri="{FF2B5EF4-FFF2-40B4-BE49-F238E27FC236}">
                <a16:creationId xmlns:a16="http://schemas.microsoft.com/office/drawing/2014/main" id="{FB31F0FC-E1FA-4EDA-B841-0B2A877D5E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18800" y="3883084"/>
            <a:ext cx="584200" cy="584200"/>
          </a:xfrm>
          <a:prstGeom prst="rect">
            <a:avLst/>
          </a:prstGeom>
        </p:spPr>
      </p:pic>
      <p:pic>
        <p:nvPicPr>
          <p:cNvPr id="25" name="Grafika 24" descr="Checkmark with solid fill">
            <a:extLst>
              <a:ext uri="{FF2B5EF4-FFF2-40B4-BE49-F238E27FC236}">
                <a16:creationId xmlns:a16="http://schemas.microsoft.com/office/drawing/2014/main" id="{D38F51F1-09BA-4F82-A559-FEA9AC734D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18800" y="4564092"/>
            <a:ext cx="584200" cy="584200"/>
          </a:xfrm>
          <a:prstGeom prst="rect">
            <a:avLst/>
          </a:prstGeom>
        </p:spPr>
      </p:pic>
      <p:pic>
        <p:nvPicPr>
          <p:cNvPr id="26" name="Grafika 25" descr="Checkmark with solid fill">
            <a:extLst>
              <a:ext uri="{FF2B5EF4-FFF2-40B4-BE49-F238E27FC236}">
                <a16:creationId xmlns:a16="http://schemas.microsoft.com/office/drawing/2014/main" id="{E54EE1A5-B71A-419C-8A59-70CC95AA93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4200" y="5195498"/>
            <a:ext cx="584200" cy="584200"/>
          </a:xfrm>
          <a:prstGeom prst="rect">
            <a:avLst/>
          </a:prstGeom>
        </p:spPr>
      </p:pic>
      <p:pic>
        <p:nvPicPr>
          <p:cNvPr id="27" name="Grafika 26" descr="Checkmark with solid fill">
            <a:extLst>
              <a:ext uri="{FF2B5EF4-FFF2-40B4-BE49-F238E27FC236}">
                <a16:creationId xmlns:a16="http://schemas.microsoft.com/office/drawing/2014/main" id="{F2CE9A16-A074-4A7A-839D-EC47A36CBF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44200" y="5822950"/>
            <a:ext cx="5842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255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17FF37-332E-4499-BCD8-519D3798C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solidFill>
                  <a:schemeClr val="bg1"/>
                </a:solidFill>
              </a:rPr>
              <a:t>Kaj pa drugi dejavniki?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40AADFD-444A-48A6-9821-7F774ADAC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Število referenčnih ur na teden?</a:t>
            </a:r>
          </a:p>
          <a:p>
            <a:pPr lvl="2"/>
            <a:r>
              <a:rPr lang="sl-SI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Več ur=teorije so bile za njih bolj relevantne</a:t>
            </a:r>
          </a:p>
          <a:p>
            <a:pPr lvl="2"/>
            <a:endParaRPr lang="sl-SI" dirty="0"/>
          </a:p>
          <a:p>
            <a:pPr lvl="2"/>
            <a:endParaRPr lang="sl-SI" dirty="0"/>
          </a:p>
          <a:p>
            <a:r>
              <a:rPr lang="sl-SI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Število let od končanja študija?</a:t>
            </a:r>
          </a:p>
          <a:p>
            <a:r>
              <a:rPr lang="sl-SI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Število let izkušenj z referenčnim delom?</a:t>
            </a:r>
          </a:p>
          <a:p>
            <a:pPr lvl="2"/>
            <a:r>
              <a:rPr lang="sl-SI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Ni imelo vpliva na ocenjevanje relevantnosti</a:t>
            </a:r>
          </a:p>
          <a:p>
            <a:pPr marL="914400" lvl="2" indent="0">
              <a:buNone/>
            </a:pPr>
            <a:endParaRPr lang="sl-SI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17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533F67-6B21-DE5F-1F49-586E892C6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628312" cy="1052111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Relevantnost-pomembnost-konkretnost</a:t>
            </a:r>
          </a:p>
        </p:txBody>
      </p:sp>
      <p:pic>
        <p:nvPicPr>
          <p:cNvPr id="7" name="Označba mesta vsebine 6">
            <a:extLst>
              <a:ext uri="{FF2B5EF4-FFF2-40B4-BE49-F238E27FC236}">
                <a16:creationId xmlns:a16="http://schemas.microsoft.com/office/drawing/2014/main" id="{1B3953A1-0143-3461-F494-23F43FA4D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9787" y="1509311"/>
            <a:ext cx="8292487" cy="5245458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:a16="http://schemas.microsoft.com/office/drawing/2014/main" id="{966D09AF-1A71-25DA-827A-E4CAB773179C}"/>
              </a:ext>
            </a:extLst>
          </p:cNvPr>
          <p:cNvSpPr txBox="1"/>
          <p:nvPr/>
        </p:nvSpPr>
        <p:spPr>
          <a:xfrm>
            <a:off x="9132275" y="5969939"/>
            <a:ext cx="296593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MERČUN, T., VANSCOY, </a:t>
            </a:r>
            <a:r>
              <a:rPr lang="sl-SI" sz="900" spc="-22" dirty="0"/>
              <a:t>A.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, HANDS, A., ŠVAB, K.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Measuring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theory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through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practice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 :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librarians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’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perceptions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 of relevance,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concreteness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, and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importance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. </a:t>
            </a:r>
            <a:r>
              <a:rPr lang="sl-SI" sz="900" b="0" i="1" spc="-22" dirty="0" err="1">
                <a:solidFill>
                  <a:schemeClr val="tx1"/>
                </a:solidFill>
                <a:effectLst/>
                <a:latin typeface="+mn-lt"/>
              </a:rPr>
              <a:t>Information</a:t>
            </a:r>
            <a:r>
              <a:rPr lang="sl-SI" sz="900" b="0" i="1" spc="-22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sl-SI" sz="900" b="0" i="1" spc="-22" dirty="0" err="1">
                <a:solidFill>
                  <a:schemeClr val="tx1"/>
                </a:solidFill>
                <a:effectLst/>
                <a:latin typeface="+mn-lt"/>
              </a:rPr>
              <a:t>research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iConference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, 2026,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Edinburgh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. 2026, vol. 31, no. </a:t>
            </a:r>
            <a:r>
              <a:rPr lang="sl-SI" sz="900" b="0" i="0" spc="-22" dirty="0" err="1">
                <a:solidFill>
                  <a:schemeClr val="tx1"/>
                </a:solidFill>
                <a:effectLst/>
                <a:latin typeface="+mn-lt"/>
              </a:rPr>
              <a:t>iconf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, str. 84-94</a:t>
            </a:r>
            <a:r>
              <a:rPr lang="sl-SI" sz="900" spc="-22" dirty="0"/>
              <a:t>.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 DOI: </a:t>
            </a:r>
            <a:r>
              <a:rPr lang="sl-SI" sz="900" b="0" i="0" u="none" strike="noStrike" spc="-22" dirty="0">
                <a:solidFill>
                  <a:schemeClr val="tx1"/>
                </a:solidFill>
                <a:effectLst/>
                <a:latin typeface="+mn-lt"/>
                <a:hlinkClick r:id="rId4"/>
              </a:rPr>
              <a:t>10.47989/ir31iConf64197</a:t>
            </a:r>
            <a:r>
              <a:rPr lang="sl-SI" sz="900" b="0" i="0" spc="-22" dirty="0">
                <a:solidFill>
                  <a:schemeClr val="tx1"/>
                </a:solidFill>
                <a:effectLst/>
                <a:latin typeface="+mn-lt"/>
              </a:rPr>
              <a:t>. </a:t>
            </a:r>
            <a:endParaRPr lang="sl-SI" sz="900" dirty="0"/>
          </a:p>
        </p:txBody>
      </p:sp>
    </p:spTree>
    <p:extLst>
      <p:ext uri="{BB962C8B-B14F-4D97-AF65-F5344CB8AC3E}">
        <p14:creationId xmlns:p14="http://schemas.microsoft.com/office/powerpoint/2010/main" val="2697498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38657A0-3EB8-4803-AC02-B945E552D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76250"/>
            <a:ext cx="3932237" cy="18034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sl-SI" sz="7300">
                <a:solidFill>
                  <a:schemeClr val="bg1"/>
                </a:solidFill>
              </a:rPr>
              <a:t>Zaključek</a:t>
            </a:r>
            <a:endParaRPr lang="sl-SI" dirty="0">
              <a:solidFill>
                <a:schemeClr val="bg1"/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0954E68-A12C-4CB4-8EA4-B54A08F72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l-SI" dirty="0"/>
              <a:t>Večja vključenost v delo z uporabniki povečuje razumevanje teorije o informacijskem vedenju.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dirty="0"/>
              <a:t>Večje so razlike med tipi knjižnic ali se bolj osredotočajo na potrebe uporabnikov ali na proces iskanja.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l-SI" dirty="0"/>
              <a:t>Teorije informacijskega vedenja morajo ostati v učnih načrtih- vprašanje pa je katerim teorijam nameniti več poudarka?</a:t>
            </a:r>
          </a:p>
          <a:p>
            <a:pPr marL="0" indent="0">
              <a:buNone/>
            </a:pPr>
            <a:endParaRPr lang="sl-SI" dirty="0"/>
          </a:p>
          <a:p>
            <a:pPr>
              <a:buFont typeface="Wingdings" panose="05000000000000000000" pitchFamily="2" charset="2"/>
              <a:buChar char="ü"/>
            </a:pPr>
            <a:endParaRPr lang="sl-SI" dirty="0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32B3901-65F5-41E6-9E57-EF0BBC2D1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74950"/>
            <a:ext cx="3932237" cy="3094038"/>
          </a:xfrm>
        </p:spPr>
        <p:txBody>
          <a:bodyPr>
            <a:normAutofit lnSpcReduction="1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sl-SI" sz="3200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Naša znanost ima teorije, ki so aktualne še danes in se odražajo v praksi.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sl-SI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Pomembno je, da jih poznamo.</a:t>
            </a:r>
          </a:p>
          <a:p>
            <a:endParaRPr lang="sl-SI" sz="1400" dirty="0"/>
          </a:p>
        </p:txBody>
      </p:sp>
    </p:spTree>
    <p:extLst>
      <p:ext uri="{BB962C8B-B14F-4D97-AF65-F5344CB8AC3E}">
        <p14:creationId xmlns:p14="http://schemas.microsoft.com/office/powerpoint/2010/main" val="617683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 descr="Close-up looking up into wet, open umbrella">
            <a:extLst>
              <a:ext uri="{FF2B5EF4-FFF2-40B4-BE49-F238E27FC236}">
                <a16:creationId xmlns:a16="http://schemas.microsoft.com/office/drawing/2014/main" id="{49B12110-7FB6-EADF-937D-75BA4FEEAFE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" y="0"/>
            <a:ext cx="12186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27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 descr="Group of people having fun at music concert">
            <a:extLst>
              <a:ext uri="{FF2B5EF4-FFF2-40B4-BE49-F238E27FC236}">
                <a16:creationId xmlns:a16="http://schemas.microsoft.com/office/drawing/2014/main" id="{17698CB2-F731-850C-AA3D-D0DCA7DEE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9" r="6652" b="18183"/>
          <a:stretch>
            <a:fillRect/>
          </a:stretch>
        </p:blipFill>
        <p:spPr>
          <a:xfrm>
            <a:off x="1" y="-1"/>
            <a:ext cx="12192000" cy="7130897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108311A0-14FF-9932-8B80-58E34FA1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>
                <a:solidFill>
                  <a:schemeClr val="bg1"/>
                </a:solidFill>
              </a:rPr>
              <a:t>Iz srca hvala za vaše sodelovanje pri raziskavah. </a:t>
            </a:r>
            <a:br>
              <a:rPr lang="sl-SI" dirty="0">
                <a:solidFill>
                  <a:schemeClr val="bg1"/>
                </a:solidFill>
              </a:rPr>
            </a:br>
            <a:endParaRPr lang="sl-SI" dirty="0">
              <a:solidFill>
                <a:schemeClr val="bg1"/>
              </a:solidFill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FF315BA4-8F05-7CAB-9FC2-0A13E5FFBF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62" t="12715" r="12714" b="12145"/>
          <a:stretch>
            <a:fillRect/>
          </a:stretch>
        </p:blipFill>
        <p:spPr>
          <a:xfrm>
            <a:off x="9791700" y="3562350"/>
            <a:ext cx="18478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430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494_TF44781794_Win32" id="{0A489A04-71A8-457E-ADEA-91F778338E41}" vid="{8707AF36-E479-44A3-8E69-66406994C660}"/>
    </a:ext>
  </a:extLst>
</a:theme>
</file>

<file path=ppt/theme/theme2.xml><?xml version="1.0" encoding="utf-8"?>
<a:theme xmlns:a="http://schemas.openxmlformats.org/drawingml/2006/main" name="Officeova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Predstavitev raziskave</Template>
  <TotalTime>1419</TotalTime>
  <Words>1007</Words>
  <Application>Microsoft Office PowerPoint</Application>
  <PresentationFormat>Širokozaslonsko</PresentationFormat>
  <Paragraphs>193</Paragraphs>
  <Slides>24</Slides>
  <Notes>23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24</vt:i4>
      </vt:variant>
    </vt:vector>
  </HeadingPairs>
  <TitlesOfParts>
    <vt:vector size="25" baseType="lpstr">
      <vt:lpstr>Officeova tema</vt:lpstr>
      <vt:lpstr>PowerPointova predstavitev</vt:lpstr>
      <vt:lpstr>PowerPointova predstavitev</vt:lpstr>
      <vt:lpstr>Ali se vam je kdaj zgodilo …</vt:lpstr>
      <vt:lpstr>PowerPointova predstavitev</vt:lpstr>
      <vt:lpstr>Namen</vt:lpstr>
      <vt:lpstr>PowerPointova predstavitev</vt:lpstr>
      <vt:lpstr>Zasnova kartic</vt:lpstr>
      <vt:lpstr>PowerPointova predstavitev</vt:lpstr>
      <vt:lpstr>Ugotovitve</vt:lpstr>
      <vt:lpstr>Razlike med slovenskimi in ameriškimi knjižničarji</vt:lpstr>
      <vt:lpstr>PowerPointova predstavitev</vt:lpstr>
      <vt:lpstr>RAZKORAK med teorijo in prakso</vt:lpstr>
      <vt:lpstr>Odzivi po naši predstavitvi</vt:lpstr>
      <vt:lpstr>PowerPointova predstavitev</vt:lpstr>
      <vt:lpstr>ANKETA</vt:lpstr>
      <vt:lpstr>Vzorec: 362 slovenskih knjižničarjev</vt:lpstr>
      <vt:lpstr>PowerPointova predstavitev</vt:lpstr>
      <vt:lpstr>Delo z uporabniki </vt:lpstr>
      <vt:lpstr>PowerPointova predstavitev</vt:lpstr>
      <vt:lpstr>Kaj pa drugi dejavniki?</vt:lpstr>
      <vt:lpstr>Relevantnost-pomembnost-konkretnost</vt:lpstr>
      <vt:lpstr>Zaključek</vt:lpstr>
      <vt:lpstr>PowerPointova predstavitev</vt:lpstr>
      <vt:lpstr>Iz srca hvala za vaše sodelovanje pri raziskavah.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Švab, Katarina</dc:creator>
  <cp:lastModifiedBy>Švab, Katarina</cp:lastModifiedBy>
  <cp:revision>17</cp:revision>
  <cp:lastPrinted>2026-09-14T13:15:52Z</cp:lastPrinted>
  <dcterms:created xsi:type="dcterms:W3CDTF">2026-09-11T21:15:06Z</dcterms:created>
  <dcterms:modified xsi:type="dcterms:W3CDTF">2026-09-15T19:14:06Z</dcterms:modified>
</cp:coreProperties>
</file>