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438"/>
    <a:srgbClr val="6B6E70"/>
    <a:srgbClr val="E53127"/>
    <a:srgbClr val="FAFAF9"/>
    <a:srgbClr val="000000"/>
    <a:srgbClr val="A7AFB1"/>
    <a:srgbClr val="9B9495"/>
    <a:srgbClr val="91BA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20" d="100"/>
          <a:sy n="120" d="100"/>
        </p:scale>
        <p:origin x="1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slovni diapozitiv (rdeč)">
    <p:bg>
      <p:bgPr>
        <a:solidFill>
          <a:srgbClr val="E031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slov 1">
            <a:extLst>
              <a:ext uri="{FF2B5EF4-FFF2-40B4-BE49-F238E27FC236}">
                <a16:creationId xmlns:a16="http://schemas.microsoft.com/office/drawing/2014/main" id="{551FE224-8ACE-2249-D0D4-F4FE7D9FF94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79713" y="718032"/>
            <a:ext cx="6614541" cy="31058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sl-SI" dirty="0"/>
              <a:t>Naslovni diapozitiv predstavitve</a:t>
            </a:r>
          </a:p>
        </p:txBody>
      </p:sp>
      <p:sp>
        <p:nvSpPr>
          <p:cNvPr id="9" name="Podnaslov 2">
            <a:extLst>
              <a:ext uri="{FF2B5EF4-FFF2-40B4-BE49-F238E27FC236}">
                <a16:creationId xmlns:a16="http://schemas.microsoft.com/office/drawing/2014/main" id="{B3BEF6E6-045F-C010-9633-967AC58C53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79713" y="4036291"/>
            <a:ext cx="6614541" cy="122150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dirty="0"/>
              <a:t>Podnaslov predstavitve</a:t>
            </a:r>
          </a:p>
        </p:txBody>
      </p:sp>
      <p:sp>
        <p:nvSpPr>
          <p:cNvPr id="12" name="Označba mesta vsebine 11">
            <a:extLst>
              <a:ext uri="{FF2B5EF4-FFF2-40B4-BE49-F238E27FC236}">
                <a16:creationId xmlns:a16="http://schemas.microsoft.com/office/drawing/2014/main" id="{473B8309-1F58-3D0A-90AC-115BB4052A4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679713" y="5680364"/>
            <a:ext cx="2941493" cy="53945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l-SI" dirty="0"/>
              <a:t>Predavatelj</a:t>
            </a:r>
          </a:p>
        </p:txBody>
      </p:sp>
      <p:sp>
        <p:nvSpPr>
          <p:cNvPr id="14" name="Označba mesta vsebine 11">
            <a:extLst>
              <a:ext uri="{FF2B5EF4-FFF2-40B4-BE49-F238E27FC236}">
                <a16:creationId xmlns:a16="http://schemas.microsoft.com/office/drawing/2014/main" id="{9452B4FE-F4DD-D462-D15A-A130AD82EDB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235609" y="5680364"/>
            <a:ext cx="2239632" cy="53945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l-SI" dirty="0"/>
              <a:t>Kraj in datum</a:t>
            </a:r>
          </a:p>
        </p:txBody>
      </p:sp>
      <p:pic>
        <p:nvPicPr>
          <p:cNvPr id="2" name="Grafika 1">
            <a:extLst>
              <a:ext uri="{FF2B5EF4-FFF2-40B4-BE49-F238E27FC236}">
                <a16:creationId xmlns:a16="http://schemas.microsoft.com/office/drawing/2014/main" id="{7A3D8063-71C7-39A7-11D6-81C71973C5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261" b="9209"/>
          <a:stretch/>
        </p:blipFill>
        <p:spPr>
          <a:xfrm>
            <a:off x="5752790" y="0"/>
            <a:ext cx="643921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B40BE02-5BDB-4AE1-D700-6B9D2EBF5AD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2842" y="715255"/>
            <a:ext cx="1914358" cy="71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148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70491-6C2F-22AA-A9BE-B4A64534A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9712" y="718032"/>
            <a:ext cx="9721713" cy="3105823"/>
          </a:xfrm>
        </p:spPr>
        <p:txBody>
          <a:bodyPr/>
          <a:lstStyle/>
          <a:p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Visokošolski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knjižničar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prihodnosti</a:t>
            </a:r>
            <a:endParaRPr lang="en-S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DECCBB-2FF2-2E02-FD18-3C4396E04D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9713" y="4036291"/>
            <a:ext cx="6739668" cy="1221508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med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novimi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kompetencami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vlogami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pričakovanji</a:t>
            </a:r>
            <a:endParaRPr lang="en-S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45950F-80C7-BCC6-8638-FD0D39DE216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Tomaž Ulčakar, UL EF</a:t>
            </a:r>
            <a:endParaRPr lang="en-S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Leja Borovnjak, UL TEOF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19BA86A-7B9C-6573-A38B-C64325A31D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235609" y="5680364"/>
            <a:ext cx="5571728" cy="539459"/>
          </a:xfrm>
        </p:spPr>
        <p:txBody>
          <a:bodyPr/>
          <a:lstStyle/>
          <a:p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Kongres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ZBDS 2026</a:t>
            </a:r>
            <a:endParaRPr lang="en-S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2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747BE27-0673-4A68-8F43-0790E2C9AF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66" b="5363"/>
          <a:stretch/>
        </p:blipFill>
        <p:spPr>
          <a:xfrm>
            <a:off x="0" y="1234440"/>
            <a:ext cx="9381289" cy="45262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277ADED-8107-44DD-AFA9-0535AF96C3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66" b="5363"/>
          <a:stretch/>
        </p:blipFill>
        <p:spPr>
          <a:xfrm>
            <a:off x="2810711" y="1234440"/>
            <a:ext cx="9381289" cy="45262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2920" y="164592"/>
            <a:ext cx="106984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E53127"/>
                </a:solidFill>
                <a:latin typeface="Arial"/>
              </a:rPr>
              <a:t>Uvodna izhodišča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22960"/>
            <a:ext cx="502920" cy="41148"/>
          </a:xfrm>
          <a:prstGeom prst="rect">
            <a:avLst/>
          </a:prstGeom>
          <a:solidFill>
            <a:srgbClr val="E531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182880"/>
            <a:ext cx="566928" cy="3912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75720" y="6473952"/>
            <a:ext cx="2743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666C70"/>
                </a:solidFill>
                <a:latin typeface="Arial"/>
              </a:rPr>
              <a:t>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7038" y="1234440"/>
            <a:ext cx="6903720" cy="4526280"/>
          </a:xfrm>
          <a:prstGeom prst="roundRect">
            <a:avLst/>
          </a:prstGeom>
          <a:solidFill>
            <a:srgbClr val="FAFAF9">
              <a:alpha val="7490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868680" y="1572768"/>
            <a:ext cx="5394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>
                <a:solidFill>
                  <a:srgbClr val="303438"/>
                </a:solidFill>
                <a:latin typeface="Arial"/>
              </a:rPr>
              <a:t>Visokošolske knjižnice v Sloveniji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1938528"/>
            <a:ext cx="5303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dirty="0">
                <a:solidFill>
                  <a:srgbClr val="666C70"/>
                </a:solidFill>
                <a:latin typeface="Arial"/>
              </a:rPr>
              <a:t>so </a:t>
            </a:r>
            <a:r>
              <a:rPr sz="1700" b="0" dirty="0" err="1">
                <a:solidFill>
                  <a:srgbClr val="666C70"/>
                </a:solidFill>
                <a:latin typeface="Arial"/>
              </a:rPr>
              <a:t>sestavni</a:t>
            </a:r>
            <a:r>
              <a:rPr sz="1700" b="0" dirty="0">
                <a:solidFill>
                  <a:srgbClr val="666C70"/>
                </a:solidFill>
                <a:latin typeface="Arial"/>
              </a:rPr>
              <a:t> del </a:t>
            </a:r>
            <a:r>
              <a:rPr sz="1700" b="0" dirty="0" err="1">
                <a:solidFill>
                  <a:srgbClr val="666C70"/>
                </a:solidFill>
                <a:latin typeface="Arial"/>
              </a:rPr>
              <a:t>univerz</a:t>
            </a:r>
            <a:r>
              <a:rPr sz="1700" b="0" dirty="0">
                <a:solidFill>
                  <a:srgbClr val="666C70"/>
                </a:solidFill>
                <a:latin typeface="Arial"/>
              </a:rPr>
              <a:t> in </a:t>
            </a:r>
            <a:r>
              <a:rPr sz="1700" b="0" dirty="0" err="1">
                <a:solidFill>
                  <a:srgbClr val="666C70"/>
                </a:solidFill>
                <a:latin typeface="Arial"/>
              </a:rPr>
              <a:t>fakultet</a:t>
            </a:r>
            <a:r>
              <a:rPr sz="1700" b="0" dirty="0">
                <a:solidFill>
                  <a:srgbClr val="666C70"/>
                </a:solidFill>
                <a:latin typeface="Arial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542032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E53127"/>
                </a:solidFill>
                <a:latin typeface="Arial"/>
              </a:rPr>
              <a:t>Ključna vloga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14600" y="2532888"/>
            <a:ext cx="42976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303438"/>
                </a:solidFill>
                <a:latin typeface="Arial"/>
              </a:rPr>
              <a:t>podpora izobraževanju, raziskovanju in razvoju akademske skupnosti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401568"/>
            <a:ext cx="14173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E53127"/>
                </a:solidFill>
                <a:latin typeface="Arial"/>
              </a:rPr>
              <a:t>Knjižničarji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48840" y="3401568"/>
            <a:ext cx="44805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303438"/>
                </a:solidFill>
                <a:latin typeface="Arial"/>
              </a:rPr>
              <a:t>umeščeni med »samostojne strokovne sodelavce«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68680" y="4251960"/>
            <a:ext cx="5166360" cy="960120"/>
          </a:xfrm>
          <a:prstGeom prst="roundRect">
            <a:avLst/>
          </a:prstGeom>
          <a:solidFill>
            <a:srgbClr val="E531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" y="4489704"/>
            <a:ext cx="47091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dirty="0">
                <a:solidFill>
                  <a:srgbClr val="FFFFFF"/>
                </a:solidFill>
                <a:latin typeface="Arial"/>
              </a:rPr>
              <a:t>2024 — </a:t>
            </a:r>
            <a:r>
              <a:rPr sz="2400" b="1" dirty="0" err="1">
                <a:solidFill>
                  <a:srgbClr val="FFFFFF"/>
                </a:solidFill>
                <a:latin typeface="Arial"/>
              </a:rPr>
              <a:t>prelomno</a:t>
            </a:r>
            <a:r>
              <a:rPr sz="24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Arial"/>
              </a:rPr>
              <a:t>leto</a:t>
            </a:r>
            <a:r>
              <a:rPr sz="2400" b="1" dirty="0">
                <a:solidFill>
                  <a:srgbClr val="FFFFFF"/>
                </a:solidFill>
                <a:latin typeface="Arial"/>
              </a:rPr>
              <a:t>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64592"/>
            <a:ext cx="106984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E53127"/>
                </a:solidFill>
                <a:latin typeface="Arial"/>
              </a:rPr>
              <a:t>Od standardov do novih kompetenc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22960"/>
            <a:ext cx="502920" cy="41148"/>
          </a:xfrm>
          <a:prstGeom prst="rect">
            <a:avLst/>
          </a:prstGeom>
          <a:solidFill>
            <a:srgbClr val="E531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182880"/>
            <a:ext cx="566928" cy="3912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75720" y="6473952"/>
            <a:ext cx="2743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666C70"/>
                </a:solidFill>
                <a:latin typeface="Arial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477455"/>
            <a:ext cx="106984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dirty="0">
                <a:solidFill>
                  <a:srgbClr val="666C70"/>
                </a:solidFill>
                <a:latin typeface="Arial"/>
              </a:rPr>
              <a:t>Pot od </a:t>
            </a:r>
            <a:r>
              <a:rPr sz="1600" b="0" dirty="0" err="1">
                <a:solidFill>
                  <a:srgbClr val="666C70"/>
                </a:solidFill>
                <a:latin typeface="Arial"/>
              </a:rPr>
              <a:t>profesionalne</a:t>
            </a:r>
            <a:r>
              <a:rPr sz="1600" b="0" dirty="0">
                <a:solidFill>
                  <a:srgbClr val="666C70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666C70"/>
                </a:solidFill>
                <a:latin typeface="Arial"/>
              </a:rPr>
              <a:t>standardizacije</a:t>
            </a:r>
            <a:r>
              <a:rPr sz="1600" b="0" dirty="0">
                <a:solidFill>
                  <a:srgbClr val="666C70"/>
                </a:solidFill>
                <a:latin typeface="Arial"/>
              </a:rPr>
              <a:t> do </a:t>
            </a:r>
            <a:r>
              <a:rPr sz="1600" b="0" dirty="0" err="1">
                <a:solidFill>
                  <a:srgbClr val="666C70"/>
                </a:solidFill>
                <a:latin typeface="Arial"/>
              </a:rPr>
              <a:t>strateškega</a:t>
            </a:r>
            <a:r>
              <a:rPr sz="1600" b="0" dirty="0">
                <a:solidFill>
                  <a:srgbClr val="666C70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666C70"/>
                </a:solidFill>
                <a:latin typeface="Arial"/>
              </a:rPr>
              <a:t>pozicioniranja</a:t>
            </a:r>
            <a:r>
              <a:rPr sz="1600" b="0" dirty="0">
                <a:solidFill>
                  <a:srgbClr val="666C70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666C70"/>
                </a:solidFill>
                <a:latin typeface="Arial"/>
              </a:rPr>
              <a:t>poklica</a:t>
            </a:r>
            <a:endParaRPr sz="1600" b="0" dirty="0">
              <a:solidFill>
                <a:srgbClr val="666C70"/>
              </a:solidFill>
              <a:latin typeface="Arial"/>
            </a:endParaRPr>
          </a:p>
        </p:txBody>
      </p:sp>
      <p:cxnSp>
        <p:nvCxnSpPr>
          <p:cNvPr id="7" name="Connector 6"/>
          <p:cNvCxnSpPr/>
          <p:nvPr/>
        </p:nvCxnSpPr>
        <p:spPr>
          <a:xfrm>
            <a:off x="2075688" y="3250738"/>
            <a:ext cx="731520" cy="0"/>
          </a:xfrm>
          <a:prstGeom prst="line">
            <a:avLst/>
          </a:prstGeom>
          <a:ln w="25400">
            <a:solidFill>
              <a:srgbClr val="D2D5D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161288" y="2948986"/>
            <a:ext cx="530352" cy="530352"/>
          </a:xfrm>
          <a:prstGeom prst="ellipse">
            <a:avLst/>
          </a:prstGeom>
          <a:solidFill>
            <a:srgbClr val="E531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61288" y="2994706"/>
            <a:ext cx="530352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3707938"/>
            <a:ext cx="1780032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 dirty="0" err="1">
                <a:solidFill>
                  <a:srgbClr val="303438"/>
                </a:solidFill>
                <a:latin typeface="Arial"/>
              </a:rPr>
              <a:t>Standardizaci</a:t>
            </a:r>
            <a:r>
              <a:rPr lang="en-GB" sz="1700" b="1" dirty="0" err="1">
                <a:solidFill>
                  <a:srgbClr val="303438"/>
                </a:solidFill>
                <a:latin typeface="Arial"/>
              </a:rPr>
              <a:t>ja</a:t>
            </a:r>
            <a:endParaRPr sz="1700" b="1" dirty="0">
              <a:solidFill>
                <a:srgbClr val="303438"/>
              </a:solidFill>
              <a:latin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8368" y="4119418"/>
            <a:ext cx="1645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>
                <a:solidFill>
                  <a:srgbClr val="666C70"/>
                </a:solidFill>
                <a:latin typeface="Arial"/>
              </a:rPr>
              <a:t>nacionalne pobude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343400" y="3250738"/>
            <a:ext cx="731520" cy="0"/>
          </a:xfrm>
          <a:prstGeom prst="line">
            <a:avLst/>
          </a:prstGeom>
          <a:ln w="25400">
            <a:solidFill>
              <a:srgbClr val="D2D5D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429000" y="2948986"/>
            <a:ext cx="530352" cy="530352"/>
          </a:xfrm>
          <a:prstGeom prst="ellipse">
            <a:avLst/>
          </a:prstGeom>
          <a:solidFill>
            <a:srgbClr val="303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429000" y="2994706"/>
            <a:ext cx="530352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26080" y="3707938"/>
            <a:ext cx="1645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303438"/>
                </a:solidFill>
                <a:latin typeface="Arial"/>
              </a:rPr>
              <a:t>Položaj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60073" y="4119418"/>
            <a:ext cx="1911927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 dirty="0" err="1">
                <a:solidFill>
                  <a:srgbClr val="666C70"/>
                </a:solidFill>
                <a:latin typeface="Arial"/>
              </a:rPr>
              <a:t>analiza</a:t>
            </a:r>
            <a:r>
              <a:rPr sz="1200" b="0" dirty="0">
                <a:solidFill>
                  <a:srgbClr val="666C70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666C70"/>
                </a:solidFill>
                <a:latin typeface="Arial"/>
              </a:rPr>
              <a:t>sedanjega</a:t>
            </a:r>
            <a:r>
              <a:rPr sz="1200" b="0" dirty="0">
                <a:solidFill>
                  <a:srgbClr val="666C70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666C70"/>
                </a:solidFill>
                <a:latin typeface="Arial"/>
              </a:rPr>
              <a:t>stanja</a:t>
            </a:r>
            <a:endParaRPr sz="1200" b="0" dirty="0">
              <a:solidFill>
                <a:srgbClr val="666C70"/>
              </a:solidFill>
              <a:latin typeface="Arial"/>
            </a:endParaRPr>
          </a:p>
        </p:txBody>
      </p:sp>
      <p:cxnSp>
        <p:nvCxnSpPr>
          <p:cNvPr id="17" name="Connector 16"/>
          <p:cNvCxnSpPr/>
          <p:nvPr/>
        </p:nvCxnSpPr>
        <p:spPr>
          <a:xfrm>
            <a:off x="6611112" y="3250738"/>
            <a:ext cx="731519" cy="0"/>
          </a:xfrm>
          <a:prstGeom prst="line">
            <a:avLst/>
          </a:prstGeom>
          <a:ln w="25400">
            <a:solidFill>
              <a:srgbClr val="D2D5D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5696712" y="2948986"/>
            <a:ext cx="530352" cy="530352"/>
          </a:xfrm>
          <a:prstGeom prst="ellipse">
            <a:avLst/>
          </a:prstGeom>
          <a:solidFill>
            <a:srgbClr val="303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696712" y="2994706"/>
            <a:ext cx="530352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93792" y="3707938"/>
            <a:ext cx="1645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303438"/>
                </a:solidFill>
                <a:latin typeface="Arial"/>
              </a:rPr>
              <a:t>Kompetence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74921" y="4119418"/>
            <a:ext cx="1963188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 dirty="0" err="1">
                <a:solidFill>
                  <a:srgbClr val="666C70"/>
                </a:solidFill>
                <a:latin typeface="Arial"/>
              </a:rPr>
              <a:t>karierne</a:t>
            </a:r>
            <a:r>
              <a:rPr sz="1200" b="0" dirty="0">
                <a:solidFill>
                  <a:srgbClr val="666C70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666C70"/>
                </a:solidFill>
                <a:latin typeface="Arial"/>
              </a:rPr>
              <a:t>poti</a:t>
            </a:r>
            <a:r>
              <a:rPr sz="1200" b="0" dirty="0">
                <a:solidFill>
                  <a:srgbClr val="666C70"/>
                </a:solidFill>
                <a:latin typeface="Arial"/>
              </a:rPr>
              <a:t> in </a:t>
            </a:r>
            <a:r>
              <a:rPr sz="1200" b="0" dirty="0" err="1">
                <a:solidFill>
                  <a:srgbClr val="666C70"/>
                </a:solidFill>
                <a:latin typeface="Arial"/>
              </a:rPr>
              <a:t>novi</a:t>
            </a:r>
            <a:r>
              <a:rPr sz="1200" b="0" dirty="0">
                <a:solidFill>
                  <a:srgbClr val="666C70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666C70"/>
                </a:solidFill>
                <a:latin typeface="Arial"/>
              </a:rPr>
              <a:t>okvirji</a:t>
            </a:r>
            <a:endParaRPr sz="1200" b="0" dirty="0">
              <a:solidFill>
                <a:srgbClr val="666C70"/>
              </a:solidFill>
              <a:latin typeface="Arial"/>
            </a:endParaRPr>
          </a:p>
        </p:txBody>
      </p:sp>
      <p:cxnSp>
        <p:nvCxnSpPr>
          <p:cNvPr id="22" name="Connector 21"/>
          <p:cNvCxnSpPr/>
          <p:nvPr/>
        </p:nvCxnSpPr>
        <p:spPr>
          <a:xfrm>
            <a:off x="8878824" y="3250738"/>
            <a:ext cx="731520" cy="0"/>
          </a:xfrm>
          <a:prstGeom prst="line">
            <a:avLst/>
          </a:prstGeom>
          <a:ln w="25400">
            <a:solidFill>
              <a:srgbClr val="D2D5D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7964424" y="2948986"/>
            <a:ext cx="530352" cy="530352"/>
          </a:xfrm>
          <a:prstGeom prst="ellipse">
            <a:avLst/>
          </a:prstGeom>
          <a:solidFill>
            <a:srgbClr val="303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964424" y="2994706"/>
            <a:ext cx="530352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61504" y="3707938"/>
            <a:ext cx="1645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303438"/>
                </a:solidFill>
                <a:latin typeface="Arial"/>
              </a:rPr>
              <a:t>Pričakovanja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63107" y="4119418"/>
            <a:ext cx="2268820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 dirty="0" err="1">
                <a:solidFill>
                  <a:srgbClr val="666C70"/>
                </a:solidFill>
                <a:latin typeface="Arial"/>
              </a:rPr>
              <a:t>sodobna</a:t>
            </a:r>
            <a:r>
              <a:rPr sz="1200" b="0" dirty="0">
                <a:solidFill>
                  <a:srgbClr val="666C70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666C70"/>
                </a:solidFill>
                <a:latin typeface="Arial"/>
              </a:rPr>
              <a:t>akademska</a:t>
            </a:r>
            <a:r>
              <a:rPr sz="1200" b="0" dirty="0">
                <a:solidFill>
                  <a:srgbClr val="666C70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666C70"/>
                </a:solidFill>
                <a:latin typeface="Arial"/>
              </a:rPr>
              <a:t>institucija</a:t>
            </a:r>
            <a:endParaRPr sz="1200" b="0" dirty="0">
              <a:solidFill>
                <a:srgbClr val="666C70"/>
              </a:solidFill>
              <a:latin typeface="Arial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10232136" y="2948986"/>
            <a:ext cx="530352" cy="530352"/>
          </a:xfrm>
          <a:prstGeom prst="ellipse">
            <a:avLst/>
          </a:prstGeom>
          <a:solidFill>
            <a:srgbClr val="E531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232136" y="2994706"/>
            <a:ext cx="530352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05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29216" y="3707938"/>
            <a:ext cx="1645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303438"/>
                </a:solidFill>
                <a:latin typeface="Arial"/>
              </a:rPr>
              <a:t>Prihodnost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29215" y="4119418"/>
            <a:ext cx="1911927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 dirty="0" err="1">
                <a:solidFill>
                  <a:srgbClr val="666C70"/>
                </a:solidFill>
                <a:latin typeface="Arial"/>
              </a:rPr>
              <a:t>trajnostno</a:t>
            </a:r>
            <a:r>
              <a:rPr sz="1200" b="0" dirty="0">
                <a:solidFill>
                  <a:srgbClr val="666C70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666C70"/>
                </a:solidFill>
                <a:latin typeface="Arial"/>
              </a:rPr>
              <a:t>pozicioniranje</a:t>
            </a:r>
            <a:endParaRPr sz="1200" b="0" dirty="0">
              <a:solidFill>
                <a:srgbClr val="666C7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Connector 6">
            <a:extLst>
              <a:ext uri="{FF2B5EF4-FFF2-40B4-BE49-F238E27FC236}">
                <a16:creationId xmlns:a16="http://schemas.microsoft.com/office/drawing/2014/main" id="{0A5B103E-A050-4F57-9F82-347156049CFE}"/>
              </a:ext>
            </a:extLst>
          </p:cNvPr>
          <p:cNvCxnSpPr>
            <a:cxnSpLocks/>
            <a:stCxn id="24" idx="0"/>
          </p:cNvCxnSpPr>
          <p:nvPr/>
        </p:nvCxnSpPr>
        <p:spPr>
          <a:xfrm flipV="1">
            <a:off x="10168128" y="3200400"/>
            <a:ext cx="978316" cy="1719072"/>
          </a:xfrm>
          <a:prstGeom prst="line">
            <a:avLst/>
          </a:prstGeom>
          <a:ln w="38100">
            <a:solidFill>
              <a:srgbClr val="CDD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02920" y="164592"/>
            <a:ext cx="106984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E53127"/>
                </a:solidFill>
                <a:latin typeface="Arial"/>
              </a:rPr>
              <a:t>Ključne pobude: od analiz do plačne reforme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22960"/>
            <a:ext cx="502920" cy="41148"/>
          </a:xfrm>
          <a:prstGeom prst="rect">
            <a:avLst/>
          </a:prstGeom>
          <a:solidFill>
            <a:srgbClr val="E531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182880"/>
            <a:ext cx="566928" cy="3912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75720" y="6473952"/>
            <a:ext cx="2743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666C70"/>
                </a:solidFill>
                <a:latin typeface="Arial"/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1445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dirty="0">
                <a:solidFill>
                  <a:srgbClr val="666C70"/>
                </a:solidFill>
                <a:latin typeface="Arial"/>
              </a:rPr>
              <a:t>Razvoj </a:t>
            </a:r>
            <a:r>
              <a:rPr sz="1600" b="0" dirty="0" err="1">
                <a:solidFill>
                  <a:srgbClr val="666C70"/>
                </a:solidFill>
                <a:latin typeface="Arial"/>
              </a:rPr>
              <a:t>ni</a:t>
            </a:r>
            <a:r>
              <a:rPr sz="1600" b="0" dirty="0">
                <a:solidFill>
                  <a:srgbClr val="666C70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666C70"/>
                </a:solidFill>
                <a:latin typeface="Arial"/>
              </a:rPr>
              <a:t>bil</a:t>
            </a:r>
            <a:r>
              <a:rPr sz="1600" b="0" dirty="0">
                <a:solidFill>
                  <a:srgbClr val="666C70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666C70"/>
                </a:solidFill>
                <a:latin typeface="Arial"/>
              </a:rPr>
              <a:t>en</a:t>
            </a:r>
            <a:r>
              <a:rPr sz="1600" b="0" dirty="0">
                <a:solidFill>
                  <a:srgbClr val="666C70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666C70"/>
                </a:solidFill>
                <a:latin typeface="Arial"/>
              </a:rPr>
              <a:t>sam</a:t>
            </a:r>
            <a:r>
              <a:rPr sz="1600" b="0" dirty="0">
                <a:solidFill>
                  <a:srgbClr val="666C70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666C70"/>
                </a:solidFill>
                <a:latin typeface="Arial"/>
              </a:rPr>
              <a:t>dogodek</a:t>
            </a:r>
            <a:r>
              <a:rPr sz="1600" b="0" dirty="0">
                <a:solidFill>
                  <a:srgbClr val="666C70"/>
                </a:solidFill>
                <a:latin typeface="Arial"/>
              </a:rPr>
              <a:t>, </a:t>
            </a:r>
            <a:r>
              <a:rPr sz="1600" b="0" dirty="0" err="1">
                <a:solidFill>
                  <a:srgbClr val="666C70"/>
                </a:solidFill>
                <a:latin typeface="Arial"/>
              </a:rPr>
              <a:t>temveč</a:t>
            </a:r>
            <a:r>
              <a:rPr sz="1600" b="0" dirty="0">
                <a:solidFill>
                  <a:srgbClr val="666C70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666C70"/>
                </a:solidFill>
                <a:latin typeface="Arial"/>
              </a:rPr>
              <a:t>zaporedje</a:t>
            </a:r>
            <a:r>
              <a:rPr sz="1600" b="0" dirty="0">
                <a:solidFill>
                  <a:srgbClr val="666C70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666C70"/>
                </a:solidFill>
                <a:latin typeface="Arial"/>
              </a:rPr>
              <a:t>pobud</a:t>
            </a:r>
            <a:r>
              <a:rPr sz="1600" b="0" dirty="0">
                <a:solidFill>
                  <a:srgbClr val="666C70"/>
                </a:solidFill>
                <a:latin typeface="Arial"/>
              </a:rPr>
              <a:t>, </a:t>
            </a:r>
            <a:r>
              <a:rPr sz="1600" b="0" dirty="0" err="1">
                <a:solidFill>
                  <a:srgbClr val="666C70"/>
                </a:solidFill>
                <a:latin typeface="Arial"/>
              </a:rPr>
              <a:t>analiz</a:t>
            </a:r>
            <a:r>
              <a:rPr sz="1600" b="0" dirty="0">
                <a:solidFill>
                  <a:srgbClr val="666C70"/>
                </a:solidFill>
                <a:latin typeface="Arial"/>
              </a:rPr>
              <a:t> in </a:t>
            </a:r>
            <a:r>
              <a:rPr sz="1600" b="0" dirty="0" err="1">
                <a:solidFill>
                  <a:srgbClr val="666C70"/>
                </a:solidFill>
                <a:latin typeface="Arial"/>
              </a:rPr>
              <a:t>dialoga</a:t>
            </a:r>
            <a:r>
              <a:rPr sz="1600" b="0" dirty="0">
                <a:solidFill>
                  <a:srgbClr val="666C70"/>
                </a:solidFill>
                <a:latin typeface="Arial"/>
              </a:rPr>
              <a:t>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914400" y="3200400"/>
            <a:ext cx="10241280" cy="0"/>
          </a:xfrm>
          <a:prstGeom prst="line">
            <a:avLst/>
          </a:prstGeom>
          <a:ln w="38100">
            <a:solidFill>
              <a:srgbClr val="CDD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143000" y="3035808"/>
            <a:ext cx="329184" cy="329184"/>
          </a:xfrm>
          <a:prstGeom prst="ellipse">
            <a:avLst/>
          </a:prstGeom>
          <a:solidFill>
            <a:srgbClr val="303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2423160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303438"/>
                </a:solidFill>
                <a:latin typeface="Arial"/>
              </a:rPr>
              <a:t>2019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611880"/>
            <a:ext cx="1600200" cy="8925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GB" sz="1300" b="0" dirty="0" err="1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</a:t>
            </a:r>
            <a:r>
              <a:rPr lang="en-GB" sz="1300" b="0" dirty="0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</a:t>
            </a:r>
            <a:r>
              <a:rPr sz="1300" b="0" dirty="0" err="1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trategij</a:t>
            </a:r>
            <a:r>
              <a:rPr lang="en-GB" sz="1300" b="0" dirty="0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(</a:t>
            </a:r>
            <a:r>
              <a:rPr lang="en-GB" sz="1300" b="0" dirty="0" err="1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univerze</a:t>
            </a:r>
            <a:r>
              <a:rPr lang="en-GB" sz="1300" b="0" dirty="0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300" b="0" dirty="0" err="1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stroka</a:t>
            </a:r>
            <a:r>
              <a:rPr lang="en-GB" sz="1300" b="0" dirty="0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300" b="0" dirty="0" err="1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spremembe</a:t>
            </a:r>
            <a:r>
              <a:rPr lang="en-GB" sz="1300" b="0" dirty="0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 </a:t>
            </a:r>
            <a:r>
              <a:rPr lang="en-GB" sz="1300" b="0" dirty="0" err="1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družbi</a:t>
            </a:r>
            <a:r>
              <a:rPr lang="en-GB" sz="1300" b="0" dirty="0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…)</a:t>
            </a:r>
            <a:endParaRPr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246120" y="3035808"/>
            <a:ext cx="329184" cy="329184"/>
          </a:xfrm>
          <a:prstGeom prst="ellipse">
            <a:avLst/>
          </a:prstGeom>
          <a:solidFill>
            <a:srgbClr val="303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017520" y="2423160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303438"/>
                </a:solidFill>
                <a:latin typeface="Arial"/>
              </a:rPr>
              <a:t>2022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06039" y="3611880"/>
            <a:ext cx="1600200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 dirty="0" err="1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Analiza</a:t>
            </a:r>
            <a:r>
              <a:rPr sz="1300" b="0" dirty="0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b="0" dirty="0" err="1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delovnih</a:t>
            </a:r>
            <a:br>
              <a:rPr sz="1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300" dirty="0" err="1">
                <a:latin typeface="Arial" panose="020B0604020202020204" pitchFamily="34" charset="0"/>
                <a:cs typeface="Arial" panose="020B0604020202020204" pitchFamily="34" charset="0"/>
              </a:rPr>
              <a:t>mest</a:t>
            </a:r>
            <a:endParaRPr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349240" y="3035808"/>
            <a:ext cx="329184" cy="329184"/>
          </a:xfrm>
          <a:prstGeom prst="ellipse">
            <a:avLst/>
          </a:prstGeom>
          <a:solidFill>
            <a:srgbClr val="303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120640" y="2423160"/>
            <a:ext cx="97536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 dirty="0">
                <a:solidFill>
                  <a:srgbClr val="303438"/>
                </a:solidFill>
                <a:latin typeface="Arial"/>
              </a:rPr>
              <a:t>2022–24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09159" y="3611880"/>
            <a:ext cx="1600200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 dirty="0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Dialog s</a:t>
            </a:r>
            <a:br>
              <a:rPr sz="1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300" dirty="0" err="1">
                <a:latin typeface="Arial" panose="020B0604020202020204" pitchFamily="34" charset="0"/>
                <a:cs typeface="Arial" panose="020B0604020202020204" pitchFamily="34" charset="0"/>
              </a:rPr>
              <a:t>sindikati</a:t>
            </a:r>
            <a:endParaRPr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7452360" y="3035808"/>
            <a:ext cx="329184" cy="329184"/>
          </a:xfrm>
          <a:prstGeom prst="ellipse">
            <a:avLst/>
          </a:prstGeom>
          <a:solidFill>
            <a:srgbClr val="303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223760" y="2423160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303438"/>
                </a:solidFill>
                <a:latin typeface="Arial"/>
              </a:rPr>
              <a:t>2024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12280" y="3611880"/>
            <a:ext cx="1600200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GB" sz="1300" b="0" dirty="0" err="1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Analize</a:t>
            </a:r>
            <a:r>
              <a:rPr lang="en-GB" sz="1300" b="0" dirty="0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1300" b="0" dirty="0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b="0" dirty="0" err="1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statistike</a:t>
            </a:r>
            <a:r>
              <a:rPr lang="en-GB" sz="1300" b="0" dirty="0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sz="1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300" dirty="0" err="1">
                <a:latin typeface="Arial" panose="020B0604020202020204" pitchFamily="34" charset="0"/>
                <a:cs typeface="Arial" panose="020B0604020202020204" pitchFamily="34" charset="0"/>
              </a:rPr>
              <a:t>smernice</a:t>
            </a:r>
            <a:endParaRPr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9555480" y="3035808"/>
            <a:ext cx="329184" cy="329184"/>
          </a:xfrm>
          <a:prstGeom prst="ellipse">
            <a:avLst/>
          </a:prstGeom>
          <a:solidFill>
            <a:srgbClr val="E531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326880" y="2423160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E53127"/>
                </a:solidFill>
                <a:latin typeface="Arial"/>
              </a:rPr>
              <a:t>2024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15400" y="3611880"/>
            <a:ext cx="1600200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dirty="0" err="1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Aneks</a:t>
            </a:r>
            <a:r>
              <a:rPr sz="1300" b="1" dirty="0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 KPVIZ</a:t>
            </a:r>
            <a:br>
              <a:rPr sz="1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300" b="1" dirty="0">
                <a:latin typeface="Arial" panose="020B0604020202020204" pitchFamily="34" charset="0"/>
                <a:cs typeface="Arial" panose="020B0604020202020204" pitchFamily="34" charset="0"/>
              </a:rPr>
              <a:t>PRELOMNICA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98280" y="4754879"/>
            <a:ext cx="2148840" cy="1064017"/>
          </a:xfrm>
          <a:prstGeom prst="roundRect">
            <a:avLst/>
          </a:prstGeom>
          <a:solidFill>
            <a:srgbClr val="E531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253728" y="4919472"/>
            <a:ext cx="1828800" cy="7848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GB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15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riznavanje</a:t>
            </a:r>
            <a:r>
              <a:rPr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vloge</a:t>
            </a:r>
            <a:r>
              <a:rPr lang="en-GB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visokošolskih</a:t>
            </a:r>
            <a:r>
              <a:rPr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knjižničarjev</a:t>
            </a:r>
            <a:endParaRPr sz="1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64592"/>
            <a:ext cx="106984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E53127"/>
                </a:solidFill>
                <a:latin typeface="Arial"/>
              </a:rPr>
              <a:t>Plačna reforma – več kot le plače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22960"/>
            <a:ext cx="502920" cy="41148"/>
          </a:xfrm>
          <a:prstGeom prst="rect">
            <a:avLst/>
          </a:prstGeom>
          <a:solidFill>
            <a:srgbClr val="E531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182880"/>
            <a:ext cx="566928" cy="3912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75720" y="6473952"/>
            <a:ext cx="2743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666C70"/>
                </a:solidFill>
                <a:latin typeface="Arial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38404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400" b="1">
                <a:solidFill>
                  <a:srgbClr val="303438"/>
                </a:solidFill>
                <a:latin typeface="Arial"/>
              </a:rPr>
              <a:t>NOV NAZIV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74920" y="1325880"/>
            <a:ext cx="9144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200" b="1">
                <a:solidFill>
                  <a:srgbClr val="E53127"/>
                </a:solidFill>
                <a:latin typeface="Arial"/>
              </a:rPr>
              <a:t>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1417320"/>
            <a:ext cx="42976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400" b="1">
                <a:solidFill>
                  <a:srgbClr val="303438"/>
                </a:solidFill>
                <a:latin typeface="Arial"/>
              </a:rPr>
              <a:t>NOVA VLOGA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788920"/>
            <a:ext cx="3337560" cy="1554480"/>
          </a:xfrm>
          <a:prstGeom prst="roundRect">
            <a:avLst/>
          </a:prstGeom>
          <a:solidFill>
            <a:srgbClr val="F4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20" y="3063240"/>
            <a:ext cx="2880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 dirty="0">
                <a:solidFill>
                  <a:srgbClr val="E53127"/>
                </a:solidFill>
                <a:latin typeface="Arial"/>
              </a:rPr>
              <a:t>KARIERNI RAZVOJ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529584"/>
            <a:ext cx="2788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>
                <a:solidFill>
                  <a:srgbClr val="303438"/>
                </a:solidFill>
                <a:latin typeface="Arial"/>
              </a:rPr>
              <a:t>formalizacija delovnih mest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26280" y="2788920"/>
            <a:ext cx="3337560" cy="1554480"/>
          </a:xfrm>
          <a:prstGeom prst="roundRect">
            <a:avLst/>
          </a:prstGeom>
          <a:solidFill>
            <a:srgbClr val="F4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754880" y="3063240"/>
            <a:ext cx="2880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E53127"/>
                </a:solidFill>
                <a:latin typeface="Arial"/>
              </a:rPr>
              <a:t>KOMPETENCE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00600" y="3529584"/>
            <a:ext cx="2788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>
                <a:solidFill>
                  <a:srgbClr val="303438"/>
                </a:solidFill>
                <a:latin typeface="Arial"/>
              </a:rPr>
              <a:t>priznavanje zahtevnejših znanj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321040" y="2788920"/>
            <a:ext cx="3337560" cy="1554480"/>
          </a:xfrm>
          <a:prstGeom prst="roundRect">
            <a:avLst/>
          </a:prstGeom>
          <a:solidFill>
            <a:srgbClr val="F4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549640" y="3063240"/>
            <a:ext cx="2880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E53127"/>
                </a:solidFill>
                <a:latin typeface="Arial"/>
              </a:rPr>
              <a:t>VKLJUČEVANJE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95360" y="3529584"/>
            <a:ext cx="2788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>
                <a:solidFill>
                  <a:srgbClr val="303438"/>
                </a:solidFill>
                <a:latin typeface="Arial"/>
              </a:rPr>
              <a:t>strateški, raziskovalni in izobraževalni procesi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4983480"/>
            <a:ext cx="10927080" cy="731520"/>
          </a:xfrm>
          <a:prstGeom prst="roundRect">
            <a:avLst/>
          </a:prstGeom>
          <a:solidFill>
            <a:srgbClr val="303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71600" y="5179963"/>
            <a:ext cx="982980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Arial"/>
              </a:rPr>
              <a:t>Novi </a:t>
            </a:r>
            <a:r>
              <a:rPr sz="1600" b="1" dirty="0" err="1">
                <a:solidFill>
                  <a:srgbClr val="FFFFFF"/>
                </a:solidFill>
                <a:latin typeface="Arial"/>
              </a:rPr>
              <a:t>profesionalni</a:t>
            </a:r>
            <a:r>
              <a:rPr sz="16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FFFFFF"/>
                </a:solidFill>
                <a:latin typeface="Arial"/>
              </a:rPr>
              <a:t>okvir</a:t>
            </a:r>
            <a:r>
              <a:rPr sz="1600" b="1" dirty="0">
                <a:solidFill>
                  <a:srgbClr val="FFFFFF"/>
                </a:solidFill>
                <a:latin typeface="Arial"/>
              </a:rPr>
              <a:t>: </a:t>
            </a:r>
            <a:r>
              <a:rPr sz="1600" b="1" dirty="0" err="1">
                <a:solidFill>
                  <a:srgbClr val="FFFFFF"/>
                </a:solidFill>
                <a:latin typeface="Arial"/>
              </a:rPr>
              <a:t>interdisciplinarnost</a:t>
            </a:r>
            <a:r>
              <a:rPr sz="1600" b="1" dirty="0">
                <a:solidFill>
                  <a:srgbClr val="FFFFFF"/>
                </a:solidFill>
                <a:latin typeface="Arial"/>
              </a:rPr>
              <a:t> • </a:t>
            </a:r>
            <a:r>
              <a:rPr sz="1600" b="1" dirty="0" err="1">
                <a:solidFill>
                  <a:srgbClr val="FFFFFF"/>
                </a:solidFill>
                <a:latin typeface="Arial"/>
              </a:rPr>
              <a:t>tehnološka</a:t>
            </a:r>
            <a:r>
              <a:rPr sz="16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FFFFFF"/>
                </a:solidFill>
                <a:latin typeface="Arial"/>
              </a:rPr>
              <a:t>prilagodljivost</a:t>
            </a:r>
            <a:r>
              <a:rPr sz="1600" b="1" dirty="0">
                <a:solidFill>
                  <a:srgbClr val="FFFFFF"/>
                </a:solidFill>
                <a:latin typeface="Arial"/>
              </a:rPr>
              <a:t> • </a:t>
            </a:r>
            <a:r>
              <a:rPr sz="1600" b="1" dirty="0" err="1">
                <a:solidFill>
                  <a:srgbClr val="FFFFFF"/>
                </a:solidFill>
                <a:latin typeface="Arial"/>
              </a:rPr>
              <a:t>večja</a:t>
            </a:r>
            <a:r>
              <a:rPr sz="16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FFFFFF"/>
                </a:solidFill>
                <a:latin typeface="Arial"/>
              </a:rPr>
              <a:t>odgovornost</a:t>
            </a:r>
            <a:endParaRPr sz="1600" b="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64592"/>
            <a:ext cx="10698480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GB" sz="2600" b="1" dirty="0">
                <a:solidFill>
                  <a:srgbClr val="E53127"/>
                </a:solidFill>
                <a:latin typeface="Arial"/>
              </a:rPr>
              <a:t>V</a:t>
            </a:r>
            <a:r>
              <a:rPr sz="2600" b="1" dirty="0">
                <a:solidFill>
                  <a:srgbClr val="E53127"/>
                </a:solidFill>
                <a:latin typeface="Arial"/>
              </a:rPr>
              <a:t>loge </a:t>
            </a:r>
            <a:r>
              <a:rPr sz="2600" b="1" dirty="0" err="1">
                <a:solidFill>
                  <a:srgbClr val="E53127"/>
                </a:solidFill>
                <a:latin typeface="Arial"/>
              </a:rPr>
              <a:t>visokošolskega</a:t>
            </a:r>
            <a:r>
              <a:rPr sz="2600" b="1" dirty="0">
                <a:solidFill>
                  <a:srgbClr val="E53127"/>
                </a:solidFill>
                <a:latin typeface="Arial"/>
              </a:rPr>
              <a:t> </a:t>
            </a:r>
            <a:r>
              <a:rPr sz="2600" b="1" dirty="0" err="1">
                <a:solidFill>
                  <a:srgbClr val="E53127"/>
                </a:solidFill>
                <a:latin typeface="Arial"/>
              </a:rPr>
              <a:t>knjižničarja</a:t>
            </a:r>
            <a:endParaRPr sz="2600" b="1" dirty="0">
              <a:solidFill>
                <a:srgbClr val="E53127"/>
              </a:solidFill>
              <a:latin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2920" y="822960"/>
            <a:ext cx="502920" cy="41148"/>
          </a:xfrm>
          <a:prstGeom prst="rect">
            <a:avLst/>
          </a:prstGeom>
          <a:solidFill>
            <a:srgbClr val="E531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182880"/>
            <a:ext cx="566928" cy="3912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75720" y="6473952"/>
            <a:ext cx="2743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666C70"/>
                </a:solidFill>
                <a:latin typeface="Arial"/>
              </a:rPr>
              <a:t>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18335" y="1242845"/>
            <a:ext cx="2700000" cy="900000"/>
          </a:xfrm>
          <a:prstGeom prst="roundRect">
            <a:avLst/>
          </a:prstGeom>
          <a:solidFill>
            <a:srgbClr val="F4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5115335" y="1376704"/>
            <a:ext cx="2615501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 dirty="0">
                <a:solidFill>
                  <a:srgbClr val="E53127"/>
                </a:solidFill>
                <a:latin typeface="Arial"/>
              </a:rPr>
              <a:t>IZOBRAŽEVANJE</a:t>
            </a:r>
            <a:r>
              <a:rPr lang="en-GB" sz="1400" b="1" dirty="0">
                <a:solidFill>
                  <a:srgbClr val="E53127"/>
                </a:solidFill>
                <a:latin typeface="Arial"/>
              </a:rPr>
              <a:t> </a:t>
            </a:r>
            <a:endParaRPr sz="1400" b="1" dirty="0">
              <a:solidFill>
                <a:srgbClr val="E53127"/>
              </a:solidFill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15335" y="1681618"/>
            <a:ext cx="2615501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 dirty="0">
                <a:solidFill>
                  <a:srgbClr val="303438"/>
                </a:solidFill>
                <a:latin typeface="Arial"/>
              </a:rPr>
              <a:t>partner </a:t>
            </a:r>
            <a:r>
              <a:rPr sz="1100" b="0" dirty="0" err="1">
                <a:solidFill>
                  <a:srgbClr val="303438"/>
                </a:solidFill>
                <a:latin typeface="Arial"/>
              </a:rPr>
              <a:t>pri</a:t>
            </a:r>
            <a:r>
              <a:rPr sz="1100" b="0" dirty="0">
                <a:solidFill>
                  <a:srgbClr val="303438"/>
                </a:solidFill>
                <a:latin typeface="Arial"/>
              </a:rPr>
              <a:t> </a:t>
            </a:r>
            <a:r>
              <a:rPr sz="1100" b="0" dirty="0" err="1">
                <a:solidFill>
                  <a:srgbClr val="303438"/>
                </a:solidFill>
                <a:latin typeface="Arial"/>
              </a:rPr>
              <a:t>učenju</a:t>
            </a:r>
            <a:r>
              <a:rPr sz="1100" b="0" dirty="0">
                <a:solidFill>
                  <a:srgbClr val="303438"/>
                </a:solidFill>
                <a:latin typeface="Arial"/>
              </a:rPr>
              <a:t> in </a:t>
            </a:r>
            <a:r>
              <a:rPr sz="1100" b="0" dirty="0" err="1">
                <a:solidFill>
                  <a:srgbClr val="303438"/>
                </a:solidFill>
                <a:latin typeface="Arial"/>
              </a:rPr>
              <a:t>raziskovanju</a:t>
            </a:r>
            <a:endParaRPr sz="1100" b="0" dirty="0">
              <a:solidFill>
                <a:srgbClr val="303438"/>
              </a:solidFill>
              <a:latin typeface="Arial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118335" y="3197656"/>
            <a:ext cx="2700000" cy="900000"/>
          </a:xfrm>
          <a:prstGeom prst="roundRect">
            <a:avLst/>
          </a:prstGeom>
          <a:solidFill>
            <a:srgbClr val="F4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118335" y="4175061"/>
            <a:ext cx="2700000" cy="900000"/>
          </a:xfrm>
          <a:prstGeom prst="roundRect">
            <a:avLst/>
          </a:prstGeom>
          <a:solidFill>
            <a:srgbClr val="F4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275001" y="3339879"/>
            <a:ext cx="2425097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 dirty="0">
                <a:solidFill>
                  <a:srgbClr val="E53127"/>
                </a:solidFill>
                <a:latin typeface="Arial"/>
              </a:rPr>
              <a:t>PODATKI &amp; FAIR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75001" y="3632487"/>
            <a:ext cx="2425097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 dirty="0" err="1">
                <a:solidFill>
                  <a:srgbClr val="303438"/>
                </a:solidFill>
                <a:latin typeface="Arial"/>
              </a:rPr>
              <a:t>repozitoriji</a:t>
            </a:r>
            <a:r>
              <a:rPr sz="1100" b="0" dirty="0">
                <a:solidFill>
                  <a:srgbClr val="303438"/>
                </a:solidFill>
                <a:latin typeface="Arial"/>
              </a:rPr>
              <a:t> in </a:t>
            </a:r>
            <a:r>
              <a:rPr sz="1100" b="0" dirty="0" err="1">
                <a:solidFill>
                  <a:srgbClr val="303438"/>
                </a:solidFill>
                <a:latin typeface="Arial"/>
              </a:rPr>
              <a:t>raziskovalni</a:t>
            </a:r>
            <a:r>
              <a:rPr sz="1100" b="0" dirty="0">
                <a:solidFill>
                  <a:srgbClr val="303438"/>
                </a:solidFill>
                <a:latin typeface="Arial"/>
              </a:rPr>
              <a:t> </a:t>
            </a:r>
            <a:r>
              <a:rPr sz="1100" b="0" dirty="0" err="1">
                <a:solidFill>
                  <a:srgbClr val="303438"/>
                </a:solidFill>
                <a:latin typeface="Arial"/>
              </a:rPr>
              <a:t>podatki</a:t>
            </a:r>
            <a:endParaRPr sz="1100" b="0" dirty="0">
              <a:solidFill>
                <a:srgbClr val="303438"/>
              </a:solidFill>
              <a:latin typeface="Arial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118335" y="5152467"/>
            <a:ext cx="2700000" cy="900000"/>
          </a:xfrm>
          <a:prstGeom prst="roundRect">
            <a:avLst/>
          </a:prstGeom>
          <a:solidFill>
            <a:srgbClr val="F4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305739" y="4294876"/>
            <a:ext cx="2425097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 dirty="0">
                <a:solidFill>
                  <a:srgbClr val="E53127"/>
                </a:solidFill>
                <a:latin typeface="Arial"/>
              </a:rPr>
              <a:t>AI-PISMENOST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05739" y="4587484"/>
            <a:ext cx="2425097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 dirty="0" err="1">
                <a:solidFill>
                  <a:srgbClr val="303438"/>
                </a:solidFill>
                <a:latin typeface="Arial"/>
              </a:rPr>
              <a:t>informacijska</a:t>
            </a:r>
            <a:r>
              <a:rPr sz="1100" b="0" dirty="0">
                <a:solidFill>
                  <a:srgbClr val="303438"/>
                </a:solidFill>
                <a:latin typeface="Arial"/>
              </a:rPr>
              <a:t> in </a:t>
            </a:r>
            <a:r>
              <a:rPr sz="1100" b="0" dirty="0" err="1">
                <a:solidFill>
                  <a:srgbClr val="303438"/>
                </a:solidFill>
                <a:latin typeface="Arial"/>
              </a:rPr>
              <a:t>digitalna</a:t>
            </a:r>
            <a:r>
              <a:rPr sz="1100" b="0" dirty="0">
                <a:solidFill>
                  <a:srgbClr val="303438"/>
                </a:solidFill>
                <a:latin typeface="Arial"/>
              </a:rPr>
              <a:t> </a:t>
            </a:r>
            <a:r>
              <a:rPr sz="1100" b="0" dirty="0" err="1">
                <a:solidFill>
                  <a:srgbClr val="303438"/>
                </a:solidFill>
                <a:latin typeface="Arial"/>
              </a:rPr>
              <a:t>pismenost</a:t>
            </a:r>
            <a:endParaRPr sz="1100" b="0" dirty="0">
              <a:solidFill>
                <a:srgbClr val="303438"/>
              </a:solidFill>
              <a:latin typeface="Arial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118335" y="2220250"/>
            <a:ext cx="2700000" cy="900000"/>
          </a:xfrm>
          <a:prstGeom prst="roundRect">
            <a:avLst/>
          </a:prstGeom>
          <a:solidFill>
            <a:srgbClr val="F4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3" name="Connector 6">
            <a:extLst>
              <a:ext uri="{FF2B5EF4-FFF2-40B4-BE49-F238E27FC236}">
                <a16:creationId xmlns:a16="http://schemas.microsoft.com/office/drawing/2014/main" id="{AB1AB1DE-AD92-4C5E-95A1-2AA2D4BA6BA7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3277707" y="3417962"/>
            <a:ext cx="1840628" cy="229694"/>
          </a:xfrm>
          <a:prstGeom prst="line">
            <a:avLst/>
          </a:prstGeom>
          <a:ln w="38100">
            <a:solidFill>
              <a:srgbClr val="CDD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6">
            <a:extLst>
              <a:ext uri="{FF2B5EF4-FFF2-40B4-BE49-F238E27FC236}">
                <a16:creationId xmlns:a16="http://schemas.microsoft.com/office/drawing/2014/main" id="{7AA017BD-9AFF-4832-8C05-72700A14EBBA}"/>
              </a:ext>
            </a:extLst>
          </p:cNvPr>
          <p:cNvCxnSpPr>
            <a:cxnSpLocks/>
          </p:cNvCxnSpPr>
          <p:nvPr/>
        </p:nvCxnSpPr>
        <p:spPr>
          <a:xfrm flipV="1">
            <a:off x="3226427" y="1692845"/>
            <a:ext cx="1891908" cy="1738927"/>
          </a:xfrm>
          <a:prstGeom prst="line">
            <a:avLst/>
          </a:prstGeom>
          <a:ln w="38100">
            <a:solidFill>
              <a:srgbClr val="CDD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6">
            <a:extLst>
              <a:ext uri="{FF2B5EF4-FFF2-40B4-BE49-F238E27FC236}">
                <a16:creationId xmlns:a16="http://schemas.microsoft.com/office/drawing/2014/main" id="{11475B1B-A679-43EF-91B1-C7229336EF3C}"/>
              </a:ext>
            </a:extLst>
          </p:cNvPr>
          <p:cNvCxnSpPr>
            <a:cxnSpLocks/>
            <a:endCxn id="20" idx="1"/>
          </p:cNvCxnSpPr>
          <p:nvPr/>
        </p:nvCxnSpPr>
        <p:spPr>
          <a:xfrm flipV="1">
            <a:off x="3216482" y="2670250"/>
            <a:ext cx="1901853" cy="766758"/>
          </a:xfrm>
          <a:prstGeom prst="line">
            <a:avLst/>
          </a:prstGeom>
          <a:ln w="38100">
            <a:solidFill>
              <a:srgbClr val="CDD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6">
            <a:extLst>
              <a:ext uri="{FF2B5EF4-FFF2-40B4-BE49-F238E27FC236}">
                <a16:creationId xmlns:a16="http://schemas.microsoft.com/office/drawing/2014/main" id="{48F55D6A-DE48-4430-8DB0-C1EA832221C3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3216521" y="3437007"/>
            <a:ext cx="1901814" cy="1188054"/>
          </a:xfrm>
          <a:prstGeom prst="line">
            <a:avLst/>
          </a:prstGeom>
          <a:ln w="38100">
            <a:solidFill>
              <a:srgbClr val="CDD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6">
            <a:extLst>
              <a:ext uri="{FF2B5EF4-FFF2-40B4-BE49-F238E27FC236}">
                <a16:creationId xmlns:a16="http://schemas.microsoft.com/office/drawing/2014/main" id="{86DAFC8F-1592-412F-B9BF-EB7810C20F5F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3202064" y="3445028"/>
            <a:ext cx="1916271" cy="2157439"/>
          </a:xfrm>
          <a:prstGeom prst="line">
            <a:avLst/>
          </a:prstGeom>
          <a:ln w="38100">
            <a:solidFill>
              <a:srgbClr val="CDD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750479" y="2220250"/>
            <a:ext cx="2520000" cy="2520000"/>
          </a:xfrm>
          <a:prstGeom prst="ellipse">
            <a:avLst/>
          </a:prstGeom>
          <a:solidFill>
            <a:srgbClr val="E531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1050359" y="3040174"/>
            <a:ext cx="19202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VISOKOŠOLSKI</a:t>
            </a:r>
            <a:br>
              <a:rPr sz="1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KNJIŽNIČAR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DF43FE7-2FE2-41ED-AA29-657FC8EE2701}"/>
              </a:ext>
            </a:extLst>
          </p:cNvPr>
          <p:cNvGrpSpPr/>
          <p:nvPr/>
        </p:nvGrpSpPr>
        <p:grpSpPr>
          <a:xfrm rot="10800000">
            <a:off x="7821680" y="1665266"/>
            <a:ext cx="1916271" cy="3909622"/>
            <a:chOff x="3354464" y="1845245"/>
            <a:chExt cx="1916271" cy="3909622"/>
          </a:xfrm>
        </p:grpSpPr>
        <p:cxnSp>
          <p:nvCxnSpPr>
            <p:cNvPr id="42" name="Connector 6">
              <a:extLst>
                <a:ext uri="{FF2B5EF4-FFF2-40B4-BE49-F238E27FC236}">
                  <a16:creationId xmlns:a16="http://schemas.microsoft.com/office/drawing/2014/main" id="{6F7D9127-29EE-4124-A0E8-7322090ED3CA}"/>
                </a:ext>
              </a:extLst>
            </p:cNvPr>
            <p:cNvCxnSpPr>
              <a:cxnSpLocks/>
            </p:cNvCxnSpPr>
            <p:nvPr/>
          </p:nvCxnSpPr>
          <p:spPr>
            <a:xfrm>
              <a:off x="3430107" y="3570362"/>
              <a:ext cx="1840628" cy="229694"/>
            </a:xfrm>
            <a:prstGeom prst="line">
              <a:avLst/>
            </a:prstGeom>
            <a:ln w="38100">
              <a:solidFill>
                <a:srgbClr val="CDD0D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or 6">
              <a:extLst>
                <a:ext uri="{FF2B5EF4-FFF2-40B4-BE49-F238E27FC236}">
                  <a16:creationId xmlns:a16="http://schemas.microsoft.com/office/drawing/2014/main" id="{7A90623D-A243-475B-8BEA-D2D1AB834B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78827" y="1845245"/>
              <a:ext cx="1891908" cy="1738927"/>
            </a:xfrm>
            <a:prstGeom prst="line">
              <a:avLst/>
            </a:prstGeom>
            <a:ln w="38100">
              <a:solidFill>
                <a:srgbClr val="CDD0D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or 6">
              <a:extLst>
                <a:ext uri="{FF2B5EF4-FFF2-40B4-BE49-F238E27FC236}">
                  <a16:creationId xmlns:a16="http://schemas.microsoft.com/office/drawing/2014/main" id="{EA7A9011-FC8F-4CEC-A09E-2BF2D02EA3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68882" y="2822650"/>
              <a:ext cx="1901853" cy="766758"/>
            </a:xfrm>
            <a:prstGeom prst="line">
              <a:avLst/>
            </a:prstGeom>
            <a:ln w="38100">
              <a:solidFill>
                <a:srgbClr val="CDD0D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or 6">
              <a:extLst>
                <a:ext uri="{FF2B5EF4-FFF2-40B4-BE49-F238E27FC236}">
                  <a16:creationId xmlns:a16="http://schemas.microsoft.com/office/drawing/2014/main" id="{03E25FB2-06B4-49AC-A852-F9C093BB0112}"/>
                </a:ext>
              </a:extLst>
            </p:cNvPr>
            <p:cNvCxnSpPr>
              <a:cxnSpLocks/>
            </p:cNvCxnSpPr>
            <p:nvPr/>
          </p:nvCxnSpPr>
          <p:spPr>
            <a:xfrm>
              <a:off x="3368921" y="3589407"/>
              <a:ext cx="1901814" cy="1188054"/>
            </a:xfrm>
            <a:prstGeom prst="line">
              <a:avLst/>
            </a:prstGeom>
            <a:ln w="38100">
              <a:solidFill>
                <a:srgbClr val="CDD0D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or 6">
              <a:extLst>
                <a:ext uri="{FF2B5EF4-FFF2-40B4-BE49-F238E27FC236}">
                  <a16:creationId xmlns:a16="http://schemas.microsoft.com/office/drawing/2014/main" id="{7F0F6F00-3341-46F4-ADDF-82B96BC417B9}"/>
                </a:ext>
              </a:extLst>
            </p:cNvPr>
            <p:cNvCxnSpPr>
              <a:cxnSpLocks/>
            </p:cNvCxnSpPr>
            <p:nvPr/>
          </p:nvCxnSpPr>
          <p:spPr>
            <a:xfrm>
              <a:off x="3354464" y="3597428"/>
              <a:ext cx="1916271" cy="2157439"/>
            </a:xfrm>
            <a:prstGeom prst="line">
              <a:avLst/>
            </a:prstGeom>
            <a:ln w="38100">
              <a:solidFill>
                <a:srgbClr val="CDD0D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9BFA6449-03AB-488D-8705-BAFDD9CB1243}"/>
              </a:ext>
            </a:extLst>
          </p:cNvPr>
          <p:cNvSpPr/>
          <p:nvPr/>
        </p:nvSpPr>
        <p:spPr>
          <a:xfrm>
            <a:off x="9710243" y="3022038"/>
            <a:ext cx="1800000" cy="1800000"/>
          </a:xfrm>
          <a:prstGeom prst="ellipse">
            <a:avLst/>
          </a:prstGeom>
          <a:solidFill>
            <a:srgbClr val="303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83DD93-E188-4D5B-884C-D1453E995CB7}"/>
              </a:ext>
            </a:extLst>
          </p:cNvPr>
          <p:cNvSpPr txBox="1"/>
          <p:nvPr/>
        </p:nvSpPr>
        <p:spPr>
          <a:xfrm>
            <a:off x="9921050" y="3498522"/>
            <a:ext cx="1441363" cy="738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VLOGE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PRIHODNOSTI?</a:t>
            </a:r>
            <a:endParaRPr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AD4922E-82BD-4FAB-BD4F-E04FE7F48CB6}"/>
              </a:ext>
            </a:extLst>
          </p:cNvPr>
          <p:cNvSpPr txBox="1"/>
          <p:nvPr/>
        </p:nvSpPr>
        <p:spPr>
          <a:xfrm>
            <a:off x="5264713" y="5275063"/>
            <a:ext cx="2425097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 dirty="0">
                <a:solidFill>
                  <a:srgbClr val="E53127"/>
                </a:solidFill>
                <a:latin typeface="Arial"/>
              </a:rPr>
              <a:t>BIBLIOMETRIJA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7AA9B69-7785-4D05-8814-1F6BAE216B35}"/>
              </a:ext>
            </a:extLst>
          </p:cNvPr>
          <p:cNvSpPr txBox="1"/>
          <p:nvPr/>
        </p:nvSpPr>
        <p:spPr>
          <a:xfrm>
            <a:off x="5264713" y="5567671"/>
            <a:ext cx="2425097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 dirty="0" err="1">
                <a:solidFill>
                  <a:srgbClr val="303438"/>
                </a:solidFill>
                <a:latin typeface="Arial"/>
              </a:rPr>
              <a:t>vpliv</a:t>
            </a:r>
            <a:r>
              <a:rPr sz="1100" b="0" dirty="0">
                <a:solidFill>
                  <a:srgbClr val="303438"/>
                </a:solidFill>
                <a:latin typeface="Arial"/>
              </a:rPr>
              <a:t> in </a:t>
            </a:r>
            <a:r>
              <a:rPr sz="1100" b="0" dirty="0" err="1">
                <a:solidFill>
                  <a:srgbClr val="303438"/>
                </a:solidFill>
                <a:latin typeface="Arial"/>
              </a:rPr>
              <a:t>znanstvene</a:t>
            </a:r>
            <a:r>
              <a:rPr sz="1100" b="0" dirty="0">
                <a:solidFill>
                  <a:srgbClr val="303438"/>
                </a:solidFill>
                <a:latin typeface="Arial"/>
              </a:rPr>
              <a:t> </a:t>
            </a:r>
            <a:r>
              <a:rPr sz="1100" b="0" dirty="0" err="1">
                <a:solidFill>
                  <a:srgbClr val="303438"/>
                </a:solidFill>
                <a:latin typeface="Arial"/>
              </a:rPr>
              <a:t>metrike</a:t>
            </a:r>
            <a:endParaRPr sz="1100" b="0" dirty="0">
              <a:solidFill>
                <a:srgbClr val="303438"/>
              </a:solidFill>
              <a:latin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64713" y="2300924"/>
            <a:ext cx="2425097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 dirty="0">
                <a:solidFill>
                  <a:srgbClr val="E53127"/>
                </a:solidFill>
                <a:latin typeface="Arial"/>
              </a:rPr>
              <a:t>ODPRTA ZNANOST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64713" y="2593532"/>
            <a:ext cx="2425097" cy="4308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 dirty="0" err="1">
                <a:solidFill>
                  <a:srgbClr val="303438"/>
                </a:solidFill>
                <a:latin typeface="Arial"/>
              </a:rPr>
              <a:t>svetovanje</a:t>
            </a:r>
            <a:r>
              <a:rPr sz="1100" b="0" dirty="0">
                <a:solidFill>
                  <a:srgbClr val="303438"/>
                </a:solidFill>
                <a:latin typeface="Arial"/>
              </a:rPr>
              <a:t> in </a:t>
            </a:r>
            <a:r>
              <a:rPr sz="1100" b="0" dirty="0" err="1">
                <a:solidFill>
                  <a:srgbClr val="303438"/>
                </a:solidFill>
                <a:latin typeface="Arial"/>
              </a:rPr>
              <a:t>znanstveno</a:t>
            </a:r>
            <a:r>
              <a:rPr sz="1100" b="0" dirty="0">
                <a:solidFill>
                  <a:srgbClr val="303438"/>
                </a:solidFill>
                <a:latin typeface="Arial"/>
              </a:rPr>
              <a:t> </a:t>
            </a:r>
            <a:r>
              <a:rPr sz="1100" b="0" dirty="0" err="1">
                <a:solidFill>
                  <a:srgbClr val="303438"/>
                </a:solidFill>
                <a:latin typeface="Arial"/>
              </a:rPr>
              <a:t>komuniciranje</a:t>
            </a:r>
            <a:endParaRPr sz="1100" b="0" dirty="0">
              <a:solidFill>
                <a:srgbClr val="303438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4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88136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Arial"/>
              </a:rPr>
              <a:t>Tehnološke kompetence kot naša nova prihodnost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989049"/>
            <a:ext cx="2103120" cy="8002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GB" sz="4600" b="1" dirty="0">
                <a:solidFill>
                  <a:srgbClr val="E53127"/>
                </a:solidFill>
                <a:latin typeface="Arial"/>
              </a:rPr>
              <a:t>U</a:t>
            </a:r>
            <a:r>
              <a:rPr sz="4600" b="1" dirty="0">
                <a:solidFill>
                  <a:srgbClr val="E53127"/>
                </a:solidFill>
                <a:latin typeface="Arial"/>
              </a:rPr>
              <a:t>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812009"/>
            <a:ext cx="3017520" cy="7848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kritična</a:t>
            </a:r>
            <a:r>
              <a:rPr sz="15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uporaba</a:t>
            </a:r>
            <a:r>
              <a:rPr sz="15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generativne</a:t>
            </a:r>
            <a:r>
              <a:rPr sz="15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AI,</a:t>
            </a:r>
            <a:br>
              <a:rPr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analiza</a:t>
            </a:r>
            <a:r>
              <a:rPr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besedil</a:t>
            </a:r>
            <a:r>
              <a:rPr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iskanje</a:t>
            </a:r>
            <a:r>
              <a:rPr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klasifikacija</a:t>
            </a:r>
            <a:endParaRPr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51960" y="1989049"/>
            <a:ext cx="2850804" cy="8002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GB" sz="4600" b="1" dirty="0">
                <a:solidFill>
                  <a:srgbClr val="FFFFFF"/>
                </a:solidFill>
                <a:latin typeface="Arial"/>
              </a:rPr>
              <a:t>PODATKI</a:t>
            </a:r>
            <a:endParaRPr sz="46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7680" y="2812009"/>
            <a:ext cx="3246120" cy="7848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raziskovalni</a:t>
            </a:r>
            <a:r>
              <a:rPr sz="15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informacijski</a:t>
            </a:r>
            <a:r>
              <a:rPr sz="15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sistemi</a:t>
            </a:r>
            <a:r>
              <a:rPr sz="15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podatki</a:t>
            </a:r>
            <a:r>
              <a:rPr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digitalna</a:t>
            </a:r>
            <a:r>
              <a:rPr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raziskovalna</a:t>
            </a:r>
            <a:r>
              <a:rPr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okolja</a:t>
            </a:r>
            <a:endParaRPr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01000" y="1989049"/>
            <a:ext cx="3200400" cy="8002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600" b="1" dirty="0">
                <a:solidFill>
                  <a:srgbClr val="FFFFFF"/>
                </a:solidFill>
                <a:latin typeface="Arial"/>
              </a:rPr>
              <a:t>ET</a:t>
            </a:r>
            <a:r>
              <a:rPr lang="en-GB" sz="4600" b="1" dirty="0">
                <a:solidFill>
                  <a:srgbClr val="FFFFFF"/>
                </a:solidFill>
                <a:latin typeface="Arial"/>
              </a:rPr>
              <a:t>IKA</a:t>
            </a:r>
            <a:endParaRPr sz="46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46720" y="2812009"/>
            <a:ext cx="3154680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etična</a:t>
            </a:r>
            <a:r>
              <a:rPr sz="15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5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transparentna</a:t>
            </a:r>
            <a:r>
              <a:rPr sz="15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sz="15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odgovorna</a:t>
            </a:r>
            <a:br>
              <a:rPr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uporaba</a:t>
            </a:r>
            <a:r>
              <a:rPr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umetne</a:t>
            </a:r>
            <a:r>
              <a:rPr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inteligence</a:t>
            </a:r>
            <a:endParaRPr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31520" y="4709160"/>
            <a:ext cx="10744200" cy="1051560"/>
          </a:xfrm>
          <a:prstGeom prst="roundRect">
            <a:avLst/>
          </a:prstGeom>
          <a:solidFill>
            <a:srgbClr val="E531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51560" y="5010912"/>
            <a:ext cx="10058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Tehnologija ni cilj. Ključno ostaja strokovno presojanje.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75720" y="6473952"/>
            <a:ext cx="2743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FFFFFF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64592"/>
            <a:ext cx="106984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E53127"/>
                </a:solidFill>
                <a:latin typeface="Arial"/>
              </a:rPr>
              <a:t>Kaj visokošolski knjižničarji že počnemo?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22960"/>
            <a:ext cx="502920" cy="41148"/>
          </a:xfrm>
          <a:prstGeom prst="rect">
            <a:avLst/>
          </a:prstGeom>
          <a:solidFill>
            <a:srgbClr val="E531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182880"/>
            <a:ext cx="566928" cy="3912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75720" y="6473952"/>
            <a:ext cx="2743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666C70"/>
                </a:solidFill>
                <a:latin typeface="Arial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078992"/>
            <a:ext cx="6400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666C70"/>
                </a:solidFill>
                <a:latin typeface="Arial"/>
              </a:rPr>
              <a:t>Podatki iz anket 2021 in 2023 ter stanje 2024/25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874519"/>
            <a:ext cx="2423160" cy="2240280"/>
          </a:xfrm>
          <a:prstGeom prst="roundRect">
            <a:avLst/>
          </a:prstGeom>
          <a:solidFill>
            <a:srgbClr val="FAFAF9"/>
          </a:solidFill>
          <a:ln>
            <a:solidFill>
              <a:srgbClr val="E4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2240280"/>
            <a:ext cx="21488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100" b="1">
                <a:solidFill>
                  <a:srgbClr val="E53127"/>
                </a:solidFill>
                <a:latin typeface="Arial"/>
              </a:rPr>
              <a:t>86 %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057400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dirty="0" err="1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repozitoriji</a:t>
            </a:r>
            <a:r>
              <a:rPr sz="1500" dirty="0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</a:t>
            </a:r>
            <a:br>
              <a:rPr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500" dirty="0" err="1">
                <a:latin typeface="Arial" panose="020B0604020202020204" pitchFamily="34" charset="0"/>
                <a:cs typeface="Arial" panose="020B0604020202020204" pitchFamily="34" charset="0"/>
              </a:rPr>
              <a:t>bibliografije</a:t>
            </a:r>
            <a:endParaRPr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474720" y="1874519"/>
            <a:ext cx="2423160" cy="2240280"/>
          </a:xfrm>
          <a:prstGeom prst="roundRect">
            <a:avLst/>
          </a:prstGeom>
          <a:solidFill>
            <a:srgbClr val="FAFAF9"/>
          </a:solidFill>
          <a:ln>
            <a:solidFill>
              <a:srgbClr val="E4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611879" y="2240280"/>
            <a:ext cx="21488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100" b="1">
                <a:solidFill>
                  <a:srgbClr val="E53127"/>
                </a:solidFill>
                <a:latin typeface="Arial"/>
              </a:rPr>
              <a:t>81 %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3017520"/>
            <a:ext cx="2057400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dirty="0" err="1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informacijsko</a:t>
            </a:r>
            <a:br>
              <a:rPr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500" dirty="0" err="1">
                <a:latin typeface="Arial" panose="020B0604020202020204" pitchFamily="34" charset="0"/>
                <a:cs typeface="Arial" panose="020B0604020202020204" pitchFamily="34" charset="0"/>
              </a:rPr>
              <a:t>svetovanje</a:t>
            </a:r>
            <a:endParaRPr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263640" y="1874519"/>
            <a:ext cx="2423160" cy="2240280"/>
          </a:xfrm>
          <a:prstGeom prst="roundRect">
            <a:avLst/>
          </a:prstGeom>
          <a:solidFill>
            <a:srgbClr val="FAFAF9"/>
          </a:solidFill>
          <a:ln>
            <a:solidFill>
              <a:srgbClr val="E4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0" y="2240280"/>
            <a:ext cx="21488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100" b="1">
                <a:solidFill>
                  <a:srgbClr val="E53127"/>
                </a:solidFill>
                <a:latin typeface="Arial"/>
              </a:rPr>
              <a:t>51 %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3017520"/>
            <a:ext cx="2057400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dirty="0" err="1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odprta</a:t>
            </a:r>
            <a:br>
              <a:rPr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500" dirty="0">
                <a:latin typeface="Arial" panose="020B0604020202020204" pitchFamily="34" charset="0"/>
                <a:cs typeface="Arial" panose="020B0604020202020204" pitchFamily="34" charset="0"/>
              </a:rPr>
              <a:t>znanost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52559" y="1874519"/>
            <a:ext cx="2423160" cy="2240280"/>
          </a:xfrm>
          <a:prstGeom prst="roundRect">
            <a:avLst/>
          </a:prstGeom>
          <a:solidFill>
            <a:srgbClr val="FAFAF9"/>
          </a:solidFill>
          <a:ln>
            <a:solidFill>
              <a:srgbClr val="E4E6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89719" y="2240280"/>
            <a:ext cx="21488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100" b="1">
                <a:solidFill>
                  <a:srgbClr val="E53127"/>
                </a:solidFill>
                <a:latin typeface="Arial"/>
              </a:rPr>
              <a:t>49 %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35439" y="3017520"/>
            <a:ext cx="2057400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dirty="0" err="1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uredniška</a:t>
            </a:r>
            <a:r>
              <a:rPr sz="1500" dirty="0">
                <a:solidFill>
                  <a:srgbClr val="3034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</a:t>
            </a:r>
            <a:br>
              <a:rPr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500" dirty="0" err="1">
                <a:latin typeface="Arial" panose="020B0604020202020204" pitchFamily="34" charset="0"/>
                <a:cs typeface="Arial" panose="020B0604020202020204" pitchFamily="34" charset="0"/>
              </a:rPr>
              <a:t>založniška</a:t>
            </a:r>
            <a:r>
              <a:rPr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 err="1">
                <a:latin typeface="Arial" panose="020B0604020202020204" pitchFamily="34" charset="0"/>
                <a:cs typeface="Arial" panose="020B0604020202020204" pitchFamily="34" charset="0"/>
              </a:rPr>
              <a:t>podpora</a:t>
            </a:r>
            <a:endParaRPr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1520" y="4754880"/>
            <a:ext cx="19202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 dirty="0" err="1">
                <a:solidFill>
                  <a:srgbClr val="303438"/>
                </a:solidFill>
                <a:latin typeface="Arial"/>
              </a:rPr>
              <a:t>Ključni</a:t>
            </a:r>
            <a:r>
              <a:rPr sz="1700" b="1" dirty="0">
                <a:solidFill>
                  <a:srgbClr val="303438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303438"/>
                </a:solidFill>
                <a:latin typeface="Arial"/>
              </a:rPr>
              <a:t>izzivi</a:t>
            </a:r>
            <a:endParaRPr sz="1700" b="1" dirty="0">
              <a:solidFill>
                <a:srgbClr val="303438"/>
              </a:solidFill>
              <a:latin typeface="Arial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514600" y="4617720"/>
            <a:ext cx="1645920" cy="594360"/>
          </a:xfrm>
          <a:prstGeom prst="roundRect">
            <a:avLst/>
          </a:prstGeom>
          <a:solidFill>
            <a:srgbClr val="F4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2514600" y="4773168"/>
            <a:ext cx="1645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dirty="0" err="1">
                <a:solidFill>
                  <a:srgbClr val="303438"/>
                </a:solidFill>
                <a:latin typeface="Arial"/>
              </a:rPr>
              <a:t>ekonomski</a:t>
            </a:r>
            <a:endParaRPr sz="1300" b="1" dirty="0">
              <a:solidFill>
                <a:srgbClr val="303438"/>
              </a:solidFill>
              <a:latin typeface="Arial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480560" y="4617720"/>
            <a:ext cx="1645920" cy="594360"/>
          </a:xfrm>
          <a:prstGeom prst="roundRect">
            <a:avLst/>
          </a:prstGeom>
          <a:solidFill>
            <a:srgbClr val="F4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480560" y="4773168"/>
            <a:ext cx="1645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dirty="0" err="1">
                <a:solidFill>
                  <a:srgbClr val="303438"/>
                </a:solidFill>
                <a:latin typeface="Arial"/>
              </a:rPr>
              <a:t>tehnološki</a:t>
            </a:r>
            <a:endParaRPr sz="1300" b="1" dirty="0">
              <a:solidFill>
                <a:srgbClr val="303438"/>
              </a:solidFill>
              <a:latin typeface="Arial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446520" y="4617720"/>
            <a:ext cx="1645920" cy="594360"/>
          </a:xfrm>
          <a:prstGeom prst="roundRect">
            <a:avLst/>
          </a:prstGeom>
          <a:solidFill>
            <a:srgbClr val="F4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46520" y="4773168"/>
            <a:ext cx="1645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dirty="0" err="1">
                <a:solidFill>
                  <a:srgbClr val="303438"/>
                </a:solidFill>
                <a:latin typeface="Arial"/>
              </a:rPr>
              <a:t>družbeni</a:t>
            </a:r>
            <a:endParaRPr sz="1300" b="1" dirty="0">
              <a:solidFill>
                <a:srgbClr val="303438"/>
              </a:solidFill>
              <a:latin typeface="Arial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8412480" y="4617720"/>
            <a:ext cx="1645920" cy="594360"/>
          </a:xfrm>
          <a:prstGeom prst="roundRect">
            <a:avLst/>
          </a:prstGeom>
          <a:solidFill>
            <a:srgbClr val="E531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412480" y="4773168"/>
            <a:ext cx="1645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dirty="0" err="1">
                <a:solidFill>
                  <a:srgbClr val="FFFFFF"/>
                </a:solidFill>
                <a:latin typeface="Arial"/>
              </a:rPr>
              <a:t>sistemski</a:t>
            </a:r>
            <a:endParaRPr sz="1300" b="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E38CEBF2-44F2-42A1-BEF7-DF2545EF5B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8" t="10432" r="18071" b="19754"/>
          <a:stretch/>
        </p:blipFill>
        <p:spPr>
          <a:xfrm>
            <a:off x="6720840" y="1495418"/>
            <a:ext cx="5471160" cy="445963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2920" y="164592"/>
            <a:ext cx="106984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E53127"/>
                </a:solidFill>
                <a:latin typeface="Arial"/>
              </a:rPr>
              <a:t>Od standardov k partnerstvu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22960"/>
            <a:ext cx="502920" cy="41148"/>
          </a:xfrm>
          <a:prstGeom prst="rect">
            <a:avLst/>
          </a:prstGeom>
          <a:solidFill>
            <a:srgbClr val="E531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182880"/>
            <a:ext cx="566928" cy="3912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75720" y="6473952"/>
            <a:ext cx="2743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666C70"/>
                </a:solidFill>
                <a:latin typeface="Arial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2651760" cy="7694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PODPORNA</a:t>
            </a:r>
            <a:br>
              <a:rPr sz="2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FUNKCIJA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54927" y="1399705"/>
            <a:ext cx="9144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400" b="1" dirty="0">
                <a:solidFill>
                  <a:srgbClr val="E53127"/>
                </a:solidFill>
                <a:latin typeface="Arial"/>
              </a:rPr>
              <a:t>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43400" y="1417320"/>
            <a:ext cx="23774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 dirty="0">
                <a:solidFill>
                  <a:srgbClr val="E53127"/>
                </a:solidFill>
                <a:latin typeface="Arial"/>
              </a:rPr>
              <a:t>PARTNER</a:t>
            </a:r>
          </a:p>
        </p:txBody>
      </p:sp>
      <p:sp>
        <p:nvSpPr>
          <p:cNvPr id="10" name="Oval 9"/>
          <p:cNvSpPr/>
          <p:nvPr/>
        </p:nvSpPr>
        <p:spPr>
          <a:xfrm>
            <a:off x="868680" y="2697480"/>
            <a:ext cx="530352" cy="530352"/>
          </a:xfrm>
          <a:prstGeom prst="ellipse">
            <a:avLst/>
          </a:prstGeom>
          <a:solidFill>
            <a:srgbClr val="303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2780144"/>
            <a:ext cx="530352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54480" y="2761488"/>
            <a:ext cx="51206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303438"/>
                </a:solidFill>
                <a:latin typeface="Arial"/>
              </a:rPr>
              <a:t>izobraževalec in partner pri poučevanju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3264408"/>
            <a:ext cx="530352" cy="530352"/>
          </a:xfrm>
          <a:prstGeom prst="ellipse">
            <a:avLst/>
          </a:prstGeom>
          <a:solidFill>
            <a:srgbClr val="303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8680" y="3337836"/>
            <a:ext cx="530352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54480" y="3328416"/>
            <a:ext cx="51206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303438"/>
                </a:solidFill>
                <a:latin typeface="Arial"/>
              </a:rPr>
              <a:t>svetovalec raziskovalcem</a:t>
            </a:r>
          </a:p>
        </p:txBody>
      </p:sp>
      <p:sp>
        <p:nvSpPr>
          <p:cNvPr id="16" name="Oval 15"/>
          <p:cNvSpPr/>
          <p:nvPr/>
        </p:nvSpPr>
        <p:spPr>
          <a:xfrm>
            <a:off x="868680" y="3831336"/>
            <a:ext cx="530352" cy="530352"/>
          </a:xfrm>
          <a:prstGeom prst="ellipse">
            <a:avLst/>
          </a:prstGeom>
          <a:solidFill>
            <a:srgbClr val="303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8680" y="3914000"/>
            <a:ext cx="530352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54480" y="3895344"/>
            <a:ext cx="51206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303438"/>
                </a:solidFill>
                <a:latin typeface="Arial"/>
              </a:rPr>
              <a:t>sodelavec pri razvoju študijskih programov</a:t>
            </a:r>
          </a:p>
        </p:txBody>
      </p:sp>
      <p:sp>
        <p:nvSpPr>
          <p:cNvPr id="19" name="Oval 18"/>
          <p:cNvSpPr/>
          <p:nvPr/>
        </p:nvSpPr>
        <p:spPr>
          <a:xfrm>
            <a:off x="868680" y="4398264"/>
            <a:ext cx="530352" cy="530352"/>
          </a:xfrm>
          <a:prstGeom prst="ellipse">
            <a:avLst/>
          </a:prstGeom>
          <a:solidFill>
            <a:srgbClr val="303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68680" y="4480928"/>
            <a:ext cx="530352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54480" y="4462272"/>
            <a:ext cx="51206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303438"/>
                </a:solidFill>
                <a:latin typeface="Arial"/>
              </a:rPr>
              <a:t>strateški partner institucionalnega razvoja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0" y="5296685"/>
            <a:ext cx="12192000" cy="658368"/>
          </a:xfrm>
          <a:prstGeom prst="roundRect">
            <a:avLst/>
          </a:prstGeom>
          <a:solidFill>
            <a:srgbClr val="E53127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3" name="TextBox 22"/>
          <p:cNvSpPr txBox="1"/>
          <p:nvPr/>
        </p:nvSpPr>
        <p:spPr>
          <a:xfrm>
            <a:off x="960120" y="5440974"/>
            <a:ext cx="11096686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 dirty="0" err="1">
                <a:solidFill>
                  <a:srgbClr val="FFFFFF"/>
                </a:solidFill>
                <a:latin typeface="Arial"/>
              </a:rPr>
              <a:t>Dokazovanje</a:t>
            </a:r>
            <a:r>
              <a:rPr sz="15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FFFFFF"/>
                </a:solidFill>
                <a:latin typeface="Arial"/>
              </a:rPr>
              <a:t>prispevka</a:t>
            </a:r>
            <a:r>
              <a:rPr sz="15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FFFFFF"/>
                </a:solidFill>
                <a:latin typeface="Arial"/>
              </a:rPr>
              <a:t>knjižnice</a:t>
            </a:r>
            <a:r>
              <a:rPr sz="1500" b="1" dirty="0">
                <a:solidFill>
                  <a:srgbClr val="FFFFFF"/>
                </a:solidFill>
                <a:latin typeface="Arial"/>
              </a:rPr>
              <a:t> k </a:t>
            </a:r>
            <a:r>
              <a:rPr sz="1500" b="1" dirty="0" err="1">
                <a:solidFill>
                  <a:srgbClr val="FFFFFF"/>
                </a:solidFill>
                <a:latin typeface="Arial"/>
              </a:rPr>
              <a:t>učenju</a:t>
            </a:r>
            <a:r>
              <a:rPr sz="1500" b="1" dirty="0">
                <a:solidFill>
                  <a:srgbClr val="FFFFFF"/>
                </a:solidFill>
                <a:latin typeface="Arial"/>
              </a:rPr>
              <a:t>, </a:t>
            </a:r>
            <a:r>
              <a:rPr sz="1500" b="1" dirty="0" err="1">
                <a:solidFill>
                  <a:srgbClr val="FFFFFF"/>
                </a:solidFill>
                <a:latin typeface="Arial"/>
              </a:rPr>
              <a:t>raziskovanju</a:t>
            </a:r>
            <a:r>
              <a:rPr sz="1500" b="1" dirty="0">
                <a:solidFill>
                  <a:srgbClr val="FFFFFF"/>
                </a:solidFill>
                <a:latin typeface="Arial"/>
              </a:rPr>
              <a:t> in </a:t>
            </a:r>
            <a:r>
              <a:rPr sz="1500" b="1" dirty="0" err="1">
                <a:solidFill>
                  <a:srgbClr val="FFFFFF"/>
                </a:solidFill>
                <a:latin typeface="Arial"/>
              </a:rPr>
              <a:t>institucionalni</a:t>
            </a:r>
            <a:r>
              <a:rPr sz="15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500" b="1" dirty="0" err="1">
                <a:solidFill>
                  <a:srgbClr val="FFFFFF"/>
                </a:solidFill>
                <a:latin typeface="Arial"/>
              </a:rPr>
              <a:t>uspešnosti</a:t>
            </a:r>
            <a:endParaRPr sz="1500" b="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854F9522-CFA1-4626-8136-1EAEE716B3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928" t="20366" r="2662" b="18752"/>
          <a:stretch/>
        </p:blipFill>
        <p:spPr>
          <a:xfrm>
            <a:off x="6629400" y="1076325"/>
            <a:ext cx="5562601" cy="494842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2920" y="164592"/>
            <a:ext cx="106984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E53127"/>
                </a:solidFill>
                <a:latin typeface="Arial"/>
              </a:rPr>
              <a:t>Poklicna identiteta na novo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22960"/>
            <a:ext cx="502920" cy="41148"/>
          </a:xfrm>
          <a:prstGeom prst="rect">
            <a:avLst/>
          </a:prstGeom>
          <a:solidFill>
            <a:srgbClr val="E531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182880"/>
            <a:ext cx="566928" cy="3912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75720" y="6473952"/>
            <a:ext cx="2743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666C70"/>
                </a:solidFill>
                <a:latin typeface="Arial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8220" y="1325880"/>
            <a:ext cx="292608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 dirty="0">
                <a:solidFill>
                  <a:srgbClr val="666C70"/>
                </a:solidFill>
                <a:latin typeface="Arial"/>
              </a:rPr>
              <a:t>PODPORA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97480" y="1298448"/>
            <a:ext cx="731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 dirty="0">
                <a:solidFill>
                  <a:srgbClr val="E53127"/>
                </a:solidFill>
                <a:latin typeface="Arial"/>
              </a:rPr>
              <a:t>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66160" y="1325880"/>
            <a:ext cx="585216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 dirty="0">
                <a:solidFill>
                  <a:srgbClr val="303438"/>
                </a:solidFill>
                <a:latin typeface="Arial"/>
              </a:rPr>
              <a:t>PARTNERSTVO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8220" y="2240280"/>
            <a:ext cx="292608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>
                <a:solidFill>
                  <a:srgbClr val="666C70"/>
                </a:solidFill>
                <a:latin typeface="Arial"/>
              </a:rPr>
              <a:t>STORITEV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97480" y="2212848"/>
            <a:ext cx="731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E53127"/>
                </a:solidFill>
                <a:latin typeface="Arial"/>
              </a:rPr>
              <a:t>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2240280"/>
            <a:ext cx="585216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>
                <a:solidFill>
                  <a:srgbClr val="303438"/>
                </a:solidFill>
                <a:latin typeface="Arial"/>
              </a:rPr>
              <a:t>SOUSTVARJANJE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8220" y="3154680"/>
            <a:ext cx="292608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>
                <a:solidFill>
                  <a:srgbClr val="666C70"/>
                </a:solidFill>
                <a:latin typeface="Arial"/>
              </a:rPr>
              <a:t>AKTIVNOST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97480" y="3127248"/>
            <a:ext cx="731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E53127"/>
                </a:solidFill>
                <a:latin typeface="Arial"/>
              </a:rPr>
              <a:t>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154680"/>
            <a:ext cx="585216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>
                <a:solidFill>
                  <a:srgbClr val="303438"/>
                </a:solidFill>
                <a:latin typeface="Arial"/>
              </a:rPr>
              <a:t>VPLIV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8220" y="4069080"/>
            <a:ext cx="292608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>
                <a:solidFill>
                  <a:srgbClr val="666C70"/>
                </a:solidFill>
                <a:latin typeface="Arial"/>
              </a:rPr>
              <a:t>ENOTEN PROFIL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97480" y="4041648"/>
            <a:ext cx="731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E53127"/>
                </a:solidFill>
                <a:latin typeface="Arial"/>
              </a:rPr>
              <a:t>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66160" y="4069080"/>
            <a:ext cx="585216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>
                <a:solidFill>
                  <a:srgbClr val="303438"/>
                </a:solidFill>
                <a:latin typeface="Arial"/>
              </a:rPr>
              <a:t>INTERDISCIPLINARNI TIM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-1" y="5257800"/>
            <a:ext cx="12192001" cy="777240"/>
          </a:xfrm>
          <a:prstGeom prst="roundRect">
            <a:avLst/>
          </a:prstGeom>
          <a:solidFill>
            <a:srgbClr val="303438">
              <a:alpha val="61176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9" name="TextBox 18"/>
          <p:cNvSpPr txBox="1"/>
          <p:nvPr/>
        </p:nvSpPr>
        <p:spPr>
          <a:xfrm>
            <a:off x="960120" y="5468112"/>
            <a:ext cx="102870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Arial"/>
              </a:rPr>
              <a:t>KNJIŽNIČAR = povezovalec znanja + tehnologije + institucije + družbe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64592"/>
            <a:ext cx="106984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E53127"/>
                </a:solidFill>
                <a:latin typeface="Arial"/>
              </a:rPr>
              <a:t>Kaj ostaja odprto? Novi horizonti.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22960"/>
            <a:ext cx="502920" cy="41148"/>
          </a:xfrm>
          <a:prstGeom prst="rect">
            <a:avLst/>
          </a:prstGeom>
          <a:solidFill>
            <a:srgbClr val="E531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182880"/>
            <a:ext cx="566928" cy="3912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75720" y="6473952"/>
            <a:ext cx="2743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666C70"/>
                </a:solidFill>
                <a:latin typeface="Arial"/>
              </a:rPr>
              <a:t>11</a:t>
            </a:r>
          </a:p>
        </p:txBody>
      </p:sp>
      <p:pic>
        <p:nvPicPr>
          <p:cNvPr id="6" name="Picture 5" descr="image16.jpeg"/>
          <p:cNvPicPr>
            <a:picLocks noChangeAspect="1"/>
          </p:cNvPicPr>
          <p:nvPr/>
        </p:nvPicPr>
        <p:blipFill rotWithShape="1">
          <a:blip r:embed="rId3"/>
          <a:srcRect t="5095" b="5095"/>
          <a:stretch/>
        </p:blipFill>
        <p:spPr>
          <a:xfrm>
            <a:off x="305" y="1508760"/>
            <a:ext cx="12191695" cy="4526280"/>
          </a:xfrm>
          <a:prstGeom prst="rect">
            <a:avLst/>
          </a:prstGeom>
        </p:spPr>
      </p:pic>
      <p:sp>
        <p:nvSpPr>
          <p:cNvPr id="26" name="Rounded Rectangle 6">
            <a:extLst>
              <a:ext uri="{FF2B5EF4-FFF2-40B4-BE49-F238E27FC236}">
                <a16:creationId xmlns:a16="http://schemas.microsoft.com/office/drawing/2014/main" id="{B4243091-7972-432E-9923-B257C66F30ED}"/>
              </a:ext>
            </a:extLst>
          </p:cNvPr>
          <p:cNvSpPr/>
          <p:nvPr/>
        </p:nvSpPr>
        <p:spPr>
          <a:xfrm>
            <a:off x="502920" y="1508760"/>
            <a:ext cx="9244399" cy="4526279"/>
          </a:xfrm>
          <a:prstGeom prst="roundRect">
            <a:avLst/>
          </a:prstGeom>
          <a:solidFill>
            <a:srgbClr val="FAFAF9">
              <a:alpha val="7490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259559B-B2AB-4FEB-9A97-ED5AFA717E93}"/>
              </a:ext>
            </a:extLst>
          </p:cNvPr>
          <p:cNvSpPr txBox="1"/>
          <p:nvPr/>
        </p:nvSpPr>
        <p:spPr>
          <a:xfrm>
            <a:off x="678581" y="1859520"/>
            <a:ext cx="569214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266700" lvl="1"/>
            <a:r>
              <a:rPr lang="en-GB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delovnih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mest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ostaja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razdrobljen</a:t>
            </a:r>
            <a:endParaRPr lang="en-GB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770CEF3-F97C-40E6-87A0-206EFF5A8DAB}"/>
              </a:ext>
            </a:extLst>
          </p:cNvPr>
          <p:cNvSpPr txBox="1"/>
          <p:nvPr/>
        </p:nvSpPr>
        <p:spPr>
          <a:xfrm>
            <a:off x="874668" y="2407458"/>
            <a:ext cx="8564896" cy="224676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360363" lvl="1">
              <a:tabLst>
                <a:tab pos="360363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Ali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opisi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delovnih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mest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sledijo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dejanskim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nalogam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odgovornostim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60363" lvl="1">
              <a:tabLst>
                <a:tab pos="360363" algn="l"/>
              </a:tabLst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1">
              <a:tabLst>
                <a:tab pos="360363" algn="l"/>
              </a:tabLst>
            </a:pP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Kompetence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karierne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poti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niso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vedno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usklajene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z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razvojem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stroke in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standardi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1">
              <a:tabLst>
                <a:tab pos="360363" algn="l"/>
              </a:tabLst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363" lvl="1">
              <a:tabLst>
                <a:tab pos="360363" algn="l"/>
              </a:tabLst>
            </a:pP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Standardi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močni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pri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organizaciji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normativih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kakovosti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več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poudarka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potrebujeta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strateška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pedagoška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vloga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knjižničnega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osebja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1800" b="1" dirty="0">
              <a:solidFill>
                <a:srgbClr val="E53127"/>
              </a:solidFill>
              <a:latin typeface="Arial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4AEC420-6CCA-4F59-A8ED-E143EB4073DA}"/>
              </a:ext>
            </a:extLst>
          </p:cNvPr>
          <p:cNvSpPr/>
          <p:nvPr/>
        </p:nvSpPr>
        <p:spPr>
          <a:xfrm>
            <a:off x="747161" y="5047124"/>
            <a:ext cx="82729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1"/>
            <a:r>
              <a:rPr lang="en-GB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Potrebna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GB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sinergija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stroke, </a:t>
            </a:r>
            <a:r>
              <a:rPr lang="en-GB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zakonodaje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kolektivnih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pogodb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institucionalnih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politik</a:t>
            </a:r>
            <a:endParaRPr lang="en-GB" sz="2000" b="1" dirty="0">
              <a:solidFill>
                <a:srgbClr val="C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31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02920"/>
            <a:ext cx="1280160" cy="8834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0120" y="2514600"/>
            <a:ext cx="89611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Arial"/>
              </a:rPr>
              <a:t>Hvala za vašo pozornost.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897880"/>
            <a:ext cx="5029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dirty="0">
                <a:solidFill>
                  <a:srgbClr val="FFFFFF"/>
                </a:solidFill>
                <a:latin typeface="Arial"/>
              </a:rPr>
              <a:t>Tomaž Ulčakar  •  Leja Borovnjak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1120" y="5897880"/>
            <a:ext cx="21945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Arial"/>
              </a:rPr>
              <a:t>Kongres ZBDS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491</Words>
  <Application>Microsoft Office PowerPoint</Application>
  <PresentationFormat>Widescreen</PresentationFormat>
  <Paragraphs>139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Visokošolski knjižničar prihodnosti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Ulčakar, Tomaž</dc:creator>
  <cp:keywords/>
  <dc:description>generated using python-pptx</dc:description>
  <cp:lastModifiedBy>Ulčakar, Tomaž</cp:lastModifiedBy>
  <cp:revision>23</cp:revision>
  <dcterms:created xsi:type="dcterms:W3CDTF">2013-01-27T09:14:16Z</dcterms:created>
  <dcterms:modified xsi:type="dcterms:W3CDTF">2026-09-11T12:36:29Z</dcterms:modified>
  <cp:category/>
</cp:coreProperties>
</file>