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8288000" cy="102870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DM Sans" panose="020B0604020202020204" charset="-18"/>
      <p:regular r:id="rId7"/>
    </p:embeddedFont>
    <p:embeddedFont>
      <p:font typeface="DM Sans Bold" panose="020B0604020202020204" charset="-18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33" autoAdjust="0"/>
    <p:restoredTop sz="94622" autoAdjust="0"/>
  </p:normalViewPr>
  <p:slideViewPr>
    <p:cSldViewPr>
      <p:cViewPr>
        <p:scale>
          <a:sx n="50" d="100"/>
          <a:sy n="50" d="100"/>
        </p:scale>
        <p:origin x="2166" y="77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3782899" y="-4129117"/>
            <a:ext cx="10722193" cy="18599427"/>
          </a:xfrm>
          <a:custGeom>
            <a:avLst/>
            <a:gdLst/>
            <a:ahLst/>
            <a:cxnLst/>
            <a:rect l="l" t="t" r="r" b="b"/>
            <a:pathLst>
              <a:path w="10709651" h="18599427">
                <a:moveTo>
                  <a:pt x="0" y="0"/>
                </a:moveTo>
                <a:lnTo>
                  <a:pt x="10709652" y="0"/>
                </a:lnTo>
                <a:lnTo>
                  <a:pt x="10709652" y="18599427"/>
                </a:lnTo>
                <a:lnTo>
                  <a:pt x="0" y="185994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3796" t="-9973" r="-23226" b="-8221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42118" y="287445"/>
            <a:ext cx="17382334" cy="1843610"/>
            <a:chOff x="0" y="0"/>
            <a:chExt cx="23176445" cy="245814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3176444" cy="2458114"/>
            </a:xfrm>
            <a:custGeom>
              <a:avLst/>
              <a:gdLst/>
              <a:ahLst/>
              <a:cxnLst/>
              <a:rect l="l" t="t" r="r" b="b"/>
              <a:pathLst>
                <a:path w="23176444" h="2458114">
                  <a:moveTo>
                    <a:pt x="213787" y="0"/>
                  </a:moveTo>
                  <a:lnTo>
                    <a:pt x="22962657" y="0"/>
                  </a:lnTo>
                  <a:cubicBezTo>
                    <a:pt x="23019356" y="0"/>
                    <a:pt x="23073734" y="22524"/>
                    <a:pt x="23113828" y="62617"/>
                  </a:cubicBezTo>
                  <a:cubicBezTo>
                    <a:pt x="23153920" y="102710"/>
                    <a:pt x="23176444" y="157087"/>
                    <a:pt x="23176444" y="213787"/>
                  </a:cubicBezTo>
                  <a:lnTo>
                    <a:pt x="23176444" y="2244326"/>
                  </a:lnTo>
                  <a:cubicBezTo>
                    <a:pt x="23176444" y="2362398"/>
                    <a:pt x="23080729" y="2458114"/>
                    <a:pt x="22962657" y="2458114"/>
                  </a:cubicBezTo>
                  <a:lnTo>
                    <a:pt x="213787" y="2458114"/>
                  </a:lnTo>
                  <a:cubicBezTo>
                    <a:pt x="157087" y="2458114"/>
                    <a:pt x="102710" y="2435590"/>
                    <a:pt x="62617" y="2395497"/>
                  </a:cubicBezTo>
                  <a:cubicBezTo>
                    <a:pt x="22524" y="2355404"/>
                    <a:pt x="0" y="2301026"/>
                    <a:pt x="0" y="2244326"/>
                  </a:cubicBezTo>
                  <a:lnTo>
                    <a:pt x="0" y="213787"/>
                  </a:lnTo>
                  <a:cubicBezTo>
                    <a:pt x="0" y="95716"/>
                    <a:pt x="95716" y="0"/>
                    <a:pt x="213787" y="0"/>
                  </a:cubicBezTo>
                  <a:close/>
                </a:path>
              </a:pathLst>
            </a:custGeom>
            <a:solidFill>
              <a:srgbClr val="CEE3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4846256" y="1498981"/>
            <a:ext cx="8595488" cy="510937"/>
            <a:chOff x="0" y="0"/>
            <a:chExt cx="11460651" cy="68124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1460638" cy="681249"/>
            </a:xfrm>
            <a:custGeom>
              <a:avLst/>
              <a:gdLst/>
              <a:ahLst/>
              <a:cxnLst/>
              <a:rect l="l" t="t" r="r" b="b"/>
              <a:pathLst>
                <a:path w="11460638" h="681249">
                  <a:moveTo>
                    <a:pt x="0" y="0"/>
                  </a:moveTo>
                  <a:lnTo>
                    <a:pt x="11460638" y="0"/>
                  </a:lnTo>
                  <a:lnTo>
                    <a:pt x="11460638" y="681249"/>
                  </a:lnTo>
                  <a:lnTo>
                    <a:pt x="0" y="68124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788" r="64115" b="-153534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1460651" cy="6907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519"/>
                </a:lnSpc>
                <a:spcBef>
                  <a:spcPct val="0"/>
                </a:spcBef>
              </a:pPr>
              <a:r>
                <a:rPr lang="en-US" sz="2099" b="1">
                  <a:solidFill>
                    <a:srgbClr val="073B7A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I</a:t>
              </a:r>
              <a:r>
                <a:rPr lang="en-US" sz="2099" b="1" u="none" strike="noStrike">
                  <a:solidFill>
                    <a:srgbClr val="073B7A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van Babić      Koraljka Luković, Sveučilište u Rijeci, Pravni fakultet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42118" y="2292981"/>
            <a:ext cx="17382334" cy="1468550"/>
            <a:chOff x="0" y="0"/>
            <a:chExt cx="23176445" cy="195806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3176444" cy="1958040"/>
            </a:xfrm>
            <a:custGeom>
              <a:avLst/>
              <a:gdLst/>
              <a:ahLst/>
              <a:cxnLst/>
              <a:rect l="l" t="t" r="r" b="b"/>
              <a:pathLst>
                <a:path w="23176444" h="1958040">
                  <a:moveTo>
                    <a:pt x="213787" y="0"/>
                  </a:moveTo>
                  <a:lnTo>
                    <a:pt x="22962657" y="0"/>
                  </a:lnTo>
                  <a:cubicBezTo>
                    <a:pt x="23019356" y="0"/>
                    <a:pt x="23073734" y="22524"/>
                    <a:pt x="23113828" y="62617"/>
                  </a:cubicBezTo>
                  <a:cubicBezTo>
                    <a:pt x="23153920" y="102710"/>
                    <a:pt x="23176444" y="157087"/>
                    <a:pt x="23176444" y="213787"/>
                  </a:cubicBezTo>
                  <a:lnTo>
                    <a:pt x="23176444" y="1744253"/>
                  </a:lnTo>
                  <a:cubicBezTo>
                    <a:pt x="23176444" y="1862324"/>
                    <a:pt x="23080729" y="1958040"/>
                    <a:pt x="22962657" y="1958040"/>
                  </a:cubicBezTo>
                  <a:lnTo>
                    <a:pt x="213787" y="1958040"/>
                  </a:lnTo>
                  <a:cubicBezTo>
                    <a:pt x="157087" y="1958040"/>
                    <a:pt x="102710" y="1935516"/>
                    <a:pt x="62617" y="1895423"/>
                  </a:cubicBezTo>
                  <a:cubicBezTo>
                    <a:pt x="22524" y="1855330"/>
                    <a:pt x="0" y="1800953"/>
                    <a:pt x="0" y="1744253"/>
                  </a:cubicBezTo>
                  <a:lnTo>
                    <a:pt x="0" y="213787"/>
                  </a:lnTo>
                  <a:cubicBezTo>
                    <a:pt x="0" y="95716"/>
                    <a:pt x="95716" y="0"/>
                    <a:pt x="213787" y="0"/>
                  </a:cubicBezTo>
                  <a:close/>
                </a:path>
              </a:pathLst>
            </a:custGeom>
            <a:solidFill>
              <a:srgbClr val="CEE3FF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676919" y="2706536"/>
            <a:ext cx="1035291" cy="490245"/>
            <a:chOff x="0" y="0"/>
            <a:chExt cx="1380388" cy="65366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80392" cy="653664"/>
            </a:xfrm>
            <a:custGeom>
              <a:avLst/>
              <a:gdLst/>
              <a:ahLst/>
              <a:cxnLst/>
              <a:rect l="l" t="t" r="r" b="b"/>
              <a:pathLst>
                <a:path w="1380392" h="653664">
                  <a:moveTo>
                    <a:pt x="0" y="0"/>
                  </a:moveTo>
                  <a:lnTo>
                    <a:pt x="1380392" y="0"/>
                  </a:lnTo>
                  <a:lnTo>
                    <a:pt x="1380392" y="653664"/>
                  </a:lnTo>
                  <a:lnTo>
                    <a:pt x="0" y="65366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8152" r="-7949" b="19313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0" y="0"/>
              <a:ext cx="1380388" cy="6536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119"/>
                </a:lnSpc>
                <a:spcBef>
                  <a:spcPct val="0"/>
                </a:spcBef>
              </a:pPr>
              <a:r>
                <a:rPr lang="en-US" sz="2599" b="1" u="none" strike="noStrike">
                  <a:solidFill>
                    <a:srgbClr val="073B7A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UVOD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146931" y="2486527"/>
            <a:ext cx="13564982" cy="1084503"/>
            <a:chOff x="0" y="0"/>
            <a:chExt cx="18086643" cy="144600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8086648" cy="1446005"/>
            </a:xfrm>
            <a:custGeom>
              <a:avLst/>
              <a:gdLst/>
              <a:ahLst/>
              <a:cxnLst/>
              <a:rect l="l" t="t" r="r" b="b"/>
              <a:pathLst>
                <a:path w="18086648" h="1446005">
                  <a:moveTo>
                    <a:pt x="0" y="0"/>
                  </a:moveTo>
                  <a:lnTo>
                    <a:pt x="18086648" y="0"/>
                  </a:lnTo>
                  <a:lnTo>
                    <a:pt x="18086648" y="1446005"/>
                  </a:lnTo>
                  <a:lnTo>
                    <a:pt x="0" y="144600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6440" r="-15531" b="-216703"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0" y="-9525"/>
              <a:ext cx="18086643" cy="14555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just">
                <a:lnSpc>
                  <a:spcPts val="2639"/>
                </a:lnSpc>
              </a:pPr>
              <a:r>
                <a:rPr lang="en-US" sz="2199">
                  <a:solidFill>
                    <a:srgbClr val="073B7A"/>
                  </a:solidFill>
                  <a:latin typeface="DM Sans"/>
                  <a:ea typeface="DM Sans"/>
                  <a:cs typeface="DM Sans"/>
                  <a:sym typeface="DM Sans"/>
                </a:rPr>
                <a:t>Visokoškolske knjižnice 2026. implementirale su u svoje poslovanje novi knjižnični digitalni sustav Alma / Primo VE, a jedan od digitalnih alata dostupnih u sustavu Primo VE jest Potjeh, AI asistent osmišljen za pretraživanje informacijskih upita s pomoću GenUI.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50847" y="4258134"/>
            <a:ext cx="120335" cy="4317997"/>
            <a:chOff x="0" y="0"/>
            <a:chExt cx="160446" cy="575732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60341" cy="5757291"/>
            </a:xfrm>
            <a:custGeom>
              <a:avLst/>
              <a:gdLst/>
              <a:ahLst/>
              <a:cxnLst/>
              <a:rect l="l" t="t" r="r" b="b"/>
              <a:pathLst>
                <a:path w="160341" h="5757291">
                  <a:moveTo>
                    <a:pt x="0" y="67691"/>
                  </a:moveTo>
                  <a:cubicBezTo>
                    <a:pt x="0" y="30353"/>
                    <a:pt x="35949" y="0"/>
                    <a:pt x="80170" y="0"/>
                  </a:cubicBezTo>
                  <a:cubicBezTo>
                    <a:pt x="124392" y="0"/>
                    <a:pt x="160341" y="30353"/>
                    <a:pt x="160341" y="67691"/>
                  </a:cubicBezTo>
                  <a:lnTo>
                    <a:pt x="160341" y="5689600"/>
                  </a:lnTo>
                  <a:cubicBezTo>
                    <a:pt x="160341" y="5727065"/>
                    <a:pt x="124392" y="5757291"/>
                    <a:pt x="80170" y="5757291"/>
                  </a:cubicBezTo>
                  <a:cubicBezTo>
                    <a:pt x="35949" y="5757291"/>
                    <a:pt x="0" y="5727065"/>
                    <a:pt x="0" y="5689600"/>
                  </a:cubicBezTo>
                  <a:close/>
                </a:path>
              </a:pathLst>
            </a:custGeom>
            <a:solidFill>
              <a:srgbClr val="0757B9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2720693" y="4406433"/>
            <a:ext cx="1531312" cy="431113"/>
            <a:chOff x="0" y="0"/>
            <a:chExt cx="2041749" cy="57481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041749" cy="574822"/>
            </a:xfrm>
            <a:custGeom>
              <a:avLst/>
              <a:gdLst/>
              <a:ahLst/>
              <a:cxnLst/>
              <a:rect l="l" t="t" r="r" b="b"/>
              <a:pathLst>
                <a:path w="2041749" h="574822">
                  <a:moveTo>
                    <a:pt x="0" y="0"/>
                  </a:moveTo>
                  <a:lnTo>
                    <a:pt x="2041749" y="0"/>
                  </a:lnTo>
                  <a:lnTo>
                    <a:pt x="2041749" y="574822"/>
                  </a:lnTo>
                  <a:lnTo>
                    <a:pt x="0" y="57482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7598" b="-127598"/>
              </a:stretch>
            </a:blipFill>
          </p:spPr>
        </p:sp>
        <p:sp>
          <p:nvSpPr>
            <p:cNvPr id="20" name="TextBox 20"/>
            <p:cNvSpPr txBox="1"/>
            <p:nvPr/>
          </p:nvSpPr>
          <p:spPr>
            <a:xfrm>
              <a:off x="0" y="0"/>
              <a:ext cx="2041749" cy="5748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59"/>
                </a:lnSpc>
              </a:pPr>
              <a:r>
                <a:rPr lang="en-US" sz="2299" b="1">
                  <a:solidFill>
                    <a:srgbClr val="0757B9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PREDNOST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90307" y="4977842"/>
            <a:ext cx="5121004" cy="609600"/>
            <a:chOff x="0" y="0"/>
            <a:chExt cx="6828005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828005" cy="812800"/>
            </a:xfrm>
            <a:custGeom>
              <a:avLst/>
              <a:gdLst/>
              <a:ahLst/>
              <a:cxnLst/>
              <a:rect l="l" t="t" r="r" b="b"/>
              <a:pathLst>
                <a:path w="6828005" h="812800">
                  <a:moveTo>
                    <a:pt x="0" y="0"/>
                  </a:moveTo>
                  <a:lnTo>
                    <a:pt x="6828005" y="0"/>
                  </a:lnTo>
                  <a:lnTo>
                    <a:pt x="6828005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1009" r="7744" b="-101009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0"/>
              <a:ext cx="6828005" cy="8128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2399" b="1">
                  <a:solidFill>
                    <a:srgbClr val="073B7A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POTJEH KAO NOVA MOGUĆNOST</a:t>
              </a:r>
            </a:p>
          </p:txBody>
        </p:sp>
      </p:grpSp>
      <p:sp>
        <p:nvSpPr>
          <p:cNvPr id="24" name="AutoShape 24"/>
          <p:cNvSpPr/>
          <p:nvPr/>
        </p:nvSpPr>
        <p:spPr>
          <a:xfrm flipV="1">
            <a:off x="790324" y="5587442"/>
            <a:ext cx="4922894" cy="4169"/>
          </a:xfrm>
          <a:prstGeom prst="line">
            <a:avLst/>
          </a:prstGeom>
          <a:ln w="19050" cap="rnd">
            <a:solidFill>
              <a:srgbClr val="0757B9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5" name="Group 25"/>
          <p:cNvGrpSpPr/>
          <p:nvPr/>
        </p:nvGrpSpPr>
        <p:grpSpPr>
          <a:xfrm>
            <a:off x="790307" y="5797954"/>
            <a:ext cx="5121004" cy="2734183"/>
            <a:chOff x="0" y="0"/>
            <a:chExt cx="6828005" cy="3645577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828005" cy="3645581"/>
            </a:xfrm>
            <a:custGeom>
              <a:avLst/>
              <a:gdLst/>
              <a:ahLst/>
              <a:cxnLst/>
              <a:rect l="l" t="t" r="r" b="b"/>
              <a:pathLst>
                <a:path w="6828005" h="3645581">
                  <a:moveTo>
                    <a:pt x="0" y="0"/>
                  </a:moveTo>
                  <a:lnTo>
                    <a:pt x="6828005" y="0"/>
                  </a:lnTo>
                  <a:lnTo>
                    <a:pt x="6828005" y="3645581"/>
                  </a:lnTo>
                  <a:lnTo>
                    <a:pt x="0" y="364558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8146" r="-10402" b="6173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0"/>
              <a:ext cx="6828005" cy="364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431799" lvl="1" indent="-215899" algn="l">
                <a:lnSpc>
                  <a:spcPts val="2399"/>
                </a:lnSpc>
                <a:buFont typeface="Arial"/>
                <a:buChar char="•"/>
              </a:pPr>
              <a:r>
                <a:rPr lang="en-US" sz="1999" u="none" strike="noStrike">
                  <a:solidFill>
                    <a:srgbClr val="102A43"/>
                  </a:solidFill>
                  <a:latin typeface="DM Sans"/>
                  <a:ea typeface="DM Sans"/>
                  <a:cs typeface="DM Sans"/>
                  <a:sym typeface="DM Sans"/>
                </a:rPr>
                <a:t>potpora korisnicima visokoškolskih knjižnica</a:t>
              </a:r>
            </a:p>
            <a:p>
              <a:pPr marL="431799" lvl="1" indent="-215899" algn="l">
                <a:lnSpc>
                  <a:spcPts val="2399"/>
                </a:lnSpc>
                <a:buFont typeface="Arial"/>
                <a:buChar char="•"/>
              </a:pPr>
              <a:r>
                <a:rPr lang="en-US" sz="1999" u="none" strike="noStrike">
                  <a:solidFill>
                    <a:srgbClr val="102A43"/>
                  </a:solidFill>
                  <a:latin typeface="DM Sans"/>
                  <a:ea typeface="DM Sans"/>
                  <a:cs typeface="DM Sans"/>
                  <a:sym typeface="DM Sans"/>
                </a:rPr>
                <a:t>višejezično pretraživanje</a:t>
              </a:r>
            </a:p>
            <a:p>
              <a:pPr marL="431799" lvl="1" indent="-215899" algn="l">
                <a:lnSpc>
                  <a:spcPts val="2399"/>
                </a:lnSpc>
                <a:buFont typeface="Arial"/>
                <a:buChar char="•"/>
              </a:pPr>
              <a:r>
                <a:rPr lang="en-US" sz="1999" u="none" strike="noStrike">
                  <a:solidFill>
                    <a:srgbClr val="102A43"/>
                  </a:solidFill>
                  <a:latin typeface="DM Sans"/>
                  <a:ea typeface="DM Sans"/>
                  <a:cs typeface="DM Sans"/>
                  <a:sym typeface="DM Sans"/>
                </a:rPr>
                <a:t>provjerljivi izvori</a:t>
              </a:r>
            </a:p>
            <a:p>
              <a:pPr marL="431799" lvl="1" indent="-215899" algn="l">
                <a:lnSpc>
                  <a:spcPts val="2399"/>
                </a:lnSpc>
                <a:buFont typeface="Arial"/>
                <a:buChar char="•"/>
              </a:pPr>
              <a:r>
                <a:rPr lang="en-US" sz="1999" u="none" strike="noStrike">
                  <a:solidFill>
                    <a:srgbClr val="102A43"/>
                  </a:solidFill>
                  <a:latin typeface="DM Sans"/>
                  <a:ea typeface="DM Sans"/>
                  <a:cs typeface="DM Sans"/>
                  <a:sym typeface="DM Sans"/>
                </a:rPr>
                <a:t>sinteza informacija</a:t>
              </a:r>
            </a:p>
            <a:p>
              <a:pPr marL="431799" lvl="1" indent="-215899" algn="l">
                <a:lnSpc>
                  <a:spcPts val="2399"/>
                </a:lnSpc>
                <a:buFont typeface="Arial"/>
                <a:buChar char="•"/>
              </a:pPr>
              <a:r>
                <a:rPr lang="en-US" sz="1999" u="none" strike="noStrike">
                  <a:solidFill>
                    <a:srgbClr val="102A43"/>
                  </a:solidFill>
                  <a:latin typeface="DM Sans"/>
                  <a:ea typeface="DM Sans"/>
                  <a:cs typeface="DM Sans"/>
                  <a:sym typeface="DM Sans"/>
                </a:rPr>
                <a:t>generira opisni sažetak ponuđene literature</a:t>
              </a:r>
            </a:p>
            <a:p>
              <a:pPr marL="431799" lvl="1" indent="-215899" algn="l">
                <a:lnSpc>
                  <a:spcPts val="2399"/>
                </a:lnSpc>
                <a:buFont typeface="Arial"/>
                <a:buChar char="•"/>
              </a:pPr>
              <a:r>
                <a:rPr lang="en-US" sz="1999" u="none" strike="noStrike">
                  <a:solidFill>
                    <a:srgbClr val="102A43"/>
                  </a:solidFill>
                  <a:latin typeface="DM Sans"/>
                  <a:ea typeface="DM Sans"/>
                  <a:cs typeface="DM Sans"/>
                  <a:sym typeface="DM Sans"/>
                </a:rPr>
                <a:t>predlaže nova istraživačka pitanja</a:t>
              </a:r>
            </a:p>
            <a:p>
              <a:pPr marL="0" lvl="0" indent="0" algn="l">
                <a:lnSpc>
                  <a:spcPts val="2399"/>
                </a:lnSpc>
                <a:spcBef>
                  <a:spcPct val="0"/>
                </a:spcBef>
              </a:pPr>
              <a:r>
                <a:rPr lang="en-US" sz="1999" u="none" strike="noStrike">
                  <a:solidFill>
                    <a:srgbClr val="102A43"/>
                  </a:solidFill>
                  <a:latin typeface="DM Sans"/>
                  <a:ea typeface="DM Sans"/>
                  <a:cs typeface="DM Sans"/>
                  <a:sym typeface="DM Sans"/>
                </a:rPr>
                <a:t>   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340435" y="4258134"/>
            <a:ext cx="125280" cy="4317997"/>
            <a:chOff x="0" y="0"/>
            <a:chExt cx="167040" cy="575732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66930" cy="5757291"/>
            </a:xfrm>
            <a:custGeom>
              <a:avLst/>
              <a:gdLst/>
              <a:ahLst/>
              <a:cxnLst/>
              <a:rect l="l" t="t" r="r" b="b"/>
              <a:pathLst>
                <a:path w="166930" h="5757291">
                  <a:moveTo>
                    <a:pt x="0" y="67691"/>
                  </a:moveTo>
                  <a:cubicBezTo>
                    <a:pt x="0" y="30353"/>
                    <a:pt x="37426" y="0"/>
                    <a:pt x="83465" y="0"/>
                  </a:cubicBezTo>
                  <a:cubicBezTo>
                    <a:pt x="129504" y="0"/>
                    <a:pt x="166930" y="30353"/>
                    <a:pt x="166930" y="67691"/>
                  </a:cubicBezTo>
                  <a:lnTo>
                    <a:pt x="166930" y="5689600"/>
                  </a:lnTo>
                  <a:cubicBezTo>
                    <a:pt x="166930" y="5727065"/>
                    <a:pt x="129504" y="5757291"/>
                    <a:pt x="83465" y="5757291"/>
                  </a:cubicBezTo>
                  <a:cubicBezTo>
                    <a:pt x="37426" y="5757291"/>
                    <a:pt x="0" y="5727065"/>
                    <a:pt x="0" y="5689600"/>
                  </a:cubicBezTo>
                  <a:close/>
                </a:path>
              </a:pathLst>
            </a:custGeom>
            <a:solidFill>
              <a:srgbClr val="F2B84B"/>
            </a:solidFill>
          </p:spPr>
        </p:sp>
      </p:grpSp>
      <p:grpSp>
        <p:nvGrpSpPr>
          <p:cNvPr id="30" name="Group 30"/>
          <p:cNvGrpSpPr/>
          <p:nvPr/>
        </p:nvGrpSpPr>
        <p:grpSpPr>
          <a:xfrm>
            <a:off x="8869864" y="4387383"/>
            <a:ext cx="2066115" cy="431113"/>
            <a:chOff x="0" y="0"/>
            <a:chExt cx="2754820" cy="57481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754820" cy="574822"/>
            </a:xfrm>
            <a:custGeom>
              <a:avLst/>
              <a:gdLst/>
              <a:ahLst/>
              <a:cxnLst/>
              <a:rect l="l" t="t" r="r" b="b"/>
              <a:pathLst>
                <a:path w="2754820" h="574822">
                  <a:moveTo>
                    <a:pt x="0" y="0"/>
                  </a:moveTo>
                  <a:lnTo>
                    <a:pt x="2754820" y="0"/>
                  </a:lnTo>
                  <a:lnTo>
                    <a:pt x="2754820" y="574822"/>
                  </a:lnTo>
                  <a:lnTo>
                    <a:pt x="0" y="57482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93774" b="-93774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0"/>
              <a:ext cx="2754820" cy="5748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59"/>
                </a:lnSpc>
              </a:pPr>
              <a:r>
                <a:rPr lang="en-US" sz="2299" b="1">
                  <a:solidFill>
                    <a:srgbClr val="F2B84B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NEDOSTATAK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697525" y="4977842"/>
            <a:ext cx="5589725" cy="609600"/>
            <a:chOff x="0" y="0"/>
            <a:chExt cx="7452967" cy="8128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7452967" cy="812800"/>
            </a:xfrm>
            <a:custGeom>
              <a:avLst/>
              <a:gdLst/>
              <a:ahLst/>
              <a:cxnLst/>
              <a:rect l="l" t="t" r="r" b="b"/>
              <a:pathLst>
                <a:path w="7452967" h="812800">
                  <a:moveTo>
                    <a:pt x="0" y="0"/>
                  </a:moveTo>
                  <a:lnTo>
                    <a:pt x="7452967" y="0"/>
                  </a:lnTo>
                  <a:lnTo>
                    <a:pt x="7452967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25084" b="-225084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0"/>
              <a:ext cx="7452967" cy="8128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2399" b="1">
                  <a:solidFill>
                    <a:srgbClr val="073B7A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OGRANIČENJA POTJEHA KAO ZAMKE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 flipV="1">
            <a:off x="6684790" y="5568392"/>
            <a:ext cx="5520705" cy="5766"/>
          </a:xfrm>
          <a:prstGeom prst="line">
            <a:avLst/>
          </a:prstGeom>
          <a:ln w="19050" cap="rnd">
            <a:solidFill>
              <a:srgbClr val="F2B84B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7" name="Group 37"/>
          <p:cNvGrpSpPr/>
          <p:nvPr/>
        </p:nvGrpSpPr>
        <p:grpSpPr>
          <a:xfrm>
            <a:off x="6697525" y="5797954"/>
            <a:ext cx="5507970" cy="2734183"/>
            <a:chOff x="0" y="0"/>
            <a:chExt cx="7251421" cy="3599640"/>
          </a:xfrm>
        </p:grpSpPr>
        <p:sp>
          <p:nvSpPr>
            <p:cNvPr id="38" name="Freeform 38"/>
            <p:cNvSpPr/>
            <p:nvPr/>
          </p:nvSpPr>
          <p:spPr>
            <a:xfrm rot="-5400000">
              <a:off x="1825888" y="-1825888"/>
              <a:ext cx="3599645" cy="7251421"/>
            </a:xfrm>
            <a:custGeom>
              <a:avLst/>
              <a:gdLst/>
              <a:ahLst/>
              <a:cxnLst/>
              <a:rect l="l" t="t" r="r" b="b"/>
              <a:pathLst>
                <a:path w="3599645" h="7251421">
                  <a:moveTo>
                    <a:pt x="3599645" y="0"/>
                  </a:moveTo>
                  <a:lnTo>
                    <a:pt x="3599645" y="7251421"/>
                  </a:lnTo>
                  <a:lnTo>
                    <a:pt x="0" y="72514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-22017" r="-22017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0"/>
              <a:ext cx="7251421" cy="35996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431799" lvl="1" indent="-215899" algn="l">
                <a:lnSpc>
                  <a:spcPts val="2399"/>
                </a:lnSpc>
                <a:buFont typeface="Arial"/>
                <a:buChar char="•"/>
              </a:pPr>
              <a:r>
                <a:rPr lang="en-US" sz="1999" u="none" strike="noStrike">
                  <a:solidFill>
                    <a:srgbClr val="102A43"/>
                  </a:solidFill>
                  <a:latin typeface="DM Sans"/>
                  <a:ea typeface="DM Sans"/>
                  <a:cs typeface="DM Sans"/>
                  <a:sym typeface="DM Sans"/>
                </a:rPr>
                <a:t>halucinacije</a:t>
              </a:r>
            </a:p>
            <a:p>
              <a:pPr marL="431799" lvl="1" indent="-215899" algn="l">
                <a:lnSpc>
                  <a:spcPts val="2399"/>
                </a:lnSpc>
                <a:buFont typeface="Arial"/>
                <a:buChar char="•"/>
              </a:pPr>
              <a:r>
                <a:rPr lang="en-US" sz="1999" u="none" strike="noStrike">
                  <a:solidFill>
                    <a:srgbClr val="102A43"/>
                  </a:solidFill>
                  <a:latin typeface="DM Sans"/>
                  <a:ea typeface="DM Sans"/>
                  <a:cs typeface="DM Sans"/>
                  <a:sym typeface="DM Sans"/>
                </a:rPr>
                <a:t>prividni kognitivni autoritet</a:t>
              </a:r>
            </a:p>
            <a:p>
              <a:pPr marL="431799" lvl="1" indent="-215899" algn="l">
                <a:lnSpc>
                  <a:spcPts val="2399"/>
                </a:lnSpc>
                <a:buFont typeface="Arial"/>
                <a:buChar char="•"/>
              </a:pPr>
              <a:r>
                <a:rPr lang="en-US" sz="1999" u="none" strike="noStrike">
                  <a:solidFill>
                    <a:srgbClr val="102A43"/>
                  </a:solidFill>
                  <a:latin typeface="DM Sans"/>
                  <a:ea typeface="DM Sans"/>
                  <a:cs typeface="DM Sans"/>
                  <a:sym typeface="DM Sans"/>
                </a:rPr>
                <a:t>ograničen broj izvora</a:t>
              </a:r>
            </a:p>
            <a:p>
              <a:pPr marL="431799" lvl="1" indent="-215899" algn="l">
                <a:lnSpc>
                  <a:spcPts val="2399"/>
                </a:lnSpc>
                <a:buFont typeface="Arial"/>
                <a:buChar char="•"/>
              </a:pPr>
              <a:r>
                <a:rPr lang="en-US" sz="1999" u="none" strike="noStrike">
                  <a:solidFill>
                    <a:srgbClr val="102A43"/>
                  </a:solidFill>
                  <a:latin typeface="DM Sans"/>
                  <a:ea typeface="DM Sans"/>
                  <a:cs typeface="DM Sans"/>
                  <a:sym typeface="DM Sans"/>
                </a:rPr>
                <a:t>rezultati mogu ovisiti o katalogu koji pretražujemo</a:t>
              </a:r>
            </a:p>
            <a:p>
              <a:pPr marL="431799" lvl="1" indent="-215899" algn="l">
                <a:lnSpc>
                  <a:spcPts val="2399"/>
                </a:lnSpc>
                <a:buFont typeface="Arial"/>
                <a:buChar char="•"/>
              </a:pPr>
              <a:r>
                <a:rPr lang="en-US" sz="1999" u="none" strike="noStrike">
                  <a:solidFill>
                    <a:srgbClr val="102A43"/>
                  </a:solidFill>
                  <a:latin typeface="DM Sans"/>
                  <a:ea typeface="DM Sans"/>
                  <a:cs typeface="DM Sans"/>
                  <a:sym typeface="DM Sans"/>
                </a:rPr>
                <a:t>površno oblikovan upit daje tematski irelevantne rezultate</a:t>
              </a:r>
            </a:p>
            <a:p>
              <a:pPr marL="431799" lvl="1" indent="-215899" algn="l">
                <a:lnSpc>
                  <a:spcPts val="2399"/>
                </a:lnSpc>
                <a:buFont typeface="Arial"/>
                <a:buChar char="•"/>
              </a:pPr>
              <a:r>
                <a:rPr lang="en-US" sz="1999" u="none" strike="noStrike">
                  <a:solidFill>
                    <a:srgbClr val="102A43"/>
                  </a:solidFill>
                  <a:latin typeface="DM Sans"/>
                  <a:ea typeface="DM Sans"/>
                  <a:cs typeface="DM Sans"/>
                  <a:sym typeface="DM Sans"/>
                </a:rPr>
                <a:t>nemogućnost nadovezivanja na prethodni odgovor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2506325" y="4258134"/>
            <a:ext cx="136524" cy="4317997"/>
            <a:chOff x="0" y="0"/>
            <a:chExt cx="182032" cy="5757329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81913" cy="5757291"/>
            </a:xfrm>
            <a:custGeom>
              <a:avLst/>
              <a:gdLst/>
              <a:ahLst/>
              <a:cxnLst/>
              <a:rect l="l" t="t" r="r" b="b"/>
              <a:pathLst>
                <a:path w="181913" h="5757291">
                  <a:moveTo>
                    <a:pt x="0" y="67691"/>
                  </a:moveTo>
                  <a:cubicBezTo>
                    <a:pt x="0" y="30353"/>
                    <a:pt x="40785" y="0"/>
                    <a:pt x="90956" y="0"/>
                  </a:cubicBezTo>
                  <a:cubicBezTo>
                    <a:pt x="141127" y="0"/>
                    <a:pt x="181913" y="30353"/>
                    <a:pt x="181913" y="67691"/>
                  </a:cubicBezTo>
                  <a:lnTo>
                    <a:pt x="181913" y="5689600"/>
                  </a:lnTo>
                  <a:cubicBezTo>
                    <a:pt x="181913" y="5727065"/>
                    <a:pt x="141127" y="5757291"/>
                    <a:pt x="90956" y="5757291"/>
                  </a:cubicBezTo>
                  <a:cubicBezTo>
                    <a:pt x="40785" y="5757291"/>
                    <a:pt x="0" y="5727065"/>
                    <a:pt x="0" y="5689600"/>
                  </a:cubicBezTo>
                  <a:close/>
                </a:path>
              </a:pathLst>
            </a:custGeom>
            <a:solidFill>
              <a:srgbClr val="7A0000"/>
            </a:solidFill>
          </p:spPr>
        </p:sp>
      </p:grpSp>
      <p:grpSp>
        <p:nvGrpSpPr>
          <p:cNvPr id="42" name="Group 42"/>
          <p:cNvGrpSpPr/>
          <p:nvPr/>
        </p:nvGrpSpPr>
        <p:grpSpPr>
          <a:xfrm>
            <a:off x="14971400" y="4387383"/>
            <a:ext cx="1027968" cy="431113"/>
            <a:chOff x="0" y="0"/>
            <a:chExt cx="1370624" cy="574818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370624" cy="574822"/>
            </a:xfrm>
            <a:custGeom>
              <a:avLst/>
              <a:gdLst/>
              <a:ahLst/>
              <a:cxnLst/>
              <a:rect l="l" t="t" r="r" b="b"/>
              <a:pathLst>
                <a:path w="1370624" h="574822">
                  <a:moveTo>
                    <a:pt x="0" y="0"/>
                  </a:moveTo>
                  <a:lnTo>
                    <a:pt x="1370624" y="0"/>
                  </a:lnTo>
                  <a:lnTo>
                    <a:pt x="1370624" y="574822"/>
                  </a:lnTo>
                  <a:lnTo>
                    <a:pt x="0" y="57482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81123" r="-359586" b="-145931"/>
              </a:stretch>
            </a:blipFill>
          </p:spPr>
        </p:sp>
        <p:sp>
          <p:nvSpPr>
            <p:cNvPr id="44" name="TextBox 44"/>
            <p:cNvSpPr txBox="1"/>
            <p:nvPr/>
          </p:nvSpPr>
          <p:spPr>
            <a:xfrm>
              <a:off x="0" y="0"/>
              <a:ext cx="1370624" cy="5748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59"/>
                </a:lnSpc>
              </a:pPr>
              <a:r>
                <a:rPr lang="en-US" sz="2299" b="1">
                  <a:solidFill>
                    <a:srgbClr val="7A000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ULOGA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2782550" y="4958792"/>
            <a:ext cx="5054603" cy="609600"/>
            <a:chOff x="0" y="0"/>
            <a:chExt cx="6739471" cy="81280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6739471" cy="812800"/>
            </a:xfrm>
            <a:custGeom>
              <a:avLst/>
              <a:gdLst/>
              <a:ahLst/>
              <a:cxnLst/>
              <a:rect l="l" t="t" r="r" b="b"/>
              <a:pathLst>
                <a:path w="6739471" h="812800">
                  <a:moveTo>
                    <a:pt x="0" y="0"/>
                  </a:moveTo>
                  <a:lnTo>
                    <a:pt x="6739471" y="0"/>
                  </a:lnTo>
                  <a:lnTo>
                    <a:pt x="6739471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528825" b="-528825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0"/>
              <a:ext cx="6739471" cy="8128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879"/>
                </a:lnSpc>
              </a:pPr>
              <a:r>
                <a:rPr lang="en-US" sz="2399" b="1">
                  <a:solidFill>
                    <a:srgbClr val="073B7A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KNJIŽNIČAR KAO POUČAVATELJ</a:t>
              </a:r>
            </a:p>
          </p:txBody>
        </p:sp>
      </p:grpSp>
      <p:sp>
        <p:nvSpPr>
          <p:cNvPr id="48" name="AutoShape 48"/>
          <p:cNvSpPr/>
          <p:nvPr/>
        </p:nvSpPr>
        <p:spPr>
          <a:xfrm>
            <a:off x="12782550" y="5582086"/>
            <a:ext cx="4749870" cy="0"/>
          </a:xfrm>
          <a:prstGeom prst="line">
            <a:avLst/>
          </a:prstGeom>
          <a:ln w="19050" cap="rnd">
            <a:solidFill>
              <a:srgbClr val="7A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9" name="Group 49"/>
          <p:cNvGrpSpPr/>
          <p:nvPr/>
        </p:nvGrpSpPr>
        <p:grpSpPr>
          <a:xfrm>
            <a:off x="450847" y="8826936"/>
            <a:ext cx="17373605" cy="1111218"/>
            <a:chOff x="0" y="0"/>
            <a:chExt cx="23164807" cy="1481624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23164808" cy="1481662"/>
            </a:xfrm>
            <a:custGeom>
              <a:avLst/>
              <a:gdLst/>
              <a:ahLst/>
              <a:cxnLst/>
              <a:rect l="l" t="t" r="r" b="b"/>
              <a:pathLst>
                <a:path w="23164808" h="1481662">
                  <a:moveTo>
                    <a:pt x="0" y="160225"/>
                  </a:moveTo>
                  <a:cubicBezTo>
                    <a:pt x="0" y="71778"/>
                    <a:pt x="60706" y="0"/>
                    <a:pt x="135509" y="0"/>
                  </a:cubicBezTo>
                  <a:lnTo>
                    <a:pt x="23029298" y="0"/>
                  </a:lnTo>
                  <a:cubicBezTo>
                    <a:pt x="23104101" y="0"/>
                    <a:pt x="23164808" y="71778"/>
                    <a:pt x="23164808" y="160225"/>
                  </a:cubicBezTo>
                  <a:lnTo>
                    <a:pt x="23164808" y="1321444"/>
                  </a:lnTo>
                  <a:cubicBezTo>
                    <a:pt x="23164808" y="1409890"/>
                    <a:pt x="23104101" y="1481662"/>
                    <a:pt x="23029298" y="1481662"/>
                  </a:cubicBezTo>
                  <a:lnTo>
                    <a:pt x="135509" y="1481662"/>
                  </a:lnTo>
                  <a:cubicBezTo>
                    <a:pt x="60706" y="1481662"/>
                    <a:pt x="0" y="1409890"/>
                    <a:pt x="0" y="1321444"/>
                  </a:cubicBezTo>
                  <a:close/>
                </a:path>
              </a:pathLst>
            </a:custGeom>
            <a:solidFill>
              <a:srgbClr val="073B7A"/>
            </a:solidFill>
          </p:spPr>
        </p:sp>
      </p:grpSp>
      <p:grpSp>
        <p:nvGrpSpPr>
          <p:cNvPr id="51" name="Group 51"/>
          <p:cNvGrpSpPr/>
          <p:nvPr/>
        </p:nvGrpSpPr>
        <p:grpSpPr>
          <a:xfrm>
            <a:off x="676919" y="9145854"/>
            <a:ext cx="1915626" cy="490245"/>
            <a:chOff x="0" y="0"/>
            <a:chExt cx="2554168" cy="65366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2554166" cy="653660"/>
            </a:xfrm>
            <a:custGeom>
              <a:avLst/>
              <a:gdLst/>
              <a:ahLst/>
              <a:cxnLst/>
              <a:rect l="l" t="t" r="r" b="b"/>
              <a:pathLst>
                <a:path w="2554166" h="653660">
                  <a:moveTo>
                    <a:pt x="0" y="0"/>
                  </a:moveTo>
                  <a:lnTo>
                    <a:pt x="2554166" y="0"/>
                  </a:lnTo>
                  <a:lnTo>
                    <a:pt x="2554166" y="653660"/>
                  </a:lnTo>
                  <a:lnTo>
                    <a:pt x="0" y="65366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7124" r="-68394" b="-59297"/>
              </a:stretch>
            </a:blipFill>
          </p:spPr>
        </p:sp>
        <p:sp>
          <p:nvSpPr>
            <p:cNvPr id="53" name="TextBox 53"/>
            <p:cNvSpPr txBox="1"/>
            <p:nvPr/>
          </p:nvSpPr>
          <p:spPr>
            <a:xfrm>
              <a:off x="0" y="0"/>
              <a:ext cx="2554168" cy="65366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119"/>
                </a:lnSpc>
                <a:spcBef>
                  <a:spcPct val="0"/>
                </a:spcBef>
              </a:pPr>
              <a:r>
                <a:rPr lang="en-US" sz="2599" b="1" u="none" strike="noStrike">
                  <a:solidFill>
                    <a:srgbClr val="A3C0E4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ZAKLJUČAK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2982108" y="9015413"/>
            <a:ext cx="11944468" cy="751128"/>
            <a:chOff x="0" y="0"/>
            <a:chExt cx="15925957" cy="1001505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5925957" cy="1001505"/>
            </a:xfrm>
            <a:custGeom>
              <a:avLst/>
              <a:gdLst/>
              <a:ahLst/>
              <a:cxnLst/>
              <a:rect l="l" t="t" r="r" b="b"/>
              <a:pathLst>
                <a:path w="15925957" h="1001505">
                  <a:moveTo>
                    <a:pt x="0" y="0"/>
                  </a:moveTo>
                  <a:lnTo>
                    <a:pt x="15925957" y="0"/>
                  </a:lnTo>
                  <a:lnTo>
                    <a:pt x="15925957" y="1001505"/>
                  </a:lnTo>
                  <a:lnTo>
                    <a:pt x="0" y="100150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16347" r="-13555" b="-287360"/>
              </a:stretch>
            </a:blipFill>
          </p:spPr>
        </p:sp>
        <p:sp>
          <p:nvSpPr>
            <p:cNvPr id="56" name="TextBox 56"/>
            <p:cNvSpPr txBox="1"/>
            <p:nvPr/>
          </p:nvSpPr>
          <p:spPr>
            <a:xfrm>
              <a:off x="0" y="-9525"/>
              <a:ext cx="15925957" cy="101103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639"/>
                </a:lnSpc>
              </a:pPr>
              <a:r>
                <a:rPr lang="en-US" sz="2199">
                  <a:solidFill>
                    <a:srgbClr val="FFFFFF"/>
                  </a:solidFill>
                  <a:latin typeface="DM Sans"/>
                  <a:ea typeface="DM Sans"/>
                  <a:cs typeface="DM Sans"/>
                  <a:sym typeface="DM Sans"/>
                </a:rPr>
                <a:t>Student razumije način na koji se informacije proizvode te etički i odgovorno stvara nova znanja, razvija daljnju strategiju istraživanja i vrednovanja pravnih informacija.</a:t>
              </a:r>
            </a:p>
          </p:txBody>
        </p:sp>
      </p:grpSp>
      <p:sp>
        <p:nvSpPr>
          <p:cNvPr id="57" name="Freeform 57"/>
          <p:cNvSpPr/>
          <p:nvPr/>
        </p:nvSpPr>
        <p:spPr>
          <a:xfrm>
            <a:off x="15485384" y="8960286"/>
            <a:ext cx="1773916" cy="784803"/>
          </a:xfrm>
          <a:custGeom>
            <a:avLst/>
            <a:gdLst/>
            <a:ahLst/>
            <a:cxnLst/>
            <a:rect l="l" t="t" r="r" b="b"/>
            <a:pathLst>
              <a:path w="1773916" h="784803">
                <a:moveTo>
                  <a:pt x="0" y="0"/>
                </a:moveTo>
                <a:lnTo>
                  <a:pt x="1773916" y="0"/>
                </a:lnTo>
                <a:lnTo>
                  <a:pt x="1773916" y="784803"/>
                </a:lnTo>
                <a:lnTo>
                  <a:pt x="0" y="7848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76000"/>
            </a:blip>
            <a:stretch>
              <a:fillRect t="-11495" b="-21964"/>
            </a:stretch>
          </a:blipFill>
        </p:spPr>
      </p:sp>
      <p:sp>
        <p:nvSpPr>
          <p:cNvPr id="58" name="Freeform 58"/>
          <p:cNvSpPr/>
          <p:nvPr/>
        </p:nvSpPr>
        <p:spPr>
          <a:xfrm>
            <a:off x="13881099" y="3990131"/>
            <a:ext cx="937901" cy="937901"/>
          </a:xfrm>
          <a:custGeom>
            <a:avLst/>
            <a:gdLst/>
            <a:ahLst/>
            <a:cxnLst/>
            <a:rect l="l" t="t" r="r" b="b"/>
            <a:pathLst>
              <a:path w="937901" h="937901">
                <a:moveTo>
                  <a:pt x="0" y="0"/>
                </a:moveTo>
                <a:lnTo>
                  <a:pt x="937901" y="0"/>
                </a:lnTo>
                <a:lnTo>
                  <a:pt x="937901" y="937900"/>
                </a:lnTo>
                <a:lnTo>
                  <a:pt x="0" y="9379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59" name="Freeform 59"/>
          <p:cNvSpPr/>
          <p:nvPr/>
        </p:nvSpPr>
        <p:spPr>
          <a:xfrm>
            <a:off x="1712210" y="4016807"/>
            <a:ext cx="855322" cy="961036"/>
          </a:xfrm>
          <a:custGeom>
            <a:avLst/>
            <a:gdLst/>
            <a:ahLst/>
            <a:cxnLst/>
            <a:rect l="l" t="t" r="r" b="b"/>
            <a:pathLst>
              <a:path w="855322" h="961036">
                <a:moveTo>
                  <a:pt x="0" y="0"/>
                </a:moveTo>
                <a:lnTo>
                  <a:pt x="855322" y="0"/>
                </a:lnTo>
                <a:lnTo>
                  <a:pt x="855322" y="961035"/>
                </a:lnTo>
                <a:lnTo>
                  <a:pt x="0" y="96103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60" name="Freeform 60"/>
          <p:cNvSpPr/>
          <p:nvPr/>
        </p:nvSpPr>
        <p:spPr>
          <a:xfrm>
            <a:off x="7700497" y="3990131"/>
            <a:ext cx="1016967" cy="976288"/>
          </a:xfrm>
          <a:custGeom>
            <a:avLst/>
            <a:gdLst/>
            <a:ahLst/>
            <a:cxnLst/>
            <a:rect l="l" t="t" r="r" b="b"/>
            <a:pathLst>
              <a:path w="1016967" h="976288">
                <a:moveTo>
                  <a:pt x="0" y="0"/>
                </a:moveTo>
                <a:lnTo>
                  <a:pt x="1016967" y="0"/>
                </a:lnTo>
                <a:lnTo>
                  <a:pt x="1016967" y="976288"/>
                </a:lnTo>
                <a:lnTo>
                  <a:pt x="0" y="97628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61" name="Group 61"/>
          <p:cNvGrpSpPr/>
          <p:nvPr/>
        </p:nvGrpSpPr>
        <p:grpSpPr>
          <a:xfrm>
            <a:off x="6245648" y="1659662"/>
            <a:ext cx="189575" cy="189575"/>
            <a:chOff x="0" y="0"/>
            <a:chExt cx="812800" cy="812800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lnTo>
                    <a:pt x="812800" y="406400"/>
                  </a:lnTo>
                  <a:lnTo>
                    <a:pt x="406400" y="812800"/>
                  </a:lnTo>
                  <a:lnTo>
                    <a:pt x="0" y="4064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073B7A"/>
            </a:solidFill>
          </p:spPr>
        </p:sp>
        <p:sp>
          <p:nvSpPr>
            <p:cNvPr id="63" name="TextBox 63"/>
            <p:cNvSpPr txBox="1"/>
            <p:nvPr/>
          </p:nvSpPr>
          <p:spPr>
            <a:xfrm>
              <a:off x="139700" y="92075"/>
              <a:ext cx="533400" cy="581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/>
            </a:p>
          </p:txBody>
        </p:sp>
      </p:grpSp>
      <p:sp>
        <p:nvSpPr>
          <p:cNvPr id="64" name="Freeform 64"/>
          <p:cNvSpPr/>
          <p:nvPr/>
        </p:nvSpPr>
        <p:spPr>
          <a:xfrm>
            <a:off x="16146634" y="2409407"/>
            <a:ext cx="1244220" cy="1235698"/>
          </a:xfrm>
          <a:custGeom>
            <a:avLst/>
            <a:gdLst/>
            <a:ahLst/>
            <a:cxnLst/>
            <a:rect l="l" t="t" r="r" b="b"/>
            <a:pathLst>
              <a:path w="1244220" h="1235698">
                <a:moveTo>
                  <a:pt x="0" y="0"/>
                </a:moveTo>
                <a:lnTo>
                  <a:pt x="1244220" y="0"/>
                </a:lnTo>
                <a:lnTo>
                  <a:pt x="1244220" y="1235698"/>
                </a:lnTo>
                <a:lnTo>
                  <a:pt x="0" y="123569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65" name="TextBox 65"/>
          <p:cNvSpPr txBox="1"/>
          <p:nvPr/>
        </p:nvSpPr>
        <p:spPr>
          <a:xfrm>
            <a:off x="12769849" y="5867836"/>
            <a:ext cx="5054603" cy="281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Potiče i usmjerava studenta: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da osnažuje vještine informacijske i UI pismenosti</a:t>
            </a:r>
          </a:p>
          <a:p>
            <a:pPr marL="431801" lvl="1" indent="-215900" algn="l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na istraživačku samostalnost i kritičko vrednovanje pravnih informacija</a:t>
            </a:r>
          </a:p>
          <a:p>
            <a:pPr marL="431801" lvl="1" indent="-215900" algn="l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ka kreativnim načinima istraživanja</a:t>
            </a:r>
          </a:p>
          <a:p>
            <a:pPr marL="431801" lvl="1" indent="-215900" algn="l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na intelektualnu znatiželju i otvoren um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endParaRPr lang="en-US" sz="2000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66" name="TextBox 66"/>
          <p:cNvSpPr txBox="1"/>
          <p:nvPr/>
        </p:nvSpPr>
        <p:spPr>
          <a:xfrm>
            <a:off x="5195618" y="485795"/>
            <a:ext cx="7517447" cy="6043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00"/>
              </a:lnSpc>
              <a:spcBef>
                <a:spcPct val="0"/>
              </a:spcBef>
            </a:pPr>
            <a:r>
              <a:rPr lang="en-US" sz="4299" b="1" u="none" strike="noStrike">
                <a:solidFill>
                  <a:srgbClr val="073B7A"/>
                </a:solidFill>
                <a:latin typeface="DM Sans Bold"/>
                <a:ea typeface="DM Sans Bold"/>
                <a:cs typeface="DM Sans Bold"/>
                <a:sym typeface="DM Sans Bold"/>
              </a:rPr>
              <a:t>Je li Potjeh pronašao istinu? 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1482521" y="1057275"/>
            <a:ext cx="14469885" cy="4417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16"/>
              </a:lnSpc>
              <a:spcBef>
                <a:spcPct val="0"/>
              </a:spcBef>
            </a:pPr>
            <a:r>
              <a:rPr lang="en-US" sz="3099" b="1" u="none" strike="noStrike">
                <a:solidFill>
                  <a:srgbClr val="073B7A"/>
                </a:solidFill>
                <a:latin typeface="DM Sans Bold"/>
                <a:ea typeface="DM Sans Bold"/>
                <a:cs typeface="DM Sans Bold"/>
                <a:sym typeface="DM Sans Bold"/>
              </a:rPr>
              <a:t>Osnaživanje korisnika za kritičko korištenje AI asistenta u Primo VE katalogu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187</Words>
  <Application>Microsoft Office PowerPoint</Application>
  <PresentationFormat>Prilagođeno</PresentationFormat>
  <Paragraphs>31</Paragraphs>
  <Slides>1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</vt:i4>
      </vt:variant>
    </vt:vector>
  </HeadingPairs>
  <TitlesOfParts>
    <vt:vector size="6" baseType="lpstr">
      <vt:lpstr>DM Sans</vt:lpstr>
      <vt:lpstr>Arial</vt:lpstr>
      <vt:lpstr>Calibri</vt:lpstr>
      <vt:lpstr>DM Sans Bold</vt:lpstr>
      <vt:lpstr>Office Theme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and White Modern Academic Analysis Presentation</dc:title>
  <cp:lastModifiedBy>Studenti</cp:lastModifiedBy>
  <cp:revision>2</cp:revision>
  <dcterms:created xsi:type="dcterms:W3CDTF">2006-08-16T00:00:00Z</dcterms:created>
  <dcterms:modified xsi:type="dcterms:W3CDTF">2026-09-22T10:18:01Z</dcterms:modified>
  <dc:identifier>DAHVWLSIez4</dc:identifier>
</cp:coreProperties>
</file>