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2" r:id="rId4"/>
  </p:sldMasterIdLst>
  <p:notesMasterIdLst>
    <p:notesMasterId r:id="rId20"/>
  </p:notesMasterIdLst>
  <p:handoutMasterIdLst>
    <p:handoutMasterId r:id="rId21"/>
  </p:handoutMasterIdLst>
  <p:sldIdLst>
    <p:sldId id="567" r:id="rId5"/>
    <p:sldId id="622" r:id="rId6"/>
    <p:sldId id="277" r:id="rId7"/>
    <p:sldId id="292" r:id="rId8"/>
    <p:sldId id="468" r:id="rId9"/>
    <p:sldId id="623" r:id="rId10"/>
    <p:sldId id="609" r:id="rId11"/>
    <p:sldId id="608" r:id="rId12"/>
    <p:sldId id="1041" r:id="rId13"/>
    <p:sldId id="1042" r:id="rId14"/>
    <p:sldId id="1043" r:id="rId15"/>
    <p:sldId id="618" r:id="rId16"/>
    <p:sldId id="485" r:id="rId17"/>
    <p:sldId id="1045" r:id="rId18"/>
    <p:sldId id="1044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ivzeti razdelek" id="{BFD03885-F606-467F-B1A7-AD00604DA293}">
          <p14:sldIdLst>
            <p14:sldId id="567"/>
            <p14:sldId id="622"/>
            <p14:sldId id="277"/>
            <p14:sldId id="292"/>
            <p14:sldId id="468"/>
            <p14:sldId id="623"/>
            <p14:sldId id="609"/>
            <p14:sldId id="608"/>
            <p14:sldId id="1041"/>
            <p14:sldId id="1042"/>
            <p14:sldId id="1043"/>
            <p14:sldId id="618"/>
            <p14:sldId id="485"/>
            <p14:sldId id="1045"/>
            <p14:sldId id="1044"/>
          </p14:sldIdLst>
        </p14:section>
      </p14:sectionLst>
    </p:ex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D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F0C3FF-52BA-4AD5-B628-F6D5C357A154}" v="3" dt="2026-09-22T09:28:02.8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94712" autoAdjust="0"/>
  </p:normalViewPr>
  <p:slideViewPr>
    <p:cSldViewPr snapToGrid="0">
      <p:cViewPr varScale="1">
        <p:scale>
          <a:sx n="150" d="100"/>
          <a:sy n="150" d="100"/>
        </p:scale>
        <p:origin x="570" y="13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2537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288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rojan, Lucija" userId="e36bf2d8-122d-4e47-b5eb-f6857ec5ff1d" providerId="ADAL" clId="{7637531D-9D16-4B3E-8FEB-0555F783253D}"/>
    <pc:docChg chg="undo custSel delSld modSld modSection">
      <pc:chgData name="Strojan, Lucija" userId="e36bf2d8-122d-4e47-b5eb-f6857ec5ff1d" providerId="ADAL" clId="{7637531D-9D16-4B3E-8FEB-0555F783253D}" dt="2026-09-22T10:01:55.382" v="147" actId="20577"/>
      <pc:docMkLst>
        <pc:docMk/>
      </pc:docMkLst>
      <pc:sldChg chg="addSp delSp modSp mod modAnim">
        <pc:chgData name="Strojan, Lucija" userId="e36bf2d8-122d-4e47-b5eb-f6857ec5ff1d" providerId="ADAL" clId="{7637531D-9D16-4B3E-8FEB-0555F783253D}" dt="2026-09-22T09:29:54.648" v="69" actId="2711"/>
        <pc:sldMkLst>
          <pc:docMk/>
          <pc:sldMk cId="2546116785" sldId="277"/>
        </pc:sldMkLst>
        <pc:spChg chg="mod">
          <ac:chgData name="Strojan, Lucija" userId="e36bf2d8-122d-4e47-b5eb-f6857ec5ff1d" providerId="ADAL" clId="{7637531D-9D16-4B3E-8FEB-0555F783253D}" dt="2026-09-22T09:26:02.174" v="29" actId="20577"/>
          <ac:spMkLst>
            <pc:docMk/>
            <pc:sldMk cId="2546116785" sldId="277"/>
            <ac:spMk id="3" creationId="{584BCBBF-D399-466E-CF1C-2E815CD7CA7C}"/>
          </ac:spMkLst>
        </pc:spChg>
        <pc:spChg chg="add mod">
          <ac:chgData name="Strojan, Lucija" userId="e36bf2d8-122d-4e47-b5eb-f6857ec5ff1d" providerId="ADAL" clId="{7637531D-9D16-4B3E-8FEB-0555F783253D}" dt="2026-09-22T09:29:54.648" v="69" actId="2711"/>
          <ac:spMkLst>
            <pc:docMk/>
            <pc:sldMk cId="2546116785" sldId="277"/>
            <ac:spMk id="7" creationId="{DD4CC31C-3B75-DFF9-5B41-784137B86C7B}"/>
          </ac:spMkLst>
        </pc:spChg>
        <pc:picChg chg="add del mod">
          <ac:chgData name="Strojan, Lucija" userId="e36bf2d8-122d-4e47-b5eb-f6857ec5ff1d" providerId="ADAL" clId="{7637531D-9D16-4B3E-8FEB-0555F783253D}" dt="2026-09-22T09:27:57.815" v="36" actId="478"/>
          <ac:picMkLst>
            <pc:docMk/>
            <pc:sldMk cId="2546116785" sldId="277"/>
            <ac:picMk id="5" creationId="{6EC1C06B-97C8-15FB-5CB8-5A41C0102FC5}"/>
          </ac:picMkLst>
        </pc:picChg>
      </pc:sldChg>
      <pc:sldChg chg="modSp mod">
        <pc:chgData name="Strojan, Lucija" userId="e36bf2d8-122d-4e47-b5eb-f6857ec5ff1d" providerId="ADAL" clId="{7637531D-9D16-4B3E-8FEB-0555F783253D}" dt="2026-09-22T09:26:34.196" v="33" actId="20577"/>
        <pc:sldMkLst>
          <pc:docMk/>
          <pc:sldMk cId="723271974" sldId="468"/>
        </pc:sldMkLst>
        <pc:spChg chg="mod">
          <ac:chgData name="Strojan, Lucija" userId="e36bf2d8-122d-4e47-b5eb-f6857ec5ff1d" providerId="ADAL" clId="{7637531D-9D16-4B3E-8FEB-0555F783253D}" dt="2026-09-22T09:26:34.196" v="33" actId="20577"/>
          <ac:spMkLst>
            <pc:docMk/>
            <pc:sldMk cId="723271974" sldId="468"/>
            <ac:spMk id="3" creationId="{5EC92A02-130A-9EE5-DAC4-86581F996D69}"/>
          </ac:spMkLst>
        </pc:spChg>
      </pc:sldChg>
      <pc:sldChg chg="addSp modSp mod">
        <pc:chgData name="Strojan, Lucija" userId="e36bf2d8-122d-4e47-b5eb-f6857ec5ff1d" providerId="ADAL" clId="{7637531D-9D16-4B3E-8FEB-0555F783253D}" dt="2026-09-22T09:58:26.303" v="141" actId="20577"/>
        <pc:sldMkLst>
          <pc:docMk/>
          <pc:sldMk cId="613030793" sldId="485"/>
        </pc:sldMkLst>
        <pc:spChg chg="mod">
          <ac:chgData name="Strojan, Lucija" userId="e36bf2d8-122d-4e47-b5eb-f6857ec5ff1d" providerId="ADAL" clId="{7637531D-9D16-4B3E-8FEB-0555F783253D}" dt="2026-09-22T09:58:26.303" v="141" actId="20577"/>
          <ac:spMkLst>
            <pc:docMk/>
            <pc:sldMk cId="613030793" sldId="485"/>
            <ac:spMk id="3" creationId="{E1688637-66F0-D78A-4FBB-C3879344C475}"/>
          </ac:spMkLst>
        </pc:spChg>
        <pc:spChg chg="add mod">
          <ac:chgData name="Strojan, Lucija" userId="e36bf2d8-122d-4e47-b5eb-f6857ec5ff1d" providerId="ADAL" clId="{7637531D-9D16-4B3E-8FEB-0555F783253D}" dt="2026-09-22T09:56:03.503" v="137" actId="208"/>
          <ac:spMkLst>
            <pc:docMk/>
            <pc:sldMk cId="613030793" sldId="485"/>
            <ac:spMk id="8" creationId="{F00125A3-66AB-18DC-DFAB-DA5C993C66EF}"/>
          </ac:spMkLst>
        </pc:spChg>
      </pc:sldChg>
      <pc:sldChg chg="del">
        <pc:chgData name="Strojan, Lucija" userId="e36bf2d8-122d-4e47-b5eb-f6857ec5ff1d" providerId="ADAL" clId="{7637531D-9D16-4B3E-8FEB-0555F783253D}" dt="2026-09-22T09:50:53.983" v="123" actId="47"/>
        <pc:sldMkLst>
          <pc:docMk/>
          <pc:sldMk cId="1186801417" sldId="504"/>
        </pc:sldMkLst>
      </pc:sldChg>
      <pc:sldChg chg="modSp mod">
        <pc:chgData name="Strojan, Lucija" userId="e36bf2d8-122d-4e47-b5eb-f6857ec5ff1d" providerId="ADAL" clId="{7637531D-9D16-4B3E-8FEB-0555F783253D}" dt="2026-09-22T09:14:37.780" v="1" actId="20577"/>
        <pc:sldMkLst>
          <pc:docMk/>
          <pc:sldMk cId="2684097952" sldId="567"/>
        </pc:sldMkLst>
        <pc:spChg chg="mod">
          <ac:chgData name="Strojan, Lucija" userId="e36bf2d8-122d-4e47-b5eb-f6857ec5ff1d" providerId="ADAL" clId="{7637531D-9D16-4B3E-8FEB-0555F783253D}" dt="2026-09-22T09:14:37.780" v="1" actId="20577"/>
          <ac:spMkLst>
            <pc:docMk/>
            <pc:sldMk cId="2684097952" sldId="567"/>
            <ac:spMk id="5" creationId="{071C0772-2215-B1C4-C268-70CFE579CDA0}"/>
          </ac:spMkLst>
        </pc:spChg>
      </pc:sldChg>
      <pc:sldChg chg="modSp mod">
        <pc:chgData name="Strojan, Lucija" userId="e36bf2d8-122d-4e47-b5eb-f6857ec5ff1d" providerId="ADAL" clId="{7637531D-9D16-4B3E-8FEB-0555F783253D}" dt="2026-09-22T09:39:28.580" v="110" actId="5793"/>
        <pc:sldMkLst>
          <pc:docMk/>
          <pc:sldMk cId="2098657964" sldId="608"/>
        </pc:sldMkLst>
        <pc:spChg chg="mod">
          <ac:chgData name="Strojan, Lucija" userId="e36bf2d8-122d-4e47-b5eb-f6857ec5ff1d" providerId="ADAL" clId="{7637531D-9D16-4B3E-8FEB-0555F783253D}" dt="2026-09-22T09:39:28.580" v="110" actId="5793"/>
          <ac:spMkLst>
            <pc:docMk/>
            <pc:sldMk cId="2098657964" sldId="608"/>
            <ac:spMk id="3" creationId="{09329160-5DEA-78D2-5D19-DA60716FA82F}"/>
          </ac:spMkLst>
        </pc:spChg>
      </pc:sldChg>
      <pc:sldChg chg="modSp mod">
        <pc:chgData name="Strojan, Lucija" userId="e36bf2d8-122d-4e47-b5eb-f6857ec5ff1d" providerId="ADAL" clId="{7637531D-9D16-4B3E-8FEB-0555F783253D}" dt="2026-09-22T09:37:33.150" v="103" actId="20577"/>
        <pc:sldMkLst>
          <pc:docMk/>
          <pc:sldMk cId="2973247247" sldId="609"/>
        </pc:sldMkLst>
        <pc:spChg chg="mod">
          <ac:chgData name="Strojan, Lucija" userId="e36bf2d8-122d-4e47-b5eb-f6857ec5ff1d" providerId="ADAL" clId="{7637531D-9D16-4B3E-8FEB-0555F783253D}" dt="2026-09-22T09:37:33.150" v="103" actId="20577"/>
          <ac:spMkLst>
            <pc:docMk/>
            <pc:sldMk cId="2973247247" sldId="609"/>
            <ac:spMk id="5" creationId="{01AC0092-F91B-A59B-DFD2-785F3F2D2E0D}"/>
          </ac:spMkLst>
        </pc:spChg>
      </pc:sldChg>
      <pc:sldChg chg="modSp mod">
        <pc:chgData name="Strojan, Lucija" userId="e36bf2d8-122d-4e47-b5eb-f6857ec5ff1d" providerId="ADAL" clId="{7637531D-9D16-4B3E-8FEB-0555F783253D}" dt="2026-09-22T09:51:58.591" v="130" actId="20577"/>
        <pc:sldMkLst>
          <pc:docMk/>
          <pc:sldMk cId="1523504960" sldId="618"/>
        </pc:sldMkLst>
        <pc:spChg chg="mod">
          <ac:chgData name="Strojan, Lucija" userId="e36bf2d8-122d-4e47-b5eb-f6857ec5ff1d" providerId="ADAL" clId="{7637531D-9D16-4B3E-8FEB-0555F783253D}" dt="2026-09-22T09:51:58.591" v="130" actId="20577"/>
          <ac:spMkLst>
            <pc:docMk/>
            <pc:sldMk cId="1523504960" sldId="618"/>
            <ac:spMk id="3" creationId="{6697E474-4DD6-0EA8-7D26-96BE087CAEFC}"/>
          </ac:spMkLst>
        </pc:spChg>
      </pc:sldChg>
      <pc:sldChg chg="modSp mod">
        <pc:chgData name="Strojan, Lucija" userId="e36bf2d8-122d-4e47-b5eb-f6857ec5ff1d" providerId="ADAL" clId="{7637531D-9D16-4B3E-8FEB-0555F783253D}" dt="2026-09-22T09:24:48.893" v="13" actId="113"/>
        <pc:sldMkLst>
          <pc:docMk/>
          <pc:sldMk cId="3658343607" sldId="622"/>
        </pc:sldMkLst>
        <pc:spChg chg="mod">
          <ac:chgData name="Strojan, Lucija" userId="e36bf2d8-122d-4e47-b5eb-f6857ec5ff1d" providerId="ADAL" clId="{7637531D-9D16-4B3E-8FEB-0555F783253D}" dt="2026-09-22T09:24:48.893" v="13" actId="113"/>
          <ac:spMkLst>
            <pc:docMk/>
            <pc:sldMk cId="3658343607" sldId="622"/>
            <ac:spMk id="3" creationId="{0F6984C6-0AC6-A3DA-3831-82ABBAA23C54}"/>
          </ac:spMkLst>
        </pc:spChg>
      </pc:sldChg>
      <pc:sldChg chg="modSp mod">
        <pc:chgData name="Strojan, Lucija" userId="e36bf2d8-122d-4e47-b5eb-f6857ec5ff1d" providerId="ADAL" clId="{7637531D-9D16-4B3E-8FEB-0555F783253D}" dt="2026-09-22T09:34:14.706" v="82" actId="20577"/>
        <pc:sldMkLst>
          <pc:docMk/>
          <pc:sldMk cId="94378971" sldId="623"/>
        </pc:sldMkLst>
        <pc:spChg chg="mod">
          <ac:chgData name="Strojan, Lucija" userId="e36bf2d8-122d-4e47-b5eb-f6857ec5ff1d" providerId="ADAL" clId="{7637531D-9D16-4B3E-8FEB-0555F783253D}" dt="2026-09-22T09:33:51.663" v="75" actId="123"/>
          <ac:spMkLst>
            <pc:docMk/>
            <pc:sldMk cId="94378971" sldId="623"/>
            <ac:spMk id="4" creationId="{C385ED8B-1AFD-768E-FF1B-8574EA727234}"/>
          </ac:spMkLst>
        </pc:spChg>
        <pc:spChg chg="mod">
          <ac:chgData name="Strojan, Lucija" userId="e36bf2d8-122d-4e47-b5eb-f6857ec5ff1d" providerId="ADAL" clId="{7637531D-9D16-4B3E-8FEB-0555F783253D}" dt="2026-09-22T09:34:03.970" v="76" actId="20577"/>
          <ac:spMkLst>
            <pc:docMk/>
            <pc:sldMk cId="94378971" sldId="623"/>
            <ac:spMk id="5" creationId="{B2BFAE73-3FD8-2600-E356-205A17044C65}"/>
          </ac:spMkLst>
        </pc:spChg>
        <pc:spChg chg="mod">
          <ac:chgData name="Strojan, Lucija" userId="e36bf2d8-122d-4e47-b5eb-f6857ec5ff1d" providerId="ADAL" clId="{7637531D-9D16-4B3E-8FEB-0555F783253D}" dt="2026-09-22T09:33:49.309" v="74" actId="123"/>
          <ac:spMkLst>
            <pc:docMk/>
            <pc:sldMk cId="94378971" sldId="623"/>
            <ac:spMk id="6" creationId="{3814ED40-51E7-F7E6-D7BD-A36B8BFA6424}"/>
          </ac:spMkLst>
        </pc:spChg>
        <pc:spChg chg="mod">
          <ac:chgData name="Strojan, Lucija" userId="e36bf2d8-122d-4e47-b5eb-f6857ec5ff1d" providerId="ADAL" clId="{7637531D-9D16-4B3E-8FEB-0555F783253D}" dt="2026-09-22T09:34:14.706" v="82" actId="20577"/>
          <ac:spMkLst>
            <pc:docMk/>
            <pc:sldMk cId="94378971" sldId="623"/>
            <ac:spMk id="7" creationId="{7E9A2E77-CBBA-2327-4D0B-6DBC07D19C62}"/>
          </ac:spMkLst>
        </pc:spChg>
      </pc:sldChg>
      <pc:sldChg chg="modSp mod">
        <pc:chgData name="Strojan, Lucija" userId="e36bf2d8-122d-4e47-b5eb-f6857ec5ff1d" providerId="ADAL" clId="{7637531D-9D16-4B3E-8FEB-0555F783253D}" dt="2026-09-22T09:44:32.901" v="111" actId="123"/>
        <pc:sldMkLst>
          <pc:docMk/>
          <pc:sldMk cId="0" sldId="1041"/>
        </pc:sldMkLst>
        <pc:spChg chg="mod">
          <ac:chgData name="Strojan, Lucija" userId="e36bf2d8-122d-4e47-b5eb-f6857ec5ff1d" providerId="ADAL" clId="{7637531D-9D16-4B3E-8FEB-0555F783253D}" dt="2026-09-22T09:44:32.901" v="111" actId="123"/>
          <ac:spMkLst>
            <pc:docMk/>
            <pc:sldMk cId="0" sldId="1041"/>
            <ac:spMk id="6" creationId="{00000000-0000-0000-0000-000000000000}"/>
          </ac:spMkLst>
        </pc:spChg>
      </pc:sldChg>
      <pc:sldChg chg="addSp modSp mod">
        <pc:chgData name="Strojan, Lucija" userId="e36bf2d8-122d-4e47-b5eb-f6857ec5ff1d" providerId="ADAL" clId="{7637531D-9D16-4B3E-8FEB-0555F783253D}" dt="2026-09-22T09:48:47.937" v="122" actId="113"/>
        <pc:sldMkLst>
          <pc:docMk/>
          <pc:sldMk cId="2302401518" sldId="1042"/>
        </pc:sldMkLst>
        <pc:spChg chg="mod">
          <ac:chgData name="Strojan, Lucija" userId="e36bf2d8-122d-4e47-b5eb-f6857ec5ff1d" providerId="ADAL" clId="{7637531D-9D16-4B3E-8FEB-0555F783253D}" dt="2026-09-22T09:48:47.937" v="122" actId="113"/>
          <ac:spMkLst>
            <pc:docMk/>
            <pc:sldMk cId="2302401518" sldId="1042"/>
            <ac:spMk id="3" creationId="{5BF82D41-DAA7-A847-A111-9426EE0B2F54}"/>
          </ac:spMkLst>
        </pc:spChg>
        <pc:spChg chg="add mod">
          <ac:chgData name="Strojan, Lucija" userId="e36bf2d8-122d-4e47-b5eb-f6857ec5ff1d" providerId="ADAL" clId="{7637531D-9D16-4B3E-8FEB-0555F783253D}" dt="2026-09-22T09:48:14.745" v="119" actId="207"/>
          <ac:spMkLst>
            <pc:docMk/>
            <pc:sldMk cId="2302401518" sldId="1042"/>
            <ac:spMk id="6" creationId="{DAE0B4AB-D819-CFCF-FDDA-457894823672}"/>
          </ac:spMkLst>
        </pc:spChg>
      </pc:sldChg>
      <pc:sldChg chg="modSp mod">
        <pc:chgData name="Strojan, Lucija" userId="e36bf2d8-122d-4e47-b5eb-f6857ec5ff1d" providerId="ADAL" clId="{7637531D-9D16-4B3E-8FEB-0555F783253D}" dt="2026-09-22T09:51:16.038" v="125" actId="20577"/>
        <pc:sldMkLst>
          <pc:docMk/>
          <pc:sldMk cId="2070284711" sldId="1043"/>
        </pc:sldMkLst>
        <pc:spChg chg="mod">
          <ac:chgData name="Strojan, Lucija" userId="e36bf2d8-122d-4e47-b5eb-f6857ec5ff1d" providerId="ADAL" clId="{7637531D-9D16-4B3E-8FEB-0555F783253D}" dt="2026-09-22T09:51:16.038" v="125" actId="20577"/>
          <ac:spMkLst>
            <pc:docMk/>
            <pc:sldMk cId="2070284711" sldId="1043"/>
            <ac:spMk id="3" creationId="{8B16CE90-07CC-286A-0063-C9BA7F53418D}"/>
          </ac:spMkLst>
        </pc:spChg>
      </pc:sldChg>
      <pc:sldChg chg="modSp mod">
        <pc:chgData name="Strojan, Lucija" userId="e36bf2d8-122d-4e47-b5eb-f6857ec5ff1d" providerId="ADAL" clId="{7637531D-9D16-4B3E-8FEB-0555F783253D}" dt="2026-09-22T10:01:55.382" v="147" actId="20577"/>
        <pc:sldMkLst>
          <pc:docMk/>
          <pc:sldMk cId="3857749627" sldId="1044"/>
        </pc:sldMkLst>
        <pc:spChg chg="mod">
          <ac:chgData name="Strojan, Lucija" userId="e36bf2d8-122d-4e47-b5eb-f6857ec5ff1d" providerId="ADAL" clId="{7637531D-9D16-4B3E-8FEB-0555F783253D}" dt="2026-09-22T10:01:55.382" v="147" actId="20577"/>
          <ac:spMkLst>
            <pc:docMk/>
            <pc:sldMk cId="3857749627" sldId="1044"/>
            <ac:spMk id="3" creationId="{6B0E0F8A-C10D-C6BB-FF9E-86195C9B8698}"/>
          </ac:spMkLst>
        </pc:spChg>
      </pc:sldChg>
      <pc:sldChg chg="modSp mod">
        <pc:chgData name="Strojan, Lucija" userId="e36bf2d8-122d-4e47-b5eb-f6857ec5ff1d" providerId="ADAL" clId="{7637531D-9D16-4B3E-8FEB-0555F783253D}" dt="2026-09-22T10:01:05.178" v="144" actId="1076"/>
        <pc:sldMkLst>
          <pc:docMk/>
          <pc:sldMk cId="2132976689" sldId="1045"/>
        </pc:sldMkLst>
        <pc:spChg chg="mod">
          <ac:chgData name="Strojan, Lucija" userId="e36bf2d8-122d-4e47-b5eb-f6857ec5ff1d" providerId="ADAL" clId="{7637531D-9D16-4B3E-8FEB-0555F783253D}" dt="2026-09-22T10:01:05.178" v="144" actId="1076"/>
          <ac:spMkLst>
            <pc:docMk/>
            <pc:sldMk cId="2132976689" sldId="1045"/>
            <ac:spMk id="3" creationId="{60FC4F7E-5728-139C-0DBC-8DEDD43CE4CC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za glav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l-SI" dirty="0"/>
          </a:p>
        </p:txBody>
      </p:sp>
      <p:sp>
        <p:nvSpPr>
          <p:cNvPr id="3" name="Označba mesta za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8BD44B3-7A7A-4B25-A4F6-E0512B19791E}" type="datetime1">
              <a:rPr lang="sl-SI" smtClean="0"/>
              <a:t>22. 09. 2026</a:t>
            </a:fld>
            <a:endParaRPr lang="sl-SI" dirty="0"/>
          </a:p>
        </p:txBody>
      </p:sp>
      <p:sp>
        <p:nvSpPr>
          <p:cNvPr id="4" name="Označba mesta za nogo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l-SI" dirty="0"/>
          </a:p>
        </p:txBody>
      </p:sp>
      <p:sp>
        <p:nvSpPr>
          <p:cNvPr id="5" name="Označba mesta za številko diapoz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E6B3739-9081-478F-812E-AE7CE140632E}" type="slidenum">
              <a:rPr lang="sl-SI" smtClean="0"/>
              <a:t>‹#›</a:t>
            </a:fld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41121049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za glav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l-SI" noProof="0" dirty="0"/>
          </a:p>
        </p:txBody>
      </p:sp>
      <p:sp>
        <p:nvSpPr>
          <p:cNvPr id="3" name="Označba mesta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0C5525B-6860-497C-BDC5-71DDEBA58284}" type="datetime1">
              <a:rPr lang="sl-SI" noProof="0" smtClean="0"/>
              <a:t>22. 09. 2026</a:t>
            </a:fld>
            <a:endParaRPr lang="sl-SI" noProof="0" dirty="0"/>
          </a:p>
        </p:txBody>
      </p:sp>
      <p:sp>
        <p:nvSpPr>
          <p:cNvPr id="4" name="Označba mesta za sliko diapoz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sl-SI" noProof="0" dirty="0"/>
          </a:p>
        </p:txBody>
      </p:sp>
      <p:sp>
        <p:nvSpPr>
          <p:cNvPr id="5" name="Označba mesta za opomb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l-SI" noProof="0" dirty="0"/>
              <a:t>Uredite sloge besedila matrice</a:t>
            </a:r>
          </a:p>
          <a:p>
            <a:pPr lvl="1" rtl="0"/>
            <a:r>
              <a:rPr lang="sl-SI" noProof="0" dirty="0"/>
              <a:t>Druga raven</a:t>
            </a:r>
          </a:p>
          <a:p>
            <a:pPr lvl="2" rtl="0"/>
            <a:r>
              <a:rPr lang="sl-SI" noProof="0" dirty="0"/>
              <a:t>Tretja raven</a:t>
            </a:r>
          </a:p>
          <a:p>
            <a:pPr lvl="3" rtl="0"/>
            <a:r>
              <a:rPr lang="sl-SI" noProof="0" dirty="0"/>
              <a:t>Četrta raven</a:t>
            </a:r>
          </a:p>
          <a:p>
            <a:pPr lvl="4" rtl="0"/>
            <a:r>
              <a:rPr lang="sl-SI" noProof="0" dirty="0"/>
              <a:t>Peta raven</a:t>
            </a:r>
          </a:p>
        </p:txBody>
      </p:sp>
      <p:sp>
        <p:nvSpPr>
          <p:cNvPr id="6" name="Označba mesta za nogo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l-SI" noProof="0" dirty="0"/>
          </a:p>
        </p:txBody>
      </p:sp>
      <p:sp>
        <p:nvSpPr>
          <p:cNvPr id="7" name="Označba mesta za številko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60CF8BB-EBC7-4B8F-9632-A5A136FBB880}" type="slidenum">
              <a:rPr lang="sl-SI" noProof="0" smtClean="0"/>
              <a:t>‹#›</a:t>
            </a:fld>
            <a:endParaRPr lang="sl-SI" noProof="0" dirty="0"/>
          </a:p>
        </p:txBody>
      </p:sp>
    </p:spTree>
    <p:extLst>
      <p:ext uri="{BB962C8B-B14F-4D97-AF65-F5344CB8AC3E}">
        <p14:creationId xmlns:p14="http://schemas.microsoft.com/office/powerpoint/2010/main" val="11703696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Čas: 3 min. Predstavi kot razvoj politike, ne kot veljavno novo pravilo. To je pomembno za raziskovalce, ker kaže smer: več transparentnosti, učinkovitejše rezervacije pravic ter razprava o ekonomskem ravnotežju in nadomestilih.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46875881-86D5-4602-9511-EBF151F8B2F7}" type="datetime1">
              <a:rPr lang="sl-SI" noProof="0" smtClean="0"/>
              <a:t>22. 09. 2026</a:t>
            </a:fld>
            <a:endParaRPr lang="sl-SI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l-SI" noProof="0"/>
              <a:t>Dodajte nogo</a:t>
            </a:r>
            <a:endParaRPr lang="sl-S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sl-SI" noProof="0" smtClean="0"/>
              <a:pPr/>
              <a:t>‹#›</a:t>
            </a:fld>
            <a:endParaRPr lang="sl-SI" noProof="0" dirty="0"/>
          </a:p>
        </p:txBody>
      </p:sp>
    </p:spTree>
    <p:extLst>
      <p:ext uri="{BB962C8B-B14F-4D97-AF65-F5344CB8AC3E}">
        <p14:creationId xmlns:p14="http://schemas.microsoft.com/office/powerpoint/2010/main" val="4158092971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C01A404-1AEF-48B5-A898-0CA4050BF2D4}" type="datetime1">
              <a:rPr lang="sl-SI" noProof="0" smtClean="0"/>
              <a:t>22. 09. 2026</a:t>
            </a:fld>
            <a:endParaRPr lang="sl-SI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l-SI" noProof="0"/>
              <a:t>Dodajte nogo</a:t>
            </a:r>
            <a:endParaRPr lang="sl-S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sl-SI" noProof="0" smtClean="0"/>
              <a:pPr/>
              <a:t>‹#›</a:t>
            </a:fld>
            <a:endParaRPr lang="sl-SI" noProof="0" dirty="0"/>
          </a:p>
        </p:txBody>
      </p:sp>
    </p:spTree>
    <p:extLst>
      <p:ext uri="{BB962C8B-B14F-4D97-AF65-F5344CB8AC3E}">
        <p14:creationId xmlns:p14="http://schemas.microsoft.com/office/powerpoint/2010/main" val="3669478657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226489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FE2CD6B-1F4C-4228-9335-ECC5BFCABCC3}" type="datetime1">
              <a:rPr lang="sl-SI" noProof="0" smtClean="0"/>
              <a:t>22. 09. 2026</a:t>
            </a:fld>
            <a:endParaRPr lang="sl-SI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l-SI" noProof="0"/>
              <a:t>Dodajte nogo</a:t>
            </a:r>
            <a:endParaRPr lang="sl-SI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sl-SI" noProof="0" smtClean="0"/>
              <a:t>‹#›</a:t>
            </a:fld>
            <a:endParaRPr lang="sl-SI" noProof="0" dirty="0"/>
          </a:p>
        </p:txBody>
      </p:sp>
    </p:spTree>
    <p:extLst>
      <p:ext uri="{BB962C8B-B14F-4D97-AF65-F5344CB8AC3E}">
        <p14:creationId xmlns:p14="http://schemas.microsoft.com/office/powerpoint/2010/main" val="1323132604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9B2CE20-B04A-4F1D-ADBB-D8890CECD59B}" type="datetime1">
              <a:rPr lang="sl-SI" noProof="0" smtClean="0"/>
              <a:t>22. 09. 2026</a:t>
            </a:fld>
            <a:endParaRPr lang="sl-SI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l-SI" noProof="0"/>
              <a:t>Dodajte nogo</a:t>
            </a:r>
            <a:endParaRPr lang="sl-SI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sl-SI" noProof="0" smtClean="0"/>
              <a:t>‹#›</a:t>
            </a:fld>
            <a:endParaRPr lang="sl-SI" noProof="0" dirty="0"/>
          </a:p>
        </p:txBody>
      </p:sp>
    </p:spTree>
    <p:extLst>
      <p:ext uri="{BB962C8B-B14F-4D97-AF65-F5344CB8AC3E}">
        <p14:creationId xmlns:p14="http://schemas.microsoft.com/office/powerpoint/2010/main" val="1413511607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F1337E4-577F-4510-8D75-1A28802B21FB}" type="datetime1">
              <a:rPr lang="sl-SI" noProof="0" smtClean="0"/>
              <a:t>22. 09. 2026</a:t>
            </a:fld>
            <a:endParaRPr lang="sl-SI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l-SI" noProof="0"/>
              <a:t>Dodajte nogo</a:t>
            </a:r>
            <a:endParaRPr lang="sl-SI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sl-SI" noProof="0" smtClean="0"/>
              <a:t>‹#›</a:t>
            </a:fld>
            <a:endParaRPr lang="sl-SI" noProof="0" dirty="0"/>
          </a:p>
        </p:txBody>
      </p:sp>
    </p:spTree>
    <p:extLst>
      <p:ext uri="{BB962C8B-B14F-4D97-AF65-F5344CB8AC3E}">
        <p14:creationId xmlns:p14="http://schemas.microsoft.com/office/powerpoint/2010/main" val="1693582257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FB9AF56-8038-4893-8B3B-32E0432545E4}" type="datetime1">
              <a:rPr lang="sl-SI" noProof="0" smtClean="0"/>
              <a:t>22. 09. 2026</a:t>
            </a:fld>
            <a:endParaRPr lang="sl-SI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l-SI" noProof="0"/>
              <a:t>Dodajte nogo</a:t>
            </a:r>
            <a:endParaRPr lang="sl-SI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sl-SI" noProof="0" smtClean="0"/>
              <a:pPr/>
              <a:t>‹#›</a:t>
            </a:fld>
            <a:endParaRPr lang="sl-SI" noProof="0" dirty="0"/>
          </a:p>
        </p:txBody>
      </p:sp>
    </p:spTree>
    <p:extLst>
      <p:ext uri="{BB962C8B-B14F-4D97-AF65-F5344CB8AC3E}">
        <p14:creationId xmlns:p14="http://schemas.microsoft.com/office/powerpoint/2010/main" val="3405143658"/>
      </p:ext>
    </p:extLst>
  </p:cSld>
  <p:clrMapOvr>
    <a:masterClrMapping/>
  </p:clrMapOvr>
  <p:transition>
    <p:fade thruBlk="1"/>
  </p:transition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CAE27E1-80AE-4420-9ABC-DC3ACC30A8F6}" type="datetime1">
              <a:rPr lang="sl-SI" noProof="0" smtClean="0"/>
              <a:t>22. 09. 2026</a:t>
            </a:fld>
            <a:endParaRPr lang="sl-SI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l-SI" noProof="0"/>
              <a:t>Dodajte nogo</a:t>
            </a:r>
            <a:endParaRPr lang="sl-SI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sl-SI" noProof="0" smtClean="0"/>
              <a:t>‹#›</a:t>
            </a:fld>
            <a:endParaRPr lang="sl-SI" noProof="0" dirty="0"/>
          </a:p>
        </p:txBody>
      </p:sp>
    </p:spTree>
    <p:extLst>
      <p:ext uri="{BB962C8B-B14F-4D97-AF65-F5344CB8AC3E}">
        <p14:creationId xmlns:p14="http://schemas.microsoft.com/office/powerpoint/2010/main" val="2507077378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FB9AF56-8038-4893-8B3B-32E0432545E4}" type="datetime1">
              <a:rPr lang="sl-SI" noProof="0" smtClean="0"/>
              <a:t>22. 09. 2026</a:t>
            </a:fld>
            <a:endParaRPr lang="sl-SI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l-SI" noProof="0"/>
              <a:t>Dodajte nogo</a:t>
            </a:r>
            <a:endParaRPr lang="sl-SI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sl-SI" noProof="0" smtClean="0"/>
              <a:pPr/>
              <a:t>‹#›</a:t>
            </a:fld>
            <a:endParaRPr lang="sl-SI" noProof="0" dirty="0"/>
          </a:p>
        </p:txBody>
      </p:sp>
    </p:spTree>
    <p:extLst>
      <p:ext uri="{BB962C8B-B14F-4D97-AF65-F5344CB8AC3E}">
        <p14:creationId xmlns:p14="http://schemas.microsoft.com/office/powerpoint/2010/main" val="2384253184"/>
      </p:ext>
    </p:extLst>
  </p:cSld>
  <p:clrMapOvr>
    <a:masterClrMapping/>
  </p:clrMapOvr>
  <p:transition>
    <p:fade thruBlk="1"/>
  </p:transition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93B5115-728C-488E-9A35-A97E1A9B4914}" type="datetime1">
              <a:rPr lang="sl-SI" noProof="0" smtClean="0"/>
              <a:t>22. 09. 2026</a:t>
            </a:fld>
            <a:endParaRPr lang="sl-SI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l-SI" noProof="0"/>
              <a:t>Dodajte nogo</a:t>
            </a:r>
            <a:endParaRPr lang="sl-S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sl-SI" noProof="0" smtClean="0"/>
              <a:t>‹#›</a:t>
            </a:fld>
            <a:endParaRPr lang="sl-SI" noProof="0" dirty="0"/>
          </a:p>
        </p:txBody>
      </p:sp>
    </p:spTree>
    <p:extLst>
      <p:ext uri="{BB962C8B-B14F-4D97-AF65-F5344CB8AC3E}">
        <p14:creationId xmlns:p14="http://schemas.microsoft.com/office/powerpoint/2010/main" val="2607231109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FB9AF56-8038-4893-8B3B-32E0432545E4}" type="datetime1">
              <a:rPr lang="sl-SI" noProof="0" smtClean="0"/>
              <a:t>22. 09. 2026</a:t>
            </a:fld>
            <a:endParaRPr lang="sl-SI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sl-SI" noProof="0"/>
              <a:t>Dodajte nogo</a:t>
            </a:r>
            <a:endParaRPr lang="sl-SI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E31375A4-56A4-47D6-9801-1991572033F7}" type="slidenum">
              <a:rPr lang="sl-SI" noProof="0" smtClean="0"/>
              <a:pPr/>
              <a:t>‹#›</a:t>
            </a:fld>
            <a:endParaRPr lang="sl-SI" noProof="0" dirty="0"/>
          </a:p>
        </p:txBody>
      </p:sp>
    </p:spTree>
    <p:extLst>
      <p:ext uri="{BB962C8B-B14F-4D97-AF65-F5344CB8AC3E}">
        <p14:creationId xmlns:p14="http://schemas.microsoft.com/office/powerpoint/2010/main" val="3637619518"/>
      </p:ext>
    </p:extLst>
  </p:cSld>
  <p:clrMapOvr>
    <a:masterClrMapping/>
  </p:clrMapOvr>
  <p:transition>
    <p:fade thruBlk="1"/>
  </p:transition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936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</p:sldLayoutIdLst>
  <p:transition>
    <p:fade thruBlk="1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4FCC0577-9FEB-EA25-54AE-4BFE5E0074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741" y="1122363"/>
            <a:ext cx="10939848" cy="2387600"/>
          </a:xfrm>
        </p:spPr>
        <p:txBody>
          <a:bodyPr>
            <a:normAutofit/>
          </a:bodyPr>
          <a:lstStyle/>
          <a:p>
            <a:pPr algn="l"/>
            <a:r>
              <a:rPr lang="sl-SI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Umetna inteligenca in avtorsko pravo z vidika knjižnic</a:t>
            </a:r>
          </a:p>
        </p:txBody>
      </p:sp>
      <p:sp>
        <p:nvSpPr>
          <p:cNvPr id="5" name="Podnaslov 4">
            <a:extLst>
              <a:ext uri="{FF2B5EF4-FFF2-40B4-BE49-F238E27FC236}">
                <a16:creationId xmlns:a16="http://schemas.microsoft.com/office/drawing/2014/main" id="{071C0772-2215-B1C4-C268-70CFE579CD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3741" y="4442346"/>
            <a:ext cx="9984259" cy="1825931"/>
          </a:xfrm>
        </p:spPr>
        <p:txBody>
          <a:bodyPr>
            <a:normAutofit/>
          </a:bodyPr>
          <a:lstStyle/>
          <a:p>
            <a:pPr algn="l"/>
            <a:r>
              <a:rPr lang="sl-SI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as. Lucija Strojan</a:t>
            </a:r>
          </a:p>
          <a:p>
            <a:pPr algn="l"/>
            <a:r>
              <a:rPr lang="sl-SI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izr. prof. dr. Matija Damjan</a:t>
            </a:r>
          </a:p>
          <a:p>
            <a:pPr algn="l"/>
            <a:r>
              <a:rPr lang="sl-SI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Pravna fakulteta Univerze v Ljubljani</a:t>
            </a:r>
          </a:p>
          <a:p>
            <a:pPr algn="l"/>
            <a:r>
              <a:rPr lang="sl-SI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Inštitut za primerjalno pravo pri Pravni fakulteti v Ljubljani</a:t>
            </a:r>
          </a:p>
          <a:p>
            <a:endParaRPr lang="sl-SI" noProof="0" dirty="0"/>
          </a:p>
        </p:txBody>
      </p:sp>
    </p:spTree>
    <p:extLst>
      <p:ext uri="{BB962C8B-B14F-4D97-AF65-F5344CB8AC3E}">
        <p14:creationId xmlns:p14="http://schemas.microsoft.com/office/powerpoint/2010/main" val="2684097952"/>
      </p:ext>
    </p:extLst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343718C-B860-C31F-5EF6-7513000D2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Struktura prispevka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F6984C6-0AC6-A3DA-3831-82ABBAA23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sl-SI" dirty="0"/>
              <a:t>Avtorskopravna vprašanja v treh položajih: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l-SI" b="1" dirty="0"/>
              <a:t>Treniranje velikih jezikovnih modelov na avtorskih delih v knjižnicah (knjižničnem gradivu)</a:t>
            </a:r>
          </a:p>
          <a:p>
            <a:pPr lvl="1" algn="just"/>
            <a:r>
              <a:rPr lang="sl-SI" dirty="0"/>
              <a:t>kakovostno učno gradivo, boljše od rezultatov spletne žetve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l-SI" b="1" dirty="0"/>
              <a:t>Obdelava avtorskih del z uporabo UI </a:t>
            </a:r>
          </a:p>
          <a:p>
            <a:pPr lvl="1" algn="just"/>
            <a:r>
              <a:rPr lang="sl-SI" dirty="0"/>
              <a:t>npr. priprava povzetkov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sl-SI" b="1" dirty="0"/>
              <a:t>Vpliv licenc za odprti dostop na učenje in uporabo UI</a:t>
            </a:r>
          </a:p>
          <a:p>
            <a:pPr algn="just"/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658343607"/>
      </p:ext>
    </p:extLst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6304CCF8-9868-75E8-408A-1787F0267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sl-SI" sz="4000" noProof="0" dirty="0"/>
              <a:t>Učenje modelov UI na obstoječih avtorskih delih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84BCBBF-D399-466E-CF1C-2E815CD7C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>
            <a:normAutofit lnSpcReduction="10000"/>
          </a:bodyPr>
          <a:lstStyle/>
          <a:p>
            <a:pPr algn="just"/>
            <a:r>
              <a:rPr lang="sl-SI" sz="2000" noProof="0" dirty="0"/>
              <a:t>Avtorska pravica varuje izvirni izraz ideje, ne pa same ideje. </a:t>
            </a:r>
          </a:p>
          <a:p>
            <a:pPr lvl="1" algn="just"/>
            <a:r>
              <a:rPr lang="sl-SI" sz="2000" dirty="0"/>
              <a:t>S</a:t>
            </a:r>
            <a:r>
              <a:rPr lang="sl-SI" sz="2000" noProof="0" dirty="0" err="1"/>
              <a:t>voboda</a:t>
            </a:r>
            <a:r>
              <a:rPr lang="sl-SI" sz="2000" noProof="0" dirty="0"/>
              <a:t> učenja kot spoznavanja idej…</a:t>
            </a:r>
          </a:p>
          <a:p>
            <a:pPr lvl="1" algn="just"/>
            <a:r>
              <a:rPr lang="sl-SI" sz="2000" noProof="0" dirty="0"/>
              <a:t>Velja tudi za strojno učenje?</a:t>
            </a:r>
          </a:p>
          <a:p>
            <a:pPr lvl="1" algn="just"/>
            <a:endParaRPr lang="sl-SI" sz="2000" dirty="0"/>
          </a:p>
          <a:p>
            <a:pPr algn="just"/>
            <a:r>
              <a:rPr lang="sl-SI" sz="2000" noProof="0" dirty="0"/>
              <a:t>Strojno učenje modelov UI vključuje:</a:t>
            </a:r>
          </a:p>
          <a:p>
            <a:pPr lvl="1" algn="just"/>
            <a:r>
              <a:rPr lang="sl-SI" sz="2000" noProof="0" dirty="0"/>
              <a:t>izhodiščne kopije učnega gradiva, </a:t>
            </a:r>
          </a:p>
          <a:p>
            <a:pPr lvl="1" algn="just"/>
            <a:r>
              <a:rPr lang="sl-SI" sz="2000" noProof="0" dirty="0"/>
              <a:t>prehodne kopije za prenos informacij po sistemu,</a:t>
            </a:r>
          </a:p>
          <a:p>
            <a:pPr lvl="1" algn="just"/>
            <a:r>
              <a:rPr lang="sl-SI" sz="2000" noProof="0" dirty="0"/>
              <a:t>kopije za sintezo izhodnih podatkov.</a:t>
            </a:r>
          </a:p>
          <a:p>
            <a:pPr lvl="1" algn="just">
              <a:buFont typeface="Wingdings" panose="05000000000000000000" pitchFamily="2" charset="2"/>
              <a:buChar char="à"/>
            </a:pPr>
            <a:r>
              <a:rPr lang="sl-SI" sz="2000" b="1" noProof="0" dirty="0">
                <a:sym typeface="Wingdings" panose="05000000000000000000" pitchFamily="2" charset="2"/>
              </a:rPr>
              <a:t>lahko poseže v avtorsko pravico </a:t>
            </a:r>
          </a:p>
          <a:p>
            <a:pPr lvl="1" algn="just">
              <a:buFont typeface="Wingdings" panose="05000000000000000000" pitchFamily="2" charset="2"/>
              <a:buChar char="à"/>
            </a:pPr>
            <a:r>
              <a:rPr lang="sl-SI" sz="2000" b="1" noProof="0" dirty="0">
                <a:sym typeface="Wingdings" panose="05000000000000000000" pitchFamily="2" charset="2"/>
              </a:rPr>
              <a:t>potrebno je dovoljenje imetnikov pravic</a:t>
            </a:r>
            <a:endParaRPr lang="sl-SI" sz="2000" b="1" noProof="0" dirty="0"/>
          </a:p>
        </p:txBody>
      </p:sp>
      <p:pic>
        <p:nvPicPr>
          <p:cNvPr id="6" name="Slika 5" descr="Slika, ki vsebuje besede besedilo, risanka, zaprt prostor, knjiga  Opis je samodejno ustvarjen">
            <a:extLst>
              <a:ext uri="{FF2B5EF4-FFF2-40B4-BE49-F238E27FC236}">
                <a16:creationId xmlns:a16="http://schemas.microsoft.com/office/drawing/2014/main" id="{3017E661-68BA-09D2-9531-D644568220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01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  <p:sp>
        <p:nvSpPr>
          <p:cNvPr id="7" name="PoljeZBesedilom 6">
            <a:extLst>
              <a:ext uri="{FF2B5EF4-FFF2-40B4-BE49-F238E27FC236}">
                <a16:creationId xmlns:a16="http://schemas.microsoft.com/office/drawing/2014/main" id="{DD4CC31C-3B75-DFF9-5B41-784137B86C7B}"/>
              </a:ext>
            </a:extLst>
          </p:cNvPr>
          <p:cNvSpPr txBox="1"/>
          <p:nvPr/>
        </p:nvSpPr>
        <p:spPr>
          <a:xfrm>
            <a:off x="184150" y="234950"/>
            <a:ext cx="603250" cy="63094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sz="3500" b="1" dirty="0">
                <a:solidFill>
                  <a:schemeClr val="bg1"/>
                </a:solidFill>
                <a:latin typeface="+mj-lt"/>
              </a:rPr>
              <a:t>1.</a:t>
            </a:r>
            <a:r>
              <a:rPr lang="sl-SI" sz="3500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54611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 thruBlk="1"/>
      </p:transition>
    </mc:Choice>
    <mc:Fallback xmlns="">
      <p:transition>
        <p:fade thruBlk="1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DFDB6D1C-A366-8D1D-AB74-5D050EEB83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091"/>
          <a:stretch/>
        </p:blipFill>
        <p:spPr>
          <a:xfrm>
            <a:off x="643466" y="827229"/>
            <a:ext cx="5130799" cy="5203540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7DD4374C-7381-BBCD-156B-82F8EFB8EA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7732" y="831127"/>
            <a:ext cx="5130801" cy="5195747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884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 thruBlk="1"/>
      </p:transition>
    </mc:Choice>
    <mc:Fallback xmlns="">
      <p:transition>
        <p:fade thruBlk="1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6C64BEE-D5A6-F3CB-92B8-34A2163C4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noProof="0" dirty="0"/>
              <a:t>Akt o umetni inteligenci </a:t>
            </a:r>
            <a:br>
              <a:rPr lang="sl-SI" noProof="0" dirty="0"/>
            </a:br>
            <a:r>
              <a:rPr lang="sl-SI" sz="3600" noProof="0" dirty="0"/>
              <a:t>Uredba (EU) 2024/1689</a:t>
            </a:r>
            <a:endParaRPr lang="sl-SI" noProof="0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EC92A02-130A-9EE5-DAC4-86581F996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sl-SI" noProof="0" dirty="0"/>
              <a:t>105. uvodna izjava: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sl-SI" noProof="0" dirty="0"/>
              <a:t>Za razvoj in učenje modelov UI za splošne namene je potreben dostop do velikih količin besedil, slik, videoposnetkov in drugih podatkov.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sl-SI" noProof="0" dirty="0"/>
              <a:t>Za pridobivanje in analizo vsebin, ki so zaščitene z avtorskimi in sorodnimi pravicami, se lahko uporabljajo tehnike besedilnega in podatkovnega rudarjenja</a:t>
            </a:r>
            <a:r>
              <a:rPr lang="sl-SI" dirty="0"/>
              <a:t> (TDM).</a:t>
            </a:r>
            <a:endParaRPr lang="sl-SI" noProof="0" dirty="0"/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sl-SI" b="1" dirty="0">
                <a:sym typeface="Wingdings" panose="05000000000000000000" pitchFamily="2" charset="2"/>
              </a:rPr>
              <a:t> Uporabijo se lahko izjeme in omejitve za namene TDM</a:t>
            </a:r>
            <a:r>
              <a:rPr lang="sl-SI" dirty="0">
                <a:sym typeface="Wingdings" panose="05000000000000000000" pitchFamily="2" charset="2"/>
              </a:rPr>
              <a:t>, ki jih je uvedla </a:t>
            </a:r>
            <a:r>
              <a:rPr lang="sl-SI" noProof="0" dirty="0"/>
              <a:t>Direktiva (EU) 2019/790 o avtorski in sorodnih pravicah na enotnem digitalnem trgu (Direktiva DSM).</a:t>
            </a:r>
          </a:p>
          <a:p>
            <a:pPr lvl="1" algn="just">
              <a:lnSpc>
                <a:spcPct val="120000"/>
              </a:lnSpc>
              <a:spcBef>
                <a:spcPts val="0"/>
              </a:spcBef>
            </a:pPr>
            <a:r>
              <a:rPr lang="sl-SI" b="1" noProof="0" dirty="0"/>
              <a:t>Pod določenimi pogoji dopustna uporaba del za TDM brez dovoljenja imetnikov avtorskih pravic.</a:t>
            </a:r>
          </a:p>
        </p:txBody>
      </p:sp>
    </p:spTree>
    <p:extLst>
      <p:ext uri="{BB962C8B-B14F-4D97-AF65-F5344CB8AC3E}">
        <p14:creationId xmlns:p14="http://schemas.microsoft.com/office/powerpoint/2010/main" val="723271974"/>
      </p:ext>
    </p:extLst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6262299-EBB9-42BE-5180-544949AA4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Evropski izjemi oz. omejitvi za TDM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C385ED8B-1AFD-768E-FF1B-8574EA7272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sl-SI" dirty="0">
                <a:solidFill>
                  <a:schemeClr val="accent5"/>
                </a:solidFill>
              </a:rPr>
              <a:t>Splošna izjema oz. omejitev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sl-SI" sz="2400" b="0" i="1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Člen 4 Direktive DSM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B2BFAE73-3FD8-2600-E356-205A17044C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4500562" cy="3684588"/>
          </a:xfrm>
        </p:spPr>
        <p:txBody>
          <a:bodyPr/>
          <a:lstStyle/>
          <a:p>
            <a:pPr algn="just"/>
            <a:r>
              <a:rPr lang="sl-SI" sz="2400" dirty="0">
                <a:solidFill>
                  <a:srgbClr val="171717"/>
                </a:solidFill>
              </a:rPr>
              <a:t>Velja za vse razvijalce UI, tudi komercialne. </a:t>
            </a:r>
          </a:p>
          <a:p>
            <a:pPr algn="just"/>
            <a:r>
              <a:rPr lang="sl-SI" sz="2400" dirty="0">
                <a:solidFill>
                  <a:srgbClr val="171717"/>
                </a:solidFill>
              </a:rPr>
              <a:t>Avtorji si lahko pravice izrecno pridržijo (</a:t>
            </a:r>
            <a:r>
              <a:rPr lang="sl-SI" sz="2400" i="1" dirty="0" err="1">
                <a:solidFill>
                  <a:srgbClr val="171717"/>
                </a:solidFill>
              </a:rPr>
              <a:t>opt</a:t>
            </a:r>
            <a:r>
              <a:rPr lang="sl-SI" sz="2400" i="1" dirty="0">
                <a:solidFill>
                  <a:srgbClr val="171717"/>
                </a:solidFill>
              </a:rPr>
              <a:t>-out</a:t>
            </a:r>
            <a:r>
              <a:rPr lang="sl-SI" sz="2400" dirty="0">
                <a:solidFill>
                  <a:srgbClr val="171717"/>
                </a:solidFill>
              </a:rPr>
              <a:t>);</a:t>
            </a:r>
          </a:p>
          <a:p>
            <a:pPr lvl="1" algn="just"/>
            <a:r>
              <a:rPr lang="sl-SI" sz="2000" dirty="0">
                <a:solidFill>
                  <a:srgbClr val="171717"/>
                </a:solidFill>
              </a:rPr>
              <a:t>na spletu v strojno berljivi obliki (metapodatki).</a:t>
            </a:r>
            <a:endParaRPr lang="sl-SI" sz="2000" dirty="0"/>
          </a:p>
          <a:p>
            <a:pPr algn="just"/>
            <a:r>
              <a:rPr lang="sl-SI" sz="2400" dirty="0"/>
              <a:t>Države članice lahko uvedejo nadomestila za to rabo avtorskih del.</a:t>
            </a:r>
          </a:p>
          <a:p>
            <a:endParaRPr lang="sl-SI" dirty="0"/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3814ED40-51E7-F7E6-D7BD-A36B8BFA64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sl-SI" sz="2400" dirty="0">
                <a:solidFill>
                  <a:schemeClr val="accent6"/>
                </a:solidFill>
              </a:rPr>
              <a:t>Izjema za znanstveno raziskovanje</a:t>
            </a:r>
          </a:p>
          <a:p>
            <a:pPr algn="just"/>
            <a:r>
              <a:rPr lang="sl-SI" b="0" i="1" dirty="0">
                <a:solidFill>
                  <a:schemeClr val="accent6"/>
                </a:solidFill>
              </a:rPr>
              <a:t>Člen 3 Direktive DSM</a:t>
            </a:r>
          </a:p>
        </p:txBody>
      </p:sp>
      <p:sp>
        <p:nvSpPr>
          <p:cNvPr id="7" name="Označba mesta vsebine 6">
            <a:extLst>
              <a:ext uri="{FF2B5EF4-FFF2-40B4-BE49-F238E27FC236}">
                <a16:creationId xmlns:a16="http://schemas.microsoft.com/office/drawing/2014/main" id="{7E9A2E77-CBBA-2327-4D0B-6DBC07D19C6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just"/>
            <a:r>
              <a:rPr lang="sl-SI" sz="2400" dirty="0"/>
              <a:t>Rudarijo raziskovalne organizacije in ustanove za varstvo kulturne dediščine. </a:t>
            </a:r>
          </a:p>
          <a:p>
            <a:pPr algn="just"/>
            <a:r>
              <a:rPr lang="sl-SI" sz="2400" dirty="0"/>
              <a:t>Namen: znanstveno raziskovanje, ne komercialni razvoj UI.</a:t>
            </a:r>
          </a:p>
          <a:p>
            <a:pPr algn="just"/>
            <a:r>
              <a:rPr lang="sl-SI" sz="2400" dirty="0"/>
              <a:t>Avtorji nimajo pridržka pravic.</a:t>
            </a:r>
          </a:p>
          <a:p>
            <a:pPr algn="just"/>
            <a:r>
              <a:rPr lang="sl-SI" sz="2400" dirty="0"/>
              <a:t>Brez nadomestila avtorjem.</a:t>
            </a:r>
          </a:p>
          <a:p>
            <a:endParaRPr lang="sl-SI" dirty="0"/>
          </a:p>
        </p:txBody>
      </p:sp>
      <p:sp>
        <p:nvSpPr>
          <p:cNvPr id="8" name="Shape 11">
            <a:extLst>
              <a:ext uri="{FF2B5EF4-FFF2-40B4-BE49-F238E27FC236}">
                <a16:creationId xmlns:a16="http://schemas.microsoft.com/office/drawing/2014/main" id="{C5741304-0EB0-E83A-A46B-28984934FD63}"/>
              </a:ext>
            </a:extLst>
          </p:cNvPr>
          <p:cNvSpPr/>
          <p:nvPr/>
        </p:nvSpPr>
        <p:spPr>
          <a:xfrm>
            <a:off x="1014095" y="5932429"/>
            <a:ext cx="9966960" cy="560446"/>
          </a:xfrm>
          <a:prstGeom prst="roundRect">
            <a:avLst/>
          </a:prstGeom>
          <a:solidFill>
            <a:srgbClr val="FFEDB3"/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sl-SI" sz="2400" dirty="0">
                <a:solidFill>
                  <a:srgbClr val="171717"/>
                </a:solidFill>
              </a:rPr>
              <a:t>V obeh primerih mora uporabnik do avtorskih del </a:t>
            </a:r>
            <a:r>
              <a:rPr lang="sl-SI" sz="2400" b="1" dirty="0">
                <a:solidFill>
                  <a:srgbClr val="171717"/>
                </a:solidFill>
              </a:rPr>
              <a:t>zakonito dostopati. </a:t>
            </a:r>
          </a:p>
        </p:txBody>
      </p:sp>
    </p:spTree>
    <p:extLst>
      <p:ext uri="{BB962C8B-B14F-4D97-AF65-F5344CB8AC3E}">
        <p14:creationId xmlns:p14="http://schemas.microsoft.com/office/powerpoint/2010/main" val="94378971"/>
      </p:ext>
    </p:extLst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C12096EE-D236-2033-D7F2-A051BCB79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sl-SI" sz="4800" dirty="0"/>
              <a:t>Zakonit dostop do avtorskih del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01AC0092-F91B-A59B-DFD2-785F3F2D2E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algn="just"/>
            <a:r>
              <a:rPr lang="sl-SI" sz="2400" dirty="0">
                <a:solidFill>
                  <a:schemeClr val="tx2"/>
                </a:solidFill>
              </a:rPr>
              <a:t>Izvajalec TDM mora imeti </a:t>
            </a:r>
            <a:r>
              <a:rPr lang="sl-SI" sz="2400" b="1" dirty="0">
                <a:solidFill>
                  <a:schemeClr val="tx2"/>
                </a:solidFill>
              </a:rPr>
              <a:t>zakonit dostop </a:t>
            </a:r>
            <a:r>
              <a:rPr lang="sl-SI" sz="2400" dirty="0">
                <a:solidFill>
                  <a:schemeClr val="tx2"/>
                </a:solidFill>
              </a:rPr>
              <a:t>do avtorskih del, ki jih „rudari“.</a:t>
            </a:r>
          </a:p>
          <a:p>
            <a:pPr lvl="1" algn="just"/>
            <a:r>
              <a:rPr lang="sl-SI" sz="2200" dirty="0">
                <a:solidFill>
                  <a:schemeClr val="tx2"/>
                </a:solidFill>
                <a:sym typeface="Wingdings" panose="05000000000000000000" pitchFamily="2" charset="2"/>
              </a:rPr>
              <a:t>Ni potrebno avtorjevo dovoljenje za rudarjenje, le za objavo.</a:t>
            </a:r>
          </a:p>
          <a:p>
            <a:pPr lvl="1" algn="just"/>
            <a:r>
              <a:rPr lang="sl-SI" sz="2200" dirty="0">
                <a:solidFill>
                  <a:schemeClr val="tx2"/>
                </a:solidFill>
                <a:sym typeface="Wingdings" panose="05000000000000000000" pitchFamily="2" charset="2"/>
              </a:rPr>
              <a:t>Zadošča, da dostop do dela ni protipraven (piratski).</a:t>
            </a:r>
          </a:p>
          <a:p>
            <a:pPr lvl="1" algn="just"/>
            <a:r>
              <a:rPr lang="sl-SI" sz="2200" dirty="0">
                <a:solidFill>
                  <a:schemeClr val="tx2"/>
                </a:solidFill>
                <a:sym typeface="Wingdings" panose="05000000000000000000" pitchFamily="2" charset="2"/>
              </a:rPr>
              <a:t>Na podlagi zakonske izjeme lahko izvajalec TDM ta dela reproducira, digitalizira in do njih oddaljeno dostopa.</a:t>
            </a:r>
          </a:p>
          <a:p>
            <a:pPr algn="just"/>
            <a:endParaRPr lang="sl-SI" sz="2400" dirty="0">
              <a:solidFill>
                <a:schemeClr val="tx2"/>
              </a:solidFill>
            </a:endParaRPr>
          </a:p>
          <a:p>
            <a:pPr algn="just"/>
            <a:r>
              <a:rPr lang="sl-SI" sz="2400" dirty="0">
                <a:solidFill>
                  <a:schemeClr val="tx2"/>
                </a:solidFill>
              </a:rPr>
              <a:t>Zakonit dostop:</a:t>
            </a:r>
          </a:p>
          <a:p>
            <a:pPr lvl="1" algn="just"/>
            <a:r>
              <a:rPr lang="sl-SI" sz="2200" dirty="0">
                <a:solidFill>
                  <a:schemeClr val="tx2"/>
                </a:solidFill>
              </a:rPr>
              <a:t>lasten izvod dela, </a:t>
            </a:r>
          </a:p>
          <a:p>
            <a:pPr lvl="1" algn="just"/>
            <a:r>
              <a:rPr lang="sl-SI" sz="2200" dirty="0">
                <a:solidFill>
                  <a:schemeClr val="tx2"/>
                </a:solidFill>
              </a:rPr>
              <a:t>licenca,</a:t>
            </a:r>
          </a:p>
          <a:p>
            <a:pPr lvl="1" algn="just"/>
            <a:r>
              <a:rPr lang="sl-SI" sz="2200" dirty="0">
                <a:solidFill>
                  <a:schemeClr val="tx2"/>
                </a:solidFill>
              </a:rPr>
              <a:t>naročnina,</a:t>
            </a:r>
          </a:p>
          <a:p>
            <a:pPr lvl="1" algn="just"/>
            <a:r>
              <a:rPr lang="sl-SI" sz="2200" dirty="0">
                <a:solidFill>
                  <a:schemeClr val="tx2"/>
                </a:solidFill>
              </a:rPr>
              <a:t>prosta dostopnost na internetu (domneva avtorjevega soglasja).</a:t>
            </a:r>
          </a:p>
        </p:txBody>
      </p:sp>
    </p:spTree>
    <p:extLst>
      <p:ext uri="{BB962C8B-B14F-4D97-AF65-F5344CB8AC3E}">
        <p14:creationId xmlns:p14="http://schemas.microsoft.com/office/powerpoint/2010/main" val="2973247247"/>
      </p:ext>
    </p:extLst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6442F2D-CAF6-4428-41F2-235106C2F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sl-SI" sz="4800" dirty="0"/>
              <a:t>Zakonit dostop, ki ga zagotovijo knjižnice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9329160-5DEA-78D2-5D19-DA60716FA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 fontScale="92500" lnSpcReduction="20000"/>
          </a:bodyPr>
          <a:lstStyle/>
          <a:p>
            <a:pPr algn="just"/>
            <a:r>
              <a:rPr lang="sl-SI" sz="1800" b="1" dirty="0">
                <a:solidFill>
                  <a:schemeClr val="tx2"/>
                </a:solidFill>
              </a:rPr>
              <a:t>Izposoja knjižničnega gradiva</a:t>
            </a:r>
          </a:p>
          <a:p>
            <a:pPr lvl="1" algn="just"/>
            <a:r>
              <a:rPr lang="sl-SI" sz="1800" dirty="0">
                <a:solidFill>
                  <a:schemeClr val="tx2"/>
                </a:solidFill>
              </a:rPr>
              <a:t>Digitalizacija analognega gradiva je dopustna, če je potrebna za TDM. </a:t>
            </a:r>
          </a:p>
          <a:p>
            <a:pPr lvl="1" algn="just"/>
            <a:r>
              <a:rPr lang="sl-SI" sz="1800" dirty="0">
                <a:solidFill>
                  <a:schemeClr val="tx2"/>
                </a:solidFill>
              </a:rPr>
              <a:t>Tudi izposoja del v elektronski obliki (na fizičnem nosilcu ali po elektronski poti na daljavo).</a:t>
            </a:r>
          </a:p>
          <a:p>
            <a:pPr lvl="1" algn="just"/>
            <a:r>
              <a:rPr lang="sl-SI" sz="1800" dirty="0">
                <a:solidFill>
                  <a:schemeClr val="tx2"/>
                </a:solidFill>
              </a:rPr>
              <a:t>Oddaljeni dostop mora biti omejen na namen TDM, ne pa nadomestiti splošne distribucije gradiva.</a:t>
            </a:r>
          </a:p>
          <a:p>
            <a:pPr marL="457200" lvl="1" indent="0" algn="just">
              <a:buNone/>
            </a:pPr>
            <a:endParaRPr lang="sl-SI" sz="1800" dirty="0">
              <a:solidFill>
                <a:schemeClr val="tx2"/>
              </a:solidFill>
            </a:endParaRPr>
          </a:p>
          <a:p>
            <a:pPr algn="just"/>
            <a:r>
              <a:rPr lang="sl-SI" sz="1800" b="1" dirty="0">
                <a:solidFill>
                  <a:schemeClr val="tx2"/>
                </a:solidFill>
              </a:rPr>
              <a:t>Dostop do zunanjih informacijskih virov </a:t>
            </a:r>
            <a:r>
              <a:rPr lang="sl-SI" sz="1800" dirty="0">
                <a:solidFill>
                  <a:schemeClr val="tx2"/>
                </a:solidFill>
              </a:rPr>
              <a:t>(naročenih baz)</a:t>
            </a:r>
          </a:p>
          <a:p>
            <a:pPr lvl="1" algn="just"/>
            <a:r>
              <a:rPr lang="sl-SI" sz="1800" dirty="0">
                <a:solidFill>
                  <a:schemeClr val="tx2"/>
                </a:solidFill>
              </a:rPr>
              <a:t>Naročniške e-zbirke so odvisne tudi od licenčnih pogojev in tehničnih omejitev.</a:t>
            </a:r>
          </a:p>
          <a:p>
            <a:pPr lvl="1" algn="just"/>
            <a:r>
              <a:rPr lang="sl-SI" sz="1800" dirty="0">
                <a:solidFill>
                  <a:schemeClr val="tx2"/>
                </a:solidFill>
              </a:rPr>
              <a:t>Zakonit dostop, vendar knjižnica ni dolžna zagotavljati tehničnega dostopa na način, ki omogoča rudarjenje.</a:t>
            </a:r>
          </a:p>
          <a:p>
            <a:pPr lvl="1" algn="just"/>
            <a:endParaRPr lang="sl-SI" sz="1800" dirty="0">
              <a:solidFill>
                <a:schemeClr val="tx2"/>
              </a:solidFill>
            </a:endParaRPr>
          </a:p>
          <a:p>
            <a:pPr algn="just"/>
            <a:r>
              <a:rPr lang="pl-PL" sz="1800" b="1" dirty="0">
                <a:solidFill>
                  <a:schemeClr val="tx2"/>
                </a:solidFill>
              </a:rPr>
              <a:t>Dostop do obveznih izvodov publikacij </a:t>
            </a:r>
            <a:r>
              <a:rPr lang="pl-PL" sz="1800" dirty="0">
                <a:solidFill>
                  <a:schemeClr val="tx2"/>
                </a:solidFill>
              </a:rPr>
              <a:t>v nacionalni depozitarni knjižnici</a:t>
            </a:r>
          </a:p>
          <a:p>
            <a:pPr lvl="1" algn="just"/>
            <a:r>
              <a:rPr lang="pl-PL" sz="1800" dirty="0">
                <a:solidFill>
                  <a:schemeClr val="tx2"/>
                </a:solidFill>
              </a:rPr>
              <a:t>NUK jih mora dajati v uporabo za študijske, raziskovalne in podobne namene.</a:t>
            </a:r>
          </a:p>
          <a:p>
            <a:pPr lvl="1" algn="just"/>
            <a:endParaRPr lang="pl-PL" sz="1800" dirty="0">
              <a:solidFill>
                <a:schemeClr val="tx2"/>
              </a:solidFill>
            </a:endParaRPr>
          </a:p>
          <a:p>
            <a:pPr algn="just"/>
            <a:r>
              <a:rPr lang="pl-PL" sz="2200" dirty="0">
                <a:solidFill>
                  <a:schemeClr val="tx2"/>
                </a:solidFill>
              </a:rPr>
              <a:t>Izjema za TDM ne uvaja dodatnih obveznosti za knjižnice!</a:t>
            </a:r>
          </a:p>
          <a:p>
            <a:pPr algn="just"/>
            <a:r>
              <a:rPr lang="pl-PL" sz="2200" dirty="0">
                <a:solidFill>
                  <a:schemeClr val="tx2"/>
                </a:solidFill>
              </a:rPr>
              <a:t>Možen dogovor z razvijalci UI o tehničnem načinu zagotavljanja dostopa do korpusa del.</a:t>
            </a:r>
            <a:endParaRPr lang="sl-SI" sz="2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657964"/>
      </p:ext>
    </p:extLst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4"/>
          <p:cNvSpPr/>
          <p:nvPr/>
        </p:nvSpPr>
        <p:spPr>
          <a:xfrm>
            <a:off x="818543" y="1499614"/>
            <a:ext cx="10515600" cy="18745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endParaRPr lang="sl-SI" sz="2000" noProof="0" dirty="0">
              <a:solidFill>
                <a:srgbClr val="172027"/>
              </a:solidFill>
              <a:latin typeface="Aptos Display" panose="020B0004020202020204" pitchFamily="34" charset="0"/>
              <a:ea typeface="Arial" pitchFamily="34" charset="-122"/>
              <a:cs typeface="Arial" pitchFamily="34" charset="-12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sl-SI" sz="2000" noProof="0" dirty="0">
                <a:solidFill>
                  <a:srgbClr val="172027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Kritika</a:t>
            </a:r>
            <a:r>
              <a:rPr lang="sl-SI" sz="2000" dirty="0">
                <a:solidFill>
                  <a:srgbClr val="172027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: </a:t>
            </a:r>
            <a:r>
              <a:rPr lang="sl-SI" sz="2000" noProof="0" dirty="0">
                <a:solidFill>
                  <a:srgbClr val="172027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Izjema za </a:t>
            </a:r>
            <a:r>
              <a:rPr lang="sl-SI" sz="2000" dirty="0">
                <a:solidFill>
                  <a:srgbClr val="172027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TDM je bila mi</a:t>
            </a:r>
            <a:r>
              <a:rPr lang="sl-SI" sz="2000" noProof="0" dirty="0" err="1">
                <a:solidFill>
                  <a:srgbClr val="172027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šljena</a:t>
            </a:r>
            <a:r>
              <a:rPr lang="sl-SI" sz="2000" noProof="0" dirty="0">
                <a:solidFill>
                  <a:srgbClr val="172027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 le za ekstrakcijo znanja iz velikih setov podatkov, strojno učenje UI to presega.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sl-SI" sz="2000" noProof="0" dirty="0">
              <a:solidFill>
                <a:srgbClr val="172027"/>
              </a:solidFill>
              <a:latin typeface="Aptos Display" panose="020B0004020202020204" pitchFamily="34" charset="0"/>
              <a:ea typeface="Arial" pitchFamily="34" charset="-122"/>
              <a:cs typeface="Arial" pitchFamily="34" charset="-12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l-SI" sz="2000" noProof="0" dirty="0">
                <a:solidFill>
                  <a:srgbClr val="172027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Sodišče EU: zadeva C-250/25, </a:t>
            </a:r>
            <a:r>
              <a:rPr lang="sl-SI" sz="2000" b="1" noProof="0" dirty="0">
                <a:solidFill>
                  <a:srgbClr val="172027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Like </a:t>
            </a:r>
            <a:r>
              <a:rPr lang="sl-SI" sz="2000" b="1" noProof="0" dirty="0" err="1">
                <a:solidFill>
                  <a:srgbClr val="172027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Company</a:t>
            </a:r>
            <a:r>
              <a:rPr lang="sl-SI" sz="2000" b="1" noProof="0" dirty="0">
                <a:solidFill>
                  <a:srgbClr val="172027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 v Google</a:t>
            </a:r>
            <a:r>
              <a:rPr lang="sl-SI" sz="2000" noProof="0" dirty="0">
                <a:solidFill>
                  <a:srgbClr val="172027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: Ali je učenje LLM reprodukcija in ali se lahko zanjo uporabi izjema za TDM?</a:t>
            </a:r>
            <a:endParaRPr lang="sl-SI" sz="1800" noProof="0" dirty="0">
              <a:latin typeface="Aptos Display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l-SI" sz="1900" noProof="0" dirty="0">
              <a:solidFill>
                <a:srgbClr val="172027"/>
              </a:solidFill>
              <a:latin typeface="Aptos Display" panose="020B0004020202020204" pitchFamily="34" charset="0"/>
              <a:ea typeface="Arial" pitchFamily="34" charset="-122"/>
              <a:cs typeface="Arial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1900" noProof="0" dirty="0">
                <a:solidFill>
                  <a:srgbClr val="172027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Evropski parlament je 10. marca 2026 sprejel </a:t>
            </a:r>
            <a:r>
              <a:rPr lang="sl-SI" sz="1900" b="1" noProof="0" dirty="0">
                <a:solidFill>
                  <a:srgbClr val="172027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Resolucijo o avtorskih pravicah in generativni UI </a:t>
            </a:r>
            <a:r>
              <a:rPr lang="sl-SI" sz="1900" noProof="0" dirty="0">
                <a:solidFill>
                  <a:srgbClr val="172027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(</a:t>
            </a:r>
            <a:r>
              <a:rPr lang="sl-SI" sz="2000" dirty="0"/>
              <a:t>2025/2058(INI))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sl-SI" sz="2000" noProof="0" dirty="0">
                <a:solidFill>
                  <a:srgbClr val="172027"/>
                </a:solidFill>
                <a:latin typeface="Aptos" panose="020B0004020202020204" pitchFamily="34" charset="0"/>
                <a:ea typeface="Arial" pitchFamily="34" charset="-122"/>
                <a:cs typeface="Arial" pitchFamily="34" charset="-120"/>
              </a:rPr>
              <a:t>politični dokument, ne pa zavezujoča pravna norma.</a:t>
            </a:r>
            <a:endParaRPr lang="sl-SI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l-SI" sz="1900" noProof="0" dirty="0">
              <a:latin typeface="Aptos Display" panose="020B00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82410" y="3429000"/>
            <a:ext cx="2514600" cy="1874520"/>
          </a:xfrm>
          <a:prstGeom prst="roundRect">
            <a:avLst>
              <a:gd name="adj" fmla="val 2927"/>
            </a:avLst>
          </a:prstGeom>
          <a:solidFill>
            <a:srgbClr val="DDEBE8"/>
          </a:solidFill>
          <a:ln w="12700">
            <a:solidFill>
              <a:srgbClr val="D6D9D7"/>
            </a:solidFill>
            <a:prstDash val="solid"/>
          </a:ln>
        </p:spPr>
        <p:txBody>
          <a:bodyPr/>
          <a:lstStyle/>
          <a:p>
            <a:endParaRPr lang="sl-SI" noProof="0" dirty="0"/>
          </a:p>
        </p:txBody>
      </p:sp>
      <p:sp>
        <p:nvSpPr>
          <p:cNvPr id="8" name="Text 6"/>
          <p:cNvSpPr/>
          <p:nvPr/>
        </p:nvSpPr>
        <p:spPr>
          <a:xfrm>
            <a:off x="819570" y="3712464"/>
            <a:ext cx="2240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sl-SI" sz="1300" b="1" noProof="0" dirty="0">
                <a:solidFill>
                  <a:srgbClr val="0C7C7B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TRANSPARENTNOST</a:t>
            </a:r>
            <a:endParaRPr lang="sl-SI" sz="1300" noProof="0" dirty="0">
              <a:latin typeface="Aptos Display" panose="020B00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83578" y="4187952"/>
            <a:ext cx="21122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sl-SI" sz="1350" noProof="0" dirty="0">
                <a:solidFill>
                  <a:srgbClr val="172027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več informacij o uporabljenih delih in virih</a:t>
            </a:r>
            <a:endParaRPr lang="sl-SI" sz="1350" noProof="0" dirty="0">
              <a:latin typeface="Aptos Display" panose="020B00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3517050" y="3429000"/>
            <a:ext cx="251460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12700">
            <a:solidFill>
              <a:srgbClr val="D6D9D7"/>
            </a:solidFill>
            <a:prstDash val="solid"/>
          </a:ln>
        </p:spPr>
        <p:txBody>
          <a:bodyPr/>
          <a:lstStyle/>
          <a:p>
            <a:endParaRPr lang="sl-SI" noProof="0" dirty="0"/>
          </a:p>
        </p:txBody>
      </p:sp>
      <p:sp>
        <p:nvSpPr>
          <p:cNvPr id="11" name="Text 9"/>
          <p:cNvSpPr/>
          <p:nvPr/>
        </p:nvSpPr>
        <p:spPr>
          <a:xfrm>
            <a:off x="3654210" y="3712464"/>
            <a:ext cx="2240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sl-SI" sz="1300" b="1" noProof="0" dirty="0">
                <a:solidFill>
                  <a:srgbClr val="C7942E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OPT-OUT</a:t>
            </a:r>
            <a:endParaRPr lang="sl-SI" sz="1300" noProof="0" dirty="0">
              <a:latin typeface="Aptos Display" panose="020B00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718218" y="4187952"/>
            <a:ext cx="21122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sl-SI" sz="1350" noProof="0" dirty="0">
                <a:solidFill>
                  <a:srgbClr val="172027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učinkovitejše uveljavljanje pridržka pravic</a:t>
            </a:r>
            <a:endParaRPr lang="sl-SI" sz="1350" noProof="0" dirty="0">
              <a:latin typeface="Aptos Display" panose="020B00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51690" y="3429000"/>
            <a:ext cx="2514600" cy="1874520"/>
          </a:xfrm>
          <a:prstGeom prst="roundRect">
            <a:avLst>
              <a:gd name="adj" fmla="val 2927"/>
            </a:avLst>
          </a:prstGeom>
          <a:solidFill>
            <a:srgbClr val="DDEBE8"/>
          </a:solidFill>
          <a:ln w="12700">
            <a:solidFill>
              <a:srgbClr val="D6D9D7"/>
            </a:solidFill>
            <a:prstDash val="solid"/>
          </a:ln>
        </p:spPr>
        <p:txBody>
          <a:bodyPr/>
          <a:lstStyle/>
          <a:p>
            <a:endParaRPr lang="sl-SI" noProof="0" dirty="0"/>
          </a:p>
        </p:txBody>
      </p:sp>
      <p:sp>
        <p:nvSpPr>
          <p:cNvPr id="14" name="Text 12"/>
          <p:cNvSpPr/>
          <p:nvPr/>
        </p:nvSpPr>
        <p:spPr>
          <a:xfrm>
            <a:off x="6488850" y="3712464"/>
            <a:ext cx="2240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sl-SI" sz="1300" b="1" noProof="0" dirty="0">
                <a:solidFill>
                  <a:srgbClr val="0C7C7B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NADOMESTILO</a:t>
            </a:r>
            <a:endParaRPr lang="sl-SI" sz="1300" noProof="0" dirty="0">
              <a:latin typeface="Aptos Display" panose="020B00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552858" y="4187952"/>
            <a:ext cx="21122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sl-SI" sz="1350" noProof="0" dirty="0">
                <a:solidFill>
                  <a:srgbClr val="172027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poziv k pravičnejšemu ekonomskemu položaju ustvarjalcev</a:t>
            </a:r>
            <a:endParaRPr lang="sl-SI" sz="1350" noProof="0" dirty="0">
              <a:latin typeface="Aptos Display" panose="020B00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186330" y="3429000"/>
            <a:ext cx="2514600" cy="187452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12700">
            <a:solidFill>
              <a:srgbClr val="D6D9D7"/>
            </a:solidFill>
            <a:prstDash val="solid"/>
          </a:ln>
        </p:spPr>
        <p:txBody>
          <a:bodyPr/>
          <a:lstStyle/>
          <a:p>
            <a:endParaRPr lang="sl-SI" noProof="0" dirty="0"/>
          </a:p>
        </p:txBody>
      </p:sp>
      <p:sp>
        <p:nvSpPr>
          <p:cNvPr id="17" name="Text 15"/>
          <p:cNvSpPr/>
          <p:nvPr/>
        </p:nvSpPr>
        <p:spPr>
          <a:xfrm>
            <a:off x="9323490" y="3712464"/>
            <a:ext cx="2240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sl-SI" sz="1300" b="1" noProof="0" dirty="0">
                <a:solidFill>
                  <a:srgbClr val="C7942E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IZVRŠEVANJE</a:t>
            </a:r>
            <a:endParaRPr lang="sl-SI" sz="1300" noProof="0" dirty="0">
              <a:latin typeface="Aptos Display" panose="020B00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9387498" y="4187952"/>
            <a:ext cx="21122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sl-SI" sz="1350" noProof="0" dirty="0">
                <a:solidFill>
                  <a:srgbClr val="172027"/>
                </a:solidFill>
                <a:latin typeface="Aptos Display" panose="020B0004020202020204" pitchFamily="34" charset="0"/>
                <a:ea typeface="Arial" pitchFamily="34" charset="-122"/>
                <a:cs typeface="Arial" pitchFamily="34" charset="-120"/>
              </a:rPr>
              <a:t>učinkovitejša uporaba pravil na sistemih na trgu EU</a:t>
            </a:r>
            <a:endParaRPr lang="sl-SI" sz="1350" noProof="0" dirty="0">
              <a:latin typeface="Aptos Display" panose="020B0004020202020204" pitchFamily="34" charset="0"/>
            </a:endParaRPr>
          </a:p>
        </p:txBody>
      </p:sp>
      <p:sp>
        <p:nvSpPr>
          <p:cNvPr id="23" name="Naslov 22">
            <a:extLst>
              <a:ext uri="{FF2B5EF4-FFF2-40B4-BE49-F238E27FC236}">
                <a16:creationId xmlns:a16="http://schemas.microsoft.com/office/drawing/2014/main" id="{234C11C6-1FF0-E1F6-339E-A028015DF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71" y="647701"/>
            <a:ext cx="10625229" cy="541020"/>
          </a:xfrm>
        </p:spPr>
        <p:txBody>
          <a:bodyPr>
            <a:normAutofit fontScale="90000"/>
          </a:bodyPr>
          <a:lstStyle/>
          <a:p>
            <a:r>
              <a:rPr lang="sl-SI" noProof="0" dirty="0"/>
              <a:t>2026: kam se premika evropska razprava?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5737E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sl-SI" b="0" noProof="0" smtClean="0"/>
              <a:t>9</a:t>
            </a:fld>
            <a:endParaRPr lang="sl-SI" noProof="0" dirty="0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2A8BB98-7F20-BDF1-662B-95129F300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Nalaganje tujih avtorskih del v UI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BF82D41-DAA7-A847-A111-9426EE0B2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l-SI" b="1" dirty="0"/>
              <a:t>Ključno vprašanje: ali je omogočen dostop tretjih oz. učenje UI na naloženem gradivu?</a:t>
            </a:r>
          </a:p>
          <a:p>
            <a:pPr algn="just"/>
            <a:r>
              <a:rPr lang="sl-SI" dirty="0"/>
              <a:t>DA: gre za javno priobčitev dela </a:t>
            </a:r>
            <a:r>
              <a:rPr lang="sl-SI" dirty="0">
                <a:sym typeface="Wingdings" panose="05000000000000000000" pitchFamily="2" charset="2"/>
              </a:rPr>
              <a:t> kršitev pravic</a:t>
            </a:r>
            <a:r>
              <a:rPr lang="sl-SI" dirty="0"/>
              <a:t> </a:t>
            </a:r>
          </a:p>
          <a:p>
            <a:pPr algn="just"/>
            <a:r>
              <a:rPr lang="sl-SI" dirty="0"/>
              <a:t>NE: gre za privatno oz. lastno reprodukcijo v oblaku </a:t>
            </a:r>
            <a:r>
              <a:rPr lang="sl-SI" dirty="0">
                <a:sym typeface="Wingdings" panose="05000000000000000000" pitchFamily="2" charset="2"/>
              </a:rPr>
              <a:t> prosta raba, ni kršitve pravic</a:t>
            </a:r>
            <a:endParaRPr lang="sl-SI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1BC7A614-9901-1E0C-E192-5D074F05E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907" y="4442916"/>
            <a:ext cx="6044750" cy="16219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PoljeZBesedilom 5">
            <a:extLst>
              <a:ext uri="{FF2B5EF4-FFF2-40B4-BE49-F238E27FC236}">
                <a16:creationId xmlns:a16="http://schemas.microsoft.com/office/drawing/2014/main" id="{DAE0B4AB-D819-CFCF-FDDA-457894823672}"/>
              </a:ext>
            </a:extLst>
          </p:cNvPr>
          <p:cNvSpPr txBox="1"/>
          <p:nvPr/>
        </p:nvSpPr>
        <p:spPr>
          <a:xfrm>
            <a:off x="184150" y="234950"/>
            <a:ext cx="603250" cy="63094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sz="3500" b="1" dirty="0">
                <a:solidFill>
                  <a:schemeClr val="bg1"/>
                </a:solidFill>
                <a:latin typeface="+mj-lt"/>
              </a:rPr>
              <a:t>2.</a:t>
            </a:r>
            <a:r>
              <a:rPr lang="sl-SI" sz="3500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302401518"/>
      </p:ext>
    </p:extLst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0A5F6D9-9F66-F9A5-2391-5A86D1B5C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dirty="0"/>
              <a:t>Prirejanje tujih avtorskih del z UI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B16CE90-07CC-286A-0063-C9BA7F534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endParaRPr lang="sl-SI" dirty="0"/>
          </a:p>
          <a:p>
            <a:pPr algn="just"/>
            <a:r>
              <a:rPr lang="sl-SI" b="1" noProof="0" dirty="0"/>
              <a:t>Povzemanje vsebine </a:t>
            </a:r>
            <a:r>
              <a:rPr lang="sl-SI" noProof="0" dirty="0"/>
              <a:t>članka z drugimi besedami ni kršitev avtorske pravice.</a:t>
            </a:r>
          </a:p>
          <a:p>
            <a:pPr lvl="1" algn="just"/>
            <a:r>
              <a:rPr lang="sl-SI" noProof="0" dirty="0"/>
              <a:t>Podobna tema, metoda ali slog sama po sebi še niso nujno reprodukcija dela.</a:t>
            </a:r>
          </a:p>
          <a:p>
            <a:pPr lvl="1" algn="just"/>
            <a:endParaRPr lang="sl-SI" noProof="0" dirty="0"/>
          </a:p>
          <a:p>
            <a:pPr algn="just">
              <a:lnSpc>
                <a:spcPct val="110000"/>
              </a:lnSpc>
            </a:pPr>
            <a:r>
              <a:rPr lang="sl-SI" dirty="0"/>
              <a:t>Če i</a:t>
            </a:r>
            <a:r>
              <a:rPr lang="sl-SI" sz="2800" noProof="0" dirty="0" err="1"/>
              <a:t>zdelek</a:t>
            </a:r>
            <a:r>
              <a:rPr lang="sl-SI" sz="2800" noProof="0" dirty="0"/>
              <a:t> UI vključuje prepoznavne </a:t>
            </a:r>
            <a:r>
              <a:rPr lang="sl-SI" sz="2800" b="1" noProof="0" dirty="0"/>
              <a:t>elemente tujih avtorskih del</a:t>
            </a:r>
            <a:r>
              <a:rPr lang="sl-SI" sz="2800" noProof="0" dirty="0"/>
              <a:t>, gre za predelavo.</a:t>
            </a:r>
          </a:p>
          <a:p>
            <a:pPr lvl="1" algn="just">
              <a:lnSpc>
                <a:spcPct val="110000"/>
              </a:lnSpc>
            </a:pPr>
            <a:r>
              <a:rPr lang="sl-SI" noProof="0" dirty="0"/>
              <a:t>Daljši citati, koda, slike, besedilo z nenavadno specifičnimi formulacijami.</a:t>
            </a:r>
          </a:p>
          <a:p>
            <a:pPr lvl="1" algn="just">
              <a:lnSpc>
                <a:spcPct val="110000"/>
              </a:lnSpc>
            </a:pPr>
            <a:r>
              <a:rPr lang="sl-SI" noProof="0" dirty="0"/>
              <a:t>Kršitev, če se tako prirejen</a:t>
            </a:r>
            <a:r>
              <a:rPr lang="sl-SI" dirty="0"/>
              <a:t>o avtorsko delo objavi (izven uporabnikove zasebne sfere).</a:t>
            </a:r>
            <a:endParaRPr lang="sl-SI" noProof="0" dirty="0"/>
          </a:p>
          <a:p>
            <a:pPr lvl="1" algn="just">
              <a:lnSpc>
                <a:spcPct val="110000"/>
              </a:lnSpc>
            </a:pPr>
            <a:r>
              <a:rPr lang="sl-SI" sz="2400" noProof="0" dirty="0"/>
              <a:t>“Model je to ustvaril” ni ustrezna obramba uporabnika UI. </a:t>
            </a:r>
          </a:p>
          <a:p>
            <a:pPr lvl="1" algn="just">
              <a:lnSpc>
                <a:spcPct val="110000"/>
              </a:lnSpc>
            </a:pPr>
            <a:r>
              <a:rPr lang="sl-SI" sz="2400" noProof="0" dirty="0"/>
              <a:t>Pri manjših izsekih za zakonitost zadošča že ustrezna navedba vira (izjema za citat).</a:t>
            </a:r>
          </a:p>
          <a:p>
            <a:pPr lvl="1" algn="just">
              <a:lnSpc>
                <a:spcPct val="110000"/>
              </a:lnSpc>
            </a:pPr>
            <a:r>
              <a:rPr lang="sl-SI" dirty="0"/>
              <a:t>Možne še izjeme za parodijo, </a:t>
            </a:r>
            <a:r>
              <a:rPr lang="sl-SI" dirty="0" err="1"/>
              <a:t>pastiš</a:t>
            </a:r>
            <a:r>
              <a:rPr lang="sl-SI" dirty="0"/>
              <a:t> ali karikaturo.</a:t>
            </a:r>
            <a:endParaRPr lang="sl-SI" sz="2400" noProof="0" dirty="0"/>
          </a:p>
          <a:p>
            <a:pPr lvl="1" algn="just">
              <a:lnSpc>
                <a:spcPct val="110000"/>
              </a:lnSpc>
            </a:pPr>
            <a:endParaRPr lang="sl-SI" noProof="0" dirty="0"/>
          </a:p>
          <a:p>
            <a:pPr algn="just"/>
            <a:endParaRPr lang="sl-SI" noProof="0" dirty="0"/>
          </a:p>
          <a:p>
            <a:pPr algn="just"/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070284711"/>
      </p:ext>
    </p:extLst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99C9BC2-760F-137D-AB18-032C46C7B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l-SI" sz="3600" noProof="0" dirty="0">
                <a:solidFill>
                  <a:schemeClr val="tx2"/>
                </a:solidFill>
              </a:rPr>
              <a:t>Kdo je avtor povzetka, prevoda ali slike, ustvarjene z UI?</a:t>
            </a:r>
            <a:endParaRPr lang="sl-SI" sz="3600" dirty="0">
              <a:solidFill>
                <a:schemeClr val="tx2"/>
              </a:solidFill>
            </a:endParaRP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697E474-4DD6-0EA8-7D26-96BE087CA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algn="just"/>
            <a:r>
              <a:rPr lang="sl-SI" sz="2400" noProof="0" dirty="0">
                <a:solidFill>
                  <a:schemeClr val="tx2"/>
                </a:solidFill>
              </a:rPr>
              <a:t>Avtorskopravno izhodišče: avtor je človek; zgolj strojno generiran izdelek praviloma nima klasičnega avtorja. </a:t>
            </a:r>
          </a:p>
          <a:p>
            <a:pPr lvl="1" algn="just">
              <a:buFont typeface="Wingdings" panose="05000000000000000000" pitchFamily="2" charset="2"/>
              <a:buChar char="à"/>
            </a:pPr>
            <a:r>
              <a:rPr lang="sl-SI" sz="2000" b="1" noProof="0" dirty="0">
                <a:solidFill>
                  <a:schemeClr val="tx2"/>
                </a:solidFill>
                <a:sym typeface="Wingdings" panose="05000000000000000000" pitchFamily="2" charset="2"/>
              </a:rPr>
              <a:t>UI nikoli ne navajamo kot (so)avtorja!</a:t>
            </a:r>
          </a:p>
          <a:p>
            <a:pPr lvl="1" algn="just">
              <a:buFont typeface="Wingdings" panose="05000000000000000000" pitchFamily="2" charset="2"/>
              <a:buChar char="à"/>
            </a:pPr>
            <a:r>
              <a:rPr lang="sl-SI" sz="2000" b="1" dirty="0">
                <a:solidFill>
                  <a:schemeClr val="tx2"/>
                </a:solidFill>
                <a:sym typeface="Wingdings" panose="05000000000000000000" pitchFamily="2" charset="2"/>
              </a:rPr>
              <a:t>Ni možen plagiat </a:t>
            </a:r>
            <a:r>
              <a:rPr lang="sl-SI" sz="2000" dirty="0">
                <a:solidFill>
                  <a:schemeClr val="tx2"/>
                </a:solidFill>
                <a:sym typeface="Wingdings" panose="05000000000000000000" pitchFamily="2" charset="2"/>
              </a:rPr>
              <a:t>– če se podpišemo kot avtor izdelka UI, je to etično sporno!</a:t>
            </a:r>
            <a:endParaRPr lang="sl-SI" sz="2000" noProof="0" dirty="0">
              <a:solidFill>
                <a:schemeClr val="tx2"/>
              </a:solidFill>
            </a:endParaRPr>
          </a:p>
          <a:p>
            <a:pPr algn="just"/>
            <a:endParaRPr lang="sl-SI" sz="2400" noProof="0" dirty="0">
              <a:solidFill>
                <a:schemeClr val="tx2"/>
              </a:solidFill>
            </a:endParaRPr>
          </a:p>
          <a:p>
            <a:pPr algn="just"/>
            <a:r>
              <a:rPr lang="sl-SI" sz="2400" noProof="0" dirty="0">
                <a:solidFill>
                  <a:schemeClr val="tx2"/>
                </a:solidFill>
              </a:rPr>
              <a:t>Če uporabnik z ukaznimi pozivi, izbirami in uredniško obdelavo ustvari individualno stvaritev, je lahko varovan človeški prispevek.</a:t>
            </a:r>
          </a:p>
          <a:p>
            <a:pPr algn="just"/>
            <a:endParaRPr lang="sl-SI" sz="1400" noProof="0" dirty="0">
              <a:solidFill>
                <a:schemeClr val="tx2"/>
              </a:solidFill>
            </a:endParaRPr>
          </a:p>
          <a:p>
            <a:pPr algn="just"/>
            <a:endParaRPr lang="sl-SI" sz="1400" noProof="0" dirty="0">
              <a:solidFill>
                <a:schemeClr val="tx2"/>
              </a:solidFill>
            </a:endParaRPr>
          </a:p>
          <a:p>
            <a:pPr algn="just"/>
            <a:endParaRPr lang="sl-SI" sz="1400" noProof="0" dirty="0">
              <a:solidFill>
                <a:schemeClr val="tx2"/>
              </a:solidFill>
            </a:endParaRPr>
          </a:p>
          <a:p>
            <a:pPr algn="just"/>
            <a:endParaRPr lang="sl-SI" sz="1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504960"/>
      </p:ext>
    </p:extLst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 descr="Slika, ki vsebuje besede krog, grafika, oblikovanje, risanka&#10;&#10;Vsebina, ustvarjena z UI, morda ni pravilna.">
            <a:extLst>
              <a:ext uri="{FF2B5EF4-FFF2-40B4-BE49-F238E27FC236}">
                <a16:creationId xmlns:a16="http://schemas.microsoft.com/office/drawing/2014/main" id="{C73CDCC4-4423-A9A8-7AD0-BAE2CE96E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0" r="3" b="18879"/>
          <a:stretch>
            <a:fillRect/>
          </a:stretch>
        </p:blipFill>
        <p:spPr>
          <a:xfrm>
            <a:off x="33018" y="0"/>
            <a:ext cx="3785684" cy="3894097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09300B6A-2BCF-9F35-C6C8-DEBAD4989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591" y="3786475"/>
            <a:ext cx="4178109" cy="1614008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sl-SI" sz="3100" noProof="0"/>
              <a:t>Odprti dostop do znanstvenih publikacij</a:t>
            </a:r>
            <a:endParaRPr lang="sl-SI" sz="3100" b="0" noProof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1688637-66F0-D78A-4FBB-C3879344C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0699" y="914400"/>
            <a:ext cx="5672527" cy="5029200"/>
          </a:xfrm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</a:pPr>
            <a:r>
              <a:rPr lang="sl-SI" sz="1600" noProof="0" dirty="0"/>
              <a:t>Izvajalci javno (</a:t>
            </a:r>
            <a:r>
              <a:rPr lang="sl-SI" sz="1600" dirty="0"/>
              <a:t>so)financiranih raziskav </a:t>
            </a:r>
            <a:r>
              <a:rPr lang="sl-SI" sz="1600" noProof="0" dirty="0"/>
              <a:t>zagotovijo odprti dostop do digitalnih različic znanstvenih publikacij in drugih rezultatov raziskav.</a:t>
            </a:r>
            <a:r>
              <a:rPr lang="sl-SI" sz="1600" dirty="0"/>
              <a:t> </a:t>
            </a:r>
          </a:p>
          <a:p>
            <a:pPr lvl="1" algn="just">
              <a:lnSpc>
                <a:spcPct val="110000"/>
              </a:lnSpc>
            </a:pPr>
            <a:r>
              <a:rPr lang="sl-SI" sz="1200" dirty="0"/>
              <a:t>Strojno berljiva digitalna oblika objavljene različice znanstvene publikacije sta shranjena v </a:t>
            </a:r>
            <a:r>
              <a:rPr lang="sl-SI" sz="1200" b="1" dirty="0"/>
              <a:t>zaupanja vrednem </a:t>
            </a:r>
            <a:r>
              <a:rPr lang="sl-SI" sz="1200" b="1" dirty="0" err="1"/>
              <a:t>repozitoriju</a:t>
            </a:r>
            <a:r>
              <a:rPr lang="sl-SI" sz="1200" b="1" dirty="0"/>
              <a:t> </a:t>
            </a:r>
            <a:r>
              <a:rPr lang="sl-SI" sz="1200" dirty="0"/>
              <a:t>za znanstvene publikacije, ki vsakomur omogoča odprt dostop.</a:t>
            </a:r>
            <a:endParaRPr lang="sl-SI" sz="1600" noProof="0" dirty="0"/>
          </a:p>
          <a:p>
            <a:pPr algn="just">
              <a:lnSpc>
                <a:spcPct val="110000"/>
              </a:lnSpc>
            </a:pPr>
            <a:r>
              <a:rPr lang="sl-SI" sz="1600" noProof="0" dirty="0"/>
              <a:t>Slovenija: Pravica sekundarnega publiciranja rezultatov raziskav.</a:t>
            </a:r>
          </a:p>
          <a:p>
            <a:pPr algn="just">
              <a:lnSpc>
                <a:spcPct val="110000"/>
              </a:lnSpc>
            </a:pPr>
            <a:r>
              <a:rPr lang="sl-SI" sz="1600" noProof="0" dirty="0"/>
              <a:t>Avtorji morajo znanstvene publikacije objaviti pod odprto licenco, ki vsakomur omogoča prosto uporabo, spreminjanje in deljenje dela.</a:t>
            </a:r>
          </a:p>
          <a:p>
            <a:pPr lvl="1" algn="just">
              <a:lnSpc>
                <a:spcPct val="110000"/>
              </a:lnSpc>
            </a:pPr>
            <a:r>
              <a:rPr lang="sl-SI" sz="1400" noProof="0" dirty="0" err="1"/>
              <a:t>Creative</a:t>
            </a:r>
            <a:r>
              <a:rPr lang="sl-SI" sz="1400" noProof="0" dirty="0"/>
              <a:t> </a:t>
            </a:r>
            <a:r>
              <a:rPr lang="sl-SI" sz="1400" noProof="0" dirty="0" err="1"/>
              <a:t>Commons</a:t>
            </a:r>
            <a:r>
              <a:rPr lang="sl-SI" sz="1400" noProof="0" dirty="0"/>
              <a:t> priznanje avtorstva (CC BY) </a:t>
            </a:r>
          </a:p>
          <a:p>
            <a:pPr lvl="1" algn="just">
              <a:lnSpc>
                <a:spcPct val="110000"/>
              </a:lnSpc>
            </a:pPr>
            <a:r>
              <a:rPr lang="sl-SI" sz="1400" noProof="0" dirty="0"/>
              <a:t>CC priznanje avtorstva – deljenje pod enakimi pogoji (CC BY-SA)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84D0E26A-1A24-797C-B5E6-CBA98BFA0A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002" y="5155214"/>
            <a:ext cx="1392495" cy="490538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19843151-DC42-3A3F-99D7-380456CEFB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1114" y="5155214"/>
            <a:ext cx="1392495" cy="490538"/>
          </a:xfrm>
          <a:prstGeom prst="rect">
            <a:avLst/>
          </a:prstGeom>
        </p:spPr>
      </p:pic>
      <p:sp>
        <p:nvSpPr>
          <p:cNvPr id="8" name="PoljeZBesedilom 7">
            <a:extLst>
              <a:ext uri="{FF2B5EF4-FFF2-40B4-BE49-F238E27FC236}">
                <a16:creationId xmlns:a16="http://schemas.microsoft.com/office/drawing/2014/main" id="{F00125A3-66AB-18DC-DFAB-DA5C993C66EF}"/>
              </a:ext>
            </a:extLst>
          </p:cNvPr>
          <p:cNvSpPr txBox="1"/>
          <p:nvPr/>
        </p:nvSpPr>
        <p:spPr>
          <a:xfrm>
            <a:off x="4918075" y="393700"/>
            <a:ext cx="603250" cy="630942"/>
          </a:xfrm>
          <a:prstGeom prst="rect">
            <a:avLst/>
          </a:prstGeom>
          <a:solidFill>
            <a:schemeClr val="accent2"/>
          </a:solidFill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l-SI" sz="3500" b="1" dirty="0">
                <a:solidFill>
                  <a:schemeClr val="bg1"/>
                </a:solidFill>
                <a:latin typeface="+mj-lt"/>
              </a:rPr>
              <a:t>3.</a:t>
            </a:r>
            <a:r>
              <a:rPr lang="sl-SI" sz="3500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613030793"/>
      </p:ext>
    </p:extLst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61D662C-4004-A52E-A4B2-77E15A1D9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Licenca CC kot podlaga za prirejanje del z UI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0FC4F7E-5728-139C-0DBC-8DEDD43CE4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9625"/>
            <a:ext cx="10515600" cy="4351338"/>
          </a:xfrm>
        </p:spPr>
        <p:txBody>
          <a:bodyPr/>
          <a:lstStyle/>
          <a:p>
            <a:pPr algn="just"/>
            <a:r>
              <a:rPr lang="sl-SI" dirty="0"/>
              <a:t>Licenci CC BY in CC BY-SA dopuščata kakršnokoli predelavo  licenciranega dela in nadaljnjo priobčitev tako prirejene verzije.</a:t>
            </a:r>
          </a:p>
          <a:p>
            <a:pPr lvl="1" algn="just"/>
            <a:r>
              <a:rPr lang="sl-SI" dirty="0">
                <a:sym typeface="Wingdings" panose="05000000000000000000" pitchFamily="2" charset="2"/>
              </a:rPr>
              <a:t> Proste roke za </a:t>
            </a:r>
            <a:r>
              <a:rPr lang="sl-SI" dirty="0" err="1">
                <a:sym typeface="Wingdings" panose="05000000000000000000" pitchFamily="2" charset="2"/>
              </a:rPr>
              <a:t>prirejenja</a:t>
            </a:r>
            <a:r>
              <a:rPr lang="sl-SI" dirty="0">
                <a:sym typeface="Wingdings" panose="05000000000000000000" pitchFamily="2" charset="2"/>
              </a:rPr>
              <a:t> del iz </a:t>
            </a:r>
            <a:r>
              <a:rPr lang="sl-SI" dirty="0" err="1">
                <a:sym typeface="Wingdings" panose="05000000000000000000" pitchFamily="2" charset="2"/>
              </a:rPr>
              <a:t>repozitorija</a:t>
            </a:r>
            <a:r>
              <a:rPr lang="sl-SI" dirty="0">
                <a:sym typeface="Wingdings" panose="05000000000000000000" pitchFamily="2" charset="2"/>
              </a:rPr>
              <a:t> z uporabo UI!</a:t>
            </a:r>
          </a:p>
          <a:p>
            <a:pPr lvl="1" algn="just"/>
            <a:r>
              <a:rPr lang="sl-SI" dirty="0">
                <a:sym typeface="Wingdings" panose="05000000000000000000" pitchFamily="2" charset="2"/>
              </a:rPr>
              <a:t>Potrebno je le ustrezno navajanje prvotnega avtorja.</a:t>
            </a:r>
          </a:p>
          <a:p>
            <a:pPr lvl="1" algn="just"/>
            <a:r>
              <a:rPr lang="sl-SI" dirty="0">
                <a:sym typeface="Wingdings" panose="05000000000000000000" pitchFamily="2" charset="2"/>
              </a:rPr>
              <a:t>V primeru licence </a:t>
            </a:r>
            <a:r>
              <a:rPr lang="sl-SI" dirty="0"/>
              <a:t>CC BY-SA mora biti predelava objavljena pod isto licenco.</a:t>
            </a:r>
          </a:p>
          <a:p>
            <a:pPr algn="just"/>
            <a:endParaRPr lang="sl-SI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FD64F07-23DE-7940-1B39-958A7A469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45"/>
          <a:stretch>
            <a:fillRect/>
          </a:stretch>
        </p:blipFill>
        <p:spPr>
          <a:xfrm>
            <a:off x="1057376" y="5139449"/>
            <a:ext cx="4035451" cy="945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76689"/>
      </p:ext>
    </p:extLst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5F8D3C5-5186-98AF-7863-047024F8B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Vpliv licenc CC na strojno učenje UI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B0E0F8A-C10D-C6BB-FF9E-86195C9B86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sl-SI" sz="1800" b="1" dirty="0"/>
              <a:t>Zakonita objava dela v </a:t>
            </a:r>
            <a:r>
              <a:rPr lang="sl-SI" sz="1800" b="1" dirty="0" err="1"/>
              <a:t>repozitoriju</a:t>
            </a:r>
            <a:r>
              <a:rPr lang="sl-SI" sz="1800" b="1" dirty="0"/>
              <a:t> avtorskih del zagotavlja zakonit dostop za potrebe TDM</a:t>
            </a:r>
          </a:p>
          <a:p>
            <a:pPr marL="285750" lvl="1" indent="-285750" algn="just"/>
            <a:r>
              <a:rPr lang="sl-SI" sz="1800" dirty="0"/>
              <a:t>Avtor si lahko vseeno pridrži pravice do TDM, kar pa nima učinka v primeru TDM za znanstveno raziskovanje.</a:t>
            </a:r>
          </a:p>
          <a:p>
            <a:pPr marL="0" indent="0" algn="just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sl-SI" sz="1800" b="1" dirty="0"/>
              <a:t>Objava v odprtem dostopu z licenco CC BY, CC BY-SA</a:t>
            </a:r>
          </a:p>
          <a:p>
            <a:pPr marL="285750" lvl="1" indent="-285750" algn="just"/>
            <a:r>
              <a:rPr lang="sl-SI" sz="1800" dirty="0"/>
              <a:t>Dovoljenje zadošča tudi za komercialno TDM (ne velja pri licencah CC z določbo </a:t>
            </a:r>
            <a:r>
              <a:rPr lang="sl-SI" sz="1800"/>
              <a:t>NC).</a:t>
            </a:r>
            <a:endParaRPr lang="sl-SI" sz="1800" dirty="0"/>
          </a:p>
          <a:p>
            <a:pPr marL="285750" lvl="1" indent="-285750" algn="just"/>
            <a:r>
              <a:rPr lang="sl-SI" sz="1800" dirty="0"/>
              <a:t>Avtor z licenco dovoljuje uporabo svojega dela za kakršnekoli namene, zato ni več možen pridržek pravic (</a:t>
            </a:r>
            <a:r>
              <a:rPr lang="sl-SI" sz="1800" i="1" dirty="0" err="1"/>
              <a:t>opt</a:t>
            </a:r>
            <a:r>
              <a:rPr lang="sl-SI" sz="1800" i="1" dirty="0"/>
              <a:t>-out</a:t>
            </a:r>
            <a:r>
              <a:rPr lang="sl-SI" sz="1800" dirty="0"/>
              <a:t>) za TDM.</a:t>
            </a:r>
          </a:p>
          <a:p>
            <a:pPr marL="0" lvl="1" indent="0" algn="just">
              <a:buNone/>
            </a:pPr>
            <a:endParaRPr lang="sl-SI" sz="1800" dirty="0"/>
          </a:p>
          <a:p>
            <a:pPr marL="0" lvl="1" indent="0" algn="just">
              <a:buNone/>
            </a:pPr>
            <a:r>
              <a:rPr lang="sl-SI" sz="1800" b="1" dirty="0" err="1"/>
              <a:t>Repozitorij</a:t>
            </a:r>
            <a:r>
              <a:rPr lang="sl-SI" sz="1800" b="1" dirty="0"/>
              <a:t> raziskovalnih podatkov: </a:t>
            </a:r>
          </a:p>
          <a:p>
            <a:pPr marL="285750" lvl="1" indent="-285750" algn="just"/>
            <a:r>
              <a:rPr lang="sl-SI" sz="1800" dirty="0"/>
              <a:t>Na podatkih ni avtorskih pravic.</a:t>
            </a:r>
          </a:p>
          <a:p>
            <a:pPr marL="285750" lvl="1" indent="-285750" algn="just"/>
            <a:r>
              <a:rPr lang="sl-SI" sz="1800" dirty="0"/>
              <a:t>TDM vedno dovoljeno.</a:t>
            </a:r>
          </a:p>
          <a:p>
            <a:pPr marL="285750" lvl="1" indent="-285750" algn="just"/>
            <a:endParaRPr lang="sl-SI" sz="1800" dirty="0"/>
          </a:p>
          <a:p>
            <a:pPr algn="just"/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857749627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Office Theme">
  <a:themeElements>
    <a:clrScheme name="Officeova 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ova t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ova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ova tema">
  <a:themeElements>
    <a:clrScheme name="WireframeBuilding">
      <a:dk1>
        <a:srgbClr val="404040"/>
      </a:dk1>
      <a:lt1>
        <a:sysClr val="window" lastClr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ova tema">
  <a:themeElements>
    <a:clrScheme name="WireframeBuilding">
      <a:dk1>
        <a:srgbClr val="404040"/>
      </a:dk1>
      <a:lt1>
        <a:sysClr val="window" lastClr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D6EEDF-527A-4587-A446-F1DE3EAF9D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30C5B9-1E5F-4356-968E-2FC64955BFF3}">
  <ds:schemaRefs>
    <ds:schemaRef ds:uri="a4f35948-e619-41b3-aa29-22878b09cfd2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40262f94-9f35-4ac3-9a90-690165a166b7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E6DFB71-5650-4E53-8134-FCF33ECDD3D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4451</TotalTime>
  <Words>1245</Words>
  <Application>Microsoft Office PowerPoint</Application>
  <PresentationFormat>Širokozaslonsko</PresentationFormat>
  <Paragraphs>137</Paragraphs>
  <Slides>15</Slides>
  <Notes>1</Notes>
  <HiddenSlides>0</HiddenSlides>
  <MMClips>0</MMClips>
  <ScaleCrop>false</ScaleCrop>
  <HeadingPairs>
    <vt:vector size="6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15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Wingdings</vt:lpstr>
      <vt:lpstr>Office Theme</vt:lpstr>
      <vt:lpstr>Umetna inteligenca in avtorsko pravo z vidika knjižnic</vt:lpstr>
      <vt:lpstr>Struktura prispevka</vt:lpstr>
      <vt:lpstr>Učenje modelov UI na obstoječih avtorskih delih</vt:lpstr>
      <vt:lpstr>PowerPointova predstavitev</vt:lpstr>
      <vt:lpstr>Akt o umetni inteligenci  Uredba (EU) 2024/1689</vt:lpstr>
      <vt:lpstr>Evropski izjemi oz. omejitvi za TDM</vt:lpstr>
      <vt:lpstr>Zakonit dostop do avtorskih del</vt:lpstr>
      <vt:lpstr>Zakonit dostop, ki ga zagotovijo knjižnice</vt:lpstr>
      <vt:lpstr>2026: kam se premika evropska razprava?</vt:lpstr>
      <vt:lpstr>Nalaganje tujih avtorskih del v UI</vt:lpstr>
      <vt:lpstr>Prirejanje tujih avtorskih del z UI</vt:lpstr>
      <vt:lpstr>Kdo je avtor povzetka, prevoda ali slike, ustvarjene z UI?</vt:lpstr>
      <vt:lpstr>Odprti dostop do znanstvenih publikacij</vt:lpstr>
      <vt:lpstr>Licenca CC kot podlaga za prirejanje del z UI</vt:lpstr>
      <vt:lpstr>Vpliv licenc CC na strojno učenje UI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Intelektualna lastnina v mednarodnem okolju: vloga WIPO in WTO</dc:title>
  <dc:creator>Matija Damjan</dc:creator>
  <cp:lastModifiedBy>Strojan, Lucija</cp:lastModifiedBy>
  <cp:revision>133</cp:revision>
  <dcterms:created xsi:type="dcterms:W3CDTF">2021-04-05T21:45:24Z</dcterms:created>
  <dcterms:modified xsi:type="dcterms:W3CDTF">2026-09-22T10:02:04Z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