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/>
    <p:restoredTop sz="94631"/>
  </p:normalViewPr>
  <p:slideViewPr>
    <p:cSldViewPr snapToGrid="0">
      <p:cViewPr varScale="1">
        <p:scale>
          <a:sx n="122" d="100"/>
          <a:sy n="122" d="100"/>
        </p:scale>
        <p:origin x="22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Uvod: tema povezuje vidljivost rezultata, otvorenu nauku, zahteve međunarodnih projekata i praktičnu ulogu institucionalnog repozitorijuma RALF.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Četiri</a:t>
            </a:r>
            <a:r>
              <a:rPr dirty="0"/>
              <a:t> </a:t>
            </a:r>
            <a:r>
              <a:rPr dirty="0" err="1"/>
              <a:t>uslova</a:t>
            </a:r>
            <a:r>
              <a:rPr dirty="0"/>
              <a:t> </a:t>
            </a:r>
            <a:r>
              <a:rPr dirty="0" err="1"/>
              <a:t>predstavljaju</a:t>
            </a:r>
            <a:r>
              <a:rPr dirty="0"/>
              <a:t> nit </a:t>
            </a:r>
            <a:r>
              <a:rPr dirty="0" err="1"/>
              <a:t>koja</a:t>
            </a:r>
            <a:r>
              <a:rPr dirty="0"/>
              <a:t> </a:t>
            </a:r>
            <a:r>
              <a:rPr dirty="0" err="1"/>
              <a:t>povezuje</a:t>
            </a:r>
            <a:r>
              <a:rPr dirty="0"/>
              <a:t> </a:t>
            </a:r>
            <a:r>
              <a:rPr dirty="0" err="1"/>
              <a:t>sve</a:t>
            </a:r>
            <a:r>
              <a:rPr dirty="0"/>
              <a:t> </a:t>
            </a:r>
            <a:r>
              <a:rPr dirty="0" err="1"/>
              <a:t>naredne</a:t>
            </a:r>
            <a:r>
              <a:rPr dirty="0"/>
              <a:t> </a:t>
            </a:r>
            <a:r>
              <a:rPr dirty="0" err="1"/>
              <a:t>slajdove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Otvorena nauka obuhvata publikacije, podatke, metodologije, softver i druge rezultate. U programu Horizon Europe otvoreni pristup publikacijama i upravljanje podacima prema FAIR principima predstavljaju obavezne prakse.</a:t>
            </a:r>
          </a:p>
          <a:p>
            <a:endParaRPr/>
          </a:p>
          <a:p>
            <a:r>
              <a:t>Izvori:</a:t>
            </a:r>
          </a:p>
          <a:p>
            <a:r>
              <a:t>https://research-and-innovation.ec.europa.eu/strategy/strategy-research-and-innovation/our-digital-future/open-science_en</a:t>
            </a:r>
          </a:p>
          <a:p>
            <a:r>
              <a:t>https://rea.ec.europa.eu/open-science_en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projekat mora da zna koje rezultate očekuje, ko njima upravlja, gde se deponuju, pod kojim uslovima se otvaraju i kako ostaju dostupni posle završetka finansiranja.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Potrebno je uskladiti nivo otvorenosti sa autorskim pravom, zaštitom podataka o ličnosti, poverljivošću, patentiranjem i drugim legitimnim interesima.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 repozitorijum se mogu deponovati članci, monografije, radovi sa konferencija, teze, projektni izveštaji, nastavna građa, podaci i drugi rezultati, u skladu sa politikom ustanove.</a:t>
            </a:r>
          </a:p>
          <a:p>
            <a:endParaRPr/>
          </a:p>
          <a:p>
            <a:r>
              <a:t>Izvori:</a:t>
            </a:r>
          </a:p>
          <a:p>
            <a:r>
              <a:t>https://rea.ec.europa.eu/open-science_en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Primer problema: različiti oblici imena autora ili afilijacije stvaraju duplikate i prekidaju veze između autora, rada i ustanove. Horizon Europe traži bogate, mašinski čitljive metapodatke koji uključuju podatke o finansiranju, projektu i licenci.</a:t>
            </a:r>
          </a:p>
          <a:p>
            <a:endParaRPr/>
          </a:p>
          <a:p>
            <a:r>
              <a:t>Izvori:</a:t>
            </a:r>
          </a:p>
          <a:p>
            <a:r>
              <a:t>https://rea.ec.europa.eu/open-science_en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ORCID rešava problem neujednačenog navođenja imena autora. DOI omogućava stabilno pronalaženje rezultata i kada se promeni njegova internet adresa. Podaci o projektu i ustanovi omogućavaju agregiranje rezultata i izveštavanje.</a:t>
            </a:r>
          </a:p>
          <a:p>
            <a:endParaRPr/>
          </a:p>
          <a:p>
            <a:r>
              <a:t>Izvori:</a:t>
            </a:r>
          </a:p>
          <a:p>
            <a:r>
              <a:t>https://rea.ec.europa.eu/open-science_en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FAIR se odnosi i na podatke kojima je pristup ograničen. Metapodaci mogu ostati javni, dok se pristup podacima uređuje zahtevom, ugovorom ili drugim jasno opisanim uslovima.</a:t>
            </a:r>
          </a:p>
          <a:p>
            <a:endParaRPr/>
          </a:p>
          <a:p>
            <a:r>
              <a:t>Izvori:</a:t>
            </a:r>
          </a:p>
          <a:p>
            <a:r>
              <a:t>https://doi.org/10.1038/sdata.2016.18</a:t>
            </a:r>
          </a:p>
          <a:p>
            <a:r>
              <a:t>https://rea.ec.europa.eu/open-science_en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Repozitorijum omogućava pripremu spiskova publikacija, proveru podataka o finansiranju i trajne veze za periodične i završne izveštaje. Horizon Europe traži deponovanje recenziranih publikacija u pouzdan repozitorijum.</a:t>
            </a:r>
          </a:p>
          <a:p>
            <a:endParaRPr/>
          </a:p>
          <a:p>
            <a:r>
              <a:t>Izvori:</a:t>
            </a:r>
          </a:p>
          <a:p>
            <a:r>
              <a:t>https://rea.ec.europa.eu/open-science_en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</a:t>
            </a:r>
            <a:r>
              <a:rPr dirty="0" err="1"/>
              <a:t>tvoreni</a:t>
            </a:r>
            <a:r>
              <a:rPr dirty="0"/>
              <a:t> </a:t>
            </a:r>
            <a:r>
              <a:rPr dirty="0" err="1"/>
              <a:t>pristup</a:t>
            </a:r>
            <a:r>
              <a:rPr dirty="0"/>
              <a:t> </a:t>
            </a:r>
            <a:r>
              <a:rPr dirty="0" err="1"/>
              <a:t>uklanja</a:t>
            </a:r>
            <a:r>
              <a:rPr dirty="0"/>
              <a:t> </a:t>
            </a:r>
            <a:r>
              <a:rPr dirty="0" err="1"/>
              <a:t>prepreke</a:t>
            </a:r>
            <a:r>
              <a:rPr dirty="0"/>
              <a:t>, </a:t>
            </a:r>
            <a:r>
              <a:rPr dirty="0" err="1"/>
              <a:t>ali</a:t>
            </a:r>
            <a:r>
              <a:rPr dirty="0"/>
              <a:t> </a:t>
            </a:r>
            <a:r>
              <a:rPr dirty="0" err="1"/>
              <a:t>vidljivost</a:t>
            </a:r>
            <a:r>
              <a:rPr dirty="0"/>
              <a:t> </a:t>
            </a:r>
            <a:r>
              <a:rPr dirty="0" err="1"/>
              <a:t>zahteva</a:t>
            </a:r>
            <a:r>
              <a:rPr dirty="0"/>
              <a:t> </a:t>
            </a:r>
            <a:r>
              <a:rPr dirty="0" err="1"/>
              <a:t>kvalitetan</a:t>
            </a:r>
            <a:r>
              <a:rPr dirty="0"/>
              <a:t> </a:t>
            </a:r>
            <a:r>
              <a:rPr dirty="0" err="1"/>
              <a:t>zapis</a:t>
            </a:r>
            <a:r>
              <a:rPr dirty="0"/>
              <a:t>, </a:t>
            </a:r>
            <a:r>
              <a:rPr dirty="0" err="1"/>
              <a:t>indeksiranje</a:t>
            </a:r>
            <a:r>
              <a:rPr dirty="0"/>
              <a:t>, </a:t>
            </a:r>
            <a:r>
              <a:rPr dirty="0" err="1"/>
              <a:t>identifikatore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ciljanu</a:t>
            </a:r>
            <a:r>
              <a:rPr dirty="0"/>
              <a:t> </a:t>
            </a:r>
            <a:r>
              <a:rPr dirty="0" err="1"/>
              <a:t>komunikaciju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Izvori</a:t>
            </a:r>
            <a:r>
              <a:rPr dirty="0"/>
              <a:t>:</a:t>
            </a:r>
          </a:p>
          <a:p>
            <a:r>
              <a:rPr dirty="0"/>
              <a:t>https://research-and-</a:t>
            </a:r>
            <a:r>
              <a:rPr dirty="0" err="1"/>
              <a:t>innovation.ec.europa.eu</a:t>
            </a:r>
            <a:r>
              <a:rPr dirty="0"/>
              <a:t>/strategy/strategy-research-and-innovation/our-digital-future/open-</a:t>
            </a:r>
            <a:r>
              <a:rPr dirty="0" err="1"/>
              <a:t>science_en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Ovde</a:t>
            </a:r>
            <a:r>
              <a:rPr lang="en-US" dirty="0"/>
              <a:t> se </a:t>
            </a:r>
            <a:r>
              <a:rPr lang="en-US" dirty="0" err="1"/>
              <a:t>vifi</a:t>
            </a:r>
            <a:r>
              <a:rPr lang="en-US" dirty="0"/>
              <a:t> </a:t>
            </a:r>
            <a:r>
              <a:rPr lang="en-US" dirty="0" err="1"/>
              <a:t>promena</a:t>
            </a:r>
            <a:r>
              <a:rPr lang="en-US" dirty="0"/>
              <a:t> </a:t>
            </a:r>
            <a:r>
              <a:rPr dirty="0" err="1"/>
              <a:t>profesionalne</a:t>
            </a:r>
            <a:r>
              <a:rPr dirty="0"/>
              <a:t> </a:t>
            </a:r>
            <a:r>
              <a:rPr dirty="0" err="1"/>
              <a:t>uloge</a:t>
            </a:r>
            <a:r>
              <a:rPr dirty="0"/>
              <a:t> </a:t>
            </a:r>
            <a:r>
              <a:rPr dirty="0" err="1"/>
              <a:t>biblioteke</a:t>
            </a:r>
            <a:r>
              <a:rPr dirty="0"/>
              <a:t>: od </a:t>
            </a:r>
            <a:r>
              <a:rPr dirty="0" err="1"/>
              <a:t>obezbeđivanja</a:t>
            </a:r>
            <a:r>
              <a:rPr dirty="0"/>
              <a:t> </a:t>
            </a:r>
            <a:r>
              <a:rPr dirty="0" err="1"/>
              <a:t>pristupa</a:t>
            </a:r>
            <a:r>
              <a:rPr dirty="0"/>
              <a:t> </a:t>
            </a:r>
            <a:r>
              <a:rPr dirty="0" err="1"/>
              <a:t>literaturi</a:t>
            </a:r>
            <a:r>
              <a:rPr dirty="0"/>
              <a:t> ka </a:t>
            </a:r>
            <a:r>
              <a:rPr dirty="0" err="1"/>
              <a:t>aktivnom</a:t>
            </a:r>
            <a:r>
              <a:rPr dirty="0"/>
              <a:t> </a:t>
            </a:r>
            <a:r>
              <a:rPr dirty="0" err="1"/>
              <a:t>upravljanju</a:t>
            </a:r>
            <a:r>
              <a:rPr dirty="0"/>
              <a:t> </a:t>
            </a:r>
            <a:r>
              <a:rPr dirty="0" err="1"/>
              <a:t>rezultatima</a:t>
            </a:r>
            <a:r>
              <a:rPr dirty="0"/>
              <a:t> </a:t>
            </a:r>
            <a:r>
              <a:rPr dirty="0" err="1"/>
              <a:t>istraživanja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podršci</a:t>
            </a:r>
            <a:r>
              <a:rPr dirty="0"/>
              <a:t> </a:t>
            </a:r>
            <a:r>
              <a:rPr dirty="0" err="1"/>
              <a:t>otvorenoj</a:t>
            </a:r>
            <a:r>
              <a:rPr dirty="0"/>
              <a:t> </a:t>
            </a:r>
            <a:r>
              <a:rPr dirty="0" err="1"/>
              <a:t>nauci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Izvori</a:t>
            </a:r>
            <a:r>
              <a:rPr dirty="0"/>
              <a:t>:</a:t>
            </a:r>
          </a:p>
          <a:p>
            <a:r>
              <a:rPr dirty="0"/>
              <a:t>https://</a:t>
            </a:r>
            <a:r>
              <a:rPr dirty="0" err="1"/>
              <a:t>rea.ec.europa.eu</a:t>
            </a:r>
            <a:r>
              <a:rPr dirty="0"/>
              <a:t>/open-</a:t>
            </a:r>
            <a:r>
              <a:rPr dirty="0" err="1"/>
              <a:t>science_en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Ovaj slajd približava ulogu bibliotekara publici. Bibliotekar može da se uključi pre nastanka publikacije, tokom organizovanja rezultata, pri izboru načina objavljivanja i nakon objavljivanja, kada rezultat treba deponovati, povezati i pratiti.</a:t>
            </a:r>
          </a:p>
          <a:p>
            <a:endParaRPr/>
          </a:p>
          <a:p>
            <a:r>
              <a:t>Izvori:</a:t>
            </a:r>
          </a:p>
          <a:p>
            <a:r>
              <a:t>https://unesdoc.unesco.org/ark:/48223/pf0000379949</a:t>
            </a:r>
          </a:p>
          <a:p>
            <a:r>
              <a:t>https://research-and-innovation.ec.europa.eu/strategy/strategy-research-and-innovation/our-digital-future/open-science_en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 </a:t>
            </a:r>
            <a:r>
              <a:rPr dirty="0" err="1"/>
              <a:t>Ustanova</a:t>
            </a:r>
            <a:r>
              <a:rPr dirty="0"/>
              <a:t> ne mora </a:t>
            </a:r>
            <a:r>
              <a:rPr dirty="0" err="1"/>
              <a:t>odmah</a:t>
            </a:r>
            <a:r>
              <a:rPr dirty="0"/>
              <a:t> da </a:t>
            </a:r>
            <a:r>
              <a:rPr dirty="0" err="1"/>
              <a:t>uvede</a:t>
            </a:r>
            <a:r>
              <a:rPr dirty="0"/>
              <a:t> </a:t>
            </a:r>
            <a:r>
              <a:rPr dirty="0" err="1"/>
              <a:t>sve</a:t>
            </a:r>
            <a:r>
              <a:rPr dirty="0"/>
              <a:t>. </a:t>
            </a:r>
            <a:r>
              <a:rPr dirty="0" err="1"/>
              <a:t>Može</a:t>
            </a:r>
            <a:r>
              <a:rPr dirty="0"/>
              <a:t> </a:t>
            </a:r>
            <a:r>
              <a:rPr dirty="0" err="1"/>
              <a:t>početi</a:t>
            </a:r>
            <a:r>
              <a:rPr dirty="0"/>
              <a:t> od </a:t>
            </a:r>
            <a:r>
              <a:rPr dirty="0" err="1"/>
              <a:t>savetovanja</a:t>
            </a:r>
            <a:r>
              <a:rPr dirty="0"/>
              <a:t> o </a:t>
            </a:r>
            <a:r>
              <a:rPr dirty="0" err="1"/>
              <a:t>otvorenom</a:t>
            </a:r>
            <a:r>
              <a:rPr dirty="0"/>
              <a:t> </a:t>
            </a:r>
            <a:r>
              <a:rPr dirty="0" err="1"/>
              <a:t>pristupu</a:t>
            </a:r>
            <a:r>
              <a:rPr dirty="0"/>
              <a:t>, </a:t>
            </a:r>
            <a:r>
              <a:rPr dirty="0" err="1"/>
              <a:t>kontrole</a:t>
            </a:r>
            <a:r>
              <a:rPr dirty="0"/>
              <a:t> </a:t>
            </a:r>
            <a:r>
              <a:rPr dirty="0" err="1"/>
              <a:t>metapodataka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podrške</a:t>
            </a:r>
            <a:r>
              <a:rPr dirty="0"/>
              <a:t> </a:t>
            </a:r>
            <a:r>
              <a:rPr dirty="0" err="1"/>
              <a:t>pri</a:t>
            </a:r>
            <a:r>
              <a:rPr dirty="0"/>
              <a:t> </a:t>
            </a:r>
            <a:r>
              <a:rPr dirty="0" err="1"/>
              <a:t>deponovanju</a:t>
            </a:r>
            <a:r>
              <a:rPr dirty="0"/>
              <a:t>, pa </a:t>
            </a:r>
            <a:r>
              <a:rPr dirty="0" err="1"/>
              <a:t>zatim</a:t>
            </a:r>
            <a:r>
              <a:rPr dirty="0"/>
              <a:t> </a:t>
            </a:r>
            <a:r>
              <a:rPr dirty="0" err="1"/>
              <a:t>proširivati</a:t>
            </a:r>
            <a:r>
              <a:rPr dirty="0"/>
              <a:t> </a:t>
            </a:r>
            <a:r>
              <a:rPr dirty="0" err="1"/>
              <a:t>uslugu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Izvori</a:t>
            </a:r>
            <a:r>
              <a:rPr dirty="0"/>
              <a:t>:</a:t>
            </a:r>
          </a:p>
          <a:p>
            <a:r>
              <a:rPr dirty="0"/>
              <a:t>https://</a:t>
            </a:r>
            <a:r>
              <a:rPr dirty="0" err="1"/>
              <a:t>rea.ec.europa.eu</a:t>
            </a:r>
            <a:r>
              <a:rPr dirty="0"/>
              <a:t>/open-</a:t>
            </a:r>
            <a:r>
              <a:rPr dirty="0" err="1"/>
              <a:t>science_en</a:t>
            </a:r>
            <a:endParaRPr dirty="0"/>
          </a:p>
          <a:p>
            <a:r>
              <a:rPr dirty="0"/>
              <a:t>https://</a:t>
            </a:r>
            <a:r>
              <a:rPr dirty="0" err="1"/>
              <a:t>unesdoc.unesco.org</a:t>
            </a:r>
            <a:r>
              <a:rPr dirty="0"/>
              <a:t>/ark:/48223/pf0000379949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nova </a:t>
            </a:r>
            <a:r>
              <a:rPr dirty="0" err="1"/>
              <a:t>uloga</a:t>
            </a:r>
            <a:r>
              <a:rPr dirty="0"/>
              <a:t> </a:t>
            </a:r>
            <a:r>
              <a:rPr lang="en-US" dirty="0"/>
              <a:t>se </a:t>
            </a:r>
            <a:r>
              <a:rPr dirty="0"/>
              <a:t>ne </a:t>
            </a:r>
            <a:r>
              <a:rPr dirty="0" err="1"/>
              <a:t>zasniva</a:t>
            </a:r>
            <a:r>
              <a:rPr dirty="0"/>
              <a:t> </a:t>
            </a:r>
            <a:r>
              <a:rPr dirty="0" err="1"/>
              <a:t>samo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tehničkom</a:t>
            </a:r>
            <a:r>
              <a:rPr dirty="0"/>
              <a:t> </a:t>
            </a:r>
            <a:r>
              <a:rPr dirty="0" err="1"/>
              <a:t>unosu</a:t>
            </a:r>
            <a:r>
              <a:rPr dirty="0"/>
              <a:t> u </a:t>
            </a:r>
            <a:r>
              <a:rPr dirty="0" err="1"/>
              <a:t>repozitorijum</a:t>
            </a:r>
            <a:r>
              <a:rPr dirty="0"/>
              <a:t>. </a:t>
            </a:r>
            <a:r>
              <a:rPr dirty="0" err="1"/>
              <a:t>Potrebne</a:t>
            </a:r>
            <a:r>
              <a:rPr dirty="0"/>
              <a:t>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komunikacione</a:t>
            </a:r>
            <a:r>
              <a:rPr dirty="0"/>
              <a:t> </a:t>
            </a:r>
            <a:r>
              <a:rPr dirty="0" err="1"/>
              <a:t>veštine</a:t>
            </a:r>
            <a:r>
              <a:rPr dirty="0"/>
              <a:t>, </a:t>
            </a:r>
            <a:r>
              <a:rPr dirty="0" err="1"/>
              <a:t>razumevanje</a:t>
            </a:r>
            <a:r>
              <a:rPr dirty="0"/>
              <a:t> </a:t>
            </a:r>
            <a:r>
              <a:rPr dirty="0" err="1"/>
              <a:t>istraživačkog</a:t>
            </a:r>
            <a:r>
              <a:rPr dirty="0"/>
              <a:t> </a:t>
            </a:r>
            <a:r>
              <a:rPr dirty="0" err="1"/>
              <a:t>procesa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mreža</a:t>
            </a:r>
            <a:r>
              <a:rPr dirty="0"/>
              <a:t> </a:t>
            </a:r>
            <a:r>
              <a:rPr dirty="0" err="1"/>
              <a:t>kolega</a:t>
            </a:r>
            <a:r>
              <a:rPr dirty="0"/>
              <a:t> </a:t>
            </a:r>
            <a:r>
              <a:rPr dirty="0" err="1"/>
              <a:t>kojima</a:t>
            </a:r>
            <a:r>
              <a:rPr dirty="0"/>
              <a:t> se </a:t>
            </a:r>
            <a:r>
              <a:rPr dirty="0" err="1"/>
              <a:t>prosleđuju</a:t>
            </a:r>
            <a:r>
              <a:rPr dirty="0"/>
              <a:t> </a:t>
            </a:r>
            <a:r>
              <a:rPr dirty="0" err="1"/>
              <a:t>pravna</a:t>
            </a:r>
            <a:r>
              <a:rPr dirty="0"/>
              <a:t>, </a:t>
            </a:r>
            <a:r>
              <a:rPr dirty="0" err="1"/>
              <a:t>tehnička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projektna</a:t>
            </a:r>
            <a:r>
              <a:rPr dirty="0"/>
              <a:t> </a:t>
            </a:r>
            <a:r>
              <a:rPr dirty="0" err="1"/>
              <a:t>pitanja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Izvori</a:t>
            </a:r>
            <a:r>
              <a:rPr dirty="0"/>
              <a:t>:</a:t>
            </a:r>
          </a:p>
          <a:p>
            <a:r>
              <a:rPr dirty="0"/>
              <a:t>https://</a:t>
            </a:r>
            <a:r>
              <a:rPr dirty="0" err="1"/>
              <a:t>unesdoc.unesco.org</a:t>
            </a:r>
            <a:r>
              <a:rPr dirty="0"/>
              <a:t>/ark:/48223/pf0000379949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Kada </a:t>
            </a:r>
            <a:r>
              <a:rPr dirty="0" err="1"/>
              <a:t>nema</a:t>
            </a:r>
            <a:r>
              <a:rPr dirty="0"/>
              <a:t> </a:t>
            </a:r>
            <a:r>
              <a:rPr dirty="0" err="1"/>
              <a:t>podele</a:t>
            </a:r>
            <a:r>
              <a:rPr dirty="0"/>
              <a:t> </a:t>
            </a:r>
            <a:r>
              <a:rPr dirty="0" err="1"/>
              <a:t>odgovornosti</a:t>
            </a:r>
            <a:r>
              <a:rPr dirty="0"/>
              <a:t>, </a:t>
            </a:r>
            <a:r>
              <a:rPr dirty="0" err="1"/>
              <a:t>publikacije</a:t>
            </a:r>
            <a:r>
              <a:rPr dirty="0"/>
              <a:t> </a:t>
            </a:r>
            <a:r>
              <a:rPr dirty="0" err="1"/>
              <a:t>ostaju</a:t>
            </a:r>
            <a:r>
              <a:rPr dirty="0"/>
              <a:t> </a:t>
            </a:r>
            <a:r>
              <a:rPr dirty="0" err="1"/>
              <a:t>nedepnovane</a:t>
            </a:r>
            <a:r>
              <a:rPr dirty="0"/>
              <a:t>, </a:t>
            </a:r>
            <a:r>
              <a:rPr dirty="0" err="1"/>
              <a:t>metapodaci</a:t>
            </a:r>
            <a:r>
              <a:rPr dirty="0"/>
              <a:t> </a:t>
            </a:r>
            <a:r>
              <a:rPr dirty="0" err="1"/>
              <a:t>nepotpuni</a:t>
            </a:r>
            <a:r>
              <a:rPr dirty="0"/>
              <a:t>, a </a:t>
            </a:r>
            <a:r>
              <a:rPr dirty="0" err="1"/>
              <a:t>projektne</a:t>
            </a:r>
            <a:r>
              <a:rPr dirty="0"/>
              <a:t> </a:t>
            </a:r>
            <a:r>
              <a:rPr dirty="0" err="1"/>
              <a:t>obaveze</a:t>
            </a:r>
            <a:r>
              <a:rPr dirty="0"/>
              <a:t> </a:t>
            </a:r>
            <a:r>
              <a:rPr dirty="0" err="1"/>
              <a:t>nejasne</a:t>
            </a:r>
            <a:r>
              <a:rPr dirty="0"/>
              <a:t>. </a:t>
            </a:r>
            <a:r>
              <a:rPr dirty="0" err="1"/>
              <a:t>Rešenje</a:t>
            </a:r>
            <a:r>
              <a:rPr dirty="0"/>
              <a:t> je </a:t>
            </a:r>
            <a:r>
              <a:rPr dirty="0" err="1"/>
              <a:t>kratka</a:t>
            </a:r>
            <a:r>
              <a:rPr dirty="0"/>
              <a:t> </a:t>
            </a:r>
            <a:r>
              <a:rPr dirty="0" err="1"/>
              <a:t>institucionalna</a:t>
            </a:r>
            <a:r>
              <a:rPr dirty="0"/>
              <a:t> </a:t>
            </a:r>
            <a:r>
              <a:rPr dirty="0" err="1"/>
              <a:t>procedura</a:t>
            </a:r>
            <a:r>
              <a:rPr dirty="0"/>
              <a:t> </a:t>
            </a:r>
            <a:r>
              <a:rPr dirty="0" err="1"/>
              <a:t>sa</a:t>
            </a:r>
            <a:r>
              <a:rPr dirty="0"/>
              <a:t> </a:t>
            </a:r>
            <a:r>
              <a:rPr dirty="0" err="1"/>
              <a:t>nosiocima</a:t>
            </a:r>
            <a:r>
              <a:rPr dirty="0"/>
              <a:t>, </a:t>
            </a:r>
            <a:r>
              <a:rPr dirty="0" err="1"/>
              <a:t>rokovima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kontrolnim</a:t>
            </a:r>
            <a:r>
              <a:rPr dirty="0"/>
              <a:t> </a:t>
            </a:r>
            <a:r>
              <a:rPr dirty="0" err="1"/>
              <a:t>tačkama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RALF </a:t>
            </a:r>
            <a:r>
              <a:rPr lang="en-US" dirty="0"/>
              <a:t>je </a:t>
            </a:r>
            <a:r>
              <a:rPr dirty="0" err="1"/>
              <a:t>konkretan</a:t>
            </a:r>
            <a:r>
              <a:rPr dirty="0"/>
              <a:t> </a:t>
            </a:r>
            <a:r>
              <a:rPr dirty="0" err="1"/>
              <a:t>rezultat</a:t>
            </a:r>
            <a:r>
              <a:rPr dirty="0"/>
              <a:t> </a:t>
            </a:r>
            <a:r>
              <a:rPr dirty="0" err="1"/>
              <a:t>projekta</a:t>
            </a:r>
            <a:r>
              <a:rPr dirty="0"/>
              <a:t> ALF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kao</a:t>
            </a:r>
            <a:r>
              <a:rPr dirty="0"/>
              <a:t> primer </a:t>
            </a:r>
            <a:r>
              <a:rPr dirty="0" err="1"/>
              <a:t>njegove</a:t>
            </a:r>
            <a:r>
              <a:rPr dirty="0"/>
              <a:t> </a:t>
            </a:r>
            <a:r>
              <a:rPr dirty="0" err="1"/>
              <a:t>održivosti</a:t>
            </a:r>
            <a:r>
              <a:rPr dirty="0"/>
              <a:t>. </a:t>
            </a:r>
            <a:r>
              <a:rPr dirty="0" err="1"/>
              <a:t>Repozitorijum</a:t>
            </a:r>
            <a:r>
              <a:rPr dirty="0"/>
              <a:t> </a:t>
            </a:r>
            <a:r>
              <a:rPr dirty="0" err="1"/>
              <a:t>povezuje</a:t>
            </a:r>
            <a:r>
              <a:rPr dirty="0"/>
              <a:t> </a:t>
            </a:r>
            <a:r>
              <a:rPr dirty="0" err="1"/>
              <a:t>otvoreni</a:t>
            </a:r>
            <a:r>
              <a:rPr dirty="0"/>
              <a:t> </a:t>
            </a:r>
            <a:r>
              <a:rPr dirty="0" err="1"/>
              <a:t>pristup</a:t>
            </a:r>
            <a:r>
              <a:rPr dirty="0"/>
              <a:t>, </a:t>
            </a:r>
            <a:r>
              <a:rPr dirty="0" err="1"/>
              <a:t>bibliotečku</a:t>
            </a:r>
            <a:r>
              <a:rPr dirty="0"/>
              <a:t> </a:t>
            </a:r>
            <a:r>
              <a:rPr dirty="0" err="1"/>
              <a:t>stručnost</a:t>
            </a:r>
            <a:r>
              <a:rPr dirty="0"/>
              <a:t>, </a:t>
            </a:r>
            <a:r>
              <a:rPr dirty="0" err="1"/>
              <a:t>projektne</a:t>
            </a:r>
            <a:r>
              <a:rPr dirty="0"/>
              <a:t> </a:t>
            </a:r>
            <a:r>
              <a:rPr dirty="0" err="1"/>
              <a:t>rezultate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institucionalnu</a:t>
            </a:r>
            <a:r>
              <a:rPr dirty="0"/>
              <a:t> </a:t>
            </a:r>
            <a:r>
              <a:rPr dirty="0" err="1"/>
              <a:t>vidljivost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Izvori</a:t>
            </a:r>
            <a:r>
              <a:rPr dirty="0"/>
              <a:t>:</a:t>
            </a:r>
          </a:p>
          <a:p>
            <a:r>
              <a:rPr dirty="0"/>
              <a:t>https://</a:t>
            </a:r>
            <a:r>
              <a:rPr dirty="0" err="1"/>
              <a:t>www.ralf.ius.bg.ac.rs</a:t>
            </a:r>
            <a:r>
              <a:rPr dirty="0"/>
              <a:t>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RALF </a:t>
            </a:r>
            <a:r>
              <a:rPr dirty="0" err="1"/>
              <a:t>nije</a:t>
            </a:r>
            <a:r>
              <a:rPr dirty="0"/>
              <a:t> </a:t>
            </a:r>
            <a:r>
              <a:rPr dirty="0" err="1"/>
              <a:t>samo</a:t>
            </a:r>
            <a:r>
              <a:rPr dirty="0"/>
              <a:t> mesto za </a:t>
            </a:r>
            <a:r>
              <a:rPr dirty="0" err="1"/>
              <a:t>smeštanje</a:t>
            </a:r>
            <a:r>
              <a:rPr dirty="0"/>
              <a:t> </a:t>
            </a:r>
            <a:r>
              <a:rPr dirty="0" err="1"/>
              <a:t>dokumenata</a:t>
            </a:r>
            <a:r>
              <a:rPr dirty="0"/>
              <a:t>. On </a:t>
            </a:r>
            <a:r>
              <a:rPr dirty="0" err="1"/>
              <a:t>objedinjuje</a:t>
            </a:r>
            <a:r>
              <a:rPr dirty="0"/>
              <a:t> </a:t>
            </a:r>
            <a:r>
              <a:rPr dirty="0" err="1"/>
              <a:t>bibliografski</a:t>
            </a:r>
            <a:r>
              <a:rPr dirty="0"/>
              <a:t> </a:t>
            </a:r>
            <a:r>
              <a:rPr dirty="0" err="1"/>
              <a:t>opis</a:t>
            </a:r>
            <a:r>
              <a:rPr dirty="0"/>
              <a:t>, </a:t>
            </a:r>
            <a:r>
              <a:rPr dirty="0" err="1"/>
              <a:t>puni</a:t>
            </a:r>
            <a:r>
              <a:rPr dirty="0"/>
              <a:t> </a:t>
            </a:r>
            <a:r>
              <a:rPr dirty="0" err="1"/>
              <a:t>tekst</a:t>
            </a:r>
            <a:r>
              <a:rPr dirty="0"/>
              <a:t> </a:t>
            </a:r>
            <a:r>
              <a:rPr dirty="0" err="1"/>
              <a:t>kada</a:t>
            </a:r>
            <a:r>
              <a:rPr dirty="0"/>
              <a:t> je </a:t>
            </a:r>
            <a:r>
              <a:rPr dirty="0" err="1"/>
              <a:t>dozvoljen</a:t>
            </a:r>
            <a:r>
              <a:rPr dirty="0"/>
              <a:t>, </a:t>
            </a:r>
            <a:r>
              <a:rPr dirty="0" err="1"/>
              <a:t>podatke</a:t>
            </a:r>
            <a:r>
              <a:rPr dirty="0"/>
              <a:t> o </a:t>
            </a:r>
            <a:r>
              <a:rPr dirty="0" err="1"/>
              <a:t>autorima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institucionalni</a:t>
            </a:r>
            <a:r>
              <a:rPr dirty="0"/>
              <a:t> </a:t>
            </a:r>
            <a:r>
              <a:rPr dirty="0" err="1"/>
              <a:t>kontekst</a:t>
            </a:r>
            <a:r>
              <a:rPr dirty="0"/>
              <a:t>. </a:t>
            </a:r>
            <a:r>
              <a:rPr lang="en-US" dirty="0" err="1"/>
              <a:t>U</a:t>
            </a:r>
            <a:r>
              <a:rPr dirty="0" err="1"/>
              <a:t>log</a:t>
            </a:r>
            <a:r>
              <a:rPr lang="en-US" dirty="0" err="1"/>
              <a:t>a</a:t>
            </a:r>
            <a:r>
              <a:rPr dirty="0"/>
              <a:t> </a:t>
            </a:r>
            <a:r>
              <a:rPr dirty="0" err="1"/>
              <a:t>biblioteke</a:t>
            </a:r>
            <a:r>
              <a:rPr dirty="0"/>
              <a:t> u </a:t>
            </a:r>
            <a:r>
              <a:rPr dirty="0" err="1"/>
              <a:t>kontroli</a:t>
            </a:r>
            <a:r>
              <a:rPr dirty="0"/>
              <a:t> </a:t>
            </a:r>
            <a:r>
              <a:rPr dirty="0" err="1"/>
              <a:t>kvaliteta</a:t>
            </a:r>
            <a:r>
              <a:rPr dirty="0"/>
              <a:t> </a:t>
            </a:r>
            <a:r>
              <a:rPr dirty="0" err="1"/>
              <a:t>zapisa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dugoročnoj</a:t>
            </a:r>
            <a:r>
              <a:rPr dirty="0"/>
              <a:t> </a:t>
            </a:r>
            <a:r>
              <a:rPr dirty="0" err="1"/>
              <a:t>održivosti</a:t>
            </a:r>
            <a:r>
              <a:rPr dirty="0"/>
              <a:t> </a:t>
            </a:r>
            <a:r>
              <a:rPr dirty="0" err="1"/>
              <a:t>repozitorijuma</a:t>
            </a:r>
            <a:r>
              <a:rPr lang="en-US" dirty="0"/>
              <a:t> je </a:t>
            </a:r>
            <a:r>
              <a:rPr lang="en-US" dirty="0" err="1"/>
              <a:t>krucijalna</a:t>
            </a:r>
            <a:endParaRPr dirty="0"/>
          </a:p>
          <a:p>
            <a:endParaRPr dirty="0"/>
          </a:p>
          <a:p>
            <a:r>
              <a:rPr dirty="0" err="1"/>
              <a:t>Izvori</a:t>
            </a:r>
            <a:r>
              <a:rPr dirty="0"/>
              <a:t>:</a:t>
            </a:r>
          </a:p>
          <a:p>
            <a:r>
              <a:rPr dirty="0"/>
              <a:t>https://</a:t>
            </a:r>
            <a:r>
              <a:rPr dirty="0" err="1"/>
              <a:t>ralf.ius.bg.ac.rs</a:t>
            </a:r>
            <a:r>
              <a:rPr dirty="0"/>
              <a:t>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Zenodo</a:t>
            </a:r>
            <a:r>
              <a:rPr dirty="0"/>
              <a:t> je </a:t>
            </a:r>
            <a:r>
              <a:rPr dirty="0" err="1"/>
              <a:t>opšti</a:t>
            </a:r>
            <a:r>
              <a:rPr dirty="0"/>
              <a:t> </a:t>
            </a:r>
            <a:r>
              <a:rPr dirty="0" err="1"/>
              <a:t>repozitorijum</a:t>
            </a:r>
            <a:r>
              <a:rPr dirty="0"/>
              <a:t> koji </a:t>
            </a:r>
            <a:r>
              <a:rPr dirty="0" err="1"/>
              <a:t>prihvata</a:t>
            </a:r>
            <a:r>
              <a:rPr dirty="0"/>
              <a:t> </a:t>
            </a:r>
            <a:r>
              <a:rPr dirty="0" err="1"/>
              <a:t>različite</a:t>
            </a:r>
            <a:r>
              <a:rPr dirty="0"/>
              <a:t> </a:t>
            </a:r>
            <a:r>
              <a:rPr dirty="0" err="1"/>
              <a:t>vrste</a:t>
            </a:r>
            <a:r>
              <a:rPr dirty="0"/>
              <a:t> </a:t>
            </a:r>
            <a:r>
              <a:rPr dirty="0" err="1"/>
              <a:t>digitalnih</a:t>
            </a:r>
            <a:r>
              <a:rPr dirty="0"/>
              <a:t> </a:t>
            </a:r>
            <a:r>
              <a:rPr dirty="0" err="1"/>
              <a:t>istraživačkih</a:t>
            </a:r>
            <a:r>
              <a:rPr dirty="0"/>
              <a:t> </a:t>
            </a:r>
            <a:r>
              <a:rPr dirty="0" err="1"/>
              <a:t>rezultata</a:t>
            </a:r>
            <a:r>
              <a:rPr dirty="0"/>
              <a:t>. </a:t>
            </a:r>
            <a:r>
              <a:rPr dirty="0" err="1"/>
              <a:t>Posle</a:t>
            </a:r>
            <a:r>
              <a:rPr dirty="0"/>
              <a:t> </a:t>
            </a:r>
            <a:r>
              <a:rPr dirty="0" err="1"/>
              <a:t>objavljivanja</a:t>
            </a:r>
            <a:r>
              <a:rPr dirty="0"/>
              <a:t> </a:t>
            </a:r>
            <a:r>
              <a:rPr dirty="0" err="1"/>
              <a:t>automatski</a:t>
            </a:r>
            <a:r>
              <a:rPr dirty="0"/>
              <a:t> </a:t>
            </a:r>
            <a:r>
              <a:rPr dirty="0" err="1"/>
              <a:t>dodeljuje</a:t>
            </a:r>
            <a:r>
              <a:rPr dirty="0"/>
              <a:t> DOI, a </a:t>
            </a:r>
            <a:r>
              <a:rPr dirty="0" err="1"/>
              <a:t>zapis</a:t>
            </a:r>
            <a:r>
              <a:rPr dirty="0"/>
              <a:t> </a:t>
            </a:r>
            <a:r>
              <a:rPr dirty="0" err="1"/>
              <a:t>može</a:t>
            </a:r>
            <a:r>
              <a:rPr dirty="0"/>
              <a:t> da </a:t>
            </a:r>
            <a:r>
              <a:rPr dirty="0" err="1"/>
              <a:t>sadrži</a:t>
            </a:r>
            <a:r>
              <a:rPr dirty="0"/>
              <a:t> </a:t>
            </a:r>
            <a:r>
              <a:rPr dirty="0" err="1"/>
              <a:t>podatke</a:t>
            </a:r>
            <a:r>
              <a:rPr dirty="0"/>
              <a:t> o </a:t>
            </a:r>
            <a:r>
              <a:rPr dirty="0" err="1"/>
              <a:t>autorima</a:t>
            </a:r>
            <a:r>
              <a:rPr dirty="0"/>
              <a:t>, </a:t>
            </a:r>
            <a:r>
              <a:rPr dirty="0" err="1"/>
              <a:t>licenci</a:t>
            </a:r>
            <a:r>
              <a:rPr dirty="0"/>
              <a:t>, </a:t>
            </a:r>
            <a:r>
              <a:rPr dirty="0" err="1"/>
              <a:t>finansiranju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projektu</a:t>
            </a:r>
            <a:r>
              <a:rPr dirty="0"/>
              <a:t>. </a:t>
            </a:r>
            <a:r>
              <a:rPr dirty="0" err="1"/>
              <a:t>Bibliotekar</a:t>
            </a:r>
            <a:r>
              <a:rPr dirty="0"/>
              <a:t> </a:t>
            </a:r>
            <a:r>
              <a:rPr dirty="0" err="1"/>
              <a:t>može</a:t>
            </a:r>
            <a:r>
              <a:rPr dirty="0"/>
              <a:t> da </a:t>
            </a:r>
            <a:r>
              <a:rPr dirty="0" err="1"/>
              <a:t>pomogne</a:t>
            </a:r>
            <a:r>
              <a:rPr dirty="0"/>
              <a:t> </a:t>
            </a:r>
            <a:r>
              <a:rPr dirty="0" err="1"/>
              <a:t>istraživaču</a:t>
            </a:r>
            <a:r>
              <a:rPr dirty="0"/>
              <a:t> da </a:t>
            </a:r>
            <a:r>
              <a:rPr dirty="0" err="1"/>
              <a:t>izabere</a:t>
            </a:r>
            <a:r>
              <a:rPr dirty="0"/>
              <a:t> </a:t>
            </a:r>
            <a:r>
              <a:rPr dirty="0" err="1"/>
              <a:t>vrstu</a:t>
            </a:r>
            <a:r>
              <a:rPr dirty="0"/>
              <a:t> </a:t>
            </a:r>
            <a:r>
              <a:rPr dirty="0" err="1"/>
              <a:t>rezultata</a:t>
            </a:r>
            <a:r>
              <a:rPr dirty="0"/>
              <a:t>, </a:t>
            </a:r>
            <a:r>
              <a:rPr dirty="0" err="1"/>
              <a:t>proveri</a:t>
            </a:r>
            <a:r>
              <a:rPr dirty="0"/>
              <a:t> </a:t>
            </a:r>
            <a:r>
              <a:rPr dirty="0" err="1"/>
              <a:t>metapodatke</a:t>
            </a:r>
            <a:r>
              <a:rPr dirty="0"/>
              <a:t>, </a:t>
            </a:r>
            <a:r>
              <a:rPr dirty="0" err="1"/>
              <a:t>licencu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uslove</a:t>
            </a:r>
            <a:r>
              <a:rPr dirty="0"/>
              <a:t> </a:t>
            </a:r>
            <a:r>
              <a:rPr dirty="0" err="1"/>
              <a:t>pristupa</a:t>
            </a:r>
            <a:r>
              <a:rPr dirty="0"/>
              <a:t>. </a:t>
            </a:r>
            <a:r>
              <a:rPr dirty="0" err="1"/>
              <a:t>Zenodo</a:t>
            </a:r>
            <a:r>
              <a:rPr dirty="0"/>
              <a:t> </a:t>
            </a:r>
            <a:r>
              <a:rPr dirty="0" err="1"/>
              <a:t>dopunjuje</a:t>
            </a:r>
            <a:r>
              <a:rPr dirty="0"/>
              <a:t> </a:t>
            </a:r>
            <a:r>
              <a:rPr dirty="0" err="1"/>
              <a:t>institucionalni</a:t>
            </a:r>
            <a:r>
              <a:rPr dirty="0"/>
              <a:t> </a:t>
            </a:r>
            <a:r>
              <a:rPr dirty="0" err="1"/>
              <a:t>repozitorijum</a:t>
            </a:r>
            <a:r>
              <a:rPr dirty="0"/>
              <a:t>, </a:t>
            </a:r>
            <a:r>
              <a:rPr dirty="0" err="1"/>
              <a:t>naročito</a:t>
            </a:r>
            <a:r>
              <a:rPr dirty="0"/>
              <a:t> </a:t>
            </a:r>
            <a:r>
              <a:rPr dirty="0" err="1"/>
              <a:t>kada</a:t>
            </a:r>
            <a:r>
              <a:rPr dirty="0"/>
              <a:t> </a:t>
            </a:r>
            <a:r>
              <a:rPr dirty="0" err="1"/>
              <a:t>ustanova</a:t>
            </a:r>
            <a:r>
              <a:rPr dirty="0"/>
              <a:t> </a:t>
            </a:r>
            <a:r>
              <a:rPr dirty="0" err="1"/>
              <a:t>nema</a:t>
            </a:r>
            <a:r>
              <a:rPr dirty="0"/>
              <a:t> </a:t>
            </a:r>
            <a:r>
              <a:rPr dirty="0" err="1"/>
              <a:t>odgovarajuću</a:t>
            </a:r>
            <a:r>
              <a:rPr dirty="0"/>
              <a:t> </a:t>
            </a:r>
            <a:r>
              <a:rPr dirty="0" err="1"/>
              <a:t>infrastrukturu</a:t>
            </a:r>
            <a:r>
              <a:rPr dirty="0"/>
              <a:t> za </a:t>
            </a:r>
            <a:r>
              <a:rPr dirty="0" err="1"/>
              <a:t>određenu</a:t>
            </a:r>
            <a:r>
              <a:rPr dirty="0"/>
              <a:t> </a:t>
            </a:r>
            <a:r>
              <a:rPr dirty="0" err="1"/>
              <a:t>vrstu</a:t>
            </a:r>
            <a:r>
              <a:rPr dirty="0"/>
              <a:t> </a:t>
            </a:r>
            <a:r>
              <a:rPr dirty="0" err="1"/>
              <a:t>rezultata</a:t>
            </a:r>
            <a:r>
              <a:rPr dirty="0"/>
              <a:t>. </a:t>
            </a:r>
            <a:r>
              <a:rPr dirty="0" err="1"/>
              <a:t>Zatvoreni</a:t>
            </a:r>
            <a:r>
              <a:rPr dirty="0"/>
              <a:t> </a:t>
            </a:r>
            <a:r>
              <a:rPr dirty="0" err="1"/>
              <a:t>pristup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Zenodu</a:t>
            </a:r>
            <a:r>
              <a:rPr dirty="0"/>
              <a:t> ne </a:t>
            </a:r>
            <a:r>
              <a:rPr dirty="0" err="1"/>
              <a:t>treba</a:t>
            </a:r>
            <a:r>
              <a:rPr dirty="0"/>
              <a:t> </a:t>
            </a:r>
            <a:r>
              <a:rPr dirty="0" err="1"/>
              <a:t>koristiti</a:t>
            </a:r>
            <a:r>
              <a:rPr dirty="0"/>
              <a:t> za </a:t>
            </a:r>
            <a:r>
              <a:rPr dirty="0" err="1"/>
              <a:t>tajne</a:t>
            </a:r>
            <a:r>
              <a:rPr dirty="0"/>
              <a:t> </a:t>
            </a:r>
            <a:r>
              <a:rPr dirty="0" err="1"/>
              <a:t>ili</a:t>
            </a:r>
            <a:r>
              <a:rPr dirty="0"/>
              <a:t> </a:t>
            </a:r>
            <a:r>
              <a:rPr dirty="0" err="1"/>
              <a:t>poverljive</a:t>
            </a:r>
            <a:r>
              <a:rPr dirty="0"/>
              <a:t> </a:t>
            </a:r>
            <a:r>
              <a:rPr dirty="0" err="1"/>
              <a:t>podatke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Izvori</a:t>
            </a:r>
            <a:r>
              <a:rPr dirty="0"/>
              <a:t>:</a:t>
            </a:r>
          </a:p>
          <a:p>
            <a:r>
              <a:rPr dirty="0"/>
              <a:t>https://</a:t>
            </a:r>
            <a:r>
              <a:rPr dirty="0" err="1"/>
              <a:t>about.zenodo.org</a:t>
            </a:r>
            <a:r>
              <a:rPr dirty="0"/>
              <a:t>/</a:t>
            </a:r>
          </a:p>
          <a:p>
            <a:r>
              <a:rPr dirty="0"/>
              <a:t>https://</a:t>
            </a:r>
            <a:r>
              <a:rPr dirty="0" err="1"/>
              <a:t>about.zenodo.org</a:t>
            </a:r>
            <a:r>
              <a:rPr dirty="0"/>
              <a:t>/infrastructure/</a:t>
            </a:r>
          </a:p>
          <a:p>
            <a:r>
              <a:rPr dirty="0"/>
              <a:t>https://</a:t>
            </a:r>
            <a:r>
              <a:rPr dirty="0" err="1"/>
              <a:t>help.zenodo.org</a:t>
            </a:r>
            <a:r>
              <a:rPr dirty="0"/>
              <a:t>/docs/get-started/</a:t>
            </a:r>
            <a:r>
              <a:rPr dirty="0" err="1"/>
              <a:t>quickstart</a:t>
            </a:r>
            <a:r>
              <a:rPr dirty="0"/>
              <a:t>/</a:t>
            </a:r>
          </a:p>
          <a:p>
            <a:r>
              <a:rPr dirty="0"/>
              <a:t>https://</a:t>
            </a:r>
            <a:r>
              <a:rPr dirty="0" err="1"/>
              <a:t>help.zenodo.org</a:t>
            </a:r>
            <a:r>
              <a:rPr dirty="0"/>
              <a:t>/docs/deposit/describe-records/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otvorena</a:t>
            </a:r>
            <a:r>
              <a:rPr dirty="0"/>
              <a:t> </a:t>
            </a:r>
            <a:r>
              <a:rPr dirty="0" err="1"/>
              <a:t>nauka</a:t>
            </a:r>
            <a:r>
              <a:rPr dirty="0"/>
              <a:t> </a:t>
            </a:r>
            <a:r>
              <a:rPr dirty="0" err="1"/>
              <a:t>donosi</a:t>
            </a:r>
            <a:r>
              <a:rPr dirty="0"/>
              <a:t> </a:t>
            </a:r>
            <a:r>
              <a:rPr dirty="0" err="1"/>
              <a:t>najveću</a:t>
            </a:r>
            <a:r>
              <a:rPr dirty="0"/>
              <a:t> </a:t>
            </a:r>
            <a:r>
              <a:rPr dirty="0" err="1"/>
              <a:t>vrednost</a:t>
            </a:r>
            <a:r>
              <a:rPr dirty="0"/>
              <a:t> </a:t>
            </a:r>
            <a:r>
              <a:rPr dirty="0" err="1"/>
              <a:t>kada</a:t>
            </a:r>
            <a:r>
              <a:rPr dirty="0"/>
              <a:t> je deo </a:t>
            </a:r>
            <a:r>
              <a:rPr dirty="0" err="1"/>
              <a:t>institucionalnog</a:t>
            </a:r>
            <a:r>
              <a:rPr dirty="0"/>
              <a:t> </a:t>
            </a:r>
            <a:r>
              <a:rPr dirty="0" err="1"/>
              <a:t>sistema</a:t>
            </a:r>
            <a:r>
              <a:rPr dirty="0"/>
              <a:t> </a:t>
            </a:r>
            <a:r>
              <a:rPr dirty="0" err="1"/>
              <a:t>podrške</a:t>
            </a:r>
            <a:r>
              <a:rPr dirty="0"/>
              <a:t>, a ne </a:t>
            </a:r>
            <a:r>
              <a:rPr dirty="0" err="1"/>
              <a:t>naknadna</a:t>
            </a:r>
            <a:r>
              <a:rPr dirty="0"/>
              <a:t> </a:t>
            </a:r>
            <a:r>
              <a:rPr dirty="0" err="1"/>
              <a:t>administrativna</a:t>
            </a:r>
            <a:r>
              <a:rPr dirty="0"/>
              <a:t> </a:t>
            </a:r>
            <a:r>
              <a:rPr dirty="0" err="1"/>
              <a:t>obaveza</a:t>
            </a:r>
            <a:r>
              <a:t>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958A2A0-6579-4103-845B-A32803CA72D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R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6385B1-B377-4AF4-9713-8D2B2112A4E0}"/>
              </a:ext>
            </a:extLst>
          </p:cNvPr>
          <p:cNvSpPr>
            <a:spLocks noGrp="1"/>
          </p:cNvSpPr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mpd="sng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R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775F8A-1987-432D-B707-E1A430728511}"/>
              </a:ext>
            </a:extLst>
          </p:cNvPr>
          <p:cNvSpPr>
            <a:spLocks noGrp="1"/>
          </p:cNvSpPr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mpd="sng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txBody>
          <a:bodyPr/>
          <a:lstStyle/>
          <a:p>
            <a:endParaRPr lang="en-R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F0FC70-757B-430E-90ED-5E262E9B9974}"/>
              </a:ext>
            </a:extLst>
          </p:cNvPr>
          <p:cNvSpPr>
            <a:spLocks noGrp="1"/>
          </p:cNvSpPr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RS"/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6E161036-82AB-4D83-8718-723498AAE87E}"/>
              </a:ext>
            </a:extLst>
          </p:cNvPr>
          <p:cNvSpPr>
            <a:spLocks noGrp="1"/>
          </p:cNvSpPr>
          <p:nvPr/>
        </p:nv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RS"/>
          </a:p>
        </p:txBody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CEA0E796-B422-4FB9-A3DC-EE891352A974}"/>
              </a:ext>
            </a:extLst>
          </p:cNvPr>
          <p:cNvSpPr>
            <a:spLocks noGrp="1"/>
          </p:cNvSpPr>
          <p:nvPr/>
        </p:nv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RS"/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57E59F24-87D2-4127-A23B-69AE27AE8696}"/>
              </a:ext>
            </a:extLst>
          </p:cNvPr>
          <p:cNvSpPr>
            <a:spLocks noGrp="1"/>
          </p:cNvSpPr>
          <p:nvPr/>
        </p:nv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R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5A9BA6-28DF-46A7-B9FD-88DA5BBA4E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buNone/>
              <a:defRPr sz="7200" b="0" kern="1200" cap="all" spc="-1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+mj-lt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A52FF9-741C-4133-9E7E-61E3C4AF32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76681F32-9381-45A8-AEB5-0BE064D4C00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buNone/>
              <a:defRPr sz="1300" spc="0" baseline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</a:lstStyle>
          <a:p>
            <a:fld id="{48A87A34-81AB-432B-8DAE-1953F412C126}" type="datetimeFigureOut">
              <a:t>21. 9. 2026.</a:t>
            </a:fld>
            <a:endParaRPr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98A0D18B-611F-4563-A4FD-6FBA1A823EB1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39D99E52-F7A5-4805-AEFE-E9F71D06234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254F2-B07C-45AD-AA20-1BEF61B55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9F02D-7047-46A5-BB4B-DA1B7EEB20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D25A3D-B000-4B23-8712-3CBA39C0E43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8A87A34-81AB-432B-8DAE-1953F412C126}" type="datetimeFigureOut">
              <a:t>21. 9. 2026.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CD6309-9FE9-4848-B012-D6888B3281C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B4A78C-A785-4C89-8932-2E50C21BAF0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D22F896-40B5-4ADD-8801-0D06FADFA09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DBF6879-433F-41FC-B4D7-CC189ED0AC3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FC16EF8-B873-4F4E-A8B3-0FE304C65145}"/>
              </a:ext>
            </a:extLst>
          </p:cNvPr>
          <p:cNvSpPr>
            <a:spLocks noGrp="1"/>
          </p:cNvSpPr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mpd="sng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AD2D0A-E583-4ED7-BE3C-9459557C19EB}"/>
              </a:ext>
            </a:extLst>
          </p:cNvPr>
          <p:cNvSpPr>
            <a:spLocks noGrp="1"/>
          </p:cNvSpPr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mpd="sng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7336489-61A7-41AB-999E-DA7CF85C8958}"/>
              </a:ext>
            </a:extLst>
          </p:cNvPr>
          <p:cNvSpPr>
            <a:spLocks noGrp="1"/>
          </p:cNvSpPr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" name="Straight Connector 31">
            <a:extLst>
              <a:ext uri="{FF2B5EF4-FFF2-40B4-BE49-F238E27FC236}">
                <a16:creationId xmlns:a16="http://schemas.microsoft.com/office/drawing/2014/main" id="{D8EDE660-6DFA-4DC1-A604-33FDCE19D42B}"/>
              </a:ext>
            </a:extLst>
          </p:cNvPr>
          <p:cNvSpPr>
            <a:spLocks noGrp="1"/>
          </p:cNvSpPr>
          <p:nvPr/>
        </p:nvSpPr>
        <p:spPr>
          <a:xfrm>
            <a:off x="525018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3" name="Straight Connector 32">
            <a:extLst>
              <a:ext uri="{FF2B5EF4-FFF2-40B4-BE49-F238E27FC236}">
                <a16:creationId xmlns:a16="http://schemas.microsoft.com/office/drawing/2014/main" id="{4F0A97C7-F56C-46DB-BDAB-64F048A3E276}"/>
              </a:ext>
            </a:extLst>
          </p:cNvPr>
          <p:cNvSpPr>
            <a:spLocks noGrp="1"/>
          </p:cNvSpPr>
          <p:nvPr/>
        </p:nvSpPr>
        <p:spPr>
          <a:xfrm>
            <a:off x="6941820" y="1267730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34" name="Straight Connector 33">
            <a:extLst>
              <a:ext uri="{FF2B5EF4-FFF2-40B4-BE49-F238E27FC236}">
                <a16:creationId xmlns:a16="http://schemas.microsoft.com/office/drawing/2014/main" id="{69E78A84-DA26-4243-9571-76CEEEFC8AC2}"/>
              </a:ext>
            </a:extLst>
          </p:cNvPr>
          <p:cNvSpPr>
            <a:spLocks noGrp="1"/>
          </p:cNvSpPr>
          <p:nvPr/>
        </p:nvSpPr>
        <p:spPr>
          <a:xfrm>
            <a:off x="5250180" y="1913025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02E72F-EBCD-4FF1-92A5-E2474FB81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buNone/>
              <a:defRPr sz="7200" kern="1200" cap="all" spc="-1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lt"/>
                <a:cs typeface="+mj-lt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901067-D5DE-4AAF-8015-FC1D802FC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E8123-E56B-4D2A-9E70-5BFF5BCD37AD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buNone/>
              <a:defRPr sz="1300" kern="1200" spc="0" baseline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</a:lstStyle>
          <a:p>
            <a:fld id="{48A87A34-81AB-432B-8DAE-1953F412C126}" type="datetimeFigureOut">
              <a:t>21. 9. 2026.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A61FD-90CA-44DC-ACDD-C964A62FC8C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buNone/>
              <a:defRPr/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6E1C54-FC07-4069-9BF1-B53F048676D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6D22F896-40B5-4ADD-8801-0D06FADFA09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F02C755-DB28-4AAF-951E-6C4B7239C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82140-B996-487F-BB13-5DC7AA487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buNone/>
              <a:defRPr sz="1800"/>
            </a:lvl1pPr>
            <a:lvl2pPr>
              <a:buNone/>
              <a:defRPr sz="1600"/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  <a:lvl6pPr>
              <a:buNone/>
              <a:defRPr sz="1400"/>
            </a:lvl6pPr>
            <a:lvl7pPr>
              <a:buNone/>
              <a:defRPr sz="1400"/>
            </a:lvl7pPr>
            <a:lvl8pPr>
              <a:buNone/>
              <a:defRPr sz="1400"/>
            </a:lvl8pPr>
            <a:lvl9pPr>
              <a:buNone/>
              <a:defRPr sz="14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4C706-82E2-418B-B6F9-C6D60DA71935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buNone/>
              <a:defRPr sz="1800"/>
            </a:lvl1pPr>
            <a:lvl2pPr>
              <a:buNone/>
              <a:defRPr sz="1600"/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  <a:lvl6pPr>
              <a:buNone/>
              <a:defRPr sz="1400"/>
            </a:lvl6pPr>
            <a:lvl7pPr>
              <a:buNone/>
              <a:defRPr sz="1400"/>
            </a:lvl7pPr>
            <a:lvl8pPr>
              <a:buNone/>
              <a:defRPr sz="1400"/>
            </a:lvl8pPr>
            <a:lvl9pPr>
              <a:buNone/>
              <a:defRPr sz="14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FCE4E6-AA6A-4155-82D5-67ABA829FD3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8A87A34-81AB-432B-8DAE-1953F412C126}" type="datetimeFigureOut">
              <a:t>21. 9. 2026.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30FE45-790F-4DC6-B75F-A1B5755E96C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A6ED68-5283-495C-B87F-0B4F10E3FA3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D22F896-40B5-4ADD-8801-0D06FADFA09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97804-F93F-4CF5-86A9-A6CFD493C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49DF73-3BC4-4168-934D-AD8462654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925BE6-4460-4FDC-AB22-96BE1F3ACC61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buNone/>
              <a:defRPr sz="1800"/>
            </a:lvl1pPr>
            <a:lvl2pPr>
              <a:buNone/>
              <a:defRPr sz="1600"/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  <a:lvl6pPr>
              <a:buNone/>
              <a:defRPr sz="1400"/>
            </a:lvl6pPr>
            <a:lvl7pPr>
              <a:buNone/>
              <a:defRPr sz="1400"/>
            </a:lvl7pPr>
            <a:lvl8pPr>
              <a:buNone/>
              <a:defRPr sz="1400"/>
            </a:lvl8pPr>
            <a:lvl9pPr>
              <a:buNone/>
              <a:defRPr sz="14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F01E20-0E44-4801-A37B-4CA1E749F58E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DD3BE8-E99E-4631-9209-7D4629CDC9BE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buNone/>
              <a:defRPr sz="1800"/>
            </a:lvl1pPr>
            <a:lvl2pPr>
              <a:buNone/>
              <a:defRPr sz="1600"/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  <a:lvl6pPr>
              <a:buNone/>
              <a:defRPr sz="1400"/>
            </a:lvl6pPr>
            <a:lvl7pPr>
              <a:buNone/>
              <a:defRPr sz="1400"/>
            </a:lvl7pPr>
            <a:lvl8pPr>
              <a:buNone/>
              <a:defRPr sz="1400"/>
            </a:lvl8pPr>
            <a:lvl9pPr>
              <a:buNone/>
              <a:defRPr sz="14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58B27D-70CD-410C-A855-D25E0430BF1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8A87A34-81AB-432B-8DAE-1953F412C126}" type="datetimeFigureOut">
              <a:t>21. 9. 2026.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3D13E9-686C-47B7-BD95-B8E14212DB0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1A10B3-7B9C-432C-AD75-FA4F6DC2F5B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D22F896-40B5-4ADD-8801-0D06FADFA09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03C3C-EEFF-4249-BE18-4C4926D40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1C88C1-962A-4B97-B90D-2545A9A94C0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8A87A34-81AB-432B-8DAE-1953F412C126}" type="datetimeFigureOut">
              <a:t>21. 9. 2026.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AA99C9-79DA-4609-9AE0-3F5923BB9BF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E1A2F6-5C42-43B9-9588-9A92C919ACE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D22F896-40B5-4ADD-8801-0D06FADFA09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0EEC0B-3E1C-4686-9BA4-F07A5E75B10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8A87A34-81AB-432B-8DAE-1953F412C126}" type="datetimeFigureOut">
              <a:t>21. 9. 2026.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D8AFA4-63A3-4204-BA77-CC41744D75A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E95229-F8BA-4DE8-8F61-D3BAC8F0FAB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D22F896-40B5-4ADD-8801-0D06FADFA09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5C27AD1-E6D0-424D-B6CE-F090A3429F4C}"/>
              </a:ext>
            </a:extLst>
          </p:cNvPr>
          <p:cNvSpPr>
            <a:spLocks noGrp="1"/>
          </p:cNvSpPr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CA454BB-64C6-48DD-92D7-CC775D42A651}"/>
              </a:ext>
            </a:extLst>
          </p:cNvPr>
          <p:cNvSpPr>
            <a:spLocks noGrp="1"/>
          </p:cNvSpPr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24726F-7EAE-45A8-BA60-411F76C1C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>
              <a:lnSpc>
                <a:spcPct val="90000"/>
              </a:lnSpc>
              <a:spcBef>
                <a:spcPct val="0"/>
              </a:spcBef>
              <a:buNone/>
              <a:defRPr sz="2800" b="0" kern="1200" cap="none" spc="0" baseline="0">
                <a:solidFill>
                  <a:srgbClr val="FFFFFF"/>
                </a:solidFill>
                <a:latin typeface="+mj-lt"/>
                <a:ea typeface="+mj-lt"/>
                <a:cs typeface="+mj-lt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8257A-AAA5-434A-8126-B34EA9C64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buNone/>
              <a:defRPr sz="1800"/>
            </a:lvl1pPr>
            <a:lvl2pPr>
              <a:buNone/>
              <a:defRPr sz="1600"/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  <a:lvl6pPr>
              <a:buNone/>
              <a:defRPr sz="1400"/>
            </a:lvl6pPr>
            <a:lvl7pPr>
              <a:buNone/>
              <a:defRPr sz="1400"/>
            </a:lvl7pPr>
            <a:lvl8pPr>
              <a:buNone/>
              <a:defRPr sz="1400"/>
            </a:lvl8pPr>
            <a:lvl9pPr>
              <a:buNone/>
              <a:defRPr sz="14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4751E0-0B81-4390-AE5A-D758588B5C7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8B03B22-611B-48FF-809D-A24E4EB5192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8A87A34-81AB-432B-8DAE-1953F412C126}" type="datetimeFigureOut">
              <a:t>21. 9. 2026.</a:t>
            </a:fld>
            <a:endParaRPr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CAA99C5-0203-4626-9DCE-B279CDF49E8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algn="r">
              <a:buNone/>
              <a:defRPr/>
            </a:lvl1pPr>
          </a:lstStyle>
          <a:p>
            <a:endParaRPr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B382542-0801-4C09-AE58-A63D30F4D67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buNone/>
              <a:defRPr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t>‹#›</a:t>
            </a:fld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F6049F-6B15-4190-93A3-ADCC2A23B9C1}"/>
              </a:ext>
            </a:extLst>
          </p:cNvPr>
          <p:cNvSpPr>
            <a:spLocks noGrp="1"/>
          </p:cNvSpPr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231832D-FFD2-460A-8A8E-2600971AB532}"/>
              </a:ext>
            </a:extLst>
          </p:cNvPr>
          <p:cNvSpPr>
            <a:spLocks noGrp="1"/>
          </p:cNvSpPr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B9DA50-ADA1-4257-8C90-577011890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buNone/>
              <a:defRPr sz="2800" b="0">
                <a:solidFill>
                  <a:srgbClr val="FFFFFF"/>
                </a:solidFill>
                <a:latin typeface="+mj-lt"/>
                <a:ea typeface="+mj-lt"/>
                <a:cs typeface="+mj-lt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E30206-CC42-4A51-BF3C-D33F2F8383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3D2730-F90E-4677-B330-E7C6D86182E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79ACB4-1202-42FB-8ACF-D1BAE5D1720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48A87A34-81AB-432B-8DAE-1953F412C126}" type="datetimeFigureOut">
              <a:t>21. 9. 2026.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629A9-C8AB-46EB-A206-2EBC39995FF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 marL="0" algn="r" defTabSz="914400">
              <a:buNone/>
              <a:defRPr sz="1000" kern="120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lt"/>
                <a:cs typeface="+mn-lt"/>
              </a:defRPr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D0CFD3-F073-4DED-9231-3442305E99B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buNone/>
              <a:defRPr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t>‹#›</a:t>
            </a:fld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86C1B3-9239-4B90-A2F2-AF02C4127017}"/>
              </a:ext>
            </a:extLst>
          </p:cNvPr>
          <p:cNvSpPr>
            <a:spLocks noGrp="1"/>
          </p:cNvSpPr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8D707-B4D9-4B26-9B9F-09E71B8E6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49D7FC-B6D4-44A3-8C67-D2C65C3E0D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3E7E9B-8129-4BC9-9711-A52A8F92ED2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8A87A34-81AB-432B-8DAE-1953F412C126}" type="datetimeFigureOut">
              <a:t>21. 9. 2026.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37B2C-7585-4421-956D-7BFBBF15B78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C0F559-E49E-4C80-A6D8-1E7A4A78E43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D22F896-40B5-4ADD-8801-0D06FADFA09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4846DA-F624-4DF6-9103-AC1D663B9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FAB027-E25A-4E64-BA6E-FB07631F5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147E8-5EA2-4A76-923C-C34BA263607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8A87A34-81AB-432B-8DAE-1953F412C126}" type="datetimeFigureOut">
              <a:t>21. 9. 2026.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3D8BC-B12B-42A4-8D5F-4253301A599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C57EB-48B2-48A4-820B-09EBD7D40E2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D22F896-40B5-4ADD-8801-0D06FADFA09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4D1B572-1EC3-4DCF-B04D-3FFCEED8F248}"/>
              </a:ext>
            </a:extLst>
          </p:cNvPr>
          <p:cNvSpPr>
            <a:spLocks noGrp="1"/>
          </p:cNvSpPr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mpd="sng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2B014E-7EC6-4F61-983E-B1E23706D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60E715-2B3F-4159-BFF9-A992D284C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27B4FB-6B2D-43AA-BE97-8743D84137EE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8A87A34-81AB-432B-8DAE-1953F412C126}" type="datetimeFigureOut">
              <a:t>21. 9. 2026.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00BC0-E07D-4DD1-9BC4-F473AF4ECCAE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3AFF39-E33C-4181-8D04-3CD529BBC7CA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800" kern="1200" cap="none" spc="0" baseline="0">
          <a:solidFill>
            <a:schemeClr val="tx1">
              <a:lumMod val="85000"/>
              <a:lumOff val="15000"/>
            </a:schemeClr>
          </a:solidFill>
          <a:latin typeface="+mj-lt"/>
          <a:ea typeface="+mj-lt"/>
          <a:cs typeface="+mj-lt"/>
        </a:defRPr>
      </a:lvl1pPr>
    </p:titleStyle>
    <p:bodyStyle>
      <a:lvl1pPr marL="182880" indent="-182880" algn="l" defTabSz="914400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/>
        <a:buChar char="◦"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indent="-182880" algn="l" defTabSz="914400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/>
        <a:buChar char="◦"/>
        <a:defRPr sz="1600" kern="1200">
          <a:solidFill>
            <a:schemeClr val="tx1"/>
          </a:solidFill>
          <a:latin typeface="+mn-lt"/>
          <a:ea typeface="+mn-lt"/>
          <a:cs typeface="+mn-lt"/>
        </a:defRPr>
      </a:lvl2pPr>
      <a:lvl3pPr marL="731520" indent="-182880" algn="l" defTabSz="914400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/>
        <a:buChar char="◦"/>
        <a:defRPr sz="1400" kern="1200">
          <a:solidFill>
            <a:schemeClr val="tx1"/>
          </a:solidFill>
          <a:latin typeface="+mn-lt"/>
          <a:ea typeface="+mn-lt"/>
          <a:cs typeface="+mn-lt"/>
        </a:defRPr>
      </a:lvl3pPr>
      <a:lvl4pPr marL="1005840" indent="-182880" algn="l" defTabSz="914400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/>
        <a:buChar char="◦"/>
        <a:defRPr sz="1400" kern="1200">
          <a:solidFill>
            <a:schemeClr val="tx1"/>
          </a:solidFill>
          <a:latin typeface="+mn-lt"/>
          <a:ea typeface="+mn-lt"/>
          <a:cs typeface="+mn-lt"/>
        </a:defRPr>
      </a:lvl4pPr>
      <a:lvl5pPr marL="1280160" indent="-182880" algn="l" defTabSz="914400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/>
        <a:buChar char="◦"/>
        <a:defRPr sz="1400" kern="1200">
          <a:solidFill>
            <a:schemeClr val="tx1"/>
          </a:solidFill>
          <a:latin typeface="+mn-lt"/>
          <a:ea typeface="+mn-lt"/>
          <a:cs typeface="+mn-lt"/>
        </a:defRPr>
      </a:lvl5pPr>
      <a:lvl6pPr marL="1600000" indent="-228600" algn="l" defTabSz="914400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/>
        <a:buChar char="◦"/>
        <a:defRPr sz="1400" kern="1200">
          <a:solidFill>
            <a:schemeClr val="tx1"/>
          </a:solidFill>
          <a:latin typeface="+mn-lt"/>
          <a:ea typeface="+mn-lt"/>
          <a:cs typeface="+mn-lt"/>
        </a:defRPr>
      </a:lvl6pPr>
      <a:lvl7pPr marL="1900000" indent="-228600" algn="l" defTabSz="914400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/>
        <a:buChar char="◦"/>
        <a:defRPr sz="1400" kern="1200">
          <a:solidFill>
            <a:schemeClr val="tx1"/>
          </a:solidFill>
          <a:latin typeface="+mn-lt"/>
          <a:ea typeface="+mn-lt"/>
          <a:cs typeface="+mn-lt"/>
        </a:defRPr>
      </a:lvl7pPr>
      <a:lvl8pPr marL="2200000" indent="-228600" algn="l" defTabSz="914400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/>
        <a:buChar char="◦"/>
        <a:defRPr sz="1400" kern="1200">
          <a:solidFill>
            <a:schemeClr val="tx1"/>
          </a:solidFill>
          <a:latin typeface="+mn-lt"/>
          <a:ea typeface="+mn-lt"/>
          <a:cs typeface="+mn-lt"/>
        </a:defRPr>
      </a:lvl8pPr>
      <a:lvl9pPr marL="2500000" indent="-228600" algn="l" defTabSz="914400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/>
        <a:buChar char="◦"/>
        <a:defRPr sz="14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ralf.ius.bg.ac.rs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64C9933-9F52-48E3-80AF-81BA6A72F1C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F3AF8EF-A470-47BE-9BAC-F68E50909247}"/>
              </a:ext>
            </a:extLst>
          </p:cNvPr>
          <p:cNvSpPr>
            <a:spLocks noGrp="1"/>
          </p:cNvSpPr>
          <p:nvPr/>
        </p:nvSpPr>
        <p:spPr>
          <a:xfrm>
            <a:off x="9239250" y="0"/>
            <a:ext cx="2952750" cy="6858000"/>
          </a:xfrm>
          <a:prstGeom prst="rect">
            <a:avLst/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CB65FE1-91E7-4D5F-AD62-67B8C68F2AF8}"/>
              </a:ext>
            </a:extLst>
          </p:cNvPr>
          <p:cNvSpPr>
            <a:spLocks noGrp="1"/>
          </p:cNvSpPr>
          <p:nvPr/>
        </p:nvSpPr>
        <p:spPr>
          <a:xfrm>
            <a:off x="9667875" y="857250"/>
            <a:ext cx="1809750" cy="1809750"/>
          </a:xfrm>
          <a:prstGeom prst="roundRect">
            <a:avLst>
              <a:gd name="adj" fmla="val 4211"/>
            </a:avLst>
          </a:prstGeom>
          <a:solidFill>
            <a:srgbClr val="183B56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F69DC16-6781-4B74-8ABF-769F45A5E718}"/>
              </a:ext>
            </a:extLst>
          </p:cNvPr>
          <p:cNvSpPr>
            <a:spLocks noGrp="1"/>
          </p:cNvSpPr>
          <p:nvPr/>
        </p:nvSpPr>
        <p:spPr>
          <a:xfrm>
            <a:off x="10001250" y="3095625"/>
            <a:ext cx="1143000" cy="1143000"/>
          </a:xfrm>
          <a:prstGeom prst="roundRect">
            <a:avLst>
              <a:gd name="adj" fmla="val 6667"/>
            </a:avLst>
          </a:prstGeom>
          <a:solidFill>
            <a:srgbClr val="E1B65A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3079667-0482-46C7-AB56-70856873C36A}"/>
              </a:ext>
            </a:extLst>
          </p:cNvPr>
          <p:cNvSpPr>
            <a:spLocks noGrp="1"/>
          </p:cNvSpPr>
          <p:nvPr/>
        </p:nvSpPr>
        <p:spPr>
          <a:xfrm>
            <a:off x="9572625" y="4667250"/>
            <a:ext cx="1952625" cy="857250"/>
          </a:xfrm>
          <a:prstGeom prst="roundRect">
            <a:avLst>
              <a:gd name="adj" fmla="val 8889"/>
            </a:avLst>
          </a:prstGeom>
          <a:solidFill>
            <a:srgbClr val="F7F4E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E8D18C-E71A-4CFB-8616-2C895D7938E5}"/>
              </a:ext>
            </a:extLst>
          </p:cNvPr>
          <p:cNvSpPr>
            <a:spLocks noGrp="1"/>
          </p:cNvSpPr>
          <p:nvPr/>
        </p:nvSpPr>
        <p:spPr>
          <a:xfrm>
            <a:off x="723900" y="1143000"/>
            <a:ext cx="7810500" cy="1809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30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000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VIDLJIVOST NAUČNIH REZULTATA</a:t>
            </a:r>
          </a:p>
          <a:p>
            <a:pPr algn="l">
              <a:buNone/>
              <a:defRPr sz="30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000">
                <a:solidFill>
                  <a:schemeClr val="accent5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U ERI OTVORENE NAUKE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F090D4-3A09-40BA-9436-150189525F6D}"/>
              </a:ext>
            </a:extLst>
          </p:cNvPr>
          <p:cNvSpPr>
            <a:spLocks noGrp="1"/>
          </p:cNvSpPr>
          <p:nvPr/>
        </p:nvSpPr>
        <p:spPr>
          <a:xfrm>
            <a:off x="762000" y="3143250"/>
            <a:ext cx="7239000" cy="59941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800" b="0">
                <a:solidFill>
                  <a:srgbClr val="E1B65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chemeClr val="accent4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Uloga biblioteka u medjunarodnim naučnoistra</a:t>
            </a:r>
            <a:r>
              <a:rPr>
                <a:solidFill>
                  <a:schemeClr val="accent4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živačkim</a:t>
            </a:r>
            <a:r>
              <a:rPr sz="1800" b="0">
                <a:solidFill>
                  <a:schemeClr val="accent4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 projektima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49B5F3-BD41-41F7-938C-A8F370C48C8D}"/>
              </a:ext>
            </a:extLst>
          </p:cNvPr>
          <p:cNvSpPr>
            <a:spLocks noGrp="1"/>
          </p:cNvSpPr>
          <p:nvPr/>
        </p:nvSpPr>
        <p:spPr>
          <a:xfrm>
            <a:off x="762000" y="5000625"/>
            <a:ext cx="38100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chemeClr val="accent4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Vanja Eror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F46EB8-7EB8-4E9D-968A-71039E5C717A}"/>
              </a:ext>
            </a:extLst>
          </p:cNvPr>
          <p:cNvSpPr>
            <a:spLocks noGrp="1"/>
          </p:cNvSpPr>
          <p:nvPr/>
        </p:nvSpPr>
        <p:spPr>
          <a:xfrm>
            <a:off x="762000" y="5381625"/>
            <a:ext cx="64770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00" b="0">
                <a:solidFill>
                  <a:srgbClr val="D9E2EC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D9E2EC"/>
                </a:solidFill>
                <a:latin typeface="DejaVu Sans"/>
                <a:ea typeface="DejaVu Sans"/>
                <a:cs typeface="DejaVu Sans"/>
              </a:rPr>
              <a:t>Pravni fakultet Univerziteta u Beogradu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FC1493-1A1C-45C8-B857-6885543C59AE}"/>
              </a:ext>
            </a:extLst>
          </p:cNvPr>
          <p:cNvSpPr>
            <a:spLocks noGrp="1"/>
          </p:cNvSpPr>
          <p:nvPr/>
        </p:nvSpPr>
        <p:spPr>
          <a:xfrm>
            <a:off x="762000" y="6048375"/>
            <a:ext cx="79057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50" b="0">
                <a:solidFill>
                  <a:srgbClr val="BCCCDC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chemeClr val="accent4">
                    <a:lumMod val="50000"/>
                  </a:schemeClr>
                </a:solidFill>
                <a:latin typeface="DejaVu Sans"/>
                <a:ea typeface="DejaVu Sans"/>
                <a:cs typeface="DejaVu Sans"/>
              </a:rPr>
              <a:t>Otvorena nauka  •  međunarodni projekti  •  institucionalni repozitorijumi</a:t>
            </a:r>
          </a:p>
        </p:txBody>
      </p:sp>
      <p:pic>
        <p:nvPicPr>
          <p:cNvPr id="24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5726" y="3117562"/>
            <a:ext cx="2609901" cy="2406938"/>
          </a:xfrm>
          <a:prstGeom prst="rect">
            <a:avLst/>
          </a:prstGeom>
        </p:spPr>
      </p:pic>
      <p:pic>
        <p:nvPicPr>
          <p:cNvPr id="25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7875" y="857250"/>
            <a:ext cx="1841418" cy="180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795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70E9FE30-A9DA-40DD-8A83-2201A92206F6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Kako nastaje vidljiv naučni rezultat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4E071C8-8321-4576-A97E-6220FF7D042E}"/>
              </a:ext>
            </a:extLst>
          </p:cNvPr>
          <p:cNvSpPr>
            <a:spLocks noGrp="1"/>
          </p:cNvSpPr>
          <p:nvPr/>
        </p:nvSpPr>
        <p:spPr>
          <a:xfrm>
            <a:off x="609600" y="1123950"/>
            <a:ext cx="685800" cy="47625"/>
          </a:xfrm>
          <a:prstGeom prst="rect">
            <a:avLst/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D4CE56-244A-46B7-910D-080F7E01C042}"/>
              </a:ext>
            </a:extLst>
          </p:cNvPr>
          <p:cNvSpPr>
            <a:spLocks noGrp="1"/>
          </p:cNvSpPr>
          <p:nvPr/>
        </p:nvSpPr>
        <p:spPr>
          <a:xfrm>
            <a:off x="1524000" y="1028700"/>
            <a:ext cx="97155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Četiri uslova koja deluju zajedno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0C3276-8640-485D-9FFC-84E01270232C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10972800" cy="9525"/>
          </a:xfrm>
          <a:prstGeom prst="rect">
            <a:avLst/>
          </a:prstGeom>
          <a:solidFill>
            <a:srgbClr val="C9D4D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952F07-D3F2-4E3F-8BBF-D1E88D8B1F09}"/>
              </a:ext>
            </a:extLst>
          </p:cNvPr>
          <p:cNvSpPr>
            <a:spLocks noGrp="1"/>
          </p:cNvSpPr>
          <p:nvPr/>
        </p:nvSpPr>
        <p:spPr>
          <a:xfrm>
            <a:off x="609600" y="6543675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Pravni fakultet Univerziteta u Beogradu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9065C5-E79B-4A2B-B3DF-3CFB18F425C6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5334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2453575-82C7-48EF-B82B-61C323633C42}"/>
              </a:ext>
            </a:extLst>
          </p:cNvPr>
          <p:cNvSpPr>
            <a:spLocks noGrp="1"/>
          </p:cNvSpPr>
          <p:nvPr/>
        </p:nvSpPr>
        <p:spPr>
          <a:xfrm>
            <a:off x="609600" y="1809750"/>
            <a:ext cx="2400300" cy="3143250"/>
          </a:xfrm>
          <a:prstGeom prst="roundRect">
            <a:avLst>
              <a:gd name="adj" fmla="val 3175"/>
            </a:avLst>
          </a:prstGeom>
          <a:solidFill>
            <a:srgbClr val="DDEFEA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A146BB-2887-4FBE-AA58-8824E4059B3F}"/>
              </a:ext>
            </a:extLst>
          </p:cNvPr>
          <p:cNvSpPr>
            <a:spLocks noGrp="1"/>
          </p:cNvSpPr>
          <p:nvPr/>
        </p:nvSpPr>
        <p:spPr>
          <a:xfrm>
            <a:off x="819150" y="2019300"/>
            <a:ext cx="5715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800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EE7121-2395-4096-AE74-9383E241039F}"/>
              </a:ext>
            </a:extLst>
          </p:cNvPr>
          <p:cNvSpPr>
            <a:spLocks noGrp="1"/>
          </p:cNvSpPr>
          <p:nvPr/>
        </p:nvSpPr>
        <p:spPr>
          <a:xfrm>
            <a:off x="819150" y="2667000"/>
            <a:ext cx="19812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DOSTUPNOST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C7CAEB-0B04-4950-BEDC-3A7E4D364131}"/>
              </a:ext>
            </a:extLst>
          </p:cNvPr>
          <p:cNvSpPr>
            <a:spLocks noGrp="1"/>
          </p:cNvSpPr>
          <p:nvPr/>
        </p:nvSpPr>
        <p:spPr>
          <a:xfrm>
            <a:off x="819150" y="3562350"/>
            <a:ext cx="1981200" cy="857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Pun tekst ili jasno definisan pristup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5F350AE-A1EA-40DB-B972-D1CA3BD5DCAF}"/>
              </a:ext>
            </a:extLst>
          </p:cNvPr>
          <p:cNvSpPr>
            <a:spLocks noGrp="1"/>
          </p:cNvSpPr>
          <p:nvPr/>
        </p:nvSpPr>
        <p:spPr>
          <a:xfrm>
            <a:off x="3390900" y="1809750"/>
            <a:ext cx="2400300" cy="3143250"/>
          </a:xfrm>
          <a:prstGeom prst="roundRect">
            <a:avLst>
              <a:gd name="adj" fmla="val 3175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C0BBC7F-1E90-4DAB-8E83-E03FBE9ADCEE}"/>
              </a:ext>
            </a:extLst>
          </p:cNvPr>
          <p:cNvSpPr>
            <a:spLocks noGrp="1"/>
          </p:cNvSpPr>
          <p:nvPr/>
        </p:nvSpPr>
        <p:spPr>
          <a:xfrm>
            <a:off x="3600450" y="2019300"/>
            <a:ext cx="5715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800" b="1">
                <a:solidFill>
                  <a:srgbClr val="D8654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D8654B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D1C879-28D5-4EAD-9C33-03791CAF4AE3}"/>
              </a:ext>
            </a:extLst>
          </p:cNvPr>
          <p:cNvSpPr>
            <a:spLocks noGrp="1"/>
          </p:cNvSpPr>
          <p:nvPr/>
        </p:nvSpPr>
        <p:spPr>
          <a:xfrm>
            <a:off x="3600450" y="2667000"/>
            <a:ext cx="19812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LAKO PRONALAŽENJE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A6BDA1-2F0B-47BE-BDCC-6D317306D5EB}"/>
              </a:ext>
            </a:extLst>
          </p:cNvPr>
          <p:cNvSpPr>
            <a:spLocks noGrp="1"/>
          </p:cNvSpPr>
          <p:nvPr/>
        </p:nvSpPr>
        <p:spPr>
          <a:xfrm>
            <a:off x="3600450" y="3562350"/>
            <a:ext cx="1981200" cy="857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Kvalitetni metapodaci i indeksiranje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8E145A2A-5F8F-439A-BFD5-9DD64C782F26}"/>
              </a:ext>
            </a:extLst>
          </p:cNvPr>
          <p:cNvSpPr>
            <a:spLocks noGrp="1"/>
          </p:cNvSpPr>
          <p:nvPr/>
        </p:nvSpPr>
        <p:spPr>
          <a:xfrm>
            <a:off x="6172200" y="1809750"/>
            <a:ext cx="2400300" cy="3143250"/>
          </a:xfrm>
          <a:prstGeom prst="roundRect">
            <a:avLst>
              <a:gd name="adj" fmla="val 3175"/>
            </a:avLst>
          </a:prstGeom>
          <a:solidFill>
            <a:srgbClr val="DDEFEA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50E521B-BD23-482A-BC75-E9668C62BF8E}"/>
              </a:ext>
            </a:extLst>
          </p:cNvPr>
          <p:cNvSpPr>
            <a:spLocks noGrp="1"/>
          </p:cNvSpPr>
          <p:nvPr/>
        </p:nvSpPr>
        <p:spPr>
          <a:xfrm>
            <a:off x="6381750" y="2019300"/>
            <a:ext cx="5715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800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9AB4E45-1B56-4B18-91D9-ACE71110E2E2}"/>
              </a:ext>
            </a:extLst>
          </p:cNvPr>
          <p:cNvSpPr>
            <a:spLocks noGrp="1"/>
          </p:cNvSpPr>
          <p:nvPr/>
        </p:nvSpPr>
        <p:spPr>
          <a:xfrm>
            <a:off x="6381750" y="2667000"/>
            <a:ext cx="19812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POUZDANO POVEZIVANJE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3FD3FB5-8DE7-421D-84DF-AA30F5EEBD46}"/>
              </a:ext>
            </a:extLst>
          </p:cNvPr>
          <p:cNvSpPr>
            <a:spLocks noGrp="1"/>
          </p:cNvSpPr>
          <p:nvPr/>
        </p:nvSpPr>
        <p:spPr>
          <a:xfrm>
            <a:off x="6381750" y="3562350"/>
            <a:ext cx="1981200" cy="857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Autor, ustanova, projekat i finansijer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7C416B61-3D0B-4417-BBDC-EC120028A509}"/>
              </a:ext>
            </a:extLst>
          </p:cNvPr>
          <p:cNvSpPr>
            <a:spLocks noGrp="1"/>
          </p:cNvSpPr>
          <p:nvPr/>
        </p:nvSpPr>
        <p:spPr>
          <a:xfrm>
            <a:off x="8953500" y="1809750"/>
            <a:ext cx="2400300" cy="3143250"/>
          </a:xfrm>
          <a:prstGeom prst="roundRect">
            <a:avLst>
              <a:gd name="adj" fmla="val 3175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401D40-4EC4-41E9-9A9D-F2C420F03C80}"/>
              </a:ext>
            </a:extLst>
          </p:cNvPr>
          <p:cNvSpPr>
            <a:spLocks noGrp="1"/>
          </p:cNvSpPr>
          <p:nvPr/>
        </p:nvSpPr>
        <p:spPr>
          <a:xfrm>
            <a:off x="9163050" y="2019300"/>
            <a:ext cx="5715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800" b="1">
                <a:solidFill>
                  <a:srgbClr val="D8654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D8654B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6BFD412-9D6B-4E87-B668-C6E880CD0921}"/>
              </a:ext>
            </a:extLst>
          </p:cNvPr>
          <p:cNvSpPr>
            <a:spLocks noGrp="1"/>
          </p:cNvSpPr>
          <p:nvPr/>
        </p:nvSpPr>
        <p:spPr>
          <a:xfrm>
            <a:off x="9163050" y="2667000"/>
            <a:ext cx="19812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PONOVNA UPOTREBA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F96F0F5-7CF8-4C2C-A05A-1312D6238338}"/>
              </a:ext>
            </a:extLst>
          </p:cNvPr>
          <p:cNvSpPr>
            <a:spLocks noGrp="1"/>
          </p:cNvSpPr>
          <p:nvPr/>
        </p:nvSpPr>
        <p:spPr>
          <a:xfrm>
            <a:off x="9163050" y="3562350"/>
            <a:ext cx="1981200" cy="857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Licenca, format i dugoročno čuvanje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7C0C078-0FA2-4CDE-BD73-A14324B48B22}"/>
              </a:ext>
            </a:extLst>
          </p:cNvPr>
          <p:cNvSpPr>
            <a:spLocks noGrp="1"/>
          </p:cNvSpPr>
          <p:nvPr/>
        </p:nvSpPr>
        <p:spPr>
          <a:xfrm>
            <a:off x="1333500" y="5381625"/>
            <a:ext cx="9525000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5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Objavljivanje je početak. Vidljivost nastaje tek kada rezultat može da se pronađe, protumači i koristi.</a:t>
            </a:r>
          </a:p>
        </p:txBody>
      </p:sp>
    </p:spTree>
    <p:extLst>
      <p:ext uri="{BB962C8B-B14F-4D97-AF65-F5344CB8AC3E}">
        <p14:creationId xmlns:p14="http://schemas.microsoft.com/office/powerpoint/2010/main" val="973947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DA6A2E6-5BD5-4F65-9D0E-D360E8E08CA6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Dostupnost i vidljivost nisu isto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DE8772-2623-48CE-98E5-79827B1ECA89}"/>
              </a:ext>
            </a:extLst>
          </p:cNvPr>
          <p:cNvSpPr>
            <a:spLocks noGrp="1"/>
          </p:cNvSpPr>
          <p:nvPr/>
        </p:nvSpPr>
        <p:spPr>
          <a:xfrm>
            <a:off x="609600" y="1123950"/>
            <a:ext cx="685800" cy="47625"/>
          </a:xfrm>
          <a:prstGeom prst="rect">
            <a:avLst/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0F0826-64DB-4ECB-81D0-2F94781A3C82}"/>
              </a:ext>
            </a:extLst>
          </p:cNvPr>
          <p:cNvSpPr>
            <a:spLocks noGrp="1"/>
          </p:cNvSpPr>
          <p:nvPr/>
        </p:nvSpPr>
        <p:spPr>
          <a:xfrm>
            <a:off x="1524000" y="1028700"/>
            <a:ext cx="97155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Objavljen rad može ostati gotovo nevidljiv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FEAE23-C332-4B32-918C-AC7E17D0A3C2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10972800" cy="9525"/>
          </a:xfrm>
          <a:prstGeom prst="rect">
            <a:avLst/>
          </a:prstGeom>
          <a:solidFill>
            <a:srgbClr val="C9D4D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25807F-4799-46EB-80E4-238A9599E329}"/>
              </a:ext>
            </a:extLst>
          </p:cNvPr>
          <p:cNvSpPr>
            <a:spLocks noGrp="1"/>
          </p:cNvSpPr>
          <p:nvPr/>
        </p:nvSpPr>
        <p:spPr>
          <a:xfrm>
            <a:off x="609600" y="6543675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Pravni fakultet Univerziteta u Beogradu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0681DB-5BFA-4EA1-B743-CFAEBC52A30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5334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BD381AA-05B6-499D-9CEF-19E51F7D6AD5}"/>
              </a:ext>
            </a:extLst>
          </p:cNvPr>
          <p:cNvSpPr>
            <a:spLocks noGrp="1"/>
          </p:cNvSpPr>
          <p:nvPr/>
        </p:nvSpPr>
        <p:spPr>
          <a:xfrm>
            <a:off x="609600" y="1709738"/>
            <a:ext cx="4953000" cy="352425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ABD2301-09C6-402D-9B75-94995661CC77}"/>
              </a:ext>
            </a:extLst>
          </p:cNvPr>
          <p:cNvSpPr>
            <a:spLocks noGrp="1"/>
          </p:cNvSpPr>
          <p:nvPr/>
        </p:nvSpPr>
        <p:spPr>
          <a:xfrm>
            <a:off x="609600" y="1714500"/>
            <a:ext cx="76200" cy="3524250"/>
          </a:xfrm>
          <a:prstGeom prst="roundRect">
            <a:avLst>
              <a:gd name="adj" fmla="val 50000"/>
            </a:avLst>
          </a:prstGeom>
          <a:solidFill>
            <a:srgbClr val="E1B65A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1BF31C-3B7F-4B26-ADDB-800DE181E72B}"/>
              </a:ext>
            </a:extLst>
          </p:cNvPr>
          <p:cNvSpPr>
            <a:spLocks noGrp="1"/>
          </p:cNvSpPr>
          <p:nvPr/>
        </p:nvSpPr>
        <p:spPr>
          <a:xfrm>
            <a:off x="857250" y="1924050"/>
            <a:ext cx="44958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DOSTUPAN RAD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968504-863B-49AD-ACF8-340AFEA228B5}"/>
              </a:ext>
            </a:extLst>
          </p:cNvPr>
          <p:cNvSpPr>
            <a:spLocks noGrp="1"/>
          </p:cNvSpPr>
          <p:nvPr/>
        </p:nvSpPr>
        <p:spPr>
          <a:xfrm>
            <a:off x="857250" y="2381250"/>
            <a:ext cx="4495800" cy="2686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Postoji na internetu ili u štampanom izdanju. </a:t>
            </a:r>
          </a:p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endParaRPr sz="1200" b="0">
              <a:solidFill>
                <a:srgbClr val="243B53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Pristup je omogućen ukoliko je poznata lokacija rada (elektronsko izdanje časopisa, zbornika..)</a:t>
            </a:r>
          </a:p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endParaRPr sz="1200" b="0">
              <a:solidFill>
                <a:srgbClr val="243B53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Dakle, vidljivost nije automatska posledica objavljivanja.</a:t>
            </a:r>
            <a:endParaRPr sz="1200" b="0">
              <a:solidFill>
                <a:srgbClr val="243B5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F4F4C46-3552-4A65-B0F3-9C52B14C026B}"/>
              </a:ext>
            </a:extLst>
          </p:cNvPr>
          <p:cNvSpPr>
            <a:spLocks noGrp="1"/>
          </p:cNvSpPr>
          <p:nvPr/>
        </p:nvSpPr>
        <p:spPr>
          <a:xfrm>
            <a:off x="6609685" y="1685925"/>
            <a:ext cx="4953000" cy="352425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829BC02-D044-4372-B3D5-7C358CEC6324}"/>
              </a:ext>
            </a:extLst>
          </p:cNvPr>
          <p:cNvSpPr>
            <a:spLocks noGrp="1"/>
          </p:cNvSpPr>
          <p:nvPr/>
        </p:nvSpPr>
        <p:spPr>
          <a:xfrm>
            <a:off x="6629400" y="1714500"/>
            <a:ext cx="76200" cy="3524250"/>
          </a:xfrm>
          <a:prstGeom prst="roundRect">
            <a:avLst>
              <a:gd name="adj" fmla="val 50000"/>
            </a:avLst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00B895-6572-482F-9260-C9B39B3DEE4D}"/>
              </a:ext>
            </a:extLst>
          </p:cNvPr>
          <p:cNvSpPr>
            <a:spLocks noGrp="1"/>
          </p:cNvSpPr>
          <p:nvPr/>
        </p:nvSpPr>
        <p:spPr>
          <a:xfrm>
            <a:off x="6877050" y="1924050"/>
            <a:ext cx="44958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VIDLJIV RAD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D792EB-2703-4889-85F5-ABA1FFB048F3}"/>
              </a:ext>
            </a:extLst>
          </p:cNvPr>
          <p:cNvSpPr>
            <a:spLocks noGrp="1"/>
          </p:cNvSpPr>
          <p:nvPr/>
        </p:nvSpPr>
        <p:spPr>
          <a:xfrm>
            <a:off x="6877050" y="2381250"/>
            <a:ext cx="4495800" cy="2686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Pretraživači i baze mogu da ga pronađu. </a:t>
            </a:r>
          </a:p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endParaRPr sz="1200">
              <a:solidFill>
                <a:srgbClr val="243B53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Zapis povezuje autora, ustanovu, projekat, licencu i puni tekst.</a:t>
            </a:r>
          </a:p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endParaRPr sz="1200">
              <a:solidFill>
                <a:srgbClr val="243B53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endParaRPr sz="1200" b="0">
              <a:solidFill>
                <a:srgbClr val="243B5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CD5038F-4217-4EB1-9C35-4D9D36DC5DC5}"/>
              </a:ext>
            </a:extLst>
          </p:cNvPr>
          <p:cNvSpPr>
            <a:spLocks noGrp="1"/>
          </p:cNvSpPr>
          <p:nvPr/>
        </p:nvSpPr>
        <p:spPr>
          <a:xfrm>
            <a:off x="1504950" y="5524500"/>
            <a:ext cx="1809750" cy="323850"/>
          </a:xfrm>
          <a:prstGeom prst="roundRect">
            <a:avLst>
              <a:gd name="adj" fmla="val 23529"/>
            </a:avLst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EC3D83-B753-4CFA-AA22-DCF6EB89414A}"/>
              </a:ext>
            </a:extLst>
          </p:cNvPr>
          <p:cNvSpPr>
            <a:spLocks noGrp="1"/>
          </p:cNvSpPr>
          <p:nvPr/>
        </p:nvSpPr>
        <p:spPr>
          <a:xfrm>
            <a:off x="1600200" y="5581650"/>
            <a:ext cx="1619250" cy="2000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OTVORENI PRISTUP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F12FCB3A-1D0B-45AB-B01F-71CCD1A2369B}"/>
              </a:ext>
            </a:extLst>
          </p:cNvPr>
          <p:cNvSpPr>
            <a:spLocks noGrp="1"/>
          </p:cNvSpPr>
          <p:nvPr/>
        </p:nvSpPr>
        <p:spPr>
          <a:xfrm>
            <a:off x="3667125" y="5524500"/>
            <a:ext cx="1524000" cy="323850"/>
          </a:xfrm>
          <a:prstGeom prst="roundRect">
            <a:avLst>
              <a:gd name="adj" fmla="val 23529"/>
            </a:avLst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FB57D4-15C0-4562-842B-DB5DDB5885A0}"/>
              </a:ext>
            </a:extLst>
          </p:cNvPr>
          <p:cNvSpPr>
            <a:spLocks noGrp="1"/>
          </p:cNvSpPr>
          <p:nvPr/>
        </p:nvSpPr>
        <p:spPr>
          <a:xfrm>
            <a:off x="3762375" y="5581650"/>
            <a:ext cx="1333500" cy="2000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METAPODACI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03309F5-91FC-4C52-A4B8-B80FB89FCC60}"/>
              </a:ext>
            </a:extLst>
          </p:cNvPr>
          <p:cNvSpPr>
            <a:spLocks noGrp="1"/>
          </p:cNvSpPr>
          <p:nvPr/>
        </p:nvSpPr>
        <p:spPr>
          <a:xfrm>
            <a:off x="7000875" y="5524500"/>
            <a:ext cx="1571625" cy="323850"/>
          </a:xfrm>
          <a:prstGeom prst="roundRect">
            <a:avLst>
              <a:gd name="adj" fmla="val 23529"/>
            </a:avLst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B6D84F-7FC7-4E86-BC47-F68AD921A9EF}"/>
              </a:ext>
            </a:extLst>
          </p:cNvPr>
          <p:cNvSpPr>
            <a:spLocks noGrp="1"/>
          </p:cNvSpPr>
          <p:nvPr/>
        </p:nvSpPr>
        <p:spPr>
          <a:xfrm>
            <a:off x="7096125" y="5581650"/>
            <a:ext cx="1381125" cy="2000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INDEKSIRANJE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F4160854-D8C0-442B-8B97-40D0A22E310B}"/>
              </a:ext>
            </a:extLst>
          </p:cNvPr>
          <p:cNvSpPr>
            <a:spLocks noGrp="1"/>
          </p:cNvSpPr>
          <p:nvPr/>
        </p:nvSpPr>
        <p:spPr>
          <a:xfrm>
            <a:off x="8905875" y="5524500"/>
            <a:ext cx="1809750" cy="323850"/>
          </a:xfrm>
          <a:prstGeom prst="roundRect">
            <a:avLst>
              <a:gd name="adj" fmla="val 23529"/>
            </a:avLst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CF02476-ABB8-482B-805E-DCA99345151D}"/>
              </a:ext>
            </a:extLst>
          </p:cNvPr>
          <p:cNvSpPr>
            <a:spLocks noGrp="1"/>
          </p:cNvSpPr>
          <p:nvPr/>
        </p:nvSpPr>
        <p:spPr>
          <a:xfrm>
            <a:off x="9001125" y="5581650"/>
            <a:ext cx="1619250" cy="2000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IDENTIFIKATORI</a:t>
            </a:r>
          </a:p>
        </p:txBody>
      </p:sp>
    </p:spTree>
    <p:extLst>
      <p:ext uri="{BB962C8B-B14F-4D97-AF65-F5344CB8AC3E}">
        <p14:creationId xmlns:p14="http://schemas.microsoft.com/office/powerpoint/2010/main" val="35182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AFB4500-37BC-4E3C-9B68-AFAD31F3673C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Otvorena nauka postaje standard istraživačkog rada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14961D-00CF-4FCF-9741-A511FCD6EC08}"/>
              </a:ext>
            </a:extLst>
          </p:cNvPr>
          <p:cNvSpPr>
            <a:spLocks noGrp="1"/>
          </p:cNvSpPr>
          <p:nvPr/>
        </p:nvSpPr>
        <p:spPr>
          <a:xfrm>
            <a:off x="609600" y="1123950"/>
            <a:ext cx="685800" cy="47625"/>
          </a:xfrm>
          <a:prstGeom prst="rect">
            <a:avLst/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5EC0E4-9553-47BB-BF26-81CD039332C1}"/>
              </a:ext>
            </a:extLst>
          </p:cNvPr>
          <p:cNvSpPr>
            <a:spLocks noGrp="1"/>
          </p:cNvSpPr>
          <p:nvPr/>
        </p:nvSpPr>
        <p:spPr>
          <a:xfrm>
            <a:off x="1466850" y="1028700"/>
            <a:ext cx="977265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endParaRPr sz="1125" b="0">
              <a:solidFill>
                <a:srgbClr val="627D98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F21859-E114-4606-9709-AC771505F5B7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10972800" cy="9525"/>
          </a:xfrm>
          <a:prstGeom prst="rect">
            <a:avLst/>
          </a:prstGeom>
          <a:solidFill>
            <a:srgbClr val="C9D4D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FB252A-AAD8-4379-8039-F7E7C2586855}"/>
              </a:ext>
            </a:extLst>
          </p:cNvPr>
          <p:cNvSpPr>
            <a:spLocks noGrp="1"/>
          </p:cNvSpPr>
          <p:nvPr/>
        </p:nvSpPr>
        <p:spPr>
          <a:xfrm>
            <a:off x="609600" y="6543675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Pravni fakultet Univerziteta u Beogradu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B9478C-1131-4320-8533-A36B8F0C3095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5334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9B8C34B-5108-4A1E-8FF2-2D55AFB229CA}"/>
              </a:ext>
            </a:extLst>
          </p:cNvPr>
          <p:cNvSpPr>
            <a:spLocks noGrp="1"/>
          </p:cNvSpPr>
          <p:nvPr/>
        </p:nvSpPr>
        <p:spPr>
          <a:xfrm>
            <a:off x="609600" y="1714500"/>
            <a:ext cx="4953000" cy="1524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8AC6FC-4696-414C-AE35-B416C3905606}"/>
              </a:ext>
            </a:extLst>
          </p:cNvPr>
          <p:cNvSpPr>
            <a:spLocks noGrp="1"/>
          </p:cNvSpPr>
          <p:nvPr/>
        </p:nvSpPr>
        <p:spPr>
          <a:xfrm>
            <a:off x="838200" y="1943100"/>
            <a:ext cx="161925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650" b="1">
                <a:solidFill>
                  <a:srgbClr val="D8654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D8654B"/>
                </a:solidFill>
                <a:latin typeface="DejaVu Sans"/>
                <a:ea typeface="DejaVu Sans"/>
                <a:cs typeface="DejaVu Sans"/>
              </a:rPr>
              <a:t>Publikacije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DF83F1-6D02-4D91-BC25-1F85667F2430}"/>
              </a:ext>
            </a:extLst>
          </p:cNvPr>
          <p:cNvSpPr>
            <a:spLocks noGrp="1"/>
          </p:cNvSpPr>
          <p:nvPr/>
        </p:nvSpPr>
        <p:spPr>
          <a:xfrm>
            <a:off x="2514600" y="1943100"/>
            <a:ext cx="2762250" cy="876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Otvoren pristup recenziranim radovima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295E560-98C8-41B5-9005-6769713A746A}"/>
              </a:ext>
            </a:extLst>
          </p:cNvPr>
          <p:cNvSpPr>
            <a:spLocks noGrp="1"/>
          </p:cNvSpPr>
          <p:nvPr/>
        </p:nvSpPr>
        <p:spPr>
          <a:xfrm>
            <a:off x="6096000" y="1714500"/>
            <a:ext cx="4953000" cy="1524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016402-AEE0-437F-BED9-91FE59E9303A}"/>
              </a:ext>
            </a:extLst>
          </p:cNvPr>
          <p:cNvSpPr>
            <a:spLocks noGrp="1"/>
          </p:cNvSpPr>
          <p:nvPr/>
        </p:nvSpPr>
        <p:spPr>
          <a:xfrm>
            <a:off x="6324600" y="1943100"/>
            <a:ext cx="161925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650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Podaci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5FA5AE-AD75-469D-9301-71DFAB0E77D0}"/>
              </a:ext>
            </a:extLst>
          </p:cNvPr>
          <p:cNvSpPr>
            <a:spLocks noGrp="1"/>
          </p:cNvSpPr>
          <p:nvPr/>
        </p:nvSpPr>
        <p:spPr>
          <a:xfrm>
            <a:off x="8001000" y="1943100"/>
            <a:ext cx="2762250" cy="876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Odgovorno upravljanje i FAIR principi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7D391BD-2DAD-4388-97B8-F24D7E0B054F}"/>
              </a:ext>
            </a:extLst>
          </p:cNvPr>
          <p:cNvSpPr>
            <a:spLocks noGrp="1"/>
          </p:cNvSpPr>
          <p:nvPr/>
        </p:nvSpPr>
        <p:spPr>
          <a:xfrm>
            <a:off x="609600" y="3667125"/>
            <a:ext cx="4953000" cy="1524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D64F1A-7E2A-4083-88D6-81F2A87C26E6}"/>
              </a:ext>
            </a:extLst>
          </p:cNvPr>
          <p:cNvSpPr>
            <a:spLocks noGrp="1"/>
          </p:cNvSpPr>
          <p:nvPr/>
        </p:nvSpPr>
        <p:spPr>
          <a:xfrm>
            <a:off x="838200" y="3895725"/>
            <a:ext cx="161925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650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Proces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BAA1AD-EC81-41C0-B5FD-A97AD0D441D5}"/>
              </a:ext>
            </a:extLst>
          </p:cNvPr>
          <p:cNvSpPr>
            <a:spLocks noGrp="1"/>
          </p:cNvSpPr>
          <p:nvPr/>
        </p:nvSpPr>
        <p:spPr>
          <a:xfrm>
            <a:off x="2514600" y="3895725"/>
            <a:ext cx="2762250" cy="876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Transparentne i proverljive metode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9030B1F8-8637-4C56-A5B3-D05CDF586451}"/>
              </a:ext>
            </a:extLst>
          </p:cNvPr>
          <p:cNvSpPr>
            <a:spLocks noGrp="1"/>
          </p:cNvSpPr>
          <p:nvPr/>
        </p:nvSpPr>
        <p:spPr>
          <a:xfrm>
            <a:off x="6096000" y="3667125"/>
            <a:ext cx="4953000" cy="1524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A264FD-2CFF-4DB2-8B9A-E1715768A53F}"/>
              </a:ext>
            </a:extLst>
          </p:cNvPr>
          <p:cNvSpPr>
            <a:spLocks noGrp="1"/>
          </p:cNvSpPr>
          <p:nvPr/>
        </p:nvSpPr>
        <p:spPr>
          <a:xfrm>
            <a:off x="6324600" y="3895725"/>
            <a:ext cx="161925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650" b="1">
                <a:solidFill>
                  <a:srgbClr val="D8654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D8654B"/>
                </a:solidFill>
                <a:latin typeface="DejaVu Sans"/>
                <a:ea typeface="DejaVu Sans"/>
                <a:cs typeface="DejaVu Sans"/>
              </a:rPr>
              <a:t>Saradnja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3FA332-7637-4EDB-B61F-224C877D25AF}"/>
              </a:ext>
            </a:extLst>
          </p:cNvPr>
          <p:cNvSpPr>
            <a:spLocks noGrp="1"/>
          </p:cNvSpPr>
          <p:nvPr/>
        </p:nvSpPr>
        <p:spPr>
          <a:xfrm>
            <a:off x="8001000" y="3895725"/>
            <a:ext cx="2762250" cy="876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Ranije deljenje i uključivanje društva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8A9D5E-8219-4A37-A307-77ECADCA29FC}"/>
              </a:ext>
            </a:extLst>
          </p:cNvPr>
          <p:cNvSpPr>
            <a:spLocks noGrp="1"/>
          </p:cNvSpPr>
          <p:nvPr/>
        </p:nvSpPr>
        <p:spPr>
          <a:xfrm>
            <a:off x="1466850" y="5638800"/>
            <a:ext cx="92583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Horizon Europe tretira otvorenu nauku kao sastavni deo metodologije i sprovođenja projekta.</a:t>
            </a:r>
          </a:p>
        </p:txBody>
      </p:sp>
    </p:spTree>
    <p:extLst>
      <p:ext uri="{BB962C8B-B14F-4D97-AF65-F5344CB8AC3E}">
        <p14:creationId xmlns:p14="http://schemas.microsoft.com/office/powerpoint/2010/main" val="765345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7D053EBA-4F93-4798-AC6D-D0F2F7F44BBD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Međunarodni projekti menjaju upravljanje rezultatima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B04441-EDAD-4F57-8841-25039F18A175}"/>
              </a:ext>
            </a:extLst>
          </p:cNvPr>
          <p:cNvSpPr>
            <a:spLocks noGrp="1"/>
          </p:cNvSpPr>
          <p:nvPr/>
        </p:nvSpPr>
        <p:spPr>
          <a:xfrm>
            <a:off x="609600" y="1123950"/>
            <a:ext cx="685800" cy="47625"/>
          </a:xfrm>
          <a:prstGeom prst="rect">
            <a:avLst/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95D1D2-6B8C-41F2-B9F1-C6F3EF89537B}"/>
              </a:ext>
            </a:extLst>
          </p:cNvPr>
          <p:cNvSpPr>
            <a:spLocks noGrp="1"/>
          </p:cNvSpPr>
          <p:nvPr/>
        </p:nvSpPr>
        <p:spPr>
          <a:xfrm>
            <a:off x="1524000" y="1028700"/>
            <a:ext cx="97155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O rezultatima se odlučuje pre nego što nastanu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4C01BB-6AAA-4C1D-B3A0-AC3ED03C9917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10972800" cy="9525"/>
          </a:xfrm>
          <a:prstGeom prst="rect">
            <a:avLst/>
          </a:prstGeom>
          <a:solidFill>
            <a:srgbClr val="C9D4D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FCD54D-7307-4104-9287-D4DE0B4578E9}"/>
              </a:ext>
            </a:extLst>
          </p:cNvPr>
          <p:cNvSpPr>
            <a:spLocks noGrp="1"/>
          </p:cNvSpPr>
          <p:nvPr/>
        </p:nvSpPr>
        <p:spPr>
          <a:xfrm>
            <a:off x="609600" y="6543675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Pravni fakultet Univerziteta u Beogradu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C717C1-CCED-4AF3-A368-8CAD837DB79C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5334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F4F41A6-27CE-4823-B82F-A0496D7C353B}"/>
              </a:ext>
            </a:extLst>
          </p:cNvPr>
          <p:cNvSpPr>
            <a:spLocks noGrp="1"/>
          </p:cNvSpPr>
          <p:nvPr/>
        </p:nvSpPr>
        <p:spPr>
          <a:xfrm>
            <a:off x="723900" y="1562100"/>
            <a:ext cx="2000250" cy="704850"/>
          </a:xfrm>
          <a:prstGeom prst="roundRect">
            <a:avLst>
              <a:gd name="adj" fmla="val 10811"/>
            </a:avLst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6CF754-7F1F-4B60-A401-634B46D00BF5}"/>
              </a:ext>
            </a:extLst>
          </p:cNvPr>
          <p:cNvSpPr>
            <a:spLocks noGrp="1"/>
          </p:cNvSpPr>
          <p:nvPr/>
        </p:nvSpPr>
        <p:spPr>
          <a:xfrm>
            <a:off x="876300" y="1762125"/>
            <a:ext cx="16954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PRIJAVA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6680398-F68E-491C-898A-2AD79B504BF9}"/>
              </a:ext>
            </a:extLst>
          </p:cNvPr>
          <p:cNvSpPr>
            <a:spLocks noGrp="1"/>
          </p:cNvSpPr>
          <p:nvPr/>
        </p:nvSpPr>
        <p:spPr>
          <a:xfrm>
            <a:off x="3028950" y="1562100"/>
            <a:ext cx="8020050" cy="704850"/>
          </a:xfrm>
          <a:prstGeom prst="roundRect">
            <a:avLst>
              <a:gd name="adj" fmla="val 10811"/>
            </a:avLst>
          </a:prstGeom>
          <a:solidFill>
            <a:srgbClr val="DDEFEA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40177C-90F2-4B6A-9941-4D23B263D5D1}"/>
              </a:ext>
            </a:extLst>
          </p:cNvPr>
          <p:cNvSpPr>
            <a:spLocks noGrp="1"/>
          </p:cNvSpPr>
          <p:nvPr/>
        </p:nvSpPr>
        <p:spPr>
          <a:xfrm>
            <a:off x="3276600" y="1724025"/>
            <a:ext cx="75247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Plan rezultata, otvorene nauke i upravljanja podacima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7C13B6C-D9C9-47C1-A356-6E84C5BC1E5A}"/>
              </a:ext>
            </a:extLst>
          </p:cNvPr>
          <p:cNvSpPr>
            <a:spLocks noGrp="1"/>
          </p:cNvSpPr>
          <p:nvPr/>
        </p:nvSpPr>
        <p:spPr>
          <a:xfrm>
            <a:off x="723900" y="2686050"/>
            <a:ext cx="2000250" cy="704850"/>
          </a:xfrm>
          <a:prstGeom prst="roundRect">
            <a:avLst>
              <a:gd name="adj" fmla="val 10811"/>
            </a:avLst>
          </a:prstGeom>
          <a:solidFill>
            <a:srgbClr val="102A43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27A672-668B-487E-AF65-91C298255934}"/>
              </a:ext>
            </a:extLst>
          </p:cNvPr>
          <p:cNvSpPr>
            <a:spLocks noGrp="1"/>
          </p:cNvSpPr>
          <p:nvPr/>
        </p:nvSpPr>
        <p:spPr>
          <a:xfrm>
            <a:off x="876300" y="2886075"/>
            <a:ext cx="16954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SPROVOĐENJE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38A3EDBE-09ED-468F-93AA-C649345135E9}"/>
              </a:ext>
            </a:extLst>
          </p:cNvPr>
          <p:cNvSpPr>
            <a:spLocks noGrp="1"/>
          </p:cNvSpPr>
          <p:nvPr/>
        </p:nvSpPr>
        <p:spPr>
          <a:xfrm>
            <a:off x="3028950" y="2686050"/>
            <a:ext cx="8020050" cy="704850"/>
          </a:xfrm>
          <a:prstGeom prst="roundRect">
            <a:avLst>
              <a:gd name="adj" fmla="val 10811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746A17-BFA3-43BD-8CE0-2EBC70D903EB}"/>
              </a:ext>
            </a:extLst>
          </p:cNvPr>
          <p:cNvSpPr>
            <a:spLocks noGrp="1"/>
          </p:cNvSpPr>
          <p:nvPr/>
        </p:nvSpPr>
        <p:spPr>
          <a:xfrm>
            <a:off x="3276600" y="2847975"/>
            <a:ext cx="75247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Praćenje publikacija, verzija, prava, licenci i rokova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849320E-B3B8-423D-864F-D31330A16195}"/>
              </a:ext>
            </a:extLst>
          </p:cNvPr>
          <p:cNvSpPr>
            <a:spLocks noGrp="1"/>
          </p:cNvSpPr>
          <p:nvPr/>
        </p:nvSpPr>
        <p:spPr>
          <a:xfrm>
            <a:off x="723900" y="3810000"/>
            <a:ext cx="2000250" cy="704850"/>
          </a:xfrm>
          <a:prstGeom prst="roundRect">
            <a:avLst>
              <a:gd name="adj" fmla="val 10811"/>
            </a:avLst>
          </a:prstGeom>
          <a:solidFill>
            <a:srgbClr val="102A43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90C802-961C-4B88-B9B3-765D0D9F6082}"/>
              </a:ext>
            </a:extLst>
          </p:cNvPr>
          <p:cNvSpPr>
            <a:spLocks noGrp="1"/>
          </p:cNvSpPr>
          <p:nvPr/>
        </p:nvSpPr>
        <p:spPr>
          <a:xfrm>
            <a:off x="876300" y="4010025"/>
            <a:ext cx="16954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IZVEŠTAVANJE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D9EE132-8B0A-4D23-8199-ADC5F8395638}"/>
              </a:ext>
            </a:extLst>
          </p:cNvPr>
          <p:cNvSpPr>
            <a:spLocks noGrp="1"/>
          </p:cNvSpPr>
          <p:nvPr/>
        </p:nvSpPr>
        <p:spPr>
          <a:xfrm>
            <a:off x="3028950" y="3810000"/>
            <a:ext cx="8020050" cy="704850"/>
          </a:xfrm>
          <a:prstGeom prst="roundRect">
            <a:avLst>
              <a:gd name="adj" fmla="val 10811"/>
            </a:avLst>
          </a:prstGeom>
          <a:solidFill>
            <a:srgbClr val="DDEFEA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8AC1F8-202C-4DF1-8C7E-9695535AC303}"/>
              </a:ext>
            </a:extLst>
          </p:cNvPr>
          <p:cNvSpPr>
            <a:spLocks noGrp="1"/>
          </p:cNvSpPr>
          <p:nvPr/>
        </p:nvSpPr>
        <p:spPr>
          <a:xfrm>
            <a:off x="3276600" y="3971925"/>
            <a:ext cx="75247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Dokazi o deponovanju, diseminaciji i usklađenosti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7B25F97-3102-415F-934A-CECEBA0F9C92}"/>
              </a:ext>
            </a:extLst>
          </p:cNvPr>
          <p:cNvSpPr>
            <a:spLocks noGrp="1"/>
          </p:cNvSpPr>
          <p:nvPr/>
        </p:nvSpPr>
        <p:spPr>
          <a:xfrm>
            <a:off x="723900" y="4933950"/>
            <a:ext cx="2000250" cy="704850"/>
          </a:xfrm>
          <a:prstGeom prst="roundRect">
            <a:avLst>
              <a:gd name="adj" fmla="val 10811"/>
            </a:avLst>
          </a:prstGeom>
          <a:solidFill>
            <a:srgbClr val="102A43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CBAA185-BC9E-44EE-91CB-2EDFD4DF1329}"/>
              </a:ext>
            </a:extLst>
          </p:cNvPr>
          <p:cNvSpPr>
            <a:spLocks noGrp="1"/>
          </p:cNvSpPr>
          <p:nvPr/>
        </p:nvSpPr>
        <p:spPr>
          <a:xfrm>
            <a:off x="876300" y="5133975"/>
            <a:ext cx="16954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NAKON PROJEKTA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4424F005-C96D-4811-B111-95A934CE5EC4}"/>
              </a:ext>
            </a:extLst>
          </p:cNvPr>
          <p:cNvSpPr>
            <a:spLocks noGrp="1"/>
          </p:cNvSpPr>
          <p:nvPr/>
        </p:nvSpPr>
        <p:spPr>
          <a:xfrm>
            <a:off x="3028950" y="4933950"/>
            <a:ext cx="8020050" cy="704850"/>
          </a:xfrm>
          <a:prstGeom prst="roundRect">
            <a:avLst>
              <a:gd name="adj" fmla="val 10811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57F95D-9BCB-4D41-A499-7907F8D55856}"/>
              </a:ext>
            </a:extLst>
          </p:cNvPr>
          <p:cNvSpPr>
            <a:spLocks noGrp="1"/>
          </p:cNvSpPr>
          <p:nvPr/>
        </p:nvSpPr>
        <p:spPr>
          <a:xfrm>
            <a:off x="3276600" y="5095875"/>
            <a:ext cx="75247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Dugoročno čuvanje, pristup i ponovna upotreba</a:t>
            </a:r>
          </a:p>
        </p:txBody>
      </p:sp>
    </p:spTree>
    <p:extLst>
      <p:ext uri="{BB962C8B-B14F-4D97-AF65-F5344CB8AC3E}">
        <p14:creationId xmlns:p14="http://schemas.microsoft.com/office/powerpoint/2010/main" val="588373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7E36978-B76D-4070-8655-F5AD217F5B97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Otvorenost se planira od početka projekta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94AF7D-BA2D-4897-8D6D-65D88D49089D}"/>
              </a:ext>
            </a:extLst>
          </p:cNvPr>
          <p:cNvSpPr>
            <a:spLocks noGrp="1"/>
          </p:cNvSpPr>
          <p:nvPr/>
        </p:nvSpPr>
        <p:spPr>
          <a:xfrm>
            <a:off x="609600" y="1123950"/>
            <a:ext cx="685800" cy="47625"/>
          </a:xfrm>
          <a:prstGeom prst="rect">
            <a:avLst/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ED7E31-884F-4D1C-820C-5AB9CFCFC176}"/>
              </a:ext>
            </a:extLst>
          </p:cNvPr>
          <p:cNvSpPr>
            <a:spLocks noGrp="1"/>
          </p:cNvSpPr>
          <p:nvPr/>
        </p:nvSpPr>
        <p:spPr>
          <a:xfrm>
            <a:off x="1524000" y="1028700"/>
            <a:ext cx="97155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Ključne odluke koje treba doneti unapred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A3E1B5-40CD-440B-8866-FB3EB0B296F1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10972800" cy="9525"/>
          </a:xfrm>
          <a:prstGeom prst="rect">
            <a:avLst/>
          </a:prstGeom>
          <a:solidFill>
            <a:srgbClr val="C9D4D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12322C-B6F4-4660-9665-D27F57C53B4E}"/>
              </a:ext>
            </a:extLst>
          </p:cNvPr>
          <p:cNvSpPr>
            <a:spLocks noGrp="1"/>
          </p:cNvSpPr>
          <p:nvPr/>
        </p:nvSpPr>
        <p:spPr>
          <a:xfrm>
            <a:off x="609600" y="6543675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Pravni fakultet Univerziteta u Beogradu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5DA775-CE75-421F-83AC-456AE9F330D3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5334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A48EB9C-087E-4195-A481-308617D55EB9}"/>
              </a:ext>
            </a:extLst>
          </p:cNvPr>
          <p:cNvSpPr>
            <a:spLocks noGrp="1"/>
          </p:cNvSpPr>
          <p:nvPr/>
        </p:nvSpPr>
        <p:spPr>
          <a:xfrm>
            <a:off x="609600" y="1657350"/>
            <a:ext cx="5219700" cy="361950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268E93B-54BC-45A0-8D07-92004E94555B}"/>
              </a:ext>
            </a:extLst>
          </p:cNvPr>
          <p:cNvSpPr>
            <a:spLocks noGrp="1"/>
          </p:cNvSpPr>
          <p:nvPr/>
        </p:nvSpPr>
        <p:spPr>
          <a:xfrm>
            <a:off x="6362700" y="1657350"/>
            <a:ext cx="5219700" cy="361950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DA6715-9C66-4C5C-B143-30E48FFF21CF}"/>
              </a:ext>
            </a:extLst>
          </p:cNvPr>
          <p:cNvSpPr>
            <a:spLocks noGrp="1"/>
          </p:cNvSpPr>
          <p:nvPr/>
        </p:nvSpPr>
        <p:spPr>
          <a:xfrm>
            <a:off x="876300" y="1924050"/>
            <a:ext cx="46863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425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REZULTATI I ODGOVORNOSTI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931948-57E6-4576-8555-416598791E1C}"/>
              </a:ext>
            </a:extLst>
          </p:cNvPr>
          <p:cNvSpPr>
            <a:spLocks noGrp="1"/>
          </p:cNvSpPr>
          <p:nvPr/>
        </p:nvSpPr>
        <p:spPr>
          <a:xfrm>
            <a:off x="6629400" y="1924050"/>
            <a:ext cx="46863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425" b="1">
                <a:solidFill>
                  <a:srgbClr val="D8654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D8654B"/>
                </a:solidFill>
                <a:latin typeface="DejaVu Sans"/>
                <a:ea typeface="DejaVu Sans"/>
                <a:cs typeface="DejaVu Sans"/>
              </a:rPr>
              <a:t>PRAVA I OGRANIČENJA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FC791E-1A1D-4275-A421-535BEE0CCDB4}"/>
              </a:ext>
            </a:extLst>
          </p:cNvPr>
          <p:cNvSpPr>
            <a:spLocks noGrp="1"/>
          </p:cNvSpPr>
          <p:nvPr/>
        </p:nvSpPr>
        <p:spPr>
          <a:xfrm>
            <a:off x="876300" y="2457450"/>
            <a:ext cx="4514850" cy="2381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28600" indent="-114300">
              <a:spcAft>
                <a:spcPts val="1300"/>
              </a:spcAft>
              <a:buChar char="•"/>
              <a:defRPr sz="1275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Koje vrste rezultata nastaju?</a:t>
            </a:r>
          </a:p>
          <a:p>
            <a:pPr marL="228600" indent="-114300">
              <a:spcAft>
                <a:spcPts val="1300"/>
              </a:spcAft>
              <a:buChar char="•"/>
              <a:defRPr sz="1275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Gde će se objaviti i deponovati?</a:t>
            </a:r>
          </a:p>
          <a:p>
            <a:pPr marL="228600" indent="-114300">
              <a:spcAft>
                <a:spcPts val="1300"/>
              </a:spcAft>
              <a:buChar char="•"/>
              <a:defRPr sz="1275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Koja verzija dokumenta može u repozitorijum?</a:t>
            </a:r>
          </a:p>
          <a:p>
            <a:pPr marL="228600" indent="-114300">
              <a:spcAft>
                <a:spcPts val="1300"/>
              </a:spcAft>
              <a:buChar char="•"/>
              <a:defRPr sz="1275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Ko je odgovoran za unos i proveru?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172468-7E84-4ACA-8DDD-D3D882A95C2A}"/>
              </a:ext>
            </a:extLst>
          </p:cNvPr>
          <p:cNvSpPr>
            <a:spLocks noGrp="1"/>
          </p:cNvSpPr>
          <p:nvPr/>
        </p:nvSpPr>
        <p:spPr>
          <a:xfrm>
            <a:off x="6629400" y="2457450"/>
            <a:ext cx="4514850" cy="2381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28600" indent="-114300">
              <a:spcAft>
                <a:spcPts val="1300"/>
              </a:spcAft>
              <a:buChar char="•"/>
              <a:defRPr sz="1275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Koja licenca će se koristiti?</a:t>
            </a:r>
          </a:p>
          <a:p>
            <a:pPr marL="228600" indent="-114300">
              <a:spcAft>
                <a:spcPts val="1300"/>
              </a:spcAft>
              <a:buChar char="•"/>
              <a:defRPr sz="1275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Kako se navode projekat i finansijer?</a:t>
            </a:r>
          </a:p>
          <a:p>
            <a:pPr marL="228600" indent="-114300">
              <a:spcAft>
                <a:spcPts val="1300"/>
              </a:spcAft>
              <a:buChar char="•"/>
              <a:defRPr sz="1275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Da li postoje embargo ili ugovorna ograničenja?</a:t>
            </a:r>
          </a:p>
          <a:p>
            <a:pPr marL="228600" indent="-114300">
              <a:spcAft>
                <a:spcPts val="1300"/>
              </a:spcAft>
              <a:buChar char="•"/>
              <a:defRPr sz="1275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75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Kako se štite lični i poverljivi podaci?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4411EB-F421-4120-B6E6-8B1377982EA5}"/>
              </a:ext>
            </a:extLst>
          </p:cNvPr>
          <p:cNvSpPr>
            <a:spLocks noGrp="1"/>
          </p:cNvSpPr>
          <p:nvPr/>
        </p:nvSpPr>
        <p:spPr>
          <a:xfrm>
            <a:off x="1714500" y="5638800"/>
            <a:ext cx="87630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5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Princip: otvoreno koliko je moguće, zatvoreno koliko je potrebno.</a:t>
            </a:r>
          </a:p>
        </p:txBody>
      </p:sp>
    </p:spTree>
    <p:extLst>
      <p:ext uri="{BB962C8B-B14F-4D97-AF65-F5344CB8AC3E}">
        <p14:creationId xmlns:p14="http://schemas.microsoft.com/office/powerpoint/2010/main" val="1266275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5407D6D6-8A39-49E4-9255-12130B2FA332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Institucionalni repozitorijum je osnovna infrastruktura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C7199A-EEE7-407D-BCC9-6C1E5BF3E3E5}"/>
              </a:ext>
            </a:extLst>
          </p:cNvPr>
          <p:cNvSpPr>
            <a:spLocks noGrp="1"/>
          </p:cNvSpPr>
          <p:nvPr/>
        </p:nvSpPr>
        <p:spPr>
          <a:xfrm>
            <a:off x="609600" y="1123950"/>
            <a:ext cx="685800" cy="47625"/>
          </a:xfrm>
          <a:prstGeom prst="rect">
            <a:avLst/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E73094-8812-49D4-BFC2-C35F3E077C0E}"/>
              </a:ext>
            </a:extLst>
          </p:cNvPr>
          <p:cNvSpPr>
            <a:spLocks noGrp="1"/>
          </p:cNvSpPr>
          <p:nvPr/>
        </p:nvSpPr>
        <p:spPr>
          <a:xfrm>
            <a:off x="1524000" y="1028700"/>
            <a:ext cx="97155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Više od mesta za čuvanje PDF dokumenata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FF111D-9888-4540-99EB-E0E326802A82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10972800" cy="9525"/>
          </a:xfrm>
          <a:prstGeom prst="rect">
            <a:avLst/>
          </a:prstGeom>
          <a:solidFill>
            <a:srgbClr val="C9D4D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A9357C-0CC2-49BD-BFED-56EC690F235B}"/>
              </a:ext>
            </a:extLst>
          </p:cNvPr>
          <p:cNvSpPr>
            <a:spLocks noGrp="1"/>
          </p:cNvSpPr>
          <p:nvPr/>
        </p:nvSpPr>
        <p:spPr>
          <a:xfrm>
            <a:off x="609600" y="6543675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Pravni fakultet Univerziteta u Beogradu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11C057-88DD-4278-AE4D-006751C1CD16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5334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8A07ED8-899A-4570-A897-CC7134C7FBEA}"/>
              </a:ext>
            </a:extLst>
          </p:cNvPr>
          <p:cNvSpPr>
            <a:spLocks noGrp="1"/>
          </p:cNvSpPr>
          <p:nvPr/>
        </p:nvSpPr>
        <p:spPr>
          <a:xfrm>
            <a:off x="4524375" y="2190750"/>
            <a:ext cx="3143250" cy="1809750"/>
          </a:xfrm>
          <a:prstGeom prst="roundRect">
            <a:avLst>
              <a:gd name="adj" fmla="val 4211"/>
            </a:avLst>
          </a:prstGeom>
          <a:solidFill>
            <a:srgbClr val="102A43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C5B65E-067B-4AD4-A409-D12D2B85FF90}"/>
              </a:ext>
            </a:extLst>
          </p:cNvPr>
          <p:cNvSpPr>
            <a:spLocks noGrp="1"/>
          </p:cNvSpPr>
          <p:nvPr/>
        </p:nvSpPr>
        <p:spPr>
          <a:xfrm>
            <a:off x="4810125" y="2647950"/>
            <a:ext cx="2571750" cy="914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INSTITUCIONALNI</a:t>
            </a:r>
          </a:p>
          <a:p>
            <a:pPr algn="ctr">
              <a:buNone/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REPOZITORIJUM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8FB8DA25-68D7-434B-86BB-EE181E339701}"/>
              </a:ext>
            </a:extLst>
          </p:cNvPr>
          <p:cNvSpPr>
            <a:spLocks noGrp="1"/>
          </p:cNvSpPr>
          <p:nvPr/>
        </p:nvSpPr>
        <p:spPr>
          <a:xfrm>
            <a:off x="685800" y="1733550"/>
            <a:ext cx="276225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40250D1-120E-4A2D-9110-1CDEA068AFA5}"/>
              </a:ext>
            </a:extLst>
          </p:cNvPr>
          <p:cNvSpPr>
            <a:spLocks noGrp="1"/>
          </p:cNvSpPr>
          <p:nvPr/>
        </p:nvSpPr>
        <p:spPr>
          <a:xfrm>
            <a:off x="685800" y="1733550"/>
            <a:ext cx="76200" cy="1428750"/>
          </a:xfrm>
          <a:prstGeom prst="roundRect">
            <a:avLst>
              <a:gd name="adj" fmla="val 50000"/>
            </a:avLst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5F4BAC-4481-4F0B-8775-02DE830CFB21}"/>
              </a:ext>
            </a:extLst>
          </p:cNvPr>
          <p:cNvSpPr>
            <a:spLocks noGrp="1"/>
          </p:cNvSpPr>
          <p:nvPr/>
        </p:nvSpPr>
        <p:spPr>
          <a:xfrm>
            <a:off x="933450" y="1943100"/>
            <a:ext cx="23050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ČUVA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C49D58-9DEE-48D1-9FB9-FB03075E4B4A}"/>
              </a:ext>
            </a:extLst>
          </p:cNvPr>
          <p:cNvSpPr>
            <a:spLocks noGrp="1"/>
          </p:cNvSpPr>
          <p:nvPr/>
        </p:nvSpPr>
        <p:spPr>
          <a:xfrm>
            <a:off x="933450" y="2400300"/>
            <a:ext cx="230505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publikacije i druge rezultate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38693B7-CCAD-4FBA-8484-817C780606D7}"/>
              </a:ext>
            </a:extLst>
          </p:cNvPr>
          <p:cNvSpPr>
            <a:spLocks noGrp="1"/>
          </p:cNvSpPr>
          <p:nvPr/>
        </p:nvSpPr>
        <p:spPr>
          <a:xfrm>
            <a:off x="685800" y="4095750"/>
            <a:ext cx="276225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0417C19-850A-438B-A313-2133FF0A1A25}"/>
              </a:ext>
            </a:extLst>
          </p:cNvPr>
          <p:cNvSpPr>
            <a:spLocks noGrp="1"/>
          </p:cNvSpPr>
          <p:nvPr/>
        </p:nvSpPr>
        <p:spPr>
          <a:xfrm>
            <a:off x="685800" y="4095750"/>
            <a:ext cx="76200" cy="1428750"/>
          </a:xfrm>
          <a:prstGeom prst="roundRect">
            <a:avLst>
              <a:gd name="adj" fmla="val 50000"/>
            </a:avLst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A94C224-2AF6-4B37-8627-CA27E5A90B3A}"/>
              </a:ext>
            </a:extLst>
          </p:cNvPr>
          <p:cNvSpPr>
            <a:spLocks noGrp="1"/>
          </p:cNvSpPr>
          <p:nvPr/>
        </p:nvSpPr>
        <p:spPr>
          <a:xfrm>
            <a:off x="933450" y="4305300"/>
            <a:ext cx="23050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OPISUJE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B04629-B417-4162-ACBF-799F1062AEEB}"/>
              </a:ext>
            </a:extLst>
          </p:cNvPr>
          <p:cNvSpPr>
            <a:spLocks noGrp="1"/>
          </p:cNvSpPr>
          <p:nvPr/>
        </p:nvSpPr>
        <p:spPr>
          <a:xfrm>
            <a:off x="933450" y="4762500"/>
            <a:ext cx="230505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standardizovanim metapodacima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50BD202-E87A-4944-94A3-5C24E606A1DA}"/>
              </a:ext>
            </a:extLst>
          </p:cNvPr>
          <p:cNvSpPr>
            <a:spLocks noGrp="1"/>
          </p:cNvSpPr>
          <p:nvPr/>
        </p:nvSpPr>
        <p:spPr>
          <a:xfrm>
            <a:off x="8743950" y="1733550"/>
            <a:ext cx="276225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4092B85-576F-46E0-86AE-03F144595BAF}"/>
              </a:ext>
            </a:extLst>
          </p:cNvPr>
          <p:cNvSpPr>
            <a:spLocks noGrp="1"/>
          </p:cNvSpPr>
          <p:nvPr/>
        </p:nvSpPr>
        <p:spPr>
          <a:xfrm>
            <a:off x="8743950" y="1733550"/>
            <a:ext cx="76200" cy="1428750"/>
          </a:xfrm>
          <a:prstGeom prst="roundRect">
            <a:avLst>
              <a:gd name="adj" fmla="val 50000"/>
            </a:avLst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43278F0-3CC1-4497-A524-4E1E3B7B86C1}"/>
              </a:ext>
            </a:extLst>
          </p:cNvPr>
          <p:cNvSpPr>
            <a:spLocks noGrp="1"/>
          </p:cNvSpPr>
          <p:nvPr/>
        </p:nvSpPr>
        <p:spPr>
          <a:xfrm>
            <a:off x="8991600" y="1943100"/>
            <a:ext cx="23050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POVEZUJE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F757E4-98E8-4697-9C62-750792343504}"/>
              </a:ext>
            </a:extLst>
          </p:cNvPr>
          <p:cNvSpPr>
            <a:spLocks noGrp="1"/>
          </p:cNvSpPr>
          <p:nvPr/>
        </p:nvSpPr>
        <p:spPr>
          <a:xfrm>
            <a:off x="8991600" y="2400300"/>
            <a:ext cx="230505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autore, ustanove i projekte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26229D19-F53B-4181-9D61-F94A0A91F708}"/>
              </a:ext>
            </a:extLst>
          </p:cNvPr>
          <p:cNvSpPr>
            <a:spLocks noGrp="1"/>
          </p:cNvSpPr>
          <p:nvPr/>
        </p:nvSpPr>
        <p:spPr>
          <a:xfrm>
            <a:off x="8743950" y="4095750"/>
            <a:ext cx="276225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E368DB3B-C8C9-4802-90A9-1F3F1E6E5DBA}"/>
              </a:ext>
            </a:extLst>
          </p:cNvPr>
          <p:cNvSpPr>
            <a:spLocks noGrp="1"/>
          </p:cNvSpPr>
          <p:nvPr/>
        </p:nvSpPr>
        <p:spPr>
          <a:xfrm>
            <a:off x="8743950" y="4095750"/>
            <a:ext cx="76200" cy="1428750"/>
          </a:xfrm>
          <a:prstGeom prst="roundRect">
            <a:avLst>
              <a:gd name="adj" fmla="val 50000"/>
            </a:avLst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A639B6F-060A-4CDB-B761-5F22D8E5346F}"/>
              </a:ext>
            </a:extLst>
          </p:cNvPr>
          <p:cNvSpPr>
            <a:spLocks noGrp="1"/>
          </p:cNvSpPr>
          <p:nvPr/>
        </p:nvSpPr>
        <p:spPr>
          <a:xfrm>
            <a:off x="8991600" y="4305300"/>
            <a:ext cx="23050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DOKAZUJE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6B87F75-E76B-44FB-91CB-03C18D9B2F8F}"/>
              </a:ext>
            </a:extLst>
          </p:cNvPr>
          <p:cNvSpPr>
            <a:spLocks noGrp="1"/>
          </p:cNvSpPr>
          <p:nvPr/>
        </p:nvSpPr>
        <p:spPr>
          <a:xfrm>
            <a:off x="8991600" y="4762500"/>
            <a:ext cx="230505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ispunjenje projektnih obaveza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6596D8E-E0D8-4604-B809-6EC6F661A3C3}"/>
              </a:ext>
            </a:extLst>
          </p:cNvPr>
          <p:cNvSpPr>
            <a:spLocks noGrp="1"/>
          </p:cNvSpPr>
          <p:nvPr/>
        </p:nvSpPr>
        <p:spPr>
          <a:xfrm>
            <a:off x="1809750" y="5657850"/>
            <a:ext cx="85725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Stabilniji je od privremenog projektnog sajta i ostaje deo institucionalne memorije.</a:t>
            </a:r>
          </a:p>
        </p:txBody>
      </p:sp>
    </p:spTree>
    <p:extLst>
      <p:ext uri="{BB962C8B-B14F-4D97-AF65-F5344CB8AC3E}">
        <p14:creationId xmlns:p14="http://schemas.microsoft.com/office/powerpoint/2010/main" val="1935356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D4FD4E67-17FE-4CF4-9347-23CE07FF2E21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Kvalitet metapodataka određuje vidljivost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86CE9-27F8-48AE-BE25-96F26A813F05}"/>
              </a:ext>
            </a:extLst>
          </p:cNvPr>
          <p:cNvSpPr>
            <a:spLocks noGrp="1"/>
          </p:cNvSpPr>
          <p:nvPr/>
        </p:nvSpPr>
        <p:spPr>
          <a:xfrm>
            <a:off x="609600" y="1123950"/>
            <a:ext cx="685800" cy="47625"/>
          </a:xfrm>
          <a:prstGeom prst="rect">
            <a:avLst/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64F106-A671-45D9-818F-A21CA26610F2}"/>
              </a:ext>
            </a:extLst>
          </p:cNvPr>
          <p:cNvSpPr>
            <a:spLocks noGrp="1"/>
          </p:cNvSpPr>
          <p:nvPr/>
        </p:nvSpPr>
        <p:spPr>
          <a:xfrm>
            <a:off x="1524000" y="1028700"/>
            <a:ext cx="97155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Informacija o rezultatu mora biti jasna ljudima i mašinama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BE7D02-4132-4721-AA27-713C2F54FA08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10972800" cy="9525"/>
          </a:xfrm>
          <a:prstGeom prst="rect">
            <a:avLst/>
          </a:prstGeom>
          <a:solidFill>
            <a:srgbClr val="C9D4D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A13163-2F13-4586-B066-9CBFB8781C31}"/>
              </a:ext>
            </a:extLst>
          </p:cNvPr>
          <p:cNvSpPr>
            <a:spLocks noGrp="1"/>
          </p:cNvSpPr>
          <p:nvPr/>
        </p:nvSpPr>
        <p:spPr>
          <a:xfrm>
            <a:off x="609600" y="6543675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Pravni fakultet Univerziteta u Beogradu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E71C12-8C64-4F5F-AE98-589D8927997F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5334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272BBC0-4E87-405F-9117-A94E472AC8A5}"/>
              </a:ext>
            </a:extLst>
          </p:cNvPr>
          <p:cNvSpPr>
            <a:spLocks noGrp="1"/>
          </p:cNvSpPr>
          <p:nvPr/>
        </p:nvSpPr>
        <p:spPr>
          <a:xfrm>
            <a:off x="685800" y="1619250"/>
            <a:ext cx="5143500" cy="619125"/>
          </a:xfrm>
          <a:prstGeom prst="roundRect">
            <a:avLst>
              <a:gd name="adj" fmla="val 12308"/>
            </a:avLst>
          </a:prstGeom>
          <a:solidFill>
            <a:srgbClr val="DDEFEA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36ABA7-2991-4BCD-9C8E-91BD6957F275}"/>
              </a:ext>
            </a:extLst>
          </p:cNvPr>
          <p:cNvSpPr>
            <a:spLocks noGrp="1"/>
          </p:cNvSpPr>
          <p:nvPr/>
        </p:nvSpPr>
        <p:spPr>
          <a:xfrm>
            <a:off x="895350" y="1771650"/>
            <a:ext cx="47244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350" b="1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Autor i ORCID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4D3BFF3-0AD7-495F-BD59-A453EDBACC99}"/>
              </a:ext>
            </a:extLst>
          </p:cNvPr>
          <p:cNvSpPr>
            <a:spLocks noGrp="1"/>
          </p:cNvSpPr>
          <p:nvPr/>
        </p:nvSpPr>
        <p:spPr>
          <a:xfrm>
            <a:off x="6248400" y="1619250"/>
            <a:ext cx="5143500" cy="619125"/>
          </a:xfrm>
          <a:prstGeom prst="roundRect">
            <a:avLst>
              <a:gd name="adj" fmla="val 12308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57B0C5-7802-40C2-B5B2-31442D5AE6F7}"/>
              </a:ext>
            </a:extLst>
          </p:cNvPr>
          <p:cNvSpPr>
            <a:spLocks noGrp="1"/>
          </p:cNvSpPr>
          <p:nvPr/>
        </p:nvSpPr>
        <p:spPr>
          <a:xfrm>
            <a:off x="6457950" y="1771650"/>
            <a:ext cx="47244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350" b="1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Naslov i vrsta rada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6087E33-CC6B-4260-A2E0-7FFDA8AABCF2}"/>
              </a:ext>
            </a:extLst>
          </p:cNvPr>
          <p:cNvSpPr>
            <a:spLocks noGrp="1"/>
          </p:cNvSpPr>
          <p:nvPr/>
        </p:nvSpPr>
        <p:spPr>
          <a:xfrm>
            <a:off x="685800" y="2495550"/>
            <a:ext cx="5143500" cy="619125"/>
          </a:xfrm>
          <a:prstGeom prst="roundRect">
            <a:avLst>
              <a:gd name="adj" fmla="val 12308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81B166-0D62-4787-95CC-BB17841876CC}"/>
              </a:ext>
            </a:extLst>
          </p:cNvPr>
          <p:cNvSpPr>
            <a:spLocks noGrp="1"/>
          </p:cNvSpPr>
          <p:nvPr/>
        </p:nvSpPr>
        <p:spPr>
          <a:xfrm>
            <a:off x="895350" y="2647950"/>
            <a:ext cx="47244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Afilijacija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0D07217-6AF7-44F2-8361-F8B39DDB7C93}"/>
              </a:ext>
            </a:extLst>
          </p:cNvPr>
          <p:cNvSpPr>
            <a:spLocks noGrp="1"/>
          </p:cNvSpPr>
          <p:nvPr/>
        </p:nvSpPr>
        <p:spPr>
          <a:xfrm>
            <a:off x="6248400" y="2495550"/>
            <a:ext cx="5143500" cy="619125"/>
          </a:xfrm>
          <a:prstGeom prst="roundRect">
            <a:avLst>
              <a:gd name="adj" fmla="val 12308"/>
            </a:avLst>
          </a:prstGeom>
          <a:solidFill>
            <a:srgbClr val="DDEFEA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6D6424-43EC-4293-9A06-BECAF9780EFB}"/>
              </a:ext>
            </a:extLst>
          </p:cNvPr>
          <p:cNvSpPr>
            <a:spLocks noGrp="1"/>
          </p:cNvSpPr>
          <p:nvPr/>
        </p:nvSpPr>
        <p:spPr>
          <a:xfrm>
            <a:off x="6457950" y="2647950"/>
            <a:ext cx="47244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Časopis ili izdavač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9BB2EB8-48B2-46D3-A745-B338EF447FC8}"/>
              </a:ext>
            </a:extLst>
          </p:cNvPr>
          <p:cNvSpPr>
            <a:spLocks noGrp="1"/>
          </p:cNvSpPr>
          <p:nvPr/>
        </p:nvSpPr>
        <p:spPr>
          <a:xfrm>
            <a:off x="685800" y="3371850"/>
            <a:ext cx="5143500" cy="619125"/>
          </a:xfrm>
          <a:prstGeom prst="roundRect">
            <a:avLst>
              <a:gd name="adj" fmla="val 12308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B86CCA-5978-4500-867E-2F73BB467367}"/>
              </a:ext>
            </a:extLst>
          </p:cNvPr>
          <p:cNvSpPr>
            <a:spLocks noGrp="1"/>
          </p:cNvSpPr>
          <p:nvPr/>
        </p:nvSpPr>
        <p:spPr>
          <a:xfrm>
            <a:off x="895350" y="3524250"/>
            <a:ext cx="47244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Projekat i finansijer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EE6398A-2D7D-4329-8F28-732A08A815BD}"/>
              </a:ext>
            </a:extLst>
          </p:cNvPr>
          <p:cNvSpPr>
            <a:spLocks noGrp="1"/>
          </p:cNvSpPr>
          <p:nvPr/>
        </p:nvSpPr>
        <p:spPr>
          <a:xfrm>
            <a:off x="6248400" y="3371850"/>
            <a:ext cx="5143500" cy="619125"/>
          </a:xfrm>
          <a:prstGeom prst="roundRect">
            <a:avLst>
              <a:gd name="adj" fmla="val 12308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A27E64-B2EB-4C6C-9EE9-EB4F81F9B1EB}"/>
              </a:ext>
            </a:extLst>
          </p:cNvPr>
          <p:cNvSpPr>
            <a:spLocks noGrp="1"/>
          </p:cNvSpPr>
          <p:nvPr/>
        </p:nvSpPr>
        <p:spPr>
          <a:xfrm>
            <a:off x="6457950" y="3524250"/>
            <a:ext cx="47244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Licenca i verzija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7FC2538B-959E-4B84-A0F1-37F781DDCABD}"/>
              </a:ext>
            </a:extLst>
          </p:cNvPr>
          <p:cNvSpPr>
            <a:spLocks noGrp="1"/>
          </p:cNvSpPr>
          <p:nvPr/>
        </p:nvSpPr>
        <p:spPr>
          <a:xfrm>
            <a:off x="685800" y="4248150"/>
            <a:ext cx="5143500" cy="619125"/>
          </a:xfrm>
          <a:prstGeom prst="roundRect">
            <a:avLst>
              <a:gd name="adj" fmla="val 12308"/>
            </a:avLst>
          </a:prstGeom>
          <a:solidFill>
            <a:srgbClr val="DDEFEA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7728379-716A-4552-8D29-3E9A612BA2DE}"/>
              </a:ext>
            </a:extLst>
          </p:cNvPr>
          <p:cNvSpPr>
            <a:spLocks noGrp="1"/>
          </p:cNvSpPr>
          <p:nvPr/>
        </p:nvSpPr>
        <p:spPr>
          <a:xfrm>
            <a:off x="895350" y="4400550"/>
            <a:ext cx="47244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DOI ili trajna adresa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DB14CA13-D969-4E8E-AB70-B7331BE0E52E}"/>
              </a:ext>
            </a:extLst>
          </p:cNvPr>
          <p:cNvSpPr>
            <a:spLocks noGrp="1"/>
          </p:cNvSpPr>
          <p:nvPr/>
        </p:nvSpPr>
        <p:spPr>
          <a:xfrm>
            <a:off x="6248400" y="4248150"/>
            <a:ext cx="5143500" cy="619125"/>
          </a:xfrm>
          <a:prstGeom prst="roundRect">
            <a:avLst>
              <a:gd name="adj" fmla="val 12308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97C146-B2D0-4927-89EC-61E5C87EDE67}"/>
              </a:ext>
            </a:extLst>
          </p:cNvPr>
          <p:cNvSpPr>
            <a:spLocks noGrp="1"/>
          </p:cNvSpPr>
          <p:nvPr/>
        </p:nvSpPr>
        <p:spPr>
          <a:xfrm>
            <a:off x="6457950" y="4400550"/>
            <a:ext cx="47244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Apstrakt i ključne reči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BA0C50B0-3615-4145-91DF-F4886151698A}"/>
              </a:ext>
            </a:extLst>
          </p:cNvPr>
          <p:cNvSpPr>
            <a:spLocks noGrp="1"/>
          </p:cNvSpPr>
          <p:nvPr/>
        </p:nvSpPr>
        <p:spPr>
          <a:xfrm>
            <a:off x="1733550" y="5391150"/>
            <a:ext cx="8724900" cy="590550"/>
          </a:xfrm>
          <a:prstGeom prst="roundRect">
            <a:avLst>
              <a:gd name="adj" fmla="val 12903"/>
            </a:avLst>
          </a:prstGeom>
          <a:solidFill>
            <a:srgbClr val="102A43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8C2D1A0-4C1D-46F0-AC2E-9B03BD3DD0DD}"/>
              </a:ext>
            </a:extLst>
          </p:cNvPr>
          <p:cNvSpPr>
            <a:spLocks noGrp="1"/>
          </p:cNvSpPr>
          <p:nvPr/>
        </p:nvSpPr>
        <p:spPr>
          <a:xfrm>
            <a:off x="2038350" y="5543550"/>
            <a:ext cx="81153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Tačni metapodaci omogućavaju pronalaženje, povezivanje, indeksiranje i pouzdano izveštavanje.</a:t>
            </a:r>
          </a:p>
        </p:txBody>
      </p:sp>
    </p:spTree>
    <p:extLst>
      <p:ext uri="{BB962C8B-B14F-4D97-AF65-F5344CB8AC3E}">
        <p14:creationId xmlns:p14="http://schemas.microsoft.com/office/powerpoint/2010/main" val="491441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2B21ABE0-F410-42AA-806E-5E54A7F76F08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Trajni identifikatori grade pouzdane veze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A1558D-1AB4-41B2-B352-6B71330C9CFA}"/>
              </a:ext>
            </a:extLst>
          </p:cNvPr>
          <p:cNvSpPr>
            <a:spLocks noGrp="1"/>
          </p:cNvSpPr>
          <p:nvPr/>
        </p:nvSpPr>
        <p:spPr>
          <a:xfrm>
            <a:off x="609600" y="1123950"/>
            <a:ext cx="685800" cy="47625"/>
          </a:xfrm>
          <a:prstGeom prst="rect">
            <a:avLst/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24CE59-BB1C-468B-A40E-1FD44AE6FABF}"/>
              </a:ext>
            </a:extLst>
          </p:cNvPr>
          <p:cNvSpPr>
            <a:spLocks noGrp="1"/>
          </p:cNvSpPr>
          <p:nvPr/>
        </p:nvSpPr>
        <p:spPr>
          <a:xfrm>
            <a:off x="1524000" y="1028700"/>
            <a:ext cx="97155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Istraživač, rezultat, institucija i projekat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902232-DEE8-4AAC-8C88-C1351EB2B2A3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10972800" cy="9525"/>
          </a:xfrm>
          <a:prstGeom prst="rect">
            <a:avLst/>
          </a:prstGeom>
          <a:solidFill>
            <a:srgbClr val="C9D4D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FD0DE1-F776-4FBA-A44C-E3A161595009}"/>
              </a:ext>
            </a:extLst>
          </p:cNvPr>
          <p:cNvSpPr>
            <a:spLocks noGrp="1"/>
          </p:cNvSpPr>
          <p:nvPr/>
        </p:nvSpPr>
        <p:spPr>
          <a:xfrm>
            <a:off x="609600" y="6543675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Pravni fakultet Univerziteta u Beogradu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FA7B02-4D81-4D29-94EB-D7970374E807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5334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E17BCF5-95A7-4E19-B13A-5D5F2F223D60}"/>
              </a:ext>
            </a:extLst>
          </p:cNvPr>
          <p:cNvSpPr>
            <a:spLocks noGrp="1"/>
          </p:cNvSpPr>
          <p:nvPr/>
        </p:nvSpPr>
        <p:spPr>
          <a:xfrm>
            <a:off x="609600" y="1638300"/>
            <a:ext cx="5257800" cy="163830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C0EB75D-ECB0-404D-BEBB-6C5A2ADDC81E}"/>
              </a:ext>
            </a:extLst>
          </p:cNvPr>
          <p:cNvSpPr>
            <a:spLocks noGrp="1"/>
          </p:cNvSpPr>
          <p:nvPr/>
        </p:nvSpPr>
        <p:spPr>
          <a:xfrm>
            <a:off x="609600" y="1638300"/>
            <a:ext cx="76200" cy="1638300"/>
          </a:xfrm>
          <a:prstGeom prst="roundRect">
            <a:avLst>
              <a:gd name="adj" fmla="val 50000"/>
            </a:avLst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898F0B-667E-4755-8191-8B5B9DE5098C}"/>
              </a:ext>
            </a:extLst>
          </p:cNvPr>
          <p:cNvSpPr>
            <a:spLocks noGrp="1"/>
          </p:cNvSpPr>
          <p:nvPr/>
        </p:nvSpPr>
        <p:spPr>
          <a:xfrm>
            <a:off x="857250" y="1847850"/>
            <a:ext cx="48006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ORCID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CAE691-A72F-4903-B06B-4FFC03F808E2}"/>
              </a:ext>
            </a:extLst>
          </p:cNvPr>
          <p:cNvSpPr>
            <a:spLocks noGrp="1"/>
          </p:cNvSpPr>
          <p:nvPr/>
        </p:nvSpPr>
        <p:spPr>
          <a:xfrm>
            <a:off x="857250" y="2305050"/>
            <a:ext cx="4800600" cy="800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Jednoznačno identifikuje istraživača, uprkos promeni prezimena ili različitom zapisu imena.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8E36CC4-E689-4C82-A47B-17D3DA5BF173}"/>
              </a:ext>
            </a:extLst>
          </p:cNvPr>
          <p:cNvSpPr>
            <a:spLocks noGrp="1"/>
          </p:cNvSpPr>
          <p:nvPr/>
        </p:nvSpPr>
        <p:spPr>
          <a:xfrm>
            <a:off x="6172200" y="1638300"/>
            <a:ext cx="5257800" cy="163830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E44BA4B-DFF6-4279-BA72-940BF472FE99}"/>
              </a:ext>
            </a:extLst>
          </p:cNvPr>
          <p:cNvSpPr>
            <a:spLocks noGrp="1"/>
          </p:cNvSpPr>
          <p:nvPr/>
        </p:nvSpPr>
        <p:spPr>
          <a:xfrm>
            <a:off x="6172200" y="1638300"/>
            <a:ext cx="76200" cy="1638300"/>
          </a:xfrm>
          <a:prstGeom prst="roundRect">
            <a:avLst>
              <a:gd name="adj" fmla="val 50000"/>
            </a:avLst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7849DE-E25E-4990-8DB7-266E773B10C8}"/>
              </a:ext>
            </a:extLst>
          </p:cNvPr>
          <p:cNvSpPr>
            <a:spLocks noGrp="1"/>
          </p:cNvSpPr>
          <p:nvPr/>
        </p:nvSpPr>
        <p:spPr>
          <a:xfrm>
            <a:off x="6419850" y="1847850"/>
            <a:ext cx="48006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DOI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C41A27-1026-4507-ADEC-B8333CBB3C50}"/>
              </a:ext>
            </a:extLst>
          </p:cNvPr>
          <p:cNvSpPr>
            <a:spLocks noGrp="1"/>
          </p:cNvSpPr>
          <p:nvPr/>
        </p:nvSpPr>
        <p:spPr>
          <a:xfrm>
            <a:off x="6419850" y="2305050"/>
            <a:ext cx="4800600" cy="800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Trajno identifikuje publikaciju, skup podataka ili drugi digitalni rezultat.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73FC268-C8B4-4136-90F5-F4ED95752D6A}"/>
              </a:ext>
            </a:extLst>
          </p:cNvPr>
          <p:cNvSpPr>
            <a:spLocks noGrp="1"/>
          </p:cNvSpPr>
          <p:nvPr/>
        </p:nvSpPr>
        <p:spPr>
          <a:xfrm>
            <a:off x="609600" y="3638550"/>
            <a:ext cx="5257800" cy="163830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98D753A-C136-414A-B368-27DC449C80E9}"/>
              </a:ext>
            </a:extLst>
          </p:cNvPr>
          <p:cNvSpPr>
            <a:spLocks noGrp="1"/>
          </p:cNvSpPr>
          <p:nvPr/>
        </p:nvSpPr>
        <p:spPr>
          <a:xfrm>
            <a:off x="609600" y="3638550"/>
            <a:ext cx="76200" cy="1638300"/>
          </a:xfrm>
          <a:prstGeom prst="roundRect">
            <a:avLst>
              <a:gd name="adj" fmla="val 50000"/>
            </a:avLst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69F4A2F-8566-4D90-A326-2F3A9D85AF46}"/>
              </a:ext>
            </a:extLst>
          </p:cNvPr>
          <p:cNvSpPr>
            <a:spLocks noGrp="1"/>
          </p:cNvSpPr>
          <p:nvPr/>
        </p:nvSpPr>
        <p:spPr>
          <a:xfrm>
            <a:off x="857250" y="3848100"/>
            <a:ext cx="48006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PROJEKAT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08E8064-C187-4D31-AD24-BCCB3464BA9A}"/>
              </a:ext>
            </a:extLst>
          </p:cNvPr>
          <p:cNvSpPr>
            <a:spLocks noGrp="1"/>
          </p:cNvSpPr>
          <p:nvPr/>
        </p:nvSpPr>
        <p:spPr>
          <a:xfrm>
            <a:off x="857250" y="4305300"/>
            <a:ext cx="4800600" cy="800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Naziv, akronim i broj granta povezuju rezultat sa izvorom finansiranja.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85EC68C2-D987-4204-BC0A-37CD6D258568}"/>
              </a:ext>
            </a:extLst>
          </p:cNvPr>
          <p:cNvSpPr>
            <a:spLocks noGrp="1"/>
          </p:cNvSpPr>
          <p:nvPr/>
        </p:nvSpPr>
        <p:spPr>
          <a:xfrm>
            <a:off x="6172200" y="3638550"/>
            <a:ext cx="5257800" cy="163830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B5F64A3A-9755-4171-B2CC-BF2EA4A88057}"/>
              </a:ext>
            </a:extLst>
          </p:cNvPr>
          <p:cNvSpPr>
            <a:spLocks noGrp="1"/>
          </p:cNvSpPr>
          <p:nvPr/>
        </p:nvSpPr>
        <p:spPr>
          <a:xfrm>
            <a:off x="6172200" y="3638550"/>
            <a:ext cx="76200" cy="1638300"/>
          </a:xfrm>
          <a:prstGeom prst="roundRect">
            <a:avLst>
              <a:gd name="adj" fmla="val 50000"/>
            </a:avLst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E49985-EA3C-4DE7-9F8A-3A77EF3D8722}"/>
              </a:ext>
            </a:extLst>
          </p:cNvPr>
          <p:cNvSpPr>
            <a:spLocks noGrp="1"/>
          </p:cNvSpPr>
          <p:nvPr/>
        </p:nvSpPr>
        <p:spPr>
          <a:xfrm>
            <a:off x="6419850" y="3848100"/>
            <a:ext cx="48006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USTANOVA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EB7EBC8-1F4B-4F8A-8B8A-041460FEBAF2}"/>
              </a:ext>
            </a:extLst>
          </p:cNvPr>
          <p:cNvSpPr>
            <a:spLocks noGrp="1"/>
          </p:cNvSpPr>
          <p:nvPr/>
        </p:nvSpPr>
        <p:spPr>
          <a:xfrm>
            <a:off x="6419850" y="4305300"/>
            <a:ext cx="4800600" cy="800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Standardizovan naziv i identifikator objedinjuju institucionalnu produkciju.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99EACF-F802-425E-8EA8-5EB5211A32CF}"/>
              </a:ext>
            </a:extLst>
          </p:cNvPr>
          <p:cNvSpPr>
            <a:spLocks noGrp="1"/>
          </p:cNvSpPr>
          <p:nvPr/>
        </p:nvSpPr>
        <p:spPr>
          <a:xfrm>
            <a:off x="1905000" y="5695950"/>
            <a:ext cx="83820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Rezultat postaje deo mreže proverljivih i automatski povezivih podataka.</a:t>
            </a:r>
          </a:p>
        </p:txBody>
      </p:sp>
    </p:spTree>
    <p:extLst>
      <p:ext uri="{BB962C8B-B14F-4D97-AF65-F5344CB8AC3E}">
        <p14:creationId xmlns:p14="http://schemas.microsoft.com/office/powerpoint/2010/main" val="2133422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7C741841-D972-45A0-9EB4-A035C6FA0282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FAIR principi ne znače da svi podaci moraju biti otvoreni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B9A684-9E9B-487F-87DB-6D4B6E4570C3}"/>
              </a:ext>
            </a:extLst>
          </p:cNvPr>
          <p:cNvSpPr>
            <a:spLocks noGrp="1"/>
          </p:cNvSpPr>
          <p:nvPr/>
        </p:nvSpPr>
        <p:spPr>
          <a:xfrm>
            <a:off x="609600" y="1123950"/>
            <a:ext cx="685800" cy="47625"/>
          </a:xfrm>
          <a:prstGeom prst="rect">
            <a:avLst/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351860-D9FB-42F5-BDBE-744E8A2BC616}"/>
              </a:ext>
            </a:extLst>
          </p:cNvPr>
          <p:cNvSpPr>
            <a:spLocks noGrp="1"/>
          </p:cNvSpPr>
          <p:nvPr/>
        </p:nvSpPr>
        <p:spPr>
          <a:xfrm>
            <a:off x="1524000" y="1028700"/>
            <a:ext cx="97155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Cilj je odgovorno upravljanje i mogućnost ponovne upotrebe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F7A011-F5AF-47CE-A863-BBBB783A4083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10972800" cy="9525"/>
          </a:xfrm>
          <a:prstGeom prst="rect">
            <a:avLst/>
          </a:prstGeom>
          <a:solidFill>
            <a:srgbClr val="C9D4D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83C1DC-83E9-45C0-8C16-F8F1E5184816}"/>
              </a:ext>
            </a:extLst>
          </p:cNvPr>
          <p:cNvSpPr>
            <a:spLocks noGrp="1"/>
          </p:cNvSpPr>
          <p:nvPr/>
        </p:nvSpPr>
        <p:spPr>
          <a:xfrm>
            <a:off x="609600" y="6543675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Pravni fakultet Univerziteta u Beogradu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A2624D-7CA3-413F-B4EE-F92D4A1557F6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5334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BF9C60B-BBC5-4B78-BEBE-684141C3C8C2}"/>
              </a:ext>
            </a:extLst>
          </p:cNvPr>
          <p:cNvSpPr>
            <a:spLocks noGrp="1"/>
          </p:cNvSpPr>
          <p:nvPr/>
        </p:nvSpPr>
        <p:spPr>
          <a:xfrm>
            <a:off x="609600" y="1676400"/>
            <a:ext cx="2400300" cy="2628900"/>
          </a:xfrm>
          <a:prstGeom prst="roundRect">
            <a:avLst>
              <a:gd name="adj" fmla="val 3175"/>
            </a:avLst>
          </a:prstGeom>
          <a:solidFill>
            <a:srgbClr val="DDEFEA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1F4DB6-0811-4897-B425-016741B95511}"/>
              </a:ext>
            </a:extLst>
          </p:cNvPr>
          <p:cNvSpPr>
            <a:spLocks noGrp="1"/>
          </p:cNvSpPr>
          <p:nvPr/>
        </p:nvSpPr>
        <p:spPr>
          <a:xfrm>
            <a:off x="1295400" y="1924050"/>
            <a:ext cx="1028700" cy="914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4350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F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4CF0F3-F722-40E5-A4E3-F8F1C6A72B47}"/>
              </a:ext>
            </a:extLst>
          </p:cNvPr>
          <p:cNvSpPr>
            <a:spLocks noGrp="1"/>
          </p:cNvSpPr>
          <p:nvPr/>
        </p:nvSpPr>
        <p:spPr>
          <a:xfrm>
            <a:off x="781050" y="3009900"/>
            <a:ext cx="20574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FINDABLE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F40E0D-28E3-4AF9-A6DC-C2184A88AD33}"/>
              </a:ext>
            </a:extLst>
          </p:cNvPr>
          <p:cNvSpPr>
            <a:spLocks noGrp="1"/>
          </p:cNvSpPr>
          <p:nvPr/>
        </p:nvSpPr>
        <p:spPr>
          <a:xfrm>
            <a:off x="819150" y="3486150"/>
            <a:ext cx="19812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125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Pronalažljivi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C5D5DFE-B7CF-4D12-8A9F-CCBDAB288E00}"/>
              </a:ext>
            </a:extLst>
          </p:cNvPr>
          <p:cNvSpPr>
            <a:spLocks noGrp="1"/>
          </p:cNvSpPr>
          <p:nvPr/>
        </p:nvSpPr>
        <p:spPr>
          <a:xfrm>
            <a:off x="3390900" y="1676400"/>
            <a:ext cx="2400300" cy="2628900"/>
          </a:xfrm>
          <a:prstGeom prst="roundRect">
            <a:avLst>
              <a:gd name="adj" fmla="val 3175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9D0382-AFAB-40D5-8804-7B3622D480BD}"/>
              </a:ext>
            </a:extLst>
          </p:cNvPr>
          <p:cNvSpPr>
            <a:spLocks noGrp="1"/>
          </p:cNvSpPr>
          <p:nvPr/>
        </p:nvSpPr>
        <p:spPr>
          <a:xfrm>
            <a:off x="4076700" y="1924050"/>
            <a:ext cx="1028700" cy="914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4350" b="1">
                <a:solidFill>
                  <a:srgbClr val="D8654B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D8654B"/>
                </a:solidFill>
                <a:latin typeface="DejaVu Sans"/>
                <a:ea typeface="DejaVu Sans"/>
                <a:cs typeface="DejaVu Sans"/>
              </a:rPr>
              <a:t>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FD56C9-1694-48EF-A431-F1C040816E4C}"/>
              </a:ext>
            </a:extLst>
          </p:cNvPr>
          <p:cNvSpPr>
            <a:spLocks noGrp="1"/>
          </p:cNvSpPr>
          <p:nvPr/>
        </p:nvSpPr>
        <p:spPr>
          <a:xfrm>
            <a:off x="3562350" y="3009900"/>
            <a:ext cx="20574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ACCESSIBLE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D66CB9-DBEC-4AED-A790-5A6FB8BE6955}"/>
              </a:ext>
            </a:extLst>
          </p:cNvPr>
          <p:cNvSpPr>
            <a:spLocks noGrp="1"/>
          </p:cNvSpPr>
          <p:nvPr/>
        </p:nvSpPr>
        <p:spPr>
          <a:xfrm>
            <a:off x="3600450" y="3486150"/>
            <a:ext cx="19812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125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Dostupni pod jasnim uslovima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5B826F01-5F67-4FC1-9AE5-C119BC1AE093}"/>
              </a:ext>
            </a:extLst>
          </p:cNvPr>
          <p:cNvSpPr>
            <a:spLocks noGrp="1"/>
          </p:cNvSpPr>
          <p:nvPr/>
        </p:nvSpPr>
        <p:spPr>
          <a:xfrm>
            <a:off x="6172200" y="1676400"/>
            <a:ext cx="2400300" cy="2628900"/>
          </a:xfrm>
          <a:prstGeom prst="roundRect">
            <a:avLst>
              <a:gd name="adj" fmla="val 3175"/>
            </a:avLst>
          </a:prstGeom>
          <a:solidFill>
            <a:srgbClr val="DDEFEA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8E16A3-2AC8-434B-A102-16680EA972E0}"/>
              </a:ext>
            </a:extLst>
          </p:cNvPr>
          <p:cNvSpPr>
            <a:spLocks noGrp="1"/>
          </p:cNvSpPr>
          <p:nvPr/>
        </p:nvSpPr>
        <p:spPr>
          <a:xfrm>
            <a:off x="6858000" y="1924050"/>
            <a:ext cx="1028700" cy="914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4350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I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C1E23F5-8F4F-4D4D-8025-969BD3E3541C}"/>
              </a:ext>
            </a:extLst>
          </p:cNvPr>
          <p:cNvSpPr>
            <a:spLocks noGrp="1"/>
          </p:cNvSpPr>
          <p:nvPr/>
        </p:nvSpPr>
        <p:spPr>
          <a:xfrm>
            <a:off x="6343650" y="3009900"/>
            <a:ext cx="20574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INTEROPERABLE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799773-580D-461B-B3FD-A10BBD7AD174}"/>
              </a:ext>
            </a:extLst>
          </p:cNvPr>
          <p:cNvSpPr>
            <a:spLocks noGrp="1"/>
          </p:cNvSpPr>
          <p:nvPr/>
        </p:nvSpPr>
        <p:spPr>
          <a:xfrm>
            <a:off x="6381750" y="3486150"/>
            <a:ext cx="19812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125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Povezivi sa drugim sistemima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50CE020-CC73-4F76-9575-E9E292043721}"/>
              </a:ext>
            </a:extLst>
          </p:cNvPr>
          <p:cNvSpPr>
            <a:spLocks noGrp="1"/>
          </p:cNvSpPr>
          <p:nvPr/>
        </p:nvSpPr>
        <p:spPr>
          <a:xfrm>
            <a:off x="8953500" y="1676400"/>
            <a:ext cx="2400300" cy="2628900"/>
          </a:xfrm>
          <a:prstGeom prst="roundRect">
            <a:avLst>
              <a:gd name="adj" fmla="val 3175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5AD9F8-894D-403D-B835-6DF14588FC41}"/>
              </a:ext>
            </a:extLst>
          </p:cNvPr>
          <p:cNvSpPr>
            <a:spLocks noGrp="1"/>
          </p:cNvSpPr>
          <p:nvPr/>
        </p:nvSpPr>
        <p:spPr>
          <a:xfrm>
            <a:off x="9639300" y="1924050"/>
            <a:ext cx="1028700" cy="914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4350" b="1">
                <a:solidFill>
                  <a:srgbClr val="D8654B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D8654B"/>
                </a:solidFill>
                <a:latin typeface="DejaVu Sans"/>
                <a:ea typeface="DejaVu Sans"/>
                <a:cs typeface="DejaVu Sans"/>
              </a:rPr>
              <a:t>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0C38B46-3E1C-42E9-9D92-C117AA38C4E4}"/>
              </a:ext>
            </a:extLst>
          </p:cNvPr>
          <p:cNvSpPr>
            <a:spLocks noGrp="1"/>
          </p:cNvSpPr>
          <p:nvPr/>
        </p:nvSpPr>
        <p:spPr>
          <a:xfrm>
            <a:off x="9124950" y="3009900"/>
            <a:ext cx="20574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REUSABLE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F6AF1E4-CC2A-4BD5-A0D9-293FE0A35B42}"/>
              </a:ext>
            </a:extLst>
          </p:cNvPr>
          <p:cNvSpPr>
            <a:spLocks noGrp="1"/>
          </p:cNvSpPr>
          <p:nvPr/>
        </p:nvSpPr>
        <p:spPr>
          <a:xfrm>
            <a:off x="9163050" y="3486150"/>
            <a:ext cx="19812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125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Pogodni za ponovnu upotrebu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EBFCE26D-1ED0-401B-A264-6A659299996E}"/>
              </a:ext>
            </a:extLst>
          </p:cNvPr>
          <p:cNvSpPr>
            <a:spLocks noGrp="1"/>
          </p:cNvSpPr>
          <p:nvPr/>
        </p:nvSpPr>
        <p:spPr>
          <a:xfrm>
            <a:off x="1762125" y="4762500"/>
            <a:ext cx="8667750" cy="1000125"/>
          </a:xfrm>
          <a:prstGeom prst="roundRect">
            <a:avLst>
              <a:gd name="adj" fmla="val 7619"/>
            </a:avLst>
          </a:prstGeom>
          <a:solidFill>
            <a:srgbClr val="102A43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9532E90-69A4-428E-AB93-D5A0E9DEDF6E}"/>
              </a:ext>
            </a:extLst>
          </p:cNvPr>
          <p:cNvSpPr>
            <a:spLocks noGrp="1"/>
          </p:cNvSpPr>
          <p:nvPr/>
        </p:nvSpPr>
        <p:spPr>
          <a:xfrm>
            <a:off x="2095500" y="4953000"/>
            <a:ext cx="80010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„Otvoreno koliko je moguće, zatvoreno koliko je potrebno“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133A17A-0FB6-4EE8-9FDD-F0ACAE093A51}"/>
              </a:ext>
            </a:extLst>
          </p:cNvPr>
          <p:cNvSpPr>
            <a:spLocks noGrp="1"/>
          </p:cNvSpPr>
          <p:nvPr/>
        </p:nvSpPr>
        <p:spPr>
          <a:xfrm>
            <a:off x="2095500" y="5391150"/>
            <a:ext cx="8001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125" b="0">
                <a:solidFill>
                  <a:srgbClr val="D9E2EC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D9E2EC"/>
                </a:solidFill>
                <a:latin typeface="DejaVu Sans"/>
                <a:ea typeface="DejaVu Sans"/>
                <a:cs typeface="DejaVu Sans"/>
              </a:rPr>
              <a:t>Ograničenja moraju imati jasan pravni, etički ili legitimni projektni razlog.</a:t>
            </a:r>
          </a:p>
        </p:txBody>
      </p:sp>
    </p:spTree>
    <p:extLst>
      <p:ext uri="{BB962C8B-B14F-4D97-AF65-F5344CB8AC3E}">
        <p14:creationId xmlns:p14="http://schemas.microsoft.com/office/powerpoint/2010/main" val="1130249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4CD1ECB-D529-4877-9C72-D1B533C64F73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Repozitorijum olakšava projektno izveštavanje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7C79590-F483-46C5-ADE9-6075AEBB323A}"/>
              </a:ext>
            </a:extLst>
          </p:cNvPr>
          <p:cNvSpPr>
            <a:spLocks noGrp="1"/>
          </p:cNvSpPr>
          <p:nvPr/>
        </p:nvSpPr>
        <p:spPr>
          <a:xfrm>
            <a:off x="609600" y="1123950"/>
            <a:ext cx="685800" cy="47625"/>
          </a:xfrm>
          <a:prstGeom prst="rect">
            <a:avLst/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FC026D-2FB9-42BB-8C5F-432FD0804DB3}"/>
              </a:ext>
            </a:extLst>
          </p:cNvPr>
          <p:cNvSpPr>
            <a:spLocks noGrp="1"/>
          </p:cNvSpPr>
          <p:nvPr/>
        </p:nvSpPr>
        <p:spPr>
          <a:xfrm>
            <a:off x="1524000" y="1028700"/>
            <a:ext cx="97155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Jedan uređeni zapis objedinjuje dokaze o rezultatu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293890-2BB8-45B2-8EB0-D48749D02976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10972800" cy="9525"/>
          </a:xfrm>
          <a:prstGeom prst="rect">
            <a:avLst/>
          </a:prstGeom>
          <a:solidFill>
            <a:srgbClr val="C9D4D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B2432F-2B29-47AD-937D-181058902BC4}"/>
              </a:ext>
            </a:extLst>
          </p:cNvPr>
          <p:cNvSpPr>
            <a:spLocks noGrp="1"/>
          </p:cNvSpPr>
          <p:nvPr/>
        </p:nvSpPr>
        <p:spPr>
          <a:xfrm>
            <a:off x="609600" y="6543675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Pravni fakultet Univerziteta u Beogradu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344D99-D93B-4140-A092-2A57AD66BF7E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5334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F5119E7-95CF-475C-91AE-DEAC722B7CD0}"/>
              </a:ext>
            </a:extLst>
          </p:cNvPr>
          <p:cNvSpPr>
            <a:spLocks noGrp="1"/>
          </p:cNvSpPr>
          <p:nvPr/>
        </p:nvSpPr>
        <p:spPr>
          <a:xfrm>
            <a:off x="609600" y="1676400"/>
            <a:ext cx="3390900" cy="160020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D010F1D-A5DA-428D-8223-21B94777C7F8}"/>
              </a:ext>
            </a:extLst>
          </p:cNvPr>
          <p:cNvSpPr>
            <a:spLocks noGrp="1"/>
          </p:cNvSpPr>
          <p:nvPr/>
        </p:nvSpPr>
        <p:spPr>
          <a:xfrm>
            <a:off x="609600" y="1676400"/>
            <a:ext cx="76200" cy="1600200"/>
          </a:xfrm>
          <a:prstGeom prst="roundRect">
            <a:avLst>
              <a:gd name="adj" fmla="val 50000"/>
            </a:avLst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78E460-9D7F-4BC9-B058-462815BF5BBF}"/>
              </a:ext>
            </a:extLst>
          </p:cNvPr>
          <p:cNvSpPr>
            <a:spLocks noGrp="1"/>
          </p:cNvSpPr>
          <p:nvPr/>
        </p:nvSpPr>
        <p:spPr>
          <a:xfrm>
            <a:off x="857250" y="1885950"/>
            <a:ext cx="29337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REZULTAT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D7E19A-A0D2-4067-B357-9C89D435B2FA}"/>
              </a:ext>
            </a:extLst>
          </p:cNvPr>
          <p:cNvSpPr>
            <a:spLocks noGrp="1"/>
          </p:cNvSpPr>
          <p:nvPr/>
        </p:nvSpPr>
        <p:spPr>
          <a:xfrm>
            <a:off x="857250" y="2343150"/>
            <a:ext cx="2933700" cy="762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Šta je nastalo i ko su autori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180E106-7FE6-4651-8779-E2756E728884}"/>
              </a:ext>
            </a:extLst>
          </p:cNvPr>
          <p:cNvSpPr>
            <a:spLocks noGrp="1"/>
          </p:cNvSpPr>
          <p:nvPr/>
        </p:nvSpPr>
        <p:spPr>
          <a:xfrm>
            <a:off x="4305300" y="1676400"/>
            <a:ext cx="3390900" cy="160020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8D87801-D920-4791-8CB7-4799E4EA959A}"/>
              </a:ext>
            </a:extLst>
          </p:cNvPr>
          <p:cNvSpPr>
            <a:spLocks noGrp="1"/>
          </p:cNvSpPr>
          <p:nvPr/>
        </p:nvSpPr>
        <p:spPr>
          <a:xfrm>
            <a:off x="4305300" y="1676400"/>
            <a:ext cx="76200" cy="1600200"/>
          </a:xfrm>
          <a:prstGeom prst="roundRect">
            <a:avLst>
              <a:gd name="adj" fmla="val 50000"/>
            </a:avLst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3A0082-EFED-4A78-92AD-6856D3AA41D8}"/>
              </a:ext>
            </a:extLst>
          </p:cNvPr>
          <p:cNvSpPr>
            <a:spLocks noGrp="1"/>
          </p:cNvSpPr>
          <p:nvPr/>
        </p:nvSpPr>
        <p:spPr>
          <a:xfrm>
            <a:off x="4552950" y="1885950"/>
            <a:ext cx="29337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POVEZANOST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3C74A8-2241-46A5-BC1F-363E3C45427B}"/>
              </a:ext>
            </a:extLst>
          </p:cNvPr>
          <p:cNvSpPr>
            <a:spLocks noGrp="1"/>
          </p:cNvSpPr>
          <p:nvPr/>
        </p:nvSpPr>
        <p:spPr>
          <a:xfrm>
            <a:off x="4552950" y="2343150"/>
            <a:ext cx="2933700" cy="762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Koji projekat i finansijer stoje iza rezultata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5A9E191-F345-41DB-9A57-5CA96577D3D1}"/>
              </a:ext>
            </a:extLst>
          </p:cNvPr>
          <p:cNvSpPr>
            <a:spLocks noGrp="1"/>
          </p:cNvSpPr>
          <p:nvPr/>
        </p:nvSpPr>
        <p:spPr>
          <a:xfrm>
            <a:off x="8001000" y="1676400"/>
            <a:ext cx="3390900" cy="160020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94A629BA-538A-4785-93F1-418015A3CFE5}"/>
              </a:ext>
            </a:extLst>
          </p:cNvPr>
          <p:cNvSpPr>
            <a:spLocks noGrp="1"/>
          </p:cNvSpPr>
          <p:nvPr/>
        </p:nvSpPr>
        <p:spPr>
          <a:xfrm>
            <a:off x="8001000" y="1676400"/>
            <a:ext cx="76200" cy="1600200"/>
          </a:xfrm>
          <a:prstGeom prst="roundRect">
            <a:avLst>
              <a:gd name="adj" fmla="val 50000"/>
            </a:avLst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E9CA63E-A11E-4C34-B24F-D9BF4BC8C5D1}"/>
              </a:ext>
            </a:extLst>
          </p:cNvPr>
          <p:cNvSpPr>
            <a:spLocks noGrp="1"/>
          </p:cNvSpPr>
          <p:nvPr/>
        </p:nvSpPr>
        <p:spPr>
          <a:xfrm>
            <a:off x="8248650" y="1885950"/>
            <a:ext cx="29337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PRISTUP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6CD35E-4EFA-4038-94EC-C4497C34F258}"/>
              </a:ext>
            </a:extLst>
          </p:cNvPr>
          <p:cNvSpPr>
            <a:spLocks noGrp="1"/>
          </p:cNvSpPr>
          <p:nvPr/>
        </p:nvSpPr>
        <p:spPr>
          <a:xfrm>
            <a:off x="8248650" y="2343150"/>
            <a:ext cx="2933700" cy="762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Gde je puni tekst i pod kojim uslovima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6DABD3A7-2A59-40E7-BBCA-684E1F696DE1}"/>
              </a:ext>
            </a:extLst>
          </p:cNvPr>
          <p:cNvSpPr>
            <a:spLocks noGrp="1"/>
          </p:cNvSpPr>
          <p:nvPr/>
        </p:nvSpPr>
        <p:spPr>
          <a:xfrm>
            <a:off x="609600" y="3638550"/>
            <a:ext cx="3390900" cy="160020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8272E732-47A8-47FC-B52E-FCBAB31B4378}"/>
              </a:ext>
            </a:extLst>
          </p:cNvPr>
          <p:cNvSpPr>
            <a:spLocks noGrp="1"/>
          </p:cNvSpPr>
          <p:nvPr/>
        </p:nvSpPr>
        <p:spPr>
          <a:xfrm>
            <a:off x="609600" y="3638550"/>
            <a:ext cx="76200" cy="1600200"/>
          </a:xfrm>
          <a:prstGeom prst="roundRect">
            <a:avLst>
              <a:gd name="adj" fmla="val 50000"/>
            </a:avLst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9630DE-F48C-439E-A1C7-61BC82295163}"/>
              </a:ext>
            </a:extLst>
          </p:cNvPr>
          <p:cNvSpPr>
            <a:spLocks noGrp="1"/>
          </p:cNvSpPr>
          <p:nvPr/>
        </p:nvSpPr>
        <p:spPr>
          <a:xfrm>
            <a:off x="857250" y="3848100"/>
            <a:ext cx="29337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VERZIJA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0A4BD97-30C7-4501-BFF0-DE8DB209F974}"/>
              </a:ext>
            </a:extLst>
          </p:cNvPr>
          <p:cNvSpPr>
            <a:spLocks noGrp="1"/>
          </p:cNvSpPr>
          <p:nvPr/>
        </p:nvSpPr>
        <p:spPr>
          <a:xfrm>
            <a:off x="857250" y="4305300"/>
            <a:ext cx="2933700" cy="762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Koja verzija dokumenta je deponovana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7A4E2E23-F385-475B-8FC5-052637AD40D2}"/>
              </a:ext>
            </a:extLst>
          </p:cNvPr>
          <p:cNvSpPr>
            <a:spLocks noGrp="1"/>
          </p:cNvSpPr>
          <p:nvPr/>
        </p:nvSpPr>
        <p:spPr>
          <a:xfrm>
            <a:off x="4305300" y="3638550"/>
            <a:ext cx="3390900" cy="160020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8F22E1D0-8DEB-4206-9FE4-E669CA69B8E9}"/>
              </a:ext>
            </a:extLst>
          </p:cNvPr>
          <p:cNvSpPr>
            <a:spLocks noGrp="1"/>
          </p:cNvSpPr>
          <p:nvPr/>
        </p:nvSpPr>
        <p:spPr>
          <a:xfrm>
            <a:off x="4305300" y="3638550"/>
            <a:ext cx="76200" cy="1600200"/>
          </a:xfrm>
          <a:prstGeom prst="roundRect">
            <a:avLst>
              <a:gd name="adj" fmla="val 50000"/>
            </a:avLst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3403C24-18B7-48F2-B715-C5210E318B9F}"/>
              </a:ext>
            </a:extLst>
          </p:cNvPr>
          <p:cNvSpPr>
            <a:spLocks noGrp="1"/>
          </p:cNvSpPr>
          <p:nvPr/>
        </p:nvSpPr>
        <p:spPr>
          <a:xfrm>
            <a:off x="4552950" y="3848100"/>
            <a:ext cx="29337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PRAVA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BFBC2A7-D130-4F96-8FBD-D1DC4E864027}"/>
              </a:ext>
            </a:extLst>
          </p:cNvPr>
          <p:cNvSpPr>
            <a:spLocks noGrp="1"/>
          </p:cNvSpPr>
          <p:nvPr/>
        </p:nvSpPr>
        <p:spPr>
          <a:xfrm>
            <a:off x="4552950" y="4305300"/>
            <a:ext cx="2933700" cy="762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Koja licenca i ograničenja važe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E18A5C82-3BCD-44A4-9B35-BAE2B6B42785}"/>
              </a:ext>
            </a:extLst>
          </p:cNvPr>
          <p:cNvSpPr>
            <a:spLocks noGrp="1"/>
          </p:cNvSpPr>
          <p:nvPr/>
        </p:nvSpPr>
        <p:spPr>
          <a:xfrm>
            <a:off x="8001000" y="3638550"/>
            <a:ext cx="3390900" cy="160020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F7802B21-380D-4E47-A67B-2B494BC569B9}"/>
              </a:ext>
            </a:extLst>
          </p:cNvPr>
          <p:cNvSpPr>
            <a:spLocks noGrp="1"/>
          </p:cNvSpPr>
          <p:nvPr/>
        </p:nvSpPr>
        <p:spPr>
          <a:xfrm>
            <a:off x="8001000" y="3638550"/>
            <a:ext cx="76200" cy="1600200"/>
          </a:xfrm>
          <a:prstGeom prst="roundRect">
            <a:avLst>
              <a:gd name="adj" fmla="val 50000"/>
            </a:avLst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7256E2D-2320-48E9-B2E5-9F62E77E050A}"/>
              </a:ext>
            </a:extLst>
          </p:cNvPr>
          <p:cNvSpPr>
            <a:spLocks noGrp="1"/>
          </p:cNvSpPr>
          <p:nvPr/>
        </p:nvSpPr>
        <p:spPr>
          <a:xfrm>
            <a:off x="8248650" y="3848100"/>
            <a:ext cx="29337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TRAJNOST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C50B6FE-037C-42D7-B4E2-7705793BDA0A}"/>
              </a:ext>
            </a:extLst>
          </p:cNvPr>
          <p:cNvSpPr>
            <a:spLocks noGrp="1"/>
          </p:cNvSpPr>
          <p:nvPr/>
        </p:nvSpPr>
        <p:spPr>
          <a:xfrm>
            <a:off x="8248650" y="4305300"/>
            <a:ext cx="2933700" cy="762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Stabilna veza za izveštaj i buduću upotrebu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95C378B-BFF6-4871-8F69-11F9C587B943}"/>
              </a:ext>
            </a:extLst>
          </p:cNvPr>
          <p:cNvSpPr>
            <a:spLocks noGrp="1"/>
          </p:cNvSpPr>
          <p:nvPr/>
        </p:nvSpPr>
        <p:spPr>
          <a:xfrm>
            <a:off x="1524000" y="5753100"/>
            <a:ext cx="91440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Stabilan zapis u repozitorijumu pouzdaniji je dokaz od privremenog dokumenta na projektnom sajtu.</a:t>
            </a:r>
          </a:p>
        </p:txBody>
      </p:sp>
    </p:spTree>
    <p:extLst>
      <p:ext uri="{BB962C8B-B14F-4D97-AF65-F5344CB8AC3E}">
        <p14:creationId xmlns:p14="http://schemas.microsoft.com/office/powerpoint/2010/main" val="965617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1CD2143-B300-4F0D-889C-2C8C25358817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Otvoreni pristup povećava istraživačke mogućnosti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F3807D-97A6-494C-A2AB-9BD7D147C5DD}"/>
              </a:ext>
            </a:extLst>
          </p:cNvPr>
          <p:cNvSpPr>
            <a:spLocks noGrp="1"/>
          </p:cNvSpPr>
          <p:nvPr/>
        </p:nvSpPr>
        <p:spPr>
          <a:xfrm>
            <a:off x="609600" y="1123950"/>
            <a:ext cx="685800" cy="47625"/>
          </a:xfrm>
          <a:prstGeom prst="rect">
            <a:avLst/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C454C0-0FC1-4F36-B2A2-D6B08432E2B1}"/>
              </a:ext>
            </a:extLst>
          </p:cNvPr>
          <p:cNvSpPr>
            <a:spLocks noGrp="1"/>
          </p:cNvSpPr>
          <p:nvPr/>
        </p:nvSpPr>
        <p:spPr>
          <a:xfrm>
            <a:off x="1524000" y="1028700"/>
            <a:ext cx="97155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Veća dostupnost stvara uslove za širi naučni i društveni uticaj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85A491-4C14-465A-92E8-205A01001712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10972800" cy="9525"/>
          </a:xfrm>
          <a:prstGeom prst="rect">
            <a:avLst/>
          </a:prstGeom>
          <a:solidFill>
            <a:srgbClr val="C9D4D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8444B0-C30B-4880-AA47-849F1E2A3641}"/>
              </a:ext>
            </a:extLst>
          </p:cNvPr>
          <p:cNvSpPr>
            <a:spLocks noGrp="1"/>
          </p:cNvSpPr>
          <p:nvPr/>
        </p:nvSpPr>
        <p:spPr>
          <a:xfrm>
            <a:off x="609600" y="6543675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Pravni fakultet Univerziteta u Beogradu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CCE91F-B346-46BA-9F25-DBB4DB07E80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5334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9C03CC5-E7B9-4879-AB7B-5BB87F20B2F0}"/>
              </a:ext>
            </a:extLst>
          </p:cNvPr>
          <p:cNvSpPr>
            <a:spLocks noGrp="1"/>
          </p:cNvSpPr>
          <p:nvPr/>
        </p:nvSpPr>
        <p:spPr>
          <a:xfrm>
            <a:off x="609600" y="1714500"/>
            <a:ext cx="5238750" cy="3714750"/>
          </a:xfrm>
          <a:prstGeom prst="roundRect">
            <a:avLst>
              <a:gd name="adj" fmla="val 2051"/>
            </a:avLst>
          </a:prstGeom>
          <a:solidFill>
            <a:srgbClr val="DDEFEA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F9F088F-23DB-4666-861A-FB3D54236FA8}"/>
              </a:ext>
            </a:extLst>
          </p:cNvPr>
          <p:cNvSpPr>
            <a:spLocks noGrp="1"/>
          </p:cNvSpPr>
          <p:nvPr/>
        </p:nvSpPr>
        <p:spPr>
          <a:xfrm>
            <a:off x="6343650" y="1714500"/>
            <a:ext cx="5238750" cy="371475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497CB5-1C21-43EE-B332-882E20A5241E}"/>
              </a:ext>
            </a:extLst>
          </p:cNvPr>
          <p:cNvSpPr>
            <a:spLocks noGrp="1"/>
          </p:cNvSpPr>
          <p:nvPr/>
        </p:nvSpPr>
        <p:spPr>
          <a:xfrm>
            <a:off x="895350" y="2000250"/>
            <a:ext cx="4667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650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ZA ISTRAŽIVAČA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7771CD-172A-4095-92A1-9B5DA9C803C3}"/>
              </a:ext>
            </a:extLst>
          </p:cNvPr>
          <p:cNvSpPr>
            <a:spLocks noGrp="1"/>
          </p:cNvSpPr>
          <p:nvPr/>
        </p:nvSpPr>
        <p:spPr>
          <a:xfrm>
            <a:off x="895350" y="2647950"/>
            <a:ext cx="4438650" cy="2190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28600" indent="-114300">
              <a:spcAft>
                <a:spcPts val="1200"/>
              </a:spcAft>
              <a:buChar char="•"/>
              <a:def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više čitanja i preuzimanja</a:t>
            </a:r>
          </a:p>
          <a:p>
            <a:pPr marL="228600" indent="-114300">
              <a:spcAft>
                <a:spcPts val="1200"/>
              </a:spcAft>
              <a:buChar char="•"/>
              <a:def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veća mogućnost citiranja</a:t>
            </a:r>
          </a:p>
          <a:p>
            <a:pPr marL="228600" indent="-114300">
              <a:spcAft>
                <a:spcPts val="1200"/>
              </a:spcAft>
              <a:buChar char="•"/>
              <a:def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nove saradnje i istraživačke mreže</a:t>
            </a:r>
          </a:p>
          <a:p>
            <a:pPr marL="228600" indent="-114300">
              <a:spcAft>
                <a:spcPts val="1200"/>
              </a:spcAft>
              <a:buChar char="•"/>
              <a:def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lakše predstavljanje rezultata i profila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EB7B1D-AAA2-48BC-9415-801BDC79FE9D}"/>
              </a:ext>
            </a:extLst>
          </p:cNvPr>
          <p:cNvSpPr>
            <a:spLocks noGrp="1"/>
          </p:cNvSpPr>
          <p:nvPr/>
        </p:nvSpPr>
        <p:spPr>
          <a:xfrm>
            <a:off x="6629400" y="2000250"/>
            <a:ext cx="4667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650" b="1">
                <a:solidFill>
                  <a:srgbClr val="D8654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D8654B"/>
                </a:solidFill>
                <a:latin typeface="DejaVu Sans"/>
                <a:ea typeface="DejaVu Sans"/>
                <a:cs typeface="DejaVu Sans"/>
              </a:rPr>
              <a:t>ZA USTANOVU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D023A3-ED3B-4974-AC5D-691AA489AD0A}"/>
              </a:ext>
            </a:extLst>
          </p:cNvPr>
          <p:cNvSpPr>
            <a:spLocks noGrp="1"/>
          </p:cNvSpPr>
          <p:nvPr/>
        </p:nvSpPr>
        <p:spPr>
          <a:xfrm>
            <a:off x="6629400" y="2647950"/>
            <a:ext cx="4438650" cy="2190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28600" indent="-114300">
              <a:spcAft>
                <a:spcPts val="1200"/>
              </a:spcAft>
              <a:buChar char="•"/>
              <a:def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veća međunarodna prepoznatljivost</a:t>
            </a:r>
          </a:p>
          <a:p>
            <a:pPr marL="228600" indent="-114300">
              <a:spcAft>
                <a:spcPts val="1200"/>
              </a:spcAft>
              <a:buChar char="•"/>
              <a:def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pregled institucionalne produkcije</a:t>
            </a:r>
          </a:p>
          <a:p>
            <a:pPr marL="228600" indent="-114300">
              <a:spcAft>
                <a:spcPts val="1200"/>
              </a:spcAft>
              <a:buChar char="•"/>
              <a:def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bolje praćenje projektnih rezultata</a:t>
            </a:r>
          </a:p>
          <a:p>
            <a:pPr marL="228600" indent="-114300">
              <a:spcAft>
                <a:spcPts val="1200"/>
              </a:spcAft>
              <a:buChar char="•"/>
              <a:def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pouzdaniji podaci za evaluaciju i planiranje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BB01DF-8057-4C92-9FF6-84865E4A1DF0}"/>
              </a:ext>
            </a:extLst>
          </p:cNvPr>
          <p:cNvSpPr>
            <a:spLocks noGrp="1"/>
          </p:cNvSpPr>
          <p:nvPr/>
        </p:nvSpPr>
        <p:spPr>
          <a:xfrm>
            <a:off x="1619250" y="5753100"/>
            <a:ext cx="8953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Otvorenost ne garantuje uticaj. Rezultat mora biti kvalitetno opisan, indeksiran i povezan.</a:t>
            </a:r>
          </a:p>
        </p:txBody>
      </p:sp>
    </p:spTree>
    <p:extLst>
      <p:ext uri="{BB962C8B-B14F-4D97-AF65-F5344CB8AC3E}">
        <p14:creationId xmlns:p14="http://schemas.microsoft.com/office/powerpoint/2010/main" val="542723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B8AB7F7-6046-4F4E-85DE-8CD18BD26776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Biblioteke postaju deo istraživačke infrastrukture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6D4E5A-570A-4ABE-8D57-AF16D8D9DE29}"/>
              </a:ext>
            </a:extLst>
          </p:cNvPr>
          <p:cNvSpPr>
            <a:spLocks noGrp="1"/>
          </p:cNvSpPr>
          <p:nvPr/>
        </p:nvSpPr>
        <p:spPr>
          <a:xfrm>
            <a:off x="609600" y="1123950"/>
            <a:ext cx="685800" cy="47625"/>
          </a:xfrm>
          <a:prstGeom prst="rect">
            <a:avLst/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91DAC4-8528-4FFE-825A-8DF8C9B093DE}"/>
              </a:ext>
            </a:extLst>
          </p:cNvPr>
          <p:cNvSpPr>
            <a:spLocks noGrp="1"/>
          </p:cNvSpPr>
          <p:nvPr/>
        </p:nvSpPr>
        <p:spPr>
          <a:xfrm>
            <a:off x="1524000" y="1028700"/>
            <a:ext cx="97155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Podrška istraživaču od izbora časopisa do završnog izveštaja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7E41E9-A256-469E-A397-80A0EC307910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10972800" cy="9525"/>
          </a:xfrm>
          <a:prstGeom prst="rect">
            <a:avLst/>
          </a:prstGeom>
          <a:solidFill>
            <a:srgbClr val="C9D4D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ACD92A-7B01-477B-A4D5-A39329040126}"/>
              </a:ext>
            </a:extLst>
          </p:cNvPr>
          <p:cNvSpPr>
            <a:spLocks noGrp="1"/>
          </p:cNvSpPr>
          <p:nvPr/>
        </p:nvSpPr>
        <p:spPr>
          <a:xfrm>
            <a:off x="609600" y="6543675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Pravni fakultet Univerziteta u Beogradu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5BAF5F-FE00-4961-BF5B-8BD74730D328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5334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7195E0D-FA0F-499F-911E-87E9CF49F4F8}"/>
              </a:ext>
            </a:extLst>
          </p:cNvPr>
          <p:cNvSpPr>
            <a:spLocks noGrp="1"/>
          </p:cNvSpPr>
          <p:nvPr/>
        </p:nvSpPr>
        <p:spPr>
          <a:xfrm>
            <a:off x="609600" y="1619250"/>
            <a:ext cx="10972800" cy="3790950"/>
          </a:xfrm>
          <a:prstGeom prst="roundRect">
            <a:avLst>
              <a:gd name="adj" fmla="val 2010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2F3E42-1577-43D1-9A04-044080B0DFF4}"/>
              </a:ext>
            </a:extLst>
          </p:cNvPr>
          <p:cNvSpPr>
            <a:spLocks noGrp="1"/>
          </p:cNvSpPr>
          <p:nvPr/>
        </p:nvSpPr>
        <p:spPr>
          <a:xfrm>
            <a:off x="895350" y="1952625"/>
            <a:ext cx="5334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650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3B56DF-9D06-4522-B43B-35448C7C800A}"/>
              </a:ext>
            </a:extLst>
          </p:cNvPr>
          <p:cNvSpPr>
            <a:spLocks noGrp="1"/>
          </p:cNvSpPr>
          <p:nvPr/>
        </p:nvSpPr>
        <p:spPr>
          <a:xfrm>
            <a:off x="1581150" y="1971675"/>
            <a:ext cx="409575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deponovanje radova i kontrola metapodataka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E2855D-808F-4E66-B366-ACBC1DA8A560}"/>
              </a:ext>
            </a:extLst>
          </p:cNvPr>
          <p:cNvSpPr>
            <a:spLocks noGrp="1"/>
          </p:cNvSpPr>
          <p:nvPr/>
        </p:nvSpPr>
        <p:spPr>
          <a:xfrm>
            <a:off x="6181725" y="1952625"/>
            <a:ext cx="5334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650" b="1">
                <a:solidFill>
                  <a:srgbClr val="D8654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D8654B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93526B-46D4-4C49-A84C-CA894EA27DC4}"/>
              </a:ext>
            </a:extLst>
          </p:cNvPr>
          <p:cNvSpPr>
            <a:spLocks noGrp="1"/>
          </p:cNvSpPr>
          <p:nvPr/>
        </p:nvSpPr>
        <p:spPr>
          <a:xfrm>
            <a:off x="6867525" y="1971675"/>
            <a:ext cx="409575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provera politika izdavača i verzija za repozitorijum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964FCB-8621-4173-8492-29DE8E50F995}"/>
              </a:ext>
            </a:extLst>
          </p:cNvPr>
          <p:cNvSpPr>
            <a:spLocks noGrp="1"/>
          </p:cNvSpPr>
          <p:nvPr/>
        </p:nvSpPr>
        <p:spPr>
          <a:xfrm>
            <a:off x="895350" y="2981325"/>
            <a:ext cx="5334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650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082C4D-5630-4C89-AA1F-F0CE97B0BE70}"/>
              </a:ext>
            </a:extLst>
          </p:cNvPr>
          <p:cNvSpPr>
            <a:spLocks noGrp="1"/>
          </p:cNvSpPr>
          <p:nvPr/>
        </p:nvSpPr>
        <p:spPr>
          <a:xfrm>
            <a:off x="1581150" y="3000375"/>
            <a:ext cx="409575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podrška za ORCID, DOI i afilijacije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4FE3C4-81BE-45A3-8163-5B37C46536CF}"/>
              </a:ext>
            </a:extLst>
          </p:cNvPr>
          <p:cNvSpPr>
            <a:spLocks noGrp="1"/>
          </p:cNvSpPr>
          <p:nvPr/>
        </p:nvSpPr>
        <p:spPr>
          <a:xfrm>
            <a:off x="6181725" y="2981325"/>
            <a:ext cx="5334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650" b="1">
                <a:solidFill>
                  <a:srgbClr val="D8654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D8654B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324C908-F08A-4EA0-A080-13807910B6A5}"/>
              </a:ext>
            </a:extLst>
          </p:cNvPr>
          <p:cNvSpPr>
            <a:spLocks noGrp="1"/>
          </p:cNvSpPr>
          <p:nvPr/>
        </p:nvSpPr>
        <p:spPr>
          <a:xfrm>
            <a:off x="6867525" y="3000375"/>
            <a:ext cx="409575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licence i osnovna pitanja autorskog prava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0891819-AE1D-46DF-B888-923841E634D5}"/>
              </a:ext>
            </a:extLst>
          </p:cNvPr>
          <p:cNvSpPr>
            <a:spLocks noGrp="1"/>
          </p:cNvSpPr>
          <p:nvPr/>
        </p:nvSpPr>
        <p:spPr>
          <a:xfrm>
            <a:off x="895350" y="4010025"/>
            <a:ext cx="5334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650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0833C7C-4220-4926-A911-6F5A16BD202B}"/>
              </a:ext>
            </a:extLst>
          </p:cNvPr>
          <p:cNvSpPr>
            <a:spLocks noGrp="1"/>
          </p:cNvSpPr>
          <p:nvPr/>
        </p:nvSpPr>
        <p:spPr>
          <a:xfrm>
            <a:off x="1581150" y="4029075"/>
            <a:ext cx="409575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izbor časopisa i prepoznavanje predatorskih praksi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079DB7-7773-4273-8BA2-632F665AFCA6}"/>
              </a:ext>
            </a:extLst>
          </p:cNvPr>
          <p:cNvSpPr>
            <a:spLocks noGrp="1"/>
          </p:cNvSpPr>
          <p:nvPr/>
        </p:nvSpPr>
        <p:spPr>
          <a:xfrm>
            <a:off x="6181725" y="4010025"/>
            <a:ext cx="5334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650" b="1">
                <a:solidFill>
                  <a:srgbClr val="D8654B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D8654B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1C9ADA1-EFA0-4138-AF57-BC18E59A650F}"/>
              </a:ext>
            </a:extLst>
          </p:cNvPr>
          <p:cNvSpPr>
            <a:spLocks noGrp="1"/>
          </p:cNvSpPr>
          <p:nvPr/>
        </p:nvSpPr>
        <p:spPr>
          <a:xfrm>
            <a:off x="6867525" y="4029075"/>
            <a:ext cx="409575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podrška za planove upravljanja podacima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688FC3D-172D-4BE4-A094-21B58BD4E049}"/>
              </a:ext>
            </a:extLst>
          </p:cNvPr>
          <p:cNvSpPr>
            <a:spLocks noGrp="1"/>
          </p:cNvSpPr>
          <p:nvPr/>
        </p:nvSpPr>
        <p:spPr>
          <a:xfrm>
            <a:off x="1524000" y="5762625"/>
            <a:ext cx="91440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Biblioteka povezuje istraživača, izdavača, repozitorijum, projektnu administraciju i instituciju.</a:t>
            </a:r>
          </a:p>
        </p:txBody>
      </p:sp>
    </p:spTree>
    <p:extLst>
      <p:ext uri="{BB962C8B-B14F-4D97-AF65-F5344CB8AC3E}">
        <p14:creationId xmlns:p14="http://schemas.microsoft.com/office/powerpoint/2010/main" val="693774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E176C600-9E1F-44EB-B154-5DF502F694AE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Bibliotekar prati ceo životni ciklus istraživanja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93D4B20-E2E7-44C4-A37C-14AA5859732B}"/>
              </a:ext>
            </a:extLst>
          </p:cNvPr>
          <p:cNvSpPr>
            <a:spLocks noGrp="1"/>
          </p:cNvSpPr>
          <p:nvPr/>
        </p:nvSpPr>
        <p:spPr>
          <a:xfrm>
            <a:off x="609600" y="1123950"/>
            <a:ext cx="685800" cy="47625"/>
          </a:xfrm>
          <a:prstGeom prst="rect">
            <a:avLst/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51A964-32D9-473F-9A5B-3E951F255FAE}"/>
              </a:ext>
            </a:extLst>
          </p:cNvPr>
          <p:cNvSpPr>
            <a:spLocks noGrp="1"/>
          </p:cNvSpPr>
          <p:nvPr/>
        </p:nvSpPr>
        <p:spPr>
          <a:xfrm>
            <a:off x="1524000" y="1028700"/>
            <a:ext cx="97155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Podrška počinje pre objavljivanja i traje posle završetka projekta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028C44-6E09-4EF6-A09D-90B7E91A0F98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10972800" cy="9525"/>
          </a:xfrm>
          <a:prstGeom prst="rect">
            <a:avLst/>
          </a:prstGeom>
          <a:solidFill>
            <a:srgbClr val="C9D4D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CC9834-070D-4FAB-89C4-151E4BC39460}"/>
              </a:ext>
            </a:extLst>
          </p:cNvPr>
          <p:cNvSpPr>
            <a:spLocks noGrp="1"/>
          </p:cNvSpPr>
          <p:nvPr/>
        </p:nvSpPr>
        <p:spPr>
          <a:xfrm>
            <a:off x="609600" y="6543675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Pravni fakultet Univerziteta u Beogradu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6177C2-8A50-4194-8888-808ABBBB6A5F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5334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EA9C910-DD1B-46C7-B6B8-B4C7AF3BE810}"/>
              </a:ext>
            </a:extLst>
          </p:cNvPr>
          <p:cNvSpPr>
            <a:spLocks noGrp="1"/>
          </p:cNvSpPr>
          <p:nvPr/>
        </p:nvSpPr>
        <p:spPr>
          <a:xfrm>
            <a:off x="609600" y="1752600"/>
            <a:ext cx="2400300" cy="3390900"/>
          </a:xfrm>
          <a:prstGeom prst="roundRect">
            <a:avLst>
              <a:gd name="adj" fmla="val 3175"/>
            </a:avLst>
          </a:prstGeom>
          <a:solidFill>
            <a:srgbClr val="DDEFEA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4B36BE-F4EA-477D-87D2-88CD2E771F78}"/>
              </a:ext>
            </a:extLst>
          </p:cNvPr>
          <p:cNvSpPr>
            <a:spLocks noGrp="1"/>
          </p:cNvSpPr>
          <p:nvPr/>
        </p:nvSpPr>
        <p:spPr>
          <a:xfrm>
            <a:off x="819150" y="1981200"/>
            <a:ext cx="4762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75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027730-A4B3-4710-A288-123592452CD1}"/>
              </a:ext>
            </a:extLst>
          </p:cNvPr>
          <p:cNvSpPr>
            <a:spLocks noGrp="1"/>
          </p:cNvSpPr>
          <p:nvPr/>
        </p:nvSpPr>
        <p:spPr>
          <a:xfrm>
            <a:off x="819150" y="2571750"/>
            <a:ext cx="198120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PRE ISTRAŽIVANJA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18359C-5F92-4C22-B089-13D35C42F225}"/>
              </a:ext>
            </a:extLst>
          </p:cNvPr>
          <p:cNvSpPr>
            <a:spLocks noGrp="1"/>
          </p:cNvSpPr>
          <p:nvPr/>
        </p:nvSpPr>
        <p:spPr>
          <a:xfrm>
            <a:off x="819150" y="3429000"/>
            <a:ext cx="1981200" cy="1257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Pretraga literature, izbor izvora, ORCID i plan upravljanja rezultatima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B0E6BD5-2D45-4EC9-98A7-9684635D3DA6}"/>
              </a:ext>
            </a:extLst>
          </p:cNvPr>
          <p:cNvSpPr>
            <a:spLocks noGrp="1"/>
          </p:cNvSpPr>
          <p:nvPr/>
        </p:nvSpPr>
        <p:spPr>
          <a:xfrm>
            <a:off x="3390900" y="1752600"/>
            <a:ext cx="2400300" cy="3390900"/>
          </a:xfrm>
          <a:prstGeom prst="roundRect">
            <a:avLst>
              <a:gd name="adj" fmla="val 3175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0320A7-BB21-4AFB-9665-EFE4FB959D2A}"/>
              </a:ext>
            </a:extLst>
          </p:cNvPr>
          <p:cNvSpPr>
            <a:spLocks noGrp="1"/>
          </p:cNvSpPr>
          <p:nvPr/>
        </p:nvSpPr>
        <p:spPr>
          <a:xfrm>
            <a:off x="3600450" y="1981200"/>
            <a:ext cx="4762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75" b="1">
                <a:solidFill>
                  <a:srgbClr val="D8654B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D8654B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19BCB7-BFC9-415E-8ABC-7EF14C58F285}"/>
              </a:ext>
            </a:extLst>
          </p:cNvPr>
          <p:cNvSpPr>
            <a:spLocks noGrp="1"/>
          </p:cNvSpPr>
          <p:nvPr/>
        </p:nvSpPr>
        <p:spPr>
          <a:xfrm>
            <a:off x="3600450" y="2571750"/>
            <a:ext cx="198120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TOKOM ISTRAŽIVANJA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602B342-7C88-4B04-94D3-D03E08A49B3D}"/>
              </a:ext>
            </a:extLst>
          </p:cNvPr>
          <p:cNvSpPr>
            <a:spLocks noGrp="1"/>
          </p:cNvSpPr>
          <p:nvPr/>
        </p:nvSpPr>
        <p:spPr>
          <a:xfrm>
            <a:off x="3600450" y="3429000"/>
            <a:ext cx="1981200" cy="1257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Organizovanje podataka, standardi opisa, licence i dokumentovanje procesa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A128BF0-0CD7-4C34-AB7D-C0F380C1D981}"/>
              </a:ext>
            </a:extLst>
          </p:cNvPr>
          <p:cNvSpPr>
            <a:spLocks noGrp="1"/>
          </p:cNvSpPr>
          <p:nvPr/>
        </p:nvSpPr>
        <p:spPr>
          <a:xfrm>
            <a:off x="6172200" y="1752600"/>
            <a:ext cx="2400300" cy="3390900"/>
          </a:xfrm>
          <a:prstGeom prst="roundRect">
            <a:avLst>
              <a:gd name="adj" fmla="val 3175"/>
            </a:avLst>
          </a:prstGeom>
          <a:solidFill>
            <a:srgbClr val="DDEFEA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4BB798-09E8-4E87-A3C5-5B1C993C75B1}"/>
              </a:ext>
            </a:extLst>
          </p:cNvPr>
          <p:cNvSpPr>
            <a:spLocks noGrp="1"/>
          </p:cNvSpPr>
          <p:nvPr/>
        </p:nvSpPr>
        <p:spPr>
          <a:xfrm>
            <a:off x="6381750" y="1981200"/>
            <a:ext cx="4762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75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2B3E6FD-4CFB-47C5-A403-F97328FEC44C}"/>
              </a:ext>
            </a:extLst>
          </p:cNvPr>
          <p:cNvSpPr>
            <a:spLocks noGrp="1"/>
          </p:cNvSpPr>
          <p:nvPr/>
        </p:nvSpPr>
        <p:spPr>
          <a:xfrm>
            <a:off x="6381750" y="2571750"/>
            <a:ext cx="198120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OBJAVLJIVANJE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93EA2C-77D7-4E5C-A775-B621F1F796EA}"/>
              </a:ext>
            </a:extLst>
          </p:cNvPr>
          <p:cNvSpPr>
            <a:spLocks noGrp="1"/>
          </p:cNvSpPr>
          <p:nvPr/>
        </p:nvSpPr>
        <p:spPr>
          <a:xfrm>
            <a:off x="6381750" y="3429000"/>
            <a:ext cx="1981200" cy="1257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Izbor časopisa, provera uslova izdavača, otvoreni pristup i deponovanje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605222F4-CFBD-4529-973F-D9BE89BB02DE}"/>
              </a:ext>
            </a:extLst>
          </p:cNvPr>
          <p:cNvSpPr>
            <a:spLocks noGrp="1"/>
          </p:cNvSpPr>
          <p:nvPr/>
        </p:nvSpPr>
        <p:spPr>
          <a:xfrm>
            <a:off x="8953500" y="1752600"/>
            <a:ext cx="2400300" cy="3390900"/>
          </a:xfrm>
          <a:prstGeom prst="roundRect">
            <a:avLst>
              <a:gd name="adj" fmla="val 3175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4AB82F8-C60E-4643-A7E2-AC129155E0BC}"/>
              </a:ext>
            </a:extLst>
          </p:cNvPr>
          <p:cNvSpPr>
            <a:spLocks noGrp="1"/>
          </p:cNvSpPr>
          <p:nvPr/>
        </p:nvSpPr>
        <p:spPr>
          <a:xfrm>
            <a:off x="9163050" y="1981200"/>
            <a:ext cx="47625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75" b="1">
                <a:solidFill>
                  <a:srgbClr val="D8654B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D8654B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795F939-31AF-4BDF-8D62-8F081AF41B54}"/>
              </a:ext>
            </a:extLst>
          </p:cNvPr>
          <p:cNvSpPr>
            <a:spLocks noGrp="1"/>
          </p:cNvSpPr>
          <p:nvPr/>
        </p:nvSpPr>
        <p:spPr>
          <a:xfrm>
            <a:off x="9163050" y="2571750"/>
            <a:ext cx="198120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POSLE OBJAVLJIVANJA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79B0E99-AE83-4BB0-A60D-1E2D81AF1B4B}"/>
              </a:ext>
            </a:extLst>
          </p:cNvPr>
          <p:cNvSpPr>
            <a:spLocks noGrp="1"/>
          </p:cNvSpPr>
          <p:nvPr/>
        </p:nvSpPr>
        <p:spPr>
          <a:xfrm>
            <a:off x="9163050" y="3429000"/>
            <a:ext cx="1981200" cy="1257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Povezivanje zapisa, praćenje vidljivosti, izveštavanje i dugoročno čuvanje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8DD36A8-18E2-4BAC-AD17-E27994B0ACE6}"/>
              </a:ext>
            </a:extLst>
          </p:cNvPr>
          <p:cNvSpPr>
            <a:spLocks noGrp="1"/>
          </p:cNvSpPr>
          <p:nvPr/>
        </p:nvSpPr>
        <p:spPr>
          <a:xfrm>
            <a:off x="1504950" y="5600700"/>
            <a:ext cx="918210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Bibliotekar obezbeđuje kontinuitet između istraživačkog rada, objavljivanja i institucionalnog sistema.</a:t>
            </a:r>
          </a:p>
        </p:txBody>
      </p:sp>
    </p:spTree>
    <p:extLst>
      <p:ext uri="{BB962C8B-B14F-4D97-AF65-F5344CB8AC3E}">
        <p14:creationId xmlns:p14="http://schemas.microsoft.com/office/powerpoint/2010/main" val="242365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D6352D3A-B0D4-4767-A24F-93645D8DDABE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Usluge biblioteke za otvorenu nauku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DFB22B-2084-4866-94F0-5B7D088374A6}"/>
              </a:ext>
            </a:extLst>
          </p:cNvPr>
          <p:cNvSpPr>
            <a:spLocks noGrp="1"/>
          </p:cNvSpPr>
          <p:nvPr/>
        </p:nvSpPr>
        <p:spPr>
          <a:xfrm>
            <a:off x="609600" y="1123950"/>
            <a:ext cx="685800" cy="47625"/>
          </a:xfrm>
          <a:prstGeom prst="rect">
            <a:avLst/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5523C6-491E-41A7-968A-E49C2F325182}"/>
              </a:ext>
            </a:extLst>
          </p:cNvPr>
          <p:cNvSpPr>
            <a:spLocks noGrp="1"/>
          </p:cNvSpPr>
          <p:nvPr/>
        </p:nvSpPr>
        <p:spPr>
          <a:xfrm>
            <a:off x="1524000" y="1028700"/>
            <a:ext cx="97155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Od pojedinačnog pitanja autora do uređene institucionalne podrške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F788C2-ED9F-4DBD-A731-030B22B98F30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10972800" cy="9525"/>
          </a:xfrm>
          <a:prstGeom prst="rect">
            <a:avLst/>
          </a:prstGeom>
          <a:solidFill>
            <a:srgbClr val="C9D4D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7E29AE-167B-4CBF-A3A7-6ECFE5E3AF2B}"/>
              </a:ext>
            </a:extLst>
          </p:cNvPr>
          <p:cNvSpPr>
            <a:spLocks noGrp="1"/>
          </p:cNvSpPr>
          <p:nvPr/>
        </p:nvSpPr>
        <p:spPr>
          <a:xfrm>
            <a:off x="450111" y="6671266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Pravni fakultet Univerziteta u Beogradu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89AA31-9D58-438D-9894-A7421EB2FCDA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5334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87BEDDE-0E89-4CF0-BD34-38EB211BB533}"/>
              </a:ext>
            </a:extLst>
          </p:cNvPr>
          <p:cNvSpPr>
            <a:spLocks noGrp="1"/>
          </p:cNvSpPr>
          <p:nvPr/>
        </p:nvSpPr>
        <p:spPr>
          <a:xfrm>
            <a:off x="609600" y="1676400"/>
            <a:ext cx="3390900" cy="16192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390C31D-F98A-4AAC-836A-B1573850DEE1}"/>
              </a:ext>
            </a:extLst>
          </p:cNvPr>
          <p:cNvSpPr>
            <a:spLocks noGrp="1"/>
          </p:cNvSpPr>
          <p:nvPr/>
        </p:nvSpPr>
        <p:spPr>
          <a:xfrm>
            <a:off x="609600" y="1676400"/>
            <a:ext cx="76200" cy="1619250"/>
          </a:xfrm>
          <a:prstGeom prst="roundRect">
            <a:avLst>
              <a:gd name="adj" fmla="val 50000"/>
            </a:avLst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C72DEE-5E57-4C7F-B869-BABEB790DD43}"/>
              </a:ext>
            </a:extLst>
          </p:cNvPr>
          <p:cNvSpPr>
            <a:spLocks noGrp="1"/>
          </p:cNvSpPr>
          <p:nvPr/>
        </p:nvSpPr>
        <p:spPr>
          <a:xfrm>
            <a:off x="857250" y="1885950"/>
            <a:ext cx="29337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SAVETOVANJE AUTORA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CC4748-9A57-4858-B58F-270D00A1DD5E}"/>
              </a:ext>
            </a:extLst>
          </p:cNvPr>
          <p:cNvSpPr>
            <a:spLocks noGrp="1"/>
          </p:cNvSpPr>
          <p:nvPr/>
        </p:nvSpPr>
        <p:spPr>
          <a:xfrm>
            <a:off x="857250" y="2343150"/>
            <a:ext cx="2933700" cy="781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Otvoreni pristup, izbor časopisa, verzije rukopisa i uslovi izdavača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A47CF69-3557-4AE5-A95B-711243070192}"/>
              </a:ext>
            </a:extLst>
          </p:cNvPr>
          <p:cNvSpPr>
            <a:spLocks noGrp="1"/>
          </p:cNvSpPr>
          <p:nvPr/>
        </p:nvSpPr>
        <p:spPr>
          <a:xfrm>
            <a:off x="4305300" y="1676400"/>
            <a:ext cx="3390900" cy="16192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160891B-E5FC-4C44-A8D1-F91E3E8AC956}"/>
              </a:ext>
            </a:extLst>
          </p:cNvPr>
          <p:cNvSpPr>
            <a:spLocks noGrp="1"/>
          </p:cNvSpPr>
          <p:nvPr/>
        </p:nvSpPr>
        <p:spPr>
          <a:xfrm>
            <a:off x="4305300" y="1676400"/>
            <a:ext cx="76200" cy="1619250"/>
          </a:xfrm>
          <a:prstGeom prst="roundRect">
            <a:avLst>
              <a:gd name="adj" fmla="val 50000"/>
            </a:avLst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3A10D8-0DC4-4343-AA49-2E111E881B8E}"/>
              </a:ext>
            </a:extLst>
          </p:cNvPr>
          <p:cNvSpPr>
            <a:spLocks noGrp="1"/>
          </p:cNvSpPr>
          <p:nvPr/>
        </p:nvSpPr>
        <p:spPr>
          <a:xfrm>
            <a:off x="4552950" y="1885950"/>
            <a:ext cx="29337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METAPODACI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A09E9A-3C20-4497-B40D-242A019C4918}"/>
              </a:ext>
            </a:extLst>
          </p:cNvPr>
          <p:cNvSpPr>
            <a:spLocks noGrp="1"/>
          </p:cNvSpPr>
          <p:nvPr/>
        </p:nvSpPr>
        <p:spPr>
          <a:xfrm>
            <a:off x="4552950" y="2343150"/>
            <a:ext cx="2933700" cy="781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Ujednačena imena, afilijacije, identifikatori, projekti i licence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D4F5BBE-C633-4C6C-BA47-945380338AE8}"/>
              </a:ext>
            </a:extLst>
          </p:cNvPr>
          <p:cNvSpPr>
            <a:spLocks noGrp="1"/>
          </p:cNvSpPr>
          <p:nvPr/>
        </p:nvSpPr>
        <p:spPr>
          <a:xfrm>
            <a:off x="8001000" y="1676400"/>
            <a:ext cx="3390900" cy="16192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99E9F35C-1523-46A2-89CC-463E0DC7233D}"/>
              </a:ext>
            </a:extLst>
          </p:cNvPr>
          <p:cNvSpPr>
            <a:spLocks noGrp="1"/>
          </p:cNvSpPr>
          <p:nvPr/>
        </p:nvSpPr>
        <p:spPr>
          <a:xfrm>
            <a:off x="8001000" y="1676400"/>
            <a:ext cx="76200" cy="1619250"/>
          </a:xfrm>
          <a:prstGeom prst="roundRect">
            <a:avLst>
              <a:gd name="adj" fmla="val 50000"/>
            </a:avLst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D4BA491-ECAD-4CF9-BA6D-04015629E682}"/>
              </a:ext>
            </a:extLst>
          </p:cNvPr>
          <p:cNvSpPr>
            <a:spLocks noGrp="1"/>
          </p:cNvSpPr>
          <p:nvPr/>
        </p:nvSpPr>
        <p:spPr>
          <a:xfrm>
            <a:off x="8248650" y="1885950"/>
            <a:ext cx="29337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REPOZITORIJUM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A13CF27-B8B5-42B2-BD20-EA71B2211889}"/>
              </a:ext>
            </a:extLst>
          </p:cNvPr>
          <p:cNvSpPr>
            <a:spLocks noGrp="1"/>
          </p:cNvSpPr>
          <p:nvPr/>
        </p:nvSpPr>
        <p:spPr>
          <a:xfrm>
            <a:off x="8248650" y="2343150"/>
            <a:ext cx="2933700" cy="781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Unos, provera zapisa, puni tekst, embargo i kontrola kvaliteta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2B7E96DC-3982-4FA7-A28C-FA1523795C6A}"/>
              </a:ext>
            </a:extLst>
          </p:cNvPr>
          <p:cNvSpPr>
            <a:spLocks noGrp="1"/>
          </p:cNvSpPr>
          <p:nvPr/>
        </p:nvSpPr>
        <p:spPr>
          <a:xfrm>
            <a:off x="609600" y="3657600"/>
            <a:ext cx="3390900" cy="16192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9DA4BA9E-0CC1-4029-96FD-B32496B12F7C}"/>
              </a:ext>
            </a:extLst>
          </p:cNvPr>
          <p:cNvSpPr>
            <a:spLocks noGrp="1"/>
          </p:cNvSpPr>
          <p:nvPr/>
        </p:nvSpPr>
        <p:spPr>
          <a:xfrm>
            <a:off x="609600" y="3657600"/>
            <a:ext cx="76200" cy="1619250"/>
          </a:xfrm>
          <a:prstGeom prst="roundRect">
            <a:avLst>
              <a:gd name="adj" fmla="val 50000"/>
            </a:avLst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1B1165D-AED7-4796-87C0-494A01A460D6}"/>
              </a:ext>
            </a:extLst>
          </p:cNvPr>
          <p:cNvSpPr>
            <a:spLocks noGrp="1"/>
          </p:cNvSpPr>
          <p:nvPr/>
        </p:nvSpPr>
        <p:spPr>
          <a:xfrm>
            <a:off x="857250" y="3867150"/>
            <a:ext cx="29337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ISTRAŽIVAČKI PODACI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21C169-0693-414A-BE94-FCD0F36D1DD6}"/>
              </a:ext>
            </a:extLst>
          </p:cNvPr>
          <p:cNvSpPr>
            <a:spLocks noGrp="1"/>
          </p:cNvSpPr>
          <p:nvPr/>
        </p:nvSpPr>
        <p:spPr>
          <a:xfrm>
            <a:off x="857250" y="4324350"/>
            <a:ext cx="2933700" cy="781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Osnovna podrška za DMP, izbor repozitorijuma i FAIR opis podataka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B88D9C08-F23A-44F7-88E1-3561392F7672}"/>
              </a:ext>
            </a:extLst>
          </p:cNvPr>
          <p:cNvSpPr>
            <a:spLocks noGrp="1"/>
          </p:cNvSpPr>
          <p:nvPr/>
        </p:nvSpPr>
        <p:spPr>
          <a:xfrm>
            <a:off x="4305300" y="3657600"/>
            <a:ext cx="3390900" cy="16192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0521B431-A92E-4C38-8474-A1E817ADB77C}"/>
              </a:ext>
            </a:extLst>
          </p:cNvPr>
          <p:cNvSpPr>
            <a:spLocks noGrp="1"/>
          </p:cNvSpPr>
          <p:nvPr/>
        </p:nvSpPr>
        <p:spPr>
          <a:xfrm>
            <a:off x="4305300" y="3657600"/>
            <a:ext cx="76200" cy="1619250"/>
          </a:xfrm>
          <a:prstGeom prst="roundRect">
            <a:avLst>
              <a:gd name="adj" fmla="val 50000"/>
            </a:avLst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12EB0E1-646E-4C0F-B4B7-048DE4AD19C0}"/>
              </a:ext>
            </a:extLst>
          </p:cNvPr>
          <p:cNvSpPr>
            <a:spLocks noGrp="1"/>
          </p:cNvSpPr>
          <p:nvPr/>
        </p:nvSpPr>
        <p:spPr>
          <a:xfrm>
            <a:off x="4552950" y="3867150"/>
            <a:ext cx="29337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EDUKACIJA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116DC6B-DCF7-4438-B0A6-AAFD728C05D5}"/>
              </a:ext>
            </a:extLst>
          </p:cNvPr>
          <p:cNvSpPr>
            <a:spLocks noGrp="1"/>
          </p:cNvSpPr>
          <p:nvPr/>
        </p:nvSpPr>
        <p:spPr>
          <a:xfrm>
            <a:off x="4552950" y="4324350"/>
            <a:ext cx="2933700" cy="781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Radionice za istraživače, doktorande, uredništva i projektnu administraciju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9AF5F550-D9BF-45F0-ACD7-5E6E742D7BB8}"/>
              </a:ext>
            </a:extLst>
          </p:cNvPr>
          <p:cNvSpPr>
            <a:spLocks noGrp="1"/>
          </p:cNvSpPr>
          <p:nvPr/>
        </p:nvSpPr>
        <p:spPr>
          <a:xfrm>
            <a:off x="8001000" y="3657600"/>
            <a:ext cx="3390900" cy="16192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7567DEEB-BDB7-4E28-AA79-0C5803957C82}"/>
              </a:ext>
            </a:extLst>
          </p:cNvPr>
          <p:cNvSpPr>
            <a:spLocks noGrp="1"/>
          </p:cNvSpPr>
          <p:nvPr/>
        </p:nvSpPr>
        <p:spPr>
          <a:xfrm>
            <a:off x="8001000" y="3657600"/>
            <a:ext cx="76200" cy="1619250"/>
          </a:xfrm>
          <a:prstGeom prst="roundRect">
            <a:avLst>
              <a:gd name="adj" fmla="val 50000"/>
            </a:avLst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7995B00-8459-45D3-B93A-10D7281C7B6B}"/>
              </a:ext>
            </a:extLst>
          </p:cNvPr>
          <p:cNvSpPr>
            <a:spLocks noGrp="1"/>
          </p:cNvSpPr>
          <p:nvPr/>
        </p:nvSpPr>
        <p:spPr>
          <a:xfrm>
            <a:off x="8248650" y="3867150"/>
            <a:ext cx="29337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PRAĆENJE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C6AEB5F-245F-47AD-B595-C11244F3DD50}"/>
              </a:ext>
            </a:extLst>
          </p:cNvPr>
          <p:cNvSpPr>
            <a:spLocks noGrp="1"/>
          </p:cNvSpPr>
          <p:nvPr/>
        </p:nvSpPr>
        <p:spPr>
          <a:xfrm>
            <a:off x="8248650" y="4324350"/>
            <a:ext cx="2933700" cy="781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Izveštaji o produkciji, otvorenom pristupu, projektima i institucionalnoj vidljivosti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8009068-05B4-4AF8-A258-EA7750034F9C}"/>
              </a:ext>
            </a:extLst>
          </p:cNvPr>
          <p:cNvSpPr>
            <a:spLocks noGrp="1"/>
          </p:cNvSpPr>
          <p:nvPr/>
        </p:nvSpPr>
        <p:spPr>
          <a:xfrm>
            <a:off x="1314450" y="5772150"/>
            <a:ext cx="95631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Najveći efekat nastaje kada biblioteka pruža stalnu uslugu, sa jasnim kontaktom, procedurom i evidencijom zahteva.</a:t>
            </a:r>
          </a:p>
        </p:txBody>
      </p:sp>
    </p:spTree>
    <p:extLst>
      <p:ext uri="{BB962C8B-B14F-4D97-AF65-F5344CB8AC3E}">
        <p14:creationId xmlns:p14="http://schemas.microsoft.com/office/powerpoint/2010/main" val="557244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7221DD0-E99F-4876-9C1E-B94366EE1313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Kompetencije bibliotekara za otvorenu nauku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C1EDFF-B2A5-4E02-BBEF-9EDF63D3B6C8}"/>
              </a:ext>
            </a:extLst>
          </p:cNvPr>
          <p:cNvSpPr>
            <a:spLocks noGrp="1"/>
          </p:cNvSpPr>
          <p:nvPr/>
        </p:nvSpPr>
        <p:spPr>
          <a:xfrm>
            <a:off x="609600" y="1123950"/>
            <a:ext cx="685800" cy="47625"/>
          </a:xfrm>
          <a:prstGeom prst="rect">
            <a:avLst/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326180-55DA-45E3-B666-DD37E336CBF6}"/>
              </a:ext>
            </a:extLst>
          </p:cNvPr>
          <p:cNvSpPr>
            <a:spLocks noGrp="1"/>
          </p:cNvSpPr>
          <p:nvPr/>
        </p:nvSpPr>
        <p:spPr>
          <a:xfrm>
            <a:off x="1524000" y="1028700"/>
            <a:ext cx="97155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Stručna znanja koja povezuju sadržaj, pravo, tehnologiju i projekte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416B7D-8F44-42FD-B61D-2BD66A0747FC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10972800" cy="9525"/>
          </a:xfrm>
          <a:prstGeom prst="rect">
            <a:avLst/>
          </a:prstGeom>
          <a:solidFill>
            <a:srgbClr val="C9D4D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E7056F-1528-4662-8902-59DAF0B2525D}"/>
              </a:ext>
            </a:extLst>
          </p:cNvPr>
          <p:cNvSpPr>
            <a:spLocks noGrp="1"/>
          </p:cNvSpPr>
          <p:nvPr/>
        </p:nvSpPr>
        <p:spPr>
          <a:xfrm>
            <a:off x="609600" y="6543675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Pravni fakultet Univerziteta u Beogradu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3B03B3-8D6C-4D3D-8311-B446DDBCFCBF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5334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0B64C1D-07D7-420D-A654-20E5A7F21A10}"/>
              </a:ext>
            </a:extLst>
          </p:cNvPr>
          <p:cNvSpPr>
            <a:spLocks noGrp="1"/>
          </p:cNvSpPr>
          <p:nvPr/>
        </p:nvSpPr>
        <p:spPr>
          <a:xfrm>
            <a:off x="609600" y="1657350"/>
            <a:ext cx="5257800" cy="1638300"/>
          </a:xfrm>
          <a:prstGeom prst="roundRect">
            <a:avLst>
              <a:gd name="adj" fmla="val 4651"/>
            </a:avLst>
          </a:prstGeom>
          <a:solidFill>
            <a:srgbClr val="DDEFEA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D200D7-E238-47A4-A30E-DF3F5F72CB25}"/>
              </a:ext>
            </a:extLst>
          </p:cNvPr>
          <p:cNvSpPr>
            <a:spLocks noGrp="1"/>
          </p:cNvSpPr>
          <p:nvPr/>
        </p:nvSpPr>
        <p:spPr>
          <a:xfrm>
            <a:off x="857250" y="1885950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425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INFORMACIONA PISMENOST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559355-A8AA-48E1-8B24-0FBEA17DB214}"/>
              </a:ext>
            </a:extLst>
          </p:cNvPr>
          <p:cNvSpPr>
            <a:spLocks noGrp="1"/>
          </p:cNvSpPr>
          <p:nvPr/>
        </p:nvSpPr>
        <p:spPr>
          <a:xfrm>
            <a:off x="857250" y="2400300"/>
            <a:ext cx="476250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Pretraživanje, procena izvora, citiranje i istraživački profili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98E48F3-CACA-48E6-96DD-A30DAFA57885}"/>
              </a:ext>
            </a:extLst>
          </p:cNvPr>
          <p:cNvSpPr>
            <a:spLocks noGrp="1"/>
          </p:cNvSpPr>
          <p:nvPr/>
        </p:nvSpPr>
        <p:spPr>
          <a:xfrm>
            <a:off x="6172200" y="1657350"/>
            <a:ext cx="5257800" cy="163830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0FB61E-A0C3-4F93-867A-8AEA9D6559D2}"/>
              </a:ext>
            </a:extLst>
          </p:cNvPr>
          <p:cNvSpPr>
            <a:spLocks noGrp="1"/>
          </p:cNvSpPr>
          <p:nvPr/>
        </p:nvSpPr>
        <p:spPr>
          <a:xfrm>
            <a:off x="6419850" y="1885950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425" b="1">
                <a:solidFill>
                  <a:srgbClr val="D8654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D8654B"/>
                </a:solidFill>
                <a:latin typeface="DejaVu Sans"/>
                <a:ea typeface="DejaVu Sans"/>
                <a:cs typeface="DejaVu Sans"/>
              </a:rPr>
              <a:t>METAPODACI I STANDARDI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7D85F6-AB41-4264-9221-23DC49C30A14}"/>
              </a:ext>
            </a:extLst>
          </p:cNvPr>
          <p:cNvSpPr>
            <a:spLocks noGrp="1"/>
          </p:cNvSpPr>
          <p:nvPr/>
        </p:nvSpPr>
        <p:spPr>
          <a:xfrm>
            <a:off x="6419850" y="2400300"/>
            <a:ext cx="476250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Kontrolisani podaci, trajni identifikatori i interoperabilnost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902970C-3B30-4973-9DA5-55F5ACFC4AD5}"/>
              </a:ext>
            </a:extLst>
          </p:cNvPr>
          <p:cNvSpPr>
            <a:spLocks noGrp="1"/>
          </p:cNvSpPr>
          <p:nvPr/>
        </p:nvSpPr>
        <p:spPr>
          <a:xfrm>
            <a:off x="609600" y="3657600"/>
            <a:ext cx="5257800" cy="163830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511598-ABFE-4EA1-8C6F-EE35A44FF1A5}"/>
              </a:ext>
            </a:extLst>
          </p:cNvPr>
          <p:cNvSpPr>
            <a:spLocks noGrp="1"/>
          </p:cNvSpPr>
          <p:nvPr/>
        </p:nvSpPr>
        <p:spPr>
          <a:xfrm>
            <a:off x="857250" y="3886200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425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OTVORENI PRISTUP I PRAVA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B509A2-8CC1-4150-8F96-649659436070}"/>
              </a:ext>
            </a:extLst>
          </p:cNvPr>
          <p:cNvSpPr>
            <a:spLocks noGrp="1"/>
          </p:cNvSpPr>
          <p:nvPr/>
        </p:nvSpPr>
        <p:spPr>
          <a:xfrm>
            <a:off x="857250" y="4400550"/>
            <a:ext cx="476250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Licence, autorsko pravo, verzije rukopisa, embargo i politike izdavača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9221840-728B-4CF6-AE22-11977306D2EF}"/>
              </a:ext>
            </a:extLst>
          </p:cNvPr>
          <p:cNvSpPr>
            <a:spLocks noGrp="1"/>
          </p:cNvSpPr>
          <p:nvPr/>
        </p:nvSpPr>
        <p:spPr>
          <a:xfrm>
            <a:off x="6172200" y="3657600"/>
            <a:ext cx="5257800" cy="1638300"/>
          </a:xfrm>
          <a:prstGeom prst="roundRect">
            <a:avLst>
              <a:gd name="adj" fmla="val 4651"/>
            </a:avLst>
          </a:prstGeom>
          <a:solidFill>
            <a:srgbClr val="DDEFEA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694BFD-62CA-400C-9B72-87D4386016E5}"/>
              </a:ext>
            </a:extLst>
          </p:cNvPr>
          <p:cNvSpPr>
            <a:spLocks noGrp="1"/>
          </p:cNvSpPr>
          <p:nvPr/>
        </p:nvSpPr>
        <p:spPr>
          <a:xfrm>
            <a:off x="6419850" y="3886200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425" b="1">
                <a:solidFill>
                  <a:srgbClr val="D8654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D8654B"/>
                </a:solidFill>
                <a:latin typeface="DejaVu Sans"/>
                <a:ea typeface="DejaVu Sans"/>
                <a:cs typeface="DejaVu Sans"/>
              </a:rPr>
              <a:t>PODACI I PROJEKTI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5DA997-769A-48CF-BEBE-4CC300C8C131}"/>
              </a:ext>
            </a:extLst>
          </p:cNvPr>
          <p:cNvSpPr>
            <a:spLocks noGrp="1"/>
          </p:cNvSpPr>
          <p:nvPr/>
        </p:nvSpPr>
        <p:spPr>
          <a:xfrm>
            <a:off x="6419850" y="4400550"/>
            <a:ext cx="476250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FAIR principi, DMP, zahtevi finansijera i dokazi za izveštavanje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01A5184-5863-44C1-8429-46BB03C0CF34}"/>
              </a:ext>
            </a:extLst>
          </p:cNvPr>
          <p:cNvSpPr>
            <a:spLocks noGrp="1"/>
          </p:cNvSpPr>
          <p:nvPr/>
        </p:nvSpPr>
        <p:spPr>
          <a:xfrm>
            <a:off x="1562100" y="5524500"/>
            <a:ext cx="9067800" cy="609600"/>
          </a:xfrm>
          <a:prstGeom prst="roundRect">
            <a:avLst>
              <a:gd name="adj" fmla="val 12500"/>
            </a:avLst>
          </a:prstGeom>
          <a:solidFill>
            <a:srgbClr val="102A43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82DEEE2-57C9-4945-8EF8-6FE118C354D4}"/>
              </a:ext>
            </a:extLst>
          </p:cNvPr>
          <p:cNvSpPr>
            <a:spLocks noGrp="1"/>
          </p:cNvSpPr>
          <p:nvPr/>
        </p:nvSpPr>
        <p:spPr>
          <a:xfrm>
            <a:off x="1790700" y="5638800"/>
            <a:ext cx="86106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Bibliotekar ne mora biti pravnik, IT stručnjak ili projektni menadžer, ali mora znati kada i kome prosleđuje pitanje.</a:t>
            </a:r>
          </a:p>
        </p:txBody>
      </p:sp>
    </p:spTree>
    <p:extLst>
      <p:ext uri="{BB962C8B-B14F-4D97-AF65-F5344CB8AC3E}">
        <p14:creationId xmlns:p14="http://schemas.microsoft.com/office/powerpoint/2010/main" val="1195588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00F2740F-CB4F-4973-99DD-4C964DBFF47E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Otvorena nauka zahteva saradnju različitih službi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0B2E682-81F1-49BB-8162-B1A4DEC4849A}"/>
              </a:ext>
            </a:extLst>
          </p:cNvPr>
          <p:cNvSpPr>
            <a:spLocks noGrp="1"/>
          </p:cNvSpPr>
          <p:nvPr/>
        </p:nvSpPr>
        <p:spPr>
          <a:xfrm>
            <a:off x="609600" y="1123950"/>
            <a:ext cx="685800" cy="47625"/>
          </a:xfrm>
          <a:prstGeom prst="rect">
            <a:avLst/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140747-4B46-44CE-8C3B-81613AF3112D}"/>
              </a:ext>
            </a:extLst>
          </p:cNvPr>
          <p:cNvSpPr>
            <a:spLocks noGrp="1"/>
          </p:cNvSpPr>
          <p:nvPr/>
        </p:nvSpPr>
        <p:spPr>
          <a:xfrm>
            <a:off x="1524000" y="1028700"/>
            <a:ext cx="97155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Jasna podela odgovornosti smanjuje rizik od propusta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9849C9-113E-42AF-9954-3A77EB6E3E71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10972800" cy="9525"/>
          </a:xfrm>
          <a:prstGeom prst="rect">
            <a:avLst/>
          </a:prstGeom>
          <a:solidFill>
            <a:srgbClr val="C9D4D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15F222-552C-476A-9FCF-9D406F8AE4EA}"/>
              </a:ext>
            </a:extLst>
          </p:cNvPr>
          <p:cNvSpPr>
            <a:spLocks noGrp="1"/>
          </p:cNvSpPr>
          <p:nvPr/>
        </p:nvSpPr>
        <p:spPr>
          <a:xfrm>
            <a:off x="609600" y="6543675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Pravni fakultet Univerziteta u Beogradu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3F8ECB-D634-4C54-8BFD-CD8A32C2F65F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5334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3093CEE-C8A9-4B10-A513-412DAB23361B}"/>
              </a:ext>
            </a:extLst>
          </p:cNvPr>
          <p:cNvSpPr>
            <a:spLocks noGrp="1"/>
          </p:cNvSpPr>
          <p:nvPr/>
        </p:nvSpPr>
        <p:spPr>
          <a:xfrm>
            <a:off x="742950" y="1524000"/>
            <a:ext cx="3333750" cy="628650"/>
          </a:xfrm>
          <a:prstGeom prst="roundRect">
            <a:avLst>
              <a:gd name="adj" fmla="val 12121"/>
            </a:avLst>
          </a:prstGeom>
          <a:solidFill>
            <a:srgbClr val="102A43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B6E686-C03A-4FD4-AF10-564F95E85675}"/>
              </a:ext>
            </a:extLst>
          </p:cNvPr>
          <p:cNvSpPr>
            <a:spLocks noGrp="1"/>
          </p:cNvSpPr>
          <p:nvPr/>
        </p:nvSpPr>
        <p:spPr>
          <a:xfrm>
            <a:off x="914400" y="1695450"/>
            <a:ext cx="29908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ISTRAŽIVAČI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0E7BD2A-9F5B-466F-81B4-F756AFA7E72D}"/>
              </a:ext>
            </a:extLst>
          </p:cNvPr>
          <p:cNvSpPr>
            <a:spLocks noGrp="1"/>
          </p:cNvSpPr>
          <p:nvPr/>
        </p:nvSpPr>
        <p:spPr>
          <a:xfrm>
            <a:off x="4343400" y="1524000"/>
            <a:ext cx="7048500" cy="628650"/>
          </a:xfrm>
          <a:prstGeom prst="roundRect">
            <a:avLst>
              <a:gd name="adj" fmla="val 12121"/>
            </a:avLst>
          </a:prstGeom>
          <a:solidFill>
            <a:srgbClr val="DDEFEA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513DE2-33D1-4644-8CDD-16D2D364BFDE}"/>
              </a:ext>
            </a:extLst>
          </p:cNvPr>
          <p:cNvSpPr>
            <a:spLocks noGrp="1"/>
          </p:cNvSpPr>
          <p:nvPr/>
        </p:nvSpPr>
        <p:spPr>
          <a:xfrm>
            <a:off x="4572000" y="1666875"/>
            <a:ext cx="65913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stvaraju rezultate i dostavljaju podatke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2473B86-7510-4009-9FB9-99B8601D0ABB}"/>
              </a:ext>
            </a:extLst>
          </p:cNvPr>
          <p:cNvSpPr>
            <a:spLocks noGrp="1"/>
          </p:cNvSpPr>
          <p:nvPr/>
        </p:nvSpPr>
        <p:spPr>
          <a:xfrm>
            <a:off x="742950" y="2419350"/>
            <a:ext cx="3333750" cy="628650"/>
          </a:xfrm>
          <a:prstGeom prst="roundRect">
            <a:avLst>
              <a:gd name="adj" fmla="val 12121"/>
            </a:avLst>
          </a:prstGeom>
          <a:solidFill>
            <a:srgbClr val="102A43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BA5813-36E3-4668-884D-62D159538D58}"/>
              </a:ext>
            </a:extLst>
          </p:cNvPr>
          <p:cNvSpPr>
            <a:spLocks noGrp="1"/>
          </p:cNvSpPr>
          <p:nvPr/>
        </p:nvSpPr>
        <p:spPr>
          <a:xfrm>
            <a:off x="914400" y="2590800"/>
            <a:ext cx="29908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BIBLIOTEKA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152C47B-948F-4730-A332-97CE4591CA76}"/>
              </a:ext>
            </a:extLst>
          </p:cNvPr>
          <p:cNvSpPr>
            <a:spLocks noGrp="1"/>
          </p:cNvSpPr>
          <p:nvPr/>
        </p:nvSpPr>
        <p:spPr>
          <a:xfrm>
            <a:off x="4343400" y="2419350"/>
            <a:ext cx="7048500" cy="628650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723EDC-5052-4208-B288-69B3DBF9B19F}"/>
              </a:ext>
            </a:extLst>
          </p:cNvPr>
          <p:cNvSpPr>
            <a:spLocks noGrp="1"/>
          </p:cNvSpPr>
          <p:nvPr/>
        </p:nvSpPr>
        <p:spPr>
          <a:xfrm>
            <a:off x="4572000" y="2562225"/>
            <a:ext cx="65913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uređuje zapise i podržava otvoreni pristup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06A283-161B-4787-AF19-DB4D39E839D1}"/>
              </a:ext>
            </a:extLst>
          </p:cNvPr>
          <p:cNvSpPr>
            <a:spLocks noGrp="1"/>
          </p:cNvSpPr>
          <p:nvPr/>
        </p:nvSpPr>
        <p:spPr>
          <a:xfrm>
            <a:off x="742950" y="3314700"/>
            <a:ext cx="3333750" cy="628650"/>
          </a:xfrm>
          <a:prstGeom prst="roundRect">
            <a:avLst>
              <a:gd name="adj" fmla="val 12121"/>
            </a:avLst>
          </a:prstGeom>
          <a:solidFill>
            <a:srgbClr val="102A43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5A1F700-20F8-4953-BC5E-2F1BEC3274C8}"/>
              </a:ext>
            </a:extLst>
          </p:cNvPr>
          <p:cNvSpPr>
            <a:spLocks noGrp="1"/>
          </p:cNvSpPr>
          <p:nvPr/>
        </p:nvSpPr>
        <p:spPr>
          <a:xfrm>
            <a:off x="914400" y="3486150"/>
            <a:ext cx="29908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PROJEKTNA ADMINISTRACIJA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095B706-DB16-4AF7-91C1-E9C4F0ADE937}"/>
              </a:ext>
            </a:extLst>
          </p:cNvPr>
          <p:cNvSpPr>
            <a:spLocks noGrp="1"/>
          </p:cNvSpPr>
          <p:nvPr/>
        </p:nvSpPr>
        <p:spPr>
          <a:xfrm>
            <a:off x="4343400" y="3314700"/>
            <a:ext cx="7048500" cy="628650"/>
          </a:xfrm>
          <a:prstGeom prst="roundRect">
            <a:avLst>
              <a:gd name="adj" fmla="val 12121"/>
            </a:avLst>
          </a:prstGeom>
          <a:solidFill>
            <a:srgbClr val="DDEFEA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B5F6F4-EA41-41FF-9170-D97F77040FDC}"/>
              </a:ext>
            </a:extLst>
          </p:cNvPr>
          <p:cNvSpPr>
            <a:spLocks noGrp="1"/>
          </p:cNvSpPr>
          <p:nvPr/>
        </p:nvSpPr>
        <p:spPr>
          <a:xfrm>
            <a:off x="4572000" y="3457575"/>
            <a:ext cx="65913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prati obaveze, rokove i izveštavanje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AE05B7AE-53C3-4978-812F-C2E9B7AEB2C9}"/>
              </a:ext>
            </a:extLst>
          </p:cNvPr>
          <p:cNvSpPr>
            <a:spLocks noGrp="1"/>
          </p:cNvSpPr>
          <p:nvPr/>
        </p:nvSpPr>
        <p:spPr>
          <a:xfrm>
            <a:off x="742950" y="4210050"/>
            <a:ext cx="3333750" cy="628650"/>
          </a:xfrm>
          <a:prstGeom prst="roundRect">
            <a:avLst>
              <a:gd name="adj" fmla="val 12121"/>
            </a:avLst>
          </a:prstGeom>
          <a:solidFill>
            <a:srgbClr val="102A43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38A501A-87CA-4B6A-8451-AFAFA407F768}"/>
              </a:ext>
            </a:extLst>
          </p:cNvPr>
          <p:cNvSpPr>
            <a:spLocks noGrp="1"/>
          </p:cNvSpPr>
          <p:nvPr/>
        </p:nvSpPr>
        <p:spPr>
          <a:xfrm>
            <a:off x="914400" y="4381500"/>
            <a:ext cx="29908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IT I PRAVNA PODRŠKA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1C68573E-1F34-42D0-BA69-0E860A27352A}"/>
              </a:ext>
            </a:extLst>
          </p:cNvPr>
          <p:cNvSpPr>
            <a:spLocks noGrp="1"/>
          </p:cNvSpPr>
          <p:nvPr/>
        </p:nvSpPr>
        <p:spPr>
          <a:xfrm>
            <a:off x="4343400" y="4210050"/>
            <a:ext cx="7048500" cy="628650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F108CAE-A501-4264-B463-A0F1D50DB722}"/>
              </a:ext>
            </a:extLst>
          </p:cNvPr>
          <p:cNvSpPr>
            <a:spLocks noGrp="1"/>
          </p:cNvSpPr>
          <p:nvPr/>
        </p:nvSpPr>
        <p:spPr>
          <a:xfrm>
            <a:off x="4572000" y="4352925"/>
            <a:ext cx="65913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održavaju sistem i procenjuju ograničenja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C656D1AD-8F37-48D2-A282-E03C3CFA70B6}"/>
              </a:ext>
            </a:extLst>
          </p:cNvPr>
          <p:cNvSpPr>
            <a:spLocks noGrp="1"/>
          </p:cNvSpPr>
          <p:nvPr/>
        </p:nvSpPr>
        <p:spPr>
          <a:xfrm>
            <a:off x="742950" y="5105400"/>
            <a:ext cx="3333750" cy="628650"/>
          </a:xfrm>
          <a:prstGeom prst="roundRect">
            <a:avLst>
              <a:gd name="adj" fmla="val 12121"/>
            </a:avLst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9BF89B2-3258-4F62-98AA-E8C727CAB2C4}"/>
              </a:ext>
            </a:extLst>
          </p:cNvPr>
          <p:cNvSpPr>
            <a:spLocks noGrp="1"/>
          </p:cNvSpPr>
          <p:nvPr/>
        </p:nvSpPr>
        <p:spPr>
          <a:xfrm>
            <a:off x="914400" y="5276850"/>
            <a:ext cx="29908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RUKOVODSTVO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FE1C1C72-32FE-4DC0-AD6E-653F884A18B3}"/>
              </a:ext>
            </a:extLst>
          </p:cNvPr>
          <p:cNvSpPr>
            <a:spLocks noGrp="1"/>
          </p:cNvSpPr>
          <p:nvPr/>
        </p:nvSpPr>
        <p:spPr>
          <a:xfrm>
            <a:off x="4343400" y="5105400"/>
            <a:ext cx="7048500" cy="628650"/>
          </a:xfrm>
          <a:prstGeom prst="roundRect">
            <a:avLst>
              <a:gd name="adj" fmla="val 12121"/>
            </a:avLst>
          </a:prstGeom>
          <a:solidFill>
            <a:srgbClr val="DDEFEA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E955460-284F-4EEE-926A-F2A03E67F7AC}"/>
              </a:ext>
            </a:extLst>
          </p:cNvPr>
          <p:cNvSpPr>
            <a:spLocks noGrp="1"/>
          </p:cNvSpPr>
          <p:nvPr/>
        </p:nvSpPr>
        <p:spPr>
          <a:xfrm>
            <a:off x="4572000" y="5248275"/>
            <a:ext cx="65913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donosi politike i obezbeđuje resurse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E537AF6-0559-4151-BAE8-637EE3449BE6}"/>
              </a:ext>
            </a:extLst>
          </p:cNvPr>
          <p:cNvSpPr>
            <a:spLocks noGrp="1"/>
          </p:cNvSpPr>
          <p:nvPr/>
        </p:nvSpPr>
        <p:spPr>
          <a:xfrm>
            <a:off x="1619250" y="6010275"/>
            <a:ext cx="89535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Institucionalna procedura treba da odredi ko, kada i na koji način postupa sa rezultatima.</a:t>
            </a:r>
          </a:p>
        </p:txBody>
      </p:sp>
    </p:spTree>
    <p:extLst>
      <p:ext uri="{BB962C8B-B14F-4D97-AF65-F5344CB8AC3E}">
        <p14:creationId xmlns:p14="http://schemas.microsoft.com/office/powerpoint/2010/main" val="156857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C1D4B32-2219-4C90-AFFB-0BF01D0F34E2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RALF kao primer institucionalne prakse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14CD25-247B-43F0-B90D-73180005D0DB}"/>
              </a:ext>
            </a:extLst>
          </p:cNvPr>
          <p:cNvSpPr>
            <a:spLocks noGrp="1"/>
          </p:cNvSpPr>
          <p:nvPr/>
        </p:nvSpPr>
        <p:spPr>
          <a:xfrm>
            <a:off x="609600" y="1123950"/>
            <a:ext cx="685800" cy="47625"/>
          </a:xfrm>
          <a:prstGeom prst="rect">
            <a:avLst/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B4153E-20C0-44C5-AEF1-61061A66D70F}"/>
              </a:ext>
            </a:extLst>
          </p:cNvPr>
          <p:cNvSpPr>
            <a:spLocks noGrp="1"/>
          </p:cNvSpPr>
          <p:nvPr/>
        </p:nvSpPr>
        <p:spPr>
          <a:xfrm>
            <a:off x="1524000" y="1028700"/>
            <a:ext cx="97155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Repozitorijum Pravnog fakulteta i Instituta za pravne i društvene nauke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6E8D24-E52A-4586-B289-34B93D0A3255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10972800" cy="9525"/>
          </a:xfrm>
          <a:prstGeom prst="rect">
            <a:avLst/>
          </a:prstGeom>
          <a:solidFill>
            <a:srgbClr val="C9D4D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C6D09A-41AA-4172-8F45-97D1D5661D7E}"/>
              </a:ext>
            </a:extLst>
          </p:cNvPr>
          <p:cNvSpPr>
            <a:spLocks noGrp="1"/>
          </p:cNvSpPr>
          <p:nvPr/>
        </p:nvSpPr>
        <p:spPr>
          <a:xfrm>
            <a:off x="609600" y="6543675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Pravni fakultet Univerziteta u Beogradu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92C36D-1A6F-43CF-8990-06E86323D6F9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5334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9070980-BA61-4425-98F8-25198515E9CF}"/>
              </a:ext>
            </a:extLst>
          </p:cNvPr>
          <p:cNvSpPr>
            <a:spLocks noGrp="1"/>
          </p:cNvSpPr>
          <p:nvPr/>
        </p:nvSpPr>
        <p:spPr>
          <a:xfrm>
            <a:off x="609600" y="1562100"/>
            <a:ext cx="4000500" cy="4000500"/>
          </a:xfrm>
          <a:prstGeom prst="roundRect">
            <a:avLst>
              <a:gd name="adj" fmla="val 1905"/>
            </a:avLst>
          </a:prstGeom>
          <a:solidFill>
            <a:srgbClr val="102A43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7011B8-207D-48B1-A54C-D8D7A2B2881D}"/>
              </a:ext>
            </a:extLst>
          </p:cNvPr>
          <p:cNvSpPr>
            <a:spLocks noGrp="1"/>
          </p:cNvSpPr>
          <p:nvPr/>
        </p:nvSpPr>
        <p:spPr>
          <a:xfrm>
            <a:off x="971550" y="1952625"/>
            <a:ext cx="3276600" cy="819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4050" b="1">
                <a:solidFill>
                  <a:srgbClr val="E1B65A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>
                <a:solidFill>
                  <a:srgbClr val="E1B65A"/>
                </a:solidFill>
                <a:latin typeface="DejaVu Sans"/>
                <a:ea typeface="DejaVu Sans"/>
                <a:cs typeface="DejaVu Sans"/>
              </a:rPr>
              <a:t>RALF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4A3876-5BFE-4BC8-85C6-F17A13AE535E}"/>
              </a:ext>
            </a:extLst>
          </p:cNvPr>
          <p:cNvSpPr>
            <a:spLocks noGrp="1"/>
          </p:cNvSpPr>
          <p:nvPr/>
        </p:nvSpPr>
        <p:spPr>
          <a:xfrm>
            <a:off x="971550" y="2905125"/>
            <a:ext cx="327660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institucionalni digitalni</a:t>
            </a:r>
          </a:p>
          <a:p>
            <a:pPr algn="ctr">
              <a:buNone/>
              <a:def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repozitorijum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CA6710-26D7-4CD4-BF87-F10B0713731F}"/>
              </a:ext>
            </a:extLst>
          </p:cNvPr>
          <p:cNvSpPr>
            <a:spLocks noGrp="1"/>
          </p:cNvSpPr>
          <p:nvPr/>
        </p:nvSpPr>
        <p:spPr>
          <a:xfrm>
            <a:off x="1085850" y="3943350"/>
            <a:ext cx="3048000" cy="38100"/>
          </a:xfrm>
          <a:prstGeom prst="rect">
            <a:avLst/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CF91F2-4496-4FB9-9475-54EBCA181122}"/>
              </a:ext>
            </a:extLst>
          </p:cNvPr>
          <p:cNvSpPr>
            <a:spLocks noGrp="1"/>
          </p:cNvSpPr>
          <p:nvPr/>
        </p:nvSpPr>
        <p:spPr>
          <a:xfrm>
            <a:off x="990600" y="4286250"/>
            <a:ext cx="3238500" cy="914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275" b="1">
                <a:solidFill>
                  <a:srgbClr val="D9E2EC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9E2EC"/>
                </a:solidFill>
                <a:latin typeface="DejaVu Sans"/>
                <a:ea typeface="DejaVu Sans"/>
                <a:cs typeface="DejaVu Sans"/>
              </a:rPr>
              <a:t>Rezultat povezivanja bibliotečke stručnosti, institucionalne potrebe i projekta ALF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3DC1A4-4179-4E6F-AC55-F4CDDC55B1FC}"/>
              </a:ext>
            </a:extLst>
          </p:cNvPr>
          <p:cNvSpPr>
            <a:spLocks noGrp="1"/>
          </p:cNvSpPr>
          <p:nvPr/>
        </p:nvSpPr>
        <p:spPr>
          <a:xfrm>
            <a:off x="5219700" y="1657350"/>
            <a:ext cx="57150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7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Šta RALF objedinjuje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C91C8A-E8C0-47CA-8FB6-2544E08E5197}"/>
              </a:ext>
            </a:extLst>
          </p:cNvPr>
          <p:cNvSpPr>
            <a:spLocks noGrp="1"/>
          </p:cNvSpPr>
          <p:nvPr/>
        </p:nvSpPr>
        <p:spPr>
          <a:xfrm>
            <a:off x="5219700" y="2247900"/>
            <a:ext cx="5905500" cy="2571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28600" indent="-114300">
              <a:spcAft>
                <a:spcPts val="1200"/>
              </a:spcAft>
              <a:buChar char="•"/>
              <a:def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publikacije Izdavačkog centra Fakulteta</a:t>
            </a:r>
          </a:p>
          <a:p>
            <a:pPr marL="228600" indent="-114300">
              <a:spcAft>
                <a:spcPts val="1200"/>
              </a:spcAft>
              <a:buChar char="•"/>
              <a:def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rezultate projekata Instituta i njegovih centara</a:t>
            </a:r>
          </a:p>
          <a:p>
            <a:pPr marL="228600" indent="-114300">
              <a:spcAft>
                <a:spcPts val="1200"/>
              </a:spcAft>
              <a:buChar char="•"/>
              <a:def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radove nastavnika i saradnika objavljene kod drugih izdavača, kada postoje uslovi za deponovanje</a:t>
            </a:r>
          </a:p>
          <a:p>
            <a:pPr marL="228600" indent="-114300">
              <a:spcAft>
                <a:spcPts val="1200"/>
              </a:spcAft>
              <a:buChar char="•"/>
              <a:def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trajnu institucionalnu dostupnost i vidljivost rezultata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1249041-1253-429C-8255-2CB1328F5FC0}"/>
              </a:ext>
            </a:extLst>
          </p:cNvPr>
          <p:cNvSpPr>
            <a:spLocks noGrp="1"/>
          </p:cNvSpPr>
          <p:nvPr/>
        </p:nvSpPr>
        <p:spPr>
          <a:xfrm>
            <a:off x="5219700" y="5161221"/>
            <a:ext cx="5905500" cy="723900"/>
          </a:xfrm>
          <a:prstGeom prst="roundRect">
            <a:avLst>
              <a:gd name="adj" fmla="val 10526"/>
            </a:avLst>
          </a:prstGeom>
          <a:solidFill>
            <a:srgbClr val="DDEFEA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117023-0EA7-409C-B45C-7513BEFEB874}"/>
              </a:ext>
            </a:extLst>
          </p:cNvPr>
          <p:cNvSpPr>
            <a:spLocks noGrp="1"/>
          </p:cNvSpPr>
          <p:nvPr/>
        </p:nvSpPr>
        <p:spPr>
          <a:xfrm>
            <a:off x="5448300" y="5181600"/>
            <a:ext cx="544830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Održivost: infrastruktura razvijena uz podršku međunarodnog projekta nastavlja da služi ustanovi i nakon njegovog završetka.</a:t>
            </a:r>
          </a:p>
        </p:txBody>
      </p:sp>
    </p:spTree>
    <p:extLst>
      <p:ext uri="{BB962C8B-B14F-4D97-AF65-F5344CB8AC3E}">
        <p14:creationId xmlns:p14="http://schemas.microsoft.com/office/powerpoint/2010/main" val="1848678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C8760A2-E222-47FB-9D1D-53214294727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4EE"/>
          </a:solidFill>
          <a:ln w="0">
            <a:noFill/>
          </a:ln>
        </p:spPr>
        <p:txBody>
          <a:bodyPr/>
          <a:lstStyle/>
          <a:p>
            <a:endParaRPr lang="en-R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FF5B12-C219-4BA4-950A-973D75443F10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RALF na internetu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DB751C-797D-4B27-82C4-C23EAD3ED92C}"/>
              </a:ext>
            </a:extLst>
          </p:cNvPr>
          <p:cNvSpPr>
            <a:spLocks noGrp="1"/>
          </p:cNvSpPr>
          <p:nvPr/>
        </p:nvSpPr>
        <p:spPr>
          <a:xfrm>
            <a:off x="609600" y="1123950"/>
            <a:ext cx="685800" cy="47625"/>
          </a:xfrm>
          <a:prstGeom prst="rect">
            <a:avLst/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 lang="en-R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C28DA3-EA7D-4E7D-A2EF-366FC98A8082}"/>
              </a:ext>
            </a:extLst>
          </p:cNvPr>
          <p:cNvSpPr>
            <a:spLocks noGrp="1"/>
          </p:cNvSpPr>
          <p:nvPr/>
        </p:nvSpPr>
        <p:spPr>
          <a:xfrm>
            <a:off x="1524000" y="1028700"/>
            <a:ext cx="97155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Institucionalni repozitorijum Pravnog fakulteta Univerziteta u Beogradu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DD009D-8DF6-4C60-A984-CB4346CB7191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10972800" cy="9525"/>
          </a:xfrm>
          <a:prstGeom prst="rect">
            <a:avLst/>
          </a:prstGeom>
          <a:solidFill>
            <a:srgbClr val="C9D4DE"/>
          </a:solidFill>
          <a:ln w="0">
            <a:noFill/>
          </a:ln>
        </p:spPr>
        <p:txBody>
          <a:bodyPr/>
          <a:lstStyle/>
          <a:p>
            <a:endParaRPr lang="en-R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05ED2F-56B9-4996-9ACB-D993BC8DB450}"/>
              </a:ext>
            </a:extLst>
          </p:cNvPr>
          <p:cNvSpPr>
            <a:spLocks noGrp="1"/>
          </p:cNvSpPr>
          <p:nvPr/>
        </p:nvSpPr>
        <p:spPr>
          <a:xfrm>
            <a:off x="609600" y="6543675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Pravni fakultet Univerziteta u Beogradu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A206BE-34F1-4C00-BED3-217C8A76ABA2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5334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9659595-DDBC-43DA-BD21-FC5D2CF0326A}"/>
              </a:ext>
            </a:extLst>
          </p:cNvPr>
          <p:cNvSpPr>
            <a:spLocks noGrp="1"/>
          </p:cNvSpPr>
          <p:nvPr/>
        </p:nvSpPr>
        <p:spPr>
          <a:xfrm>
            <a:off x="609600" y="1562100"/>
            <a:ext cx="4286250" cy="4095750"/>
          </a:xfrm>
          <a:prstGeom prst="roundRect">
            <a:avLst>
              <a:gd name="adj" fmla="val 1860"/>
            </a:avLst>
          </a:prstGeom>
          <a:solidFill>
            <a:srgbClr val="102A43"/>
          </a:solidFill>
          <a:ln w="0">
            <a:noFill/>
          </a:ln>
        </p:spPr>
        <p:txBody>
          <a:bodyPr/>
          <a:lstStyle/>
          <a:p>
            <a:endParaRPr lang="en-R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1794C3-B4B1-43B1-9217-BEE93DA132AA}"/>
              </a:ext>
            </a:extLst>
          </p:cNvPr>
          <p:cNvSpPr>
            <a:spLocks noGrp="1"/>
          </p:cNvSpPr>
          <p:nvPr/>
        </p:nvSpPr>
        <p:spPr>
          <a:xfrm>
            <a:off x="990600" y="1924050"/>
            <a:ext cx="3524250" cy="723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4200" b="1">
                <a:solidFill>
                  <a:srgbClr val="E1B65A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E1B65A"/>
                </a:solidFill>
                <a:latin typeface="DejaVu Sans"/>
                <a:ea typeface="DejaVu Sans"/>
                <a:cs typeface="DejaVu Sans"/>
              </a:rPr>
              <a:t>RALF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3BE718-268E-4E7E-89A0-65C5D983C7EB}"/>
              </a:ext>
            </a:extLst>
          </p:cNvPr>
          <p:cNvSpPr>
            <a:spLocks noGrp="1"/>
          </p:cNvSpPr>
          <p:nvPr/>
        </p:nvSpPr>
        <p:spPr>
          <a:xfrm>
            <a:off x="990600" y="2781300"/>
            <a:ext cx="3524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5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Repozitorijum otvorenih</a:t>
            </a:r>
          </a:p>
          <a:p>
            <a:pPr algn="ctr">
              <a:defRPr sz="15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naučnih rezultata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1A1966-ECF5-408D-A486-6F3938D24709}"/>
              </a:ext>
            </a:extLst>
          </p:cNvPr>
          <p:cNvSpPr>
            <a:spLocks noGrp="1"/>
          </p:cNvSpPr>
          <p:nvPr/>
        </p:nvSpPr>
        <p:spPr>
          <a:xfrm>
            <a:off x="990600" y="3762375"/>
            <a:ext cx="3524250" cy="28575"/>
          </a:xfrm>
          <a:prstGeom prst="rect">
            <a:avLst/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 lang="en-R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E3E928-D7E7-4672-9E33-DAACCCAEBF53}"/>
              </a:ext>
            </a:extLst>
          </p:cNvPr>
          <p:cNvSpPr>
            <a:spLocks noGrp="1"/>
          </p:cNvSpPr>
          <p:nvPr/>
        </p:nvSpPr>
        <p:spPr>
          <a:xfrm>
            <a:off x="1381125" y="4171950"/>
            <a:ext cx="27432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125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OTVORI SAJT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AE92AD-07F1-469A-A28B-858C6E58F021}"/>
              </a:ext>
            </a:extLst>
          </p:cNvPr>
          <p:cNvSpPr>
            <a:spLocks noGrp="1"/>
          </p:cNvSpPr>
          <p:nvPr/>
        </p:nvSpPr>
        <p:spPr>
          <a:xfrm>
            <a:off x="1066800" y="4591050"/>
            <a:ext cx="337185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 u="sng">
                <a:solidFill>
                  <a:srgbClr val="FFFFFF"/>
                </a:solidFill>
                <a:latin typeface="DejaVu Sans"/>
                <a:ea typeface="DejaVu Sans"/>
                <a:cs typeface="DejaVu Sans"/>
                <a:hlinkClick r:id="rId3"/>
              </a:rPr>
              <a:t>ralf.ius.bg.ac.rs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1F2FFC-3286-4129-B57A-2755DDC98807}"/>
              </a:ext>
            </a:extLst>
          </p:cNvPr>
          <p:cNvSpPr>
            <a:spLocks noGrp="1"/>
          </p:cNvSpPr>
          <p:nvPr/>
        </p:nvSpPr>
        <p:spPr>
          <a:xfrm>
            <a:off x="5429250" y="1695450"/>
            <a:ext cx="58102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7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Šta korisnik može da pronađe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FA901F2-5E8B-4B62-9136-3E5C2175ED72}"/>
              </a:ext>
            </a:extLst>
          </p:cNvPr>
          <p:cNvSpPr>
            <a:spLocks noGrp="1"/>
          </p:cNvSpPr>
          <p:nvPr/>
        </p:nvSpPr>
        <p:spPr>
          <a:xfrm>
            <a:off x="5429250" y="2343150"/>
            <a:ext cx="5715000" cy="2381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28600" indent="-114300">
              <a:spcAft>
                <a:spcPts val="1300"/>
              </a:spcAft>
              <a:buChar char="•"/>
              <a:def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bibliografske zapise i dostupne pune tekstove</a:t>
            </a:r>
          </a:p>
          <a:p>
            <a:pPr marL="228600" indent="-114300">
              <a:spcAft>
                <a:spcPts val="1300"/>
              </a:spcAft>
              <a:buChar char="•"/>
              <a:def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publikacije Fakulteta, Instituta i projektnih centara</a:t>
            </a:r>
          </a:p>
          <a:p>
            <a:pPr marL="228600" indent="-114300">
              <a:spcAft>
                <a:spcPts val="1300"/>
              </a:spcAft>
              <a:buChar char="•"/>
              <a:def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radove nastavnika i saradnika, kada prava dozvoljavaju deponovanje</a:t>
            </a:r>
          </a:p>
          <a:p>
            <a:pPr marL="228600" indent="-114300">
              <a:spcAft>
                <a:spcPts val="1300"/>
              </a:spcAft>
              <a:buChar char="•"/>
              <a:def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podatke koji povezuju autora, publikaciju, projekat i ustanovu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DCD18039-C9F4-483B-A7DA-D102B7A2C61C}"/>
              </a:ext>
            </a:extLst>
          </p:cNvPr>
          <p:cNvSpPr>
            <a:spLocks noGrp="1"/>
          </p:cNvSpPr>
          <p:nvPr/>
        </p:nvSpPr>
        <p:spPr>
          <a:xfrm>
            <a:off x="5429250" y="4933950"/>
            <a:ext cx="5715000" cy="742950"/>
          </a:xfrm>
          <a:prstGeom prst="roundRect">
            <a:avLst>
              <a:gd name="adj" fmla="val 10256"/>
            </a:avLst>
          </a:prstGeom>
          <a:solidFill>
            <a:srgbClr val="DDEFEA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 lang="en-R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016CF7F-22DF-4309-AAA0-40E818D9293D}"/>
              </a:ext>
            </a:extLst>
          </p:cNvPr>
          <p:cNvSpPr>
            <a:spLocks noGrp="1"/>
          </p:cNvSpPr>
          <p:nvPr/>
        </p:nvSpPr>
        <p:spPr>
          <a:xfrm>
            <a:off x="5657850" y="5095875"/>
            <a:ext cx="525780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Biblioteka uređuje zapise, proverava metapodatke i pomaže da institucionalna produkcija ostane trajno dostupna.</a:t>
            </a:r>
          </a:p>
        </p:txBody>
      </p:sp>
    </p:spTree>
    <p:extLst>
      <p:ext uri="{BB962C8B-B14F-4D97-AF65-F5344CB8AC3E}">
        <p14:creationId xmlns:p14="http://schemas.microsoft.com/office/powerpoint/2010/main" val="1695023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74841FA1-7DE4-4852-A449-57558A9C289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4EE"/>
          </a:solidFill>
          <a:ln w="0">
            <a:noFill/>
          </a:ln>
        </p:spPr>
        <p:txBody>
          <a:bodyPr/>
          <a:lstStyle/>
          <a:p>
            <a:endParaRPr lang="en-R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7BFD1B-1DB7-49E1-BAC6-664E4D860070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Zenodo kao opšti repozitorijum istraživačkih rezultata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3FA72F-BBDE-41E0-88DF-4A5AA714A337}"/>
              </a:ext>
            </a:extLst>
          </p:cNvPr>
          <p:cNvSpPr>
            <a:spLocks noGrp="1"/>
          </p:cNvSpPr>
          <p:nvPr/>
        </p:nvSpPr>
        <p:spPr>
          <a:xfrm>
            <a:off x="609600" y="1123950"/>
            <a:ext cx="685800" cy="47625"/>
          </a:xfrm>
          <a:prstGeom prst="rect">
            <a:avLst/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 lang="en-R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B9B965-8A2F-4198-A6C9-8B19BC8BF63D}"/>
              </a:ext>
            </a:extLst>
          </p:cNvPr>
          <p:cNvSpPr>
            <a:spLocks noGrp="1"/>
          </p:cNvSpPr>
          <p:nvPr/>
        </p:nvSpPr>
        <p:spPr>
          <a:xfrm>
            <a:off x="1524000" y="1028700"/>
            <a:ext cx="97155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Praktična mogućnost kada odgovarajući institucionalni ili tematski repozitorijum nije dostupan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4FF098-9DFF-4C86-A549-BB6487263B8E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10972800" cy="9525"/>
          </a:xfrm>
          <a:prstGeom prst="rect">
            <a:avLst/>
          </a:prstGeom>
          <a:solidFill>
            <a:srgbClr val="C9D4DE"/>
          </a:solidFill>
          <a:ln w="0">
            <a:noFill/>
          </a:ln>
        </p:spPr>
        <p:txBody>
          <a:bodyPr/>
          <a:lstStyle/>
          <a:p>
            <a:endParaRPr lang="en-R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3E468A-7845-4F7B-A165-BC75C090431F}"/>
              </a:ext>
            </a:extLst>
          </p:cNvPr>
          <p:cNvSpPr>
            <a:spLocks noGrp="1"/>
          </p:cNvSpPr>
          <p:nvPr/>
        </p:nvSpPr>
        <p:spPr>
          <a:xfrm>
            <a:off x="609600" y="6543675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627D98"/>
                </a:solidFill>
                <a:latin typeface="DejaVu Sans"/>
                <a:ea typeface="DejaVu Sans"/>
                <a:cs typeface="DejaVu Sans"/>
              </a:rPr>
              <a:t>Pravni fakultet Univerziteta u Beogradu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7E380B-A917-4D65-9D97-4D11D9ED7771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5334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17EA85C-54BC-48D6-BAD6-28BF0ABAB794}"/>
              </a:ext>
            </a:extLst>
          </p:cNvPr>
          <p:cNvSpPr>
            <a:spLocks noGrp="1"/>
          </p:cNvSpPr>
          <p:nvPr/>
        </p:nvSpPr>
        <p:spPr>
          <a:xfrm>
            <a:off x="609600" y="1581150"/>
            <a:ext cx="2857500" cy="4095750"/>
          </a:xfrm>
          <a:prstGeom prst="roundRect">
            <a:avLst>
              <a:gd name="adj" fmla="val 2667"/>
            </a:avLst>
          </a:prstGeom>
          <a:solidFill>
            <a:srgbClr val="102A43"/>
          </a:solidFill>
          <a:ln w="0">
            <a:noFill/>
          </a:ln>
        </p:spPr>
        <p:txBody>
          <a:bodyPr/>
          <a:lstStyle/>
          <a:p>
            <a:endParaRPr lang="en-R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A14030-6972-4411-B22E-1083F3406F40}"/>
              </a:ext>
            </a:extLst>
          </p:cNvPr>
          <p:cNvSpPr>
            <a:spLocks noGrp="1"/>
          </p:cNvSpPr>
          <p:nvPr/>
        </p:nvSpPr>
        <p:spPr>
          <a:xfrm>
            <a:off x="895350" y="2019300"/>
            <a:ext cx="22860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2850" b="1">
                <a:solidFill>
                  <a:srgbClr val="E1B65A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E1B65A"/>
                </a:solidFill>
                <a:latin typeface="DejaVu Sans"/>
                <a:ea typeface="DejaVu Sans"/>
                <a:cs typeface="DejaVu Sans"/>
              </a:rPr>
              <a:t>ZENODO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82CCB7-676E-4205-8E9D-B0A5139E067D}"/>
              </a:ext>
            </a:extLst>
          </p:cNvPr>
          <p:cNvSpPr>
            <a:spLocks noGrp="1"/>
          </p:cNvSpPr>
          <p:nvPr/>
        </p:nvSpPr>
        <p:spPr>
          <a:xfrm>
            <a:off x="895350" y="2914650"/>
            <a:ext cx="2286000" cy="762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4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2013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483518-BEF1-4294-AA2B-DAE53BD623F2}"/>
              </a:ext>
            </a:extLst>
          </p:cNvPr>
          <p:cNvSpPr>
            <a:spLocks noGrp="1"/>
          </p:cNvSpPr>
          <p:nvPr/>
        </p:nvSpPr>
        <p:spPr>
          <a:xfrm>
            <a:off x="990600" y="3752850"/>
            <a:ext cx="20955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pokrenuli CERN i OpenAIRE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8A898B-F220-4B3D-AFA6-0D1C713D040F}"/>
              </a:ext>
            </a:extLst>
          </p:cNvPr>
          <p:cNvSpPr>
            <a:spLocks noGrp="1"/>
          </p:cNvSpPr>
          <p:nvPr/>
        </p:nvSpPr>
        <p:spPr>
          <a:xfrm>
            <a:off x="990600" y="4686300"/>
            <a:ext cx="2095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275" b="1">
                <a:solidFill>
                  <a:srgbClr val="D9E2EC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9E2EC"/>
                </a:solidFill>
                <a:latin typeface="DejaVu Sans"/>
                <a:ea typeface="DejaVu Sans"/>
                <a:cs typeface="DejaVu Sans"/>
              </a:rPr>
              <a:t>za sve naučne discipline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0BF93F7-C982-4AF8-A3A6-BD2AB3E6841E}"/>
              </a:ext>
            </a:extLst>
          </p:cNvPr>
          <p:cNvSpPr>
            <a:spLocks noGrp="1"/>
          </p:cNvSpPr>
          <p:nvPr/>
        </p:nvSpPr>
        <p:spPr>
          <a:xfrm>
            <a:off x="3848100" y="1581150"/>
            <a:ext cx="3543300" cy="156210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 lang="en-R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7D87ADB-2AF2-4EAE-AEDF-AD8648417B7F}"/>
              </a:ext>
            </a:extLst>
          </p:cNvPr>
          <p:cNvSpPr>
            <a:spLocks noGrp="1"/>
          </p:cNvSpPr>
          <p:nvPr/>
        </p:nvSpPr>
        <p:spPr>
          <a:xfrm>
            <a:off x="3848100" y="1581150"/>
            <a:ext cx="76200" cy="1562100"/>
          </a:xfrm>
          <a:prstGeom prst="roundRect">
            <a:avLst>
              <a:gd name="adj" fmla="val 50000"/>
            </a:avLst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R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41F2F4-47A1-4AE1-8AB2-94E46FBC2BA6}"/>
              </a:ext>
            </a:extLst>
          </p:cNvPr>
          <p:cNvSpPr>
            <a:spLocks noGrp="1"/>
          </p:cNvSpPr>
          <p:nvPr/>
        </p:nvSpPr>
        <p:spPr>
          <a:xfrm>
            <a:off x="4095750" y="1790700"/>
            <a:ext cx="30480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ŠTA SE DEPONUJE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1C7095-EA29-4F79-8B17-1ACD8DB409D4}"/>
              </a:ext>
            </a:extLst>
          </p:cNvPr>
          <p:cNvSpPr>
            <a:spLocks noGrp="1"/>
          </p:cNvSpPr>
          <p:nvPr/>
        </p:nvSpPr>
        <p:spPr>
          <a:xfrm>
            <a:off x="4095750" y="2266950"/>
            <a:ext cx="304800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Publikacije, istraživački podaci, softver, prezentacije i drugi digitalni rezultati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6182560C-28F5-4828-B433-C6BDF8046792}"/>
              </a:ext>
            </a:extLst>
          </p:cNvPr>
          <p:cNvSpPr>
            <a:spLocks noGrp="1"/>
          </p:cNvSpPr>
          <p:nvPr/>
        </p:nvSpPr>
        <p:spPr>
          <a:xfrm>
            <a:off x="7696200" y="1581150"/>
            <a:ext cx="3543300" cy="156210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 lang="en-R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79E8FB7-CA60-4A04-9AEF-4D6F457BC841}"/>
              </a:ext>
            </a:extLst>
          </p:cNvPr>
          <p:cNvSpPr>
            <a:spLocks noGrp="1"/>
          </p:cNvSpPr>
          <p:nvPr/>
        </p:nvSpPr>
        <p:spPr>
          <a:xfrm>
            <a:off x="7696200" y="1581150"/>
            <a:ext cx="76200" cy="1562100"/>
          </a:xfrm>
          <a:prstGeom prst="roundRect">
            <a:avLst>
              <a:gd name="adj" fmla="val 50000"/>
            </a:avLst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 lang="en-R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EE162C-BED5-4856-81E6-945E2A3E4983}"/>
              </a:ext>
            </a:extLst>
          </p:cNvPr>
          <p:cNvSpPr>
            <a:spLocks noGrp="1"/>
          </p:cNvSpPr>
          <p:nvPr/>
        </p:nvSpPr>
        <p:spPr>
          <a:xfrm>
            <a:off x="7943850" y="1790700"/>
            <a:ext cx="30480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1">
                <a:solidFill>
                  <a:srgbClr val="D8654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654B"/>
                </a:solidFill>
                <a:latin typeface="DejaVu Sans"/>
                <a:ea typeface="DejaVu Sans"/>
                <a:cs typeface="DejaVu Sans"/>
              </a:rPr>
              <a:t>DOI I VERZIJE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5BAE024-0B51-47EF-90A5-2E4C2F32C76D}"/>
              </a:ext>
            </a:extLst>
          </p:cNvPr>
          <p:cNvSpPr>
            <a:spLocks noGrp="1"/>
          </p:cNvSpPr>
          <p:nvPr/>
        </p:nvSpPr>
        <p:spPr>
          <a:xfrm>
            <a:off x="7943850" y="2266950"/>
            <a:ext cx="304800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Zenodo automatski dodeljuje DOI po objavljivanju i podržava verzionisanje zapisa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00352957-96B5-460E-A134-61428A678EE6}"/>
              </a:ext>
            </a:extLst>
          </p:cNvPr>
          <p:cNvSpPr>
            <a:spLocks noGrp="1"/>
          </p:cNvSpPr>
          <p:nvPr/>
        </p:nvSpPr>
        <p:spPr>
          <a:xfrm>
            <a:off x="3848100" y="3390900"/>
            <a:ext cx="3543300" cy="156210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 lang="en-RS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78A57A6B-7B37-4CAD-BEA4-59AB45AED681}"/>
              </a:ext>
            </a:extLst>
          </p:cNvPr>
          <p:cNvSpPr>
            <a:spLocks noGrp="1"/>
          </p:cNvSpPr>
          <p:nvPr/>
        </p:nvSpPr>
        <p:spPr>
          <a:xfrm>
            <a:off x="3848100" y="3390900"/>
            <a:ext cx="76200" cy="1562100"/>
          </a:xfrm>
          <a:prstGeom prst="roundRect">
            <a:avLst>
              <a:gd name="adj" fmla="val 50000"/>
            </a:avLst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 lang="en-R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9036091-1622-4495-A6CA-0C49FA186CCF}"/>
              </a:ext>
            </a:extLst>
          </p:cNvPr>
          <p:cNvSpPr>
            <a:spLocks noGrp="1"/>
          </p:cNvSpPr>
          <p:nvPr/>
        </p:nvSpPr>
        <p:spPr>
          <a:xfrm>
            <a:off x="4095750" y="3600450"/>
            <a:ext cx="30480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1">
                <a:solidFill>
                  <a:srgbClr val="D8654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654B"/>
                </a:solidFill>
                <a:latin typeface="DejaVu Sans"/>
                <a:ea typeface="DejaVu Sans"/>
                <a:cs typeface="DejaVu Sans"/>
              </a:rPr>
              <a:t>PRISTUP I LICENCE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98E7A3F-110B-4522-9232-FCD596C1ECFD}"/>
              </a:ext>
            </a:extLst>
          </p:cNvPr>
          <p:cNvSpPr>
            <a:spLocks noGrp="1"/>
          </p:cNvSpPr>
          <p:nvPr/>
        </p:nvSpPr>
        <p:spPr>
          <a:xfrm>
            <a:off x="4095750" y="4076700"/>
            <a:ext cx="304800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Otvoreni pristup, embargo ili ograničen pristup, uz jasno navedenu licencu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A3F99ADF-B57F-442A-9100-D208AD32BBFE}"/>
              </a:ext>
            </a:extLst>
          </p:cNvPr>
          <p:cNvSpPr>
            <a:spLocks noGrp="1"/>
          </p:cNvSpPr>
          <p:nvPr/>
        </p:nvSpPr>
        <p:spPr>
          <a:xfrm>
            <a:off x="7696200" y="3390900"/>
            <a:ext cx="3543300" cy="156210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 lang="en-RS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53B4F7D8-75B7-4AD0-ADEF-08CDE988D0BC}"/>
              </a:ext>
            </a:extLst>
          </p:cNvPr>
          <p:cNvSpPr>
            <a:spLocks noGrp="1"/>
          </p:cNvSpPr>
          <p:nvPr/>
        </p:nvSpPr>
        <p:spPr>
          <a:xfrm>
            <a:off x="7696200" y="3390900"/>
            <a:ext cx="76200" cy="1562100"/>
          </a:xfrm>
          <a:prstGeom prst="roundRect">
            <a:avLst>
              <a:gd name="adj" fmla="val 50000"/>
            </a:avLst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R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B89EB00-49EE-4766-8ECD-696B2B0B5FF4}"/>
              </a:ext>
            </a:extLst>
          </p:cNvPr>
          <p:cNvSpPr>
            <a:spLocks noGrp="1"/>
          </p:cNvSpPr>
          <p:nvPr/>
        </p:nvSpPr>
        <p:spPr>
          <a:xfrm>
            <a:off x="7943850" y="3600450"/>
            <a:ext cx="30480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1">
                <a:solidFill>
                  <a:srgbClr val="168C8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68C8C"/>
                </a:solidFill>
                <a:latin typeface="DejaVu Sans"/>
                <a:ea typeface="DejaVu Sans"/>
                <a:cs typeface="DejaVu Sans"/>
              </a:rPr>
              <a:t>PROJEKTI I METAPODACI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E168152-4094-4CE5-AACE-AAAC2D84628A}"/>
              </a:ext>
            </a:extLst>
          </p:cNvPr>
          <p:cNvSpPr>
            <a:spLocks noGrp="1"/>
          </p:cNvSpPr>
          <p:nvPr/>
        </p:nvSpPr>
        <p:spPr>
          <a:xfrm>
            <a:off x="7943850" y="4076700"/>
            <a:ext cx="304800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B53"/>
                </a:solidFill>
                <a:latin typeface="DejaVu Sans"/>
                <a:ea typeface="DejaVu Sans"/>
                <a:cs typeface="DejaVu Sans"/>
              </a:rPr>
              <a:t>Podaci o finansiranju, autorima i projektu olakšavaju povezivanje i izveštavanje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0D7264FA-6626-42F8-A5D5-89D898B95387}"/>
              </a:ext>
            </a:extLst>
          </p:cNvPr>
          <p:cNvSpPr>
            <a:spLocks noGrp="1"/>
          </p:cNvSpPr>
          <p:nvPr/>
        </p:nvSpPr>
        <p:spPr>
          <a:xfrm>
            <a:off x="3848100" y="5314950"/>
            <a:ext cx="7391400" cy="514350"/>
          </a:xfrm>
          <a:prstGeom prst="roundRect">
            <a:avLst>
              <a:gd name="adj" fmla="val 14815"/>
            </a:avLst>
          </a:prstGeom>
          <a:solidFill>
            <a:srgbClr val="DDEFEA"/>
          </a:solidFill>
          <a:ln w="9525">
            <a:solidFill>
              <a:srgbClr val="C9D4DE"/>
            </a:solidFill>
          </a:ln>
        </p:spPr>
        <p:txBody>
          <a:bodyPr/>
          <a:lstStyle/>
          <a:p>
            <a:endParaRPr lang="en-R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D9F0E93-31F6-4544-B5B7-0A800C80BD18}"/>
              </a:ext>
            </a:extLst>
          </p:cNvPr>
          <p:cNvSpPr>
            <a:spLocks noGrp="1"/>
          </p:cNvSpPr>
          <p:nvPr/>
        </p:nvSpPr>
        <p:spPr>
          <a:xfrm>
            <a:off x="4057650" y="5448300"/>
            <a:ext cx="69723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Važno: ograničeni pristup na Zenodu nije namenjen tajnim ili poverljivim podacima.</a:t>
            </a:r>
          </a:p>
        </p:txBody>
      </p:sp>
    </p:spTree>
    <p:extLst>
      <p:ext uri="{BB962C8B-B14F-4D97-AF65-F5344CB8AC3E}">
        <p14:creationId xmlns:p14="http://schemas.microsoft.com/office/powerpoint/2010/main" val="2107398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120D802-A28A-4955-BA96-DBD9F1DEEEF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21DEDD8-76E0-4D29-8916-131230F624E6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47750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OTVORENA NAUKA KAO ISTRAŽIVAČKA STRATEGIJA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AF8EEB-5971-4FFB-B4D7-C3B7CAAF2AA5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78105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0">
                <a:solidFill>
                  <a:srgbClr val="E1B65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E1B65A"/>
                </a:solidFill>
                <a:latin typeface="DejaVu Sans"/>
                <a:ea typeface="DejaVu Sans"/>
                <a:cs typeface="DejaVu Sans"/>
              </a:rPr>
              <a:t>Pet praktičnih koraka za ustanovu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294690B-6EEC-444F-B0D0-A82070E72175}"/>
              </a:ext>
            </a:extLst>
          </p:cNvPr>
          <p:cNvSpPr>
            <a:spLocks noGrp="1"/>
          </p:cNvSpPr>
          <p:nvPr/>
        </p:nvSpPr>
        <p:spPr>
          <a:xfrm>
            <a:off x="742950" y="1905000"/>
            <a:ext cx="476250" cy="476250"/>
          </a:xfrm>
          <a:prstGeom prst="roundRect">
            <a:avLst>
              <a:gd name="adj" fmla="val 16000"/>
            </a:avLst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264B06-9BDD-4062-8976-4E3DBC088C6B}"/>
              </a:ext>
            </a:extLst>
          </p:cNvPr>
          <p:cNvSpPr>
            <a:spLocks noGrp="1"/>
          </p:cNvSpPr>
          <p:nvPr/>
        </p:nvSpPr>
        <p:spPr>
          <a:xfrm>
            <a:off x="847725" y="2000250"/>
            <a:ext cx="2667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914AAD-D41F-423E-8887-803421AFB3ED}"/>
              </a:ext>
            </a:extLst>
          </p:cNvPr>
          <p:cNvSpPr>
            <a:spLocks noGrp="1"/>
          </p:cNvSpPr>
          <p:nvPr/>
        </p:nvSpPr>
        <p:spPr>
          <a:xfrm>
            <a:off x="1466850" y="2000250"/>
            <a:ext cx="8191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Uspostaviti jasnu politiku otvorene nauke</a:t>
            </a:r>
            <a:endParaRPr sz="1425" b="0">
              <a:solidFill>
                <a:schemeClr val="accent5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7DEA387-A868-4432-A396-F21BB00E705C}"/>
              </a:ext>
            </a:extLst>
          </p:cNvPr>
          <p:cNvSpPr>
            <a:spLocks noGrp="1"/>
          </p:cNvSpPr>
          <p:nvPr/>
        </p:nvSpPr>
        <p:spPr>
          <a:xfrm>
            <a:off x="742950" y="2590800"/>
            <a:ext cx="476250" cy="476250"/>
          </a:xfrm>
          <a:prstGeom prst="roundRect">
            <a:avLst>
              <a:gd name="adj" fmla="val 16000"/>
            </a:avLst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E5BAC3-9425-4C12-B789-DA70CA0B15B8}"/>
              </a:ext>
            </a:extLst>
          </p:cNvPr>
          <p:cNvSpPr>
            <a:spLocks noGrp="1"/>
          </p:cNvSpPr>
          <p:nvPr/>
        </p:nvSpPr>
        <p:spPr>
          <a:xfrm>
            <a:off x="847725" y="2686050"/>
            <a:ext cx="2667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0A704E-27AE-45CF-9D66-16FE607D0EFA}"/>
              </a:ext>
            </a:extLst>
          </p:cNvPr>
          <p:cNvSpPr>
            <a:spLocks noGrp="1"/>
          </p:cNvSpPr>
          <p:nvPr/>
        </p:nvSpPr>
        <p:spPr>
          <a:xfrm>
            <a:off x="1466850" y="2686050"/>
            <a:ext cx="8191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Odrediti odgovornosti i rokove</a:t>
            </a:r>
            <a:endParaRPr sz="1425" b="0">
              <a:solidFill>
                <a:schemeClr val="accent5">
                  <a:lumMod val="5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F2AB964-1707-4657-9021-37FDBF096EF8}"/>
              </a:ext>
            </a:extLst>
          </p:cNvPr>
          <p:cNvSpPr>
            <a:spLocks noGrp="1"/>
          </p:cNvSpPr>
          <p:nvPr/>
        </p:nvSpPr>
        <p:spPr>
          <a:xfrm>
            <a:off x="742950" y="3276600"/>
            <a:ext cx="476250" cy="476250"/>
          </a:xfrm>
          <a:prstGeom prst="roundRect">
            <a:avLst>
              <a:gd name="adj" fmla="val 16000"/>
            </a:avLst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CA918F-1742-4F10-92F8-FBEBCA498B9D}"/>
              </a:ext>
            </a:extLst>
          </p:cNvPr>
          <p:cNvSpPr>
            <a:spLocks noGrp="1"/>
          </p:cNvSpPr>
          <p:nvPr/>
        </p:nvSpPr>
        <p:spPr>
          <a:xfrm>
            <a:off x="847725" y="3371850"/>
            <a:ext cx="2667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6AFFC2-B169-481A-9B35-476EE6FB281A}"/>
              </a:ext>
            </a:extLst>
          </p:cNvPr>
          <p:cNvSpPr>
            <a:spLocks noGrp="1"/>
          </p:cNvSpPr>
          <p:nvPr/>
        </p:nvSpPr>
        <p:spPr>
          <a:xfrm>
            <a:off x="1616148" y="3371850"/>
            <a:ext cx="8042201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Standardizovati metapodatke i identifikatore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599AF41-E51E-429E-9229-74063B12B2CD}"/>
              </a:ext>
            </a:extLst>
          </p:cNvPr>
          <p:cNvSpPr>
            <a:spLocks noGrp="1"/>
          </p:cNvSpPr>
          <p:nvPr/>
        </p:nvSpPr>
        <p:spPr>
          <a:xfrm>
            <a:off x="742950" y="3962400"/>
            <a:ext cx="476250" cy="476250"/>
          </a:xfrm>
          <a:prstGeom prst="roundRect">
            <a:avLst>
              <a:gd name="adj" fmla="val 16000"/>
            </a:avLst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94EC66-5526-4C33-9351-213030C0992B}"/>
              </a:ext>
            </a:extLst>
          </p:cNvPr>
          <p:cNvSpPr>
            <a:spLocks noGrp="1"/>
          </p:cNvSpPr>
          <p:nvPr/>
        </p:nvSpPr>
        <p:spPr>
          <a:xfrm>
            <a:off x="847725" y="4057650"/>
            <a:ext cx="2667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286F44F-7265-425E-8140-23CCF539406D}"/>
              </a:ext>
            </a:extLst>
          </p:cNvPr>
          <p:cNvSpPr>
            <a:spLocks noGrp="1"/>
          </p:cNvSpPr>
          <p:nvPr/>
        </p:nvSpPr>
        <p:spPr>
          <a:xfrm>
            <a:off x="1466850" y="4057650"/>
            <a:ext cx="8191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Povezati repozitorijum sa projektnim izveštavanjem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B733198-1139-40A7-ABFC-4BE748F7F796}"/>
              </a:ext>
            </a:extLst>
          </p:cNvPr>
          <p:cNvSpPr>
            <a:spLocks noGrp="1"/>
          </p:cNvSpPr>
          <p:nvPr/>
        </p:nvSpPr>
        <p:spPr>
          <a:xfrm>
            <a:off x="742950" y="4648200"/>
            <a:ext cx="476250" cy="476250"/>
          </a:xfrm>
          <a:prstGeom prst="roundRect">
            <a:avLst>
              <a:gd name="adj" fmla="val 16000"/>
            </a:avLst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352DE9-B6D2-42D5-A018-EF4844813035}"/>
              </a:ext>
            </a:extLst>
          </p:cNvPr>
          <p:cNvSpPr>
            <a:spLocks noGrp="1"/>
          </p:cNvSpPr>
          <p:nvPr/>
        </p:nvSpPr>
        <p:spPr>
          <a:xfrm>
            <a:off x="847725" y="4743450"/>
            <a:ext cx="2667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3AA7769-D502-4690-B92C-B8BFBE8A2920}"/>
              </a:ext>
            </a:extLst>
          </p:cNvPr>
          <p:cNvSpPr>
            <a:spLocks noGrp="1"/>
          </p:cNvSpPr>
          <p:nvPr/>
        </p:nvSpPr>
        <p:spPr>
          <a:xfrm>
            <a:off x="1466850" y="4743450"/>
            <a:ext cx="8191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Razvijati kompetencije bibliotekara i istraživača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7C5488-1C88-4A7D-8BA7-B749BBDE73E6}"/>
              </a:ext>
            </a:extLst>
          </p:cNvPr>
          <p:cNvSpPr>
            <a:spLocks noGrp="1"/>
          </p:cNvSpPr>
          <p:nvPr/>
        </p:nvSpPr>
        <p:spPr>
          <a:xfrm>
            <a:off x="685800" y="5619750"/>
            <a:ext cx="10820400" cy="19050"/>
          </a:xfrm>
          <a:prstGeom prst="rect">
            <a:avLst/>
          </a:prstGeom>
          <a:solidFill>
            <a:srgbClr val="486581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7F8FCD9-7398-43DD-99D2-C5B2BF64B086}"/>
              </a:ext>
            </a:extLst>
          </p:cNvPr>
          <p:cNvSpPr>
            <a:spLocks noGrp="1"/>
          </p:cNvSpPr>
          <p:nvPr/>
        </p:nvSpPr>
        <p:spPr>
          <a:xfrm>
            <a:off x="990600" y="5829300"/>
            <a:ext cx="1019175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buNone/>
              <a:defRPr sz="1500" b="1">
                <a:solidFill>
                  <a:srgbClr val="E1B65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E1B65A"/>
                </a:solidFill>
                <a:latin typeface="DejaVu Sans"/>
                <a:ea typeface="DejaVu Sans"/>
                <a:cs typeface="DejaVu Sans"/>
              </a:rPr>
              <a:t>Otvorena nauka treba da bude deo istraživačke strategije koji rezultate čini dostupnijim, vidljivijim, proverljivijim i dugoročno vrednijim.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E253DBB-B0C0-4B38-B9E5-A3531CC18CC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2A43"/>
          </a:solidFill>
          <a:ln w="0">
            <a:noFill/>
          </a:ln>
        </p:spPr>
        <p:txBody>
          <a:bodyPr/>
          <a:lstStyle/>
          <a:p>
            <a:endParaRPr lang="en-R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C2064E2-D9A9-470D-9267-DF2416E5DE3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 lang="en-R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F6A368A-977A-48BC-9BC2-525A54A4C009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47750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OTVORENA NAUKA KAO ISTRAŽIVAČKA STRATEGIJA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30419-167B-40B2-845B-0A7E60CFD805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78105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0">
                <a:solidFill>
                  <a:srgbClr val="E1B65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E1B65A"/>
                </a:solidFill>
                <a:latin typeface="DejaVu Sans"/>
                <a:ea typeface="DejaVu Sans"/>
                <a:cs typeface="DejaVu Sans"/>
              </a:rPr>
              <a:t>Pet praktičnih koraka za ustanovu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17A020B8-DDF4-4486-AF20-2E5C29F32D65}"/>
              </a:ext>
            </a:extLst>
          </p:cNvPr>
          <p:cNvSpPr>
            <a:spLocks noGrp="1"/>
          </p:cNvSpPr>
          <p:nvPr/>
        </p:nvSpPr>
        <p:spPr>
          <a:xfrm>
            <a:off x="742950" y="1905000"/>
            <a:ext cx="476250" cy="476250"/>
          </a:xfrm>
          <a:prstGeom prst="roundRect">
            <a:avLst>
              <a:gd name="adj" fmla="val 16000"/>
            </a:avLst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R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F6EE14A-896E-47DC-9A81-B42AD595A860}"/>
              </a:ext>
            </a:extLst>
          </p:cNvPr>
          <p:cNvSpPr>
            <a:spLocks noGrp="1"/>
          </p:cNvSpPr>
          <p:nvPr/>
        </p:nvSpPr>
        <p:spPr>
          <a:xfrm>
            <a:off x="847725" y="2000250"/>
            <a:ext cx="2667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32A74A6-BCA7-4CD3-A05B-C30564F48B24}"/>
              </a:ext>
            </a:extLst>
          </p:cNvPr>
          <p:cNvSpPr>
            <a:spLocks noGrp="1"/>
          </p:cNvSpPr>
          <p:nvPr/>
        </p:nvSpPr>
        <p:spPr>
          <a:xfrm>
            <a:off x="1466850" y="2000250"/>
            <a:ext cx="8191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Uspostaviti jasnu politiku otvorene nauke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763EE0A6-5117-4137-B6E5-5BA7CAF1CBF3}"/>
              </a:ext>
            </a:extLst>
          </p:cNvPr>
          <p:cNvSpPr>
            <a:spLocks noGrp="1"/>
          </p:cNvSpPr>
          <p:nvPr/>
        </p:nvSpPr>
        <p:spPr>
          <a:xfrm>
            <a:off x="742950" y="2590800"/>
            <a:ext cx="476250" cy="476250"/>
          </a:xfrm>
          <a:prstGeom prst="roundRect">
            <a:avLst>
              <a:gd name="adj" fmla="val 16000"/>
            </a:avLst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R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31AEC27-2FE1-40E3-A587-D5ED61FC4592}"/>
              </a:ext>
            </a:extLst>
          </p:cNvPr>
          <p:cNvSpPr>
            <a:spLocks noGrp="1"/>
          </p:cNvSpPr>
          <p:nvPr/>
        </p:nvSpPr>
        <p:spPr>
          <a:xfrm>
            <a:off x="847725" y="2686050"/>
            <a:ext cx="2667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89F1EA0-2EB3-46A7-B734-DC26AB8E42F5}"/>
              </a:ext>
            </a:extLst>
          </p:cNvPr>
          <p:cNvSpPr>
            <a:spLocks noGrp="1"/>
          </p:cNvSpPr>
          <p:nvPr/>
        </p:nvSpPr>
        <p:spPr>
          <a:xfrm>
            <a:off x="1466850" y="2686050"/>
            <a:ext cx="8191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Odrediti odgovornosti i rokove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66EB3CC6-46A6-44EF-B3F2-2D7B255FCFDD}"/>
              </a:ext>
            </a:extLst>
          </p:cNvPr>
          <p:cNvSpPr>
            <a:spLocks noGrp="1"/>
          </p:cNvSpPr>
          <p:nvPr/>
        </p:nvSpPr>
        <p:spPr>
          <a:xfrm>
            <a:off x="742950" y="3276600"/>
            <a:ext cx="476250" cy="476250"/>
          </a:xfrm>
          <a:prstGeom prst="roundRect">
            <a:avLst>
              <a:gd name="adj" fmla="val 16000"/>
            </a:avLst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R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7640380-10B2-4F58-9C6D-7CC2B82B6D9E}"/>
              </a:ext>
            </a:extLst>
          </p:cNvPr>
          <p:cNvSpPr>
            <a:spLocks noGrp="1"/>
          </p:cNvSpPr>
          <p:nvPr/>
        </p:nvSpPr>
        <p:spPr>
          <a:xfrm>
            <a:off x="847725" y="3371850"/>
            <a:ext cx="2667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78776DE-4C42-458C-BE7C-ACE61F821B3B}"/>
              </a:ext>
            </a:extLst>
          </p:cNvPr>
          <p:cNvSpPr>
            <a:spLocks noGrp="1"/>
          </p:cNvSpPr>
          <p:nvPr/>
        </p:nvSpPr>
        <p:spPr>
          <a:xfrm>
            <a:off x="1466850" y="3371850"/>
            <a:ext cx="8191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Standardizovati metapodatke i identifikatore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BA3E713B-4A72-41B4-B7AB-ED76EC296648}"/>
              </a:ext>
            </a:extLst>
          </p:cNvPr>
          <p:cNvSpPr>
            <a:spLocks noGrp="1"/>
          </p:cNvSpPr>
          <p:nvPr/>
        </p:nvSpPr>
        <p:spPr>
          <a:xfrm>
            <a:off x="742950" y="3962400"/>
            <a:ext cx="476250" cy="476250"/>
          </a:xfrm>
          <a:prstGeom prst="roundRect">
            <a:avLst>
              <a:gd name="adj" fmla="val 16000"/>
            </a:avLst>
          </a:prstGeom>
          <a:solidFill>
            <a:srgbClr val="168C8C"/>
          </a:solidFill>
          <a:ln w="0">
            <a:noFill/>
          </a:ln>
        </p:spPr>
        <p:txBody>
          <a:bodyPr/>
          <a:lstStyle/>
          <a:p>
            <a:endParaRPr lang="en-R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BDF0E7D-F61A-462C-901A-EDC1666A02B0}"/>
              </a:ext>
            </a:extLst>
          </p:cNvPr>
          <p:cNvSpPr>
            <a:spLocks noGrp="1"/>
          </p:cNvSpPr>
          <p:nvPr/>
        </p:nvSpPr>
        <p:spPr>
          <a:xfrm>
            <a:off x="847725" y="4057650"/>
            <a:ext cx="2667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62E3484-BD15-4613-9B71-5B75823324CA}"/>
              </a:ext>
            </a:extLst>
          </p:cNvPr>
          <p:cNvSpPr>
            <a:spLocks noGrp="1"/>
          </p:cNvSpPr>
          <p:nvPr/>
        </p:nvSpPr>
        <p:spPr>
          <a:xfrm>
            <a:off x="1466850" y="4057650"/>
            <a:ext cx="8191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Povezati repozitorijum sa projektnim izveštavanjem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0152574-883D-4A7C-B1DE-25D25A321D10}"/>
              </a:ext>
            </a:extLst>
          </p:cNvPr>
          <p:cNvSpPr>
            <a:spLocks noGrp="1"/>
          </p:cNvSpPr>
          <p:nvPr/>
        </p:nvSpPr>
        <p:spPr>
          <a:xfrm>
            <a:off x="742950" y="4648200"/>
            <a:ext cx="476250" cy="476250"/>
          </a:xfrm>
          <a:prstGeom prst="roundRect">
            <a:avLst>
              <a:gd name="adj" fmla="val 16000"/>
            </a:avLst>
          </a:prstGeom>
          <a:solidFill>
            <a:srgbClr val="D8654B"/>
          </a:solidFill>
          <a:ln w="0">
            <a:noFill/>
          </a:ln>
        </p:spPr>
        <p:txBody>
          <a:bodyPr/>
          <a:lstStyle/>
          <a:p>
            <a:endParaRPr lang="en-R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C8B97FF-6632-4F0B-AE42-44DC835A9EA1}"/>
              </a:ext>
            </a:extLst>
          </p:cNvPr>
          <p:cNvSpPr>
            <a:spLocks noGrp="1"/>
          </p:cNvSpPr>
          <p:nvPr/>
        </p:nvSpPr>
        <p:spPr>
          <a:xfrm>
            <a:off x="847725" y="4743450"/>
            <a:ext cx="2667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55A51AC-BECB-44C3-901C-EC27A0C21DB5}"/>
              </a:ext>
            </a:extLst>
          </p:cNvPr>
          <p:cNvSpPr>
            <a:spLocks noGrp="1"/>
          </p:cNvSpPr>
          <p:nvPr/>
        </p:nvSpPr>
        <p:spPr>
          <a:xfrm>
            <a:off x="1466850" y="4743450"/>
            <a:ext cx="8191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Razvijati kompetencije bibliotekara i istraživača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E95E204-751F-4395-BE3B-D3B396DAEF20}"/>
              </a:ext>
            </a:extLst>
          </p:cNvPr>
          <p:cNvSpPr>
            <a:spLocks noGrp="1"/>
          </p:cNvSpPr>
          <p:nvPr/>
        </p:nvSpPr>
        <p:spPr>
          <a:xfrm>
            <a:off x="685800" y="5619750"/>
            <a:ext cx="10820400" cy="19050"/>
          </a:xfrm>
          <a:prstGeom prst="rect">
            <a:avLst/>
          </a:prstGeom>
          <a:solidFill>
            <a:srgbClr val="486581"/>
          </a:solidFill>
          <a:ln w="0">
            <a:noFill/>
          </a:ln>
        </p:spPr>
        <p:txBody>
          <a:bodyPr/>
          <a:lstStyle/>
          <a:p>
            <a:endParaRPr lang="en-R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88EDA4A-CE83-484E-98D5-83E0CDF8AE3F}"/>
              </a:ext>
            </a:extLst>
          </p:cNvPr>
          <p:cNvSpPr>
            <a:spLocks noGrp="1"/>
          </p:cNvSpPr>
          <p:nvPr/>
        </p:nvSpPr>
        <p:spPr>
          <a:xfrm>
            <a:off x="990600" y="5829300"/>
            <a:ext cx="1019175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500" b="1">
                <a:solidFill>
                  <a:srgbClr val="E1B65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E1B65A"/>
                </a:solidFill>
                <a:latin typeface="DejaVu Sans"/>
                <a:ea typeface="DejaVu Sans"/>
                <a:cs typeface="DejaVu Sans"/>
              </a:rPr>
              <a:t>Otvorena nauka treba da bude deo istraživačke strategije koji rezultate čini dostupnijim, vidljivijim, proverljivijim i dugoročno vrednijim.</a:t>
            </a:r>
          </a:p>
        </p:txBody>
      </p:sp>
    </p:spTree>
    <p:extLst>
      <p:ext uri="{BB962C8B-B14F-4D97-AF65-F5344CB8AC3E}">
        <p14:creationId xmlns:p14="http://schemas.microsoft.com/office/powerpoint/2010/main" val="1418893927"/>
      </p:ext>
    </p:extLst>
  </p:cSld>
  <p:clrMapOvr>
    <a:masterClrMapping/>
  </p:clrMapOvr>
</p:sld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5000"/>
                <a:satMod val="105000"/>
              </a:schemeClr>
            </a:gs>
            <a:gs pos="100000">
              <a:schemeClr val="phClr">
                <a:tint val="65000"/>
                <a:lumMod val="100000"/>
                <a:satMod val="100000"/>
              </a:schemeClr>
            </a:gs>
            <a:gs pos="100000">
              <a:schemeClr val="phClr">
                <a:tint val="70000"/>
                <a:lumMod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100000"/>
                <a:satMod val="100000"/>
              </a:schemeClr>
            </a:gs>
            <a:gs pos="50000">
              <a:schemeClr val="phClr">
                <a:shade val="99000"/>
                <a:lumMod val="100000"/>
                <a:satMod val="105000"/>
              </a:schemeClr>
            </a:gs>
            <a:gs pos="100000">
              <a:schemeClr val="phClr">
                <a:shade val="98000"/>
                <a:lumMod val="100000"/>
                <a:satMod val="105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solidFill>
          <a:schemeClr val="lt2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5000"/>
                <a:satMod val="105000"/>
              </a:schemeClr>
            </a:gs>
            <a:gs pos="100000">
              <a:schemeClr val="phClr">
                <a:tint val="65000"/>
                <a:lumMod val="100000"/>
                <a:satMod val="100000"/>
              </a:schemeClr>
            </a:gs>
            <a:gs pos="100000">
              <a:schemeClr val="phClr">
                <a:tint val="70000"/>
                <a:lumMod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100000"/>
                <a:satMod val="100000"/>
              </a:schemeClr>
            </a:gs>
            <a:gs pos="50000">
              <a:schemeClr val="phClr">
                <a:shade val="99000"/>
                <a:lumMod val="100000"/>
                <a:satMod val="105000"/>
              </a:schemeClr>
            </a:gs>
            <a:gs pos="100000">
              <a:schemeClr val="phClr">
                <a:shade val="98000"/>
                <a:lumMod val="100000"/>
                <a:satMod val="105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solidFill>
          <a:schemeClr val="lt2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2508</Words>
  <Application>Microsoft Macintosh PowerPoint</Application>
  <DocSecurity>0</DocSecurity>
  <PresentationFormat>Widescreen</PresentationFormat>
  <Paragraphs>391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Century Gothic</vt:lpstr>
      <vt:lpstr>DejaVu Sans</vt:lpstr>
      <vt:lpstr>Garamond</vt:lpstr>
      <vt:lpstr>Savon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Vanja Eror</cp:lastModifiedBy>
  <cp:revision>1</cp:revision>
  <dcterms:created xsi:type="dcterms:W3CDTF">2026-09-21T17:28:17Z</dcterms:created>
  <dcterms:modified xsi:type="dcterms:W3CDTF">2026-09-21T17:35:07Z</dcterms:modified>
</cp:coreProperties>
</file>