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venir" panose="020B0604020202020204" charset="-18"/>
      <p:regular r:id="rId19"/>
    </p:embeddedFont>
    <p:embeddedFont>
      <p:font typeface="Montserrat Bold" panose="020B0604020202020204" charset="-18"/>
      <p:regular r:id="rId20"/>
    </p:embeddedFont>
    <p:embeddedFont>
      <p:font typeface="Montserrat Semi-Bold" panose="020B0604020202020204" charset="-18"/>
      <p:regular r:id="rId21"/>
    </p:embeddedFont>
    <p:embeddedFont>
      <p:font typeface="Poppins" panose="00000500000000000000" pitchFamily="2" charset="-18"/>
      <p:regular r:id="rId22"/>
    </p:embeddedFont>
    <p:embeddedFont>
      <p:font typeface="Poppins Bold" panose="020B0604020202020204" charset="-18"/>
      <p:regular r:id="rId23"/>
    </p:embeddedFont>
    <p:embeddedFont>
      <p:font typeface="Poppins Semi-Bold" panose="020B0604020202020204" charset="-18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1522" y="4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10.svg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10.sv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svg"/><Relationship Id="rId7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5.svg"/><Relationship Id="rId4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svg"/><Relationship Id="rId7" Type="http://schemas.openxmlformats.org/officeDocument/2006/relationships/image" Target="../media/image33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2.svg"/><Relationship Id="rId4" Type="http://schemas.openxmlformats.org/officeDocument/2006/relationships/image" Target="../media/image3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dx.doi.org/10.2139/ssrn.5137826" TargetMode="External"/><Relationship Id="rId7" Type="http://schemas.openxmlformats.org/officeDocument/2006/relationships/image" Target="../media/image11.jpeg"/><Relationship Id="rId2" Type="http://schemas.openxmlformats.org/officeDocument/2006/relationships/hyperlink" Target="https://www.croris.hr/crosbi/publikacija/resolve/croris/858125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nformationr.net/ir/12-3/paper319.html" TargetMode="External"/><Relationship Id="rId5" Type="http://schemas.openxmlformats.org/officeDocument/2006/relationships/hyperlink" Target="https://www.croris.hr/crosbi/publikacija/resolve/croris/930568" TargetMode="External"/><Relationship Id="rId4" Type="http://schemas.openxmlformats.org/officeDocument/2006/relationships/hyperlink" Target="https://www.croris.hr/crosbi/publikacija/resolve/croris/96188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hyperlink" Target="mailto:dejana.golenko@uniri.hr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mailto:martina.bajcic@uniri.hr" TargetMode="Externa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24429" y="1028700"/>
            <a:ext cx="7087612" cy="708761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  <a:ln cap="sq">
              <a:noFill/>
              <a:prstDash val="sysDot"/>
              <a:miter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21910" y="1492318"/>
            <a:ext cx="5890131" cy="58901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ysDot"/>
              <a:miter/>
            </a:ln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9010577" y="104873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Freeform 8"/>
          <p:cNvSpPr/>
          <p:nvPr/>
        </p:nvSpPr>
        <p:spPr>
          <a:xfrm>
            <a:off x="1392078" y="8517056"/>
            <a:ext cx="268509" cy="290280"/>
          </a:xfrm>
          <a:custGeom>
            <a:avLst/>
            <a:gdLst/>
            <a:ahLst/>
            <a:cxnLst/>
            <a:rect l="l" t="t" r="r" b="b"/>
            <a:pathLst>
              <a:path w="268509" h="290280">
                <a:moveTo>
                  <a:pt x="0" y="0"/>
                </a:moveTo>
                <a:lnTo>
                  <a:pt x="268509" y="0"/>
                </a:lnTo>
                <a:lnTo>
                  <a:pt x="268509" y="290280"/>
                </a:lnTo>
                <a:lnTo>
                  <a:pt x="0" y="29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Freeform 9"/>
          <p:cNvSpPr/>
          <p:nvPr/>
        </p:nvSpPr>
        <p:spPr>
          <a:xfrm>
            <a:off x="1526333" y="8406171"/>
            <a:ext cx="1844811" cy="633385"/>
          </a:xfrm>
          <a:custGeom>
            <a:avLst/>
            <a:gdLst/>
            <a:ahLst/>
            <a:cxnLst/>
            <a:rect l="l" t="t" r="r" b="b"/>
            <a:pathLst>
              <a:path w="1844811" h="633385">
                <a:moveTo>
                  <a:pt x="0" y="0"/>
                </a:moveTo>
                <a:lnTo>
                  <a:pt x="1844811" y="0"/>
                </a:lnTo>
                <a:lnTo>
                  <a:pt x="1844811" y="633385"/>
                </a:lnTo>
                <a:lnTo>
                  <a:pt x="0" y="6333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0" name="Freeform 10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1" name="TextBox 11"/>
          <p:cNvSpPr txBox="1"/>
          <p:nvPr/>
        </p:nvSpPr>
        <p:spPr>
          <a:xfrm>
            <a:off x="815109" y="2320356"/>
            <a:ext cx="8515632" cy="482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20"/>
              </a:lnSpc>
            </a:pPr>
            <a:r>
              <a:rPr lang="en-US" sz="8500" b="1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Knjižničar u kurikulumu?</a:t>
            </a:r>
          </a:p>
          <a:p>
            <a:pPr algn="l">
              <a:lnSpc>
                <a:spcPts val="9520"/>
              </a:lnSpc>
            </a:pPr>
            <a:r>
              <a:rPr lang="en-US" sz="8500" b="1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</a:p>
          <a:p>
            <a:pPr marL="0" lvl="0" indent="0" algn="l">
              <a:lnSpc>
                <a:spcPts val="9520"/>
              </a:lnSpc>
            </a:pPr>
            <a:endParaRPr lang="en-US" sz="8500" b="1">
              <a:solidFill>
                <a:srgbClr val="054D7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15109" y="4886899"/>
            <a:ext cx="8367420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ugnježđivanj</a:t>
            </a:r>
            <a:r>
              <a:rPr lang="en-US" sz="2199" b="1" u="none" strike="noStrike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 pismenosti u području umjetne inteligencije u </a:t>
            </a:r>
          </a:p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visokoškolsko pravno obrazovanje</a:t>
            </a:r>
          </a:p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endParaRPr lang="en-US" sz="2199" b="1" u="none" strike="noStrike">
              <a:solidFill>
                <a:srgbClr val="054D7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5109" y="6277549"/>
            <a:ext cx="8581011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</a:pPr>
            <a:r>
              <a:rPr lang="en-US" sz="3500" spc="35">
                <a:solidFill>
                  <a:srgbClr val="054D7F"/>
                </a:solidFill>
                <a:latin typeface="Poppins"/>
                <a:ea typeface="Poppins"/>
                <a:cs typeface="Poppins"/>
                <a:sym typeface="Poppins"/>
              </a:rPr>
              <a:t>nasl. doc. dr. sc. Dejana Go</a:t>
            </a:r>
            <a:r>
              <a:rPr lang="en-US" sz="3500" u="none" strike="noStrike" spc="35">
                <a:solidFill>
                  <a:srgbClr val="054D7F"/>
                </a:solidFill>
                <a:latin typeface="Poppins"/>
                <a:ea typeface="Poppins"/>
                <a:cs typeface="Poppins"/>
                <a:sym typeface="Poppins"/>
              </a:rPr>
              <a:t>lenko, </a:t>
            </a:r>
          </a:p>
          <a:p>
            <a:pPr marL="0" lvl="0" indent="0" algn="l">
              <a:lnSpc>
                <a:spcPts val="4200"/>
              </a:lnSpc>
            </a:pPr>
            <a:r>
              <a:rPr lang="en-US" sz="3500" u="none" strike="noStrike" spc="35">
                <a:solidFill>
                  <a:srgbClr val="054D7F"/>
                </a:solidFill>
                <a:latin typeface="Poppins"/>
                <a:ea typeface="Poppins"/>
                <a:cs typeface="Poppins"/>
                <a:sym typeface="Poppins"/>
              </a:rPr>
              <a:t>izv. prof. dr. sc. Martina Bajčić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89697" y="8431331"/>
            <a:ext cx="10908606" cy="580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1"/>
              </a:lnSpc>
            </a:pPr>
            <a:r>
              <a:rPr lang="en-US" sz="1378" spc="-41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THIS WORK WAS SUPPORTED BY THE CROATIAN SCIENCE FOUNDATION (GRANT NO. IP-2025-02-3140 (GENAI-LT)).</a:t>
            </a:r>
          </a:p>
          <a:p>
            <a:pPr algn="ctr">
              <a:lnSpc>
                <a:spcPts val="2261"/>
              </a:lnSpc>
            </a:pPr>
            <a:r>
              <a:rPr lang="en-US" sz="1378" spc="-41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THIS WORK WAS SUPPORTED BY THE PROJECT “LAWTERMAI: LEGAL TERMINOLOGY MANAGEMENT IN THE DIGITAL AGE” (UNIRI-IZ-25-63).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76368" y="0"/>
            <a:ext cx="6228629" cy="622862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48417" y="389898"/>
            <a:ext cx="5684531" cy="56845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t="-9359" b="-9359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96420" y="4466053"/>
            <a:ext cx="4303994" cy="430399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20179" y="4738197"/>
            <a:ext cx="3759707" cy="375970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4712" r="-35663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674367" y="2436885"/>
            <a:ext cx="543622" cy="54362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674367" y="3180995"/>
            <a:ext cx="543622" cy="54362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674367" y="4135291"/>
            <a:ext cx="543622" cy="54362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5400000">
            <a:off x="15986594" y="836037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2" name="Freeform 22"/>
          <p:cNvSpPr/>
          <p:nvPr/>
        </p:nvSpPr>
        <p:spPr>
          <a:xfrm>
            <a:off x="4540292" y="4668744"/>
            <a:ext cx="248746" cy="191534"/>
          </a:xfrm>
          <a:custGeom>
            <a:avLst/>
            <a:gdLst/>
            <a:ahLst/>
            <a:cxnLst/>
            <a:rect l="l" t="t" r="r" b="b"/>
            <a:pathLst>
              <a:path w="248746" h="191534">
                <a:moveTo>
                  <a:pt x="0" y="0"/>
                </a:moveTo>
                <a:lnTo>
                  <a:pt x="248746" y="0"/>
                </a:lnTo>
                <a:lnTo>
                  <a:pt x="248746" y="191534"/>
                </a:lnTo>
                <a:lnTo>
                  <a:pt x="0" y="1915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3" name="Freeform 23"/>
          <p:cNvSpPr/>
          <p:nvPr/>
        </p:nvSpPr>
        <p:spPr>
          <a:xfrm>
            <a:off x="1176138" y="7279172"/>
            <a:ext cx="248746" cy="191534"/>
          </a:xfrm>
          <a:custGeom>
            <a:avLst/>
            <a:gdLst/>
            <a:ahLst/>
            <a:cxnLst/>
            <a:rect l="l" t="t" r="r" b="b"/>
            <a:pathLst>
              <a:path w="248746" h="191534">
                <a:moveTo>
                  <a:pt x="0" y="0"/>
                </a:moveTo>
                <a:lnTo>
                  <a:pt x="248746" y="0"/>
                </a:lnTo>
                <a:lnTo>
                  <a:pt x="248746" y="191535"/>
                </a:lnTo>
                <a:lnTo>
                  <a:pt x="0" y="1915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4" name="Freeform 24"/>
          <p:cNvSpPr/>
          <p:nvPr/>
        </p:nvSpPr>
        <p:spPr>
          <a:xfrm>
            <a:off x="1176138" y="8150872"/>
            <a:ext cx="248746" cy="191534"/>
          </a:xfrm>
          <a:custGeom>
            <a:avLst/>
            <a:gdLst/>
            <a:ahLst/>
            <a:cxnLst/>
            <a:rect l="l" t="t" r="r" b="b"/>
            <a:pathLst>
              <a:path w="248746" h="191534">
                <a:moveTo>
                  <a:pt x="0" y="0"/>
                </a:moveTo>
                <a:lnTo>
                  <a:pt x="248746" y="0"/>
                </a:lnTo>
                <a:lnTo>
                  <a:pt x="248746" y="191534"/>
                </a:lnTo>
                <a:lnTo>
                  <a:pt x="0" y="1915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5" name="TextBox 25"/>
          <p:cNvSpPr txBox="1"/>
          <p:nvPr/>
        </p:nvSpPr>
        <p:spPr>
          <a:xfrm>
            <a:off x="2275185" y="1261264"/>
            <a:ext cx="7744994" cy="651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3C6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Sadržaj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351448" y="2664560"/>
            <a:ext cx="2997072" cy="315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Uvod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51448" y="3285307"/>
            <a:ext cx="2997072" cy="315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Prijašnja istraživanja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351448" y="3820329"/>
            <a:ext cx="3917899" cy="150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Važnost uključivanja IP i UIP pismenosti u postojeće obrazovne programe na pravne fakultete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1999" b="1" u="none" strike="noStrike" spc="19">
              <a:solidFill>
                <a:srgbClr val="054D7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3674367" y="5183737"/>
            <a:ext cx="543622" cy="543622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351448" y="5164687"/>
            <a:ext cx="2997072" cy="909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Uloga knjižničara </a:t>
            </a:r>
            <a:r>
              <a:rPr lang="en-US" sz="1999" b="1" u="none" strike="noStrike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 provedbi IP i UIP programa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3674367" y="6228629"/>
            <a:ext cx="543622" cy="543622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A7FAB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351448" y="6226736"/>
            <a:ext cx="2997072" cy="909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</a:t>
            </a:r>
            <a:r>
              <a:rPr lang="en-US" sz="1999" b="1" u="none" strike="noStrike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nterdisciplinarna IP i UIP istraživanja u pravu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3674367" y="7259591"/>
            <a:ext cx="543622" cy="54362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487B0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4351448" y="7441278"/>
            <a:ext cx="2997072" cy="315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Rasprava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3674367" y="8070595"/>
            <a:ext cx="543622" cy="543622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4351448" y="8131822"/>
            <a:ext cx="2997072" cy="315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Zaključak</a:t>
            </a:r>
          </a:p>
        </p:txBody>
      </p:sp>
      <p:sp>
        <p:nvSpPr>
          <p:cNvPr id="45" name="Freeform 45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24506" y="4790119"/>
            <a:ext cx="7338387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399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rze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promjene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u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visokoškolskom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obrazovanju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razvoj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digitalnih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pravnih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tehnologija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i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alata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UI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rastuća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količina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pravnih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informacija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postavljaju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nove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zahtjeve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pred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pravno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99" u="none" strike="noStrike" spc="23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obrazovanje</a:t>
            </a:r>
            <a:r>
              <a:rPr lang="en-US" sz="2399" u="none" strike="noStrike" spc="23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55882" y="3978910"/>
            <a:ext cx="6197002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59"/>
              </a:lnSpc>
              <a:spcBef>
                <a:spcPct val="0"/>
              </a:spcBef>
            </a:pPr>
            <a:r>
              <a:rPr lang="en-US" sz="4799" b="1" spc="47" dirty="0" err="1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Uvod</a:t>
            </a:r>
            <a:endParaRPr lang="en-US" sz="4799" b="1" spc="47" dirty="0">
              <a:solidFill>
                <a:srgbClr val="054D7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Freeform 4"/>
          <p:cNvSpPr/>
          <p:nvPr/>
        </p:nvSpPr>
        <p:spPr>
          <a:xfrm rot="5400000">
            <a:off x="6675349" y="759295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grpSp>
        <p:nvGrpSpPr>
          <p:cNvPr id="5" name="Group 5"/>
          <p:cNvGrpSpPr/>
          <p:nvPr/>
        </p:nvGrpSpPr>
        <p:grpSpPr>
          <a:xfrm>
            <a:off x="-5780794" y="-1251526"/>
            <a:ext cx="12790052" cy="1279005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5780794" y="-1581175"/>
            <a:ext cx="12107452" cy="1210745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56250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-5943600" y="9345598"/>
            <a:ext cx="242316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941688"/>
            <a:ext cx="629717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79"/>
              </a:lnSpc>
              <a:spcBef>
                <a:spcPct val="0"/>
              </a:spcBef>
            </a:pPr>
            <a:r>
              <a:rPr lang="en-US" sz="1899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Stud</a:t>
            </a: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enti prava danas moraju ne samo pronaći i koristiti relevantne pravne izvore nego i kritički procijeniti njihovu vjerodostojnost, aktualnost i autoritativnost te razumjeti mogućnosti i ograničenja alata temeljenih na UI-ju.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035557"/>
            <a:ext cx="7110611" cy="65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3C6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Prijašnja istraživanja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366638" y="-779272"/>
            <a:ext cx="7087612" cy="70876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54666" y="3978660"/>
            <a:ext cx="7087612" cy="708761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985773" y="-139824"/>
            <a:ext cx="6468477" cy="646847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72405" r="-35927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764233" y="4413615"/>
            <a:ext cx="6468477" cy="646847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67647" r="-67647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339157" y="90253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5" name="Freeform 15"/>
          <p:cNvSpPr/>
          <p:nvPr/>
        </p:nvSpPr>
        <p:spPr>
          <a:xfrm rot="5400000">
            <a:off x="16311339" y="853701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6" name="Freeform 16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49466" y="6760939"/>
            <a:ext cx="2819766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spc="20" dirty="0" err="1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Vjerodostojnost</a:t>
            </a:r>
            <a:r>
              <a:rPr lang="en-US" sz="2099" b="1" spc="20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099" b="1" spc="20" dirty="0" err="1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pravne</a:t>
            </a:r>
            <a:r>
              <a:rPr lang="en-US" sz="2099" b="1" spc="20" dirty="0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info.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6715942"/>
            <a:ext cx="737547" cy="73754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97894" y="6715942"/>
            <a:ext cx="737547" cy="73754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983319" y="6715942"/>
            <a:ext cx="737547" cy="73754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4110332" y="6779989"/>
            <a:ext cx="0" cy="609453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sp>
        <p:nvSpPr>
          <p:cNvPr id="13" name="AutoShape 13"/>
          <p:cNvSpPr/>
          <p:nvPr/>
        </p:nvSpPr>
        <p:spPr>
          <a:xfrm>
            <a:off x="7400395" y="6779989"/>
            <a:ext cx="0" cy="609453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grpSp>
        <p:nvGrpSpPr>
          <p:cNvPr id="14" name="Group 14"/>
          <p:cNvGrpSpPr/>
          <p:nvPr/>
        </p:nvGrpSpPr>
        <p:grpSpPr>
          <a:xfrm>
            <a:off x="11769232" y="2342998"/>
            <a:ext cx="9483436" cy="948343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997833" y="2787534"/>
            <a:ext cx="8535220" cy="883352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9464" r="-19464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9" name="Freeform 19"/>
          <p:cNvSpPr/>
          <p:nvPr/>
        </p:nvSpPr>
        <p:spPr>
          <a:xfrm rot="5400000">
            <a:off x="11612289" y="1693846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0" name="Freeform 20"/>
          <p:cNvSpPr/>
          <p:nvPr/>
        </p:nvSpPr>
        <p:spPr>
          <a:xfrm>
            <a:off x="1235889" y="6921499"/>
            <a:ext cx="323170" cy="326434"/>
          </a:xfrm>
          <a:custGeom>
            <a:avLst/>
            <a:gdLst/>
            <a:ahLst/>
            <a:cxnLst/>
            <a:rect l="l" t="t" r="r" b="b"/>
            <a:pathLst>
              <a:path w="323170" h="326434">
                <a:moveTo>
                  <a:pt x="0" y="0"/>
                </a:moveTo>
                <a:lnTo>
                  <a:pt x="323170" y="0"/>
                </a:lnTo>
                <a:lnTo>
                  <a:pt x="323170" y="326434"/>
                </a:lnTo>
                <a:lnTo>
                  <a:pt x="0" y="326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1" name="Freeform 21"/>
          <p:cNvSpPr/>
          <p:nvPr/>
        </p:nvSpPr>
        <p:spPr>
          <a:xfrm>
            <a:off x="4917737" y="6903094"/>
            <a:ext cx="297860" cy="363244"/>
          </a:xfrm>
          <a:custGeom>
            <a:avLst/>
            <a:gdLst/>
            <a:ahLst/>
            <a:cxnLst/>
            <a:rect l="l" t="t" r="r" b="b"/>
            <a:pathLst>
              <a:path w="297860" h="363244">
                <a:moveTo>
                  <a:pt x="0" y="0"/>
                </a:moveTo>
                <a:lnTo>
                  <a:pt x="297860" y="0"/>
                </a:lnTo>
                <a:lnTo>
                  <a:pt x="297860" y="363244"/>
                </a:lnTo>
                <a:lnTo>
                  <a:pt x="0" y="363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2" name="Freeform 22"/>
          <p:cNvSpPr/>
          <p:nvPr/>
        </p:nvSpPr>
        <p:spPr>
          <a:xfrm>
            <a:off x="8150167" y="6923175"/>
            <a:ext cx="403851" cy="323081"/>
          </a:xfrm>
          <a:custGeom>
            <a:avLst/>
            <a:gdLst/>
            <a:ahLst/>
            <a:cxnLst/>
            <a:rect l="l" t="t" r="r" b="b"/>
            <a:pathLst>
              <a:path w="403851" h="323081">
                <a:moveTo>
                  <a:pt x="0" y="0"/>
                </a:moveTo>
                <a:lnTo>
                  <a:pt x="403851" y="0"/>
                </a:lnTo>
                <a:lnTo>
                  <a:pt x="403851" y="323081"/>
                </a:lnTo>
                <a:lnTo>
                  <a:pt x="0" y="323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3" name="TextBox 23"/>
          <p:cNvSpPr txBox="1"/>
          <p:nvPr/>
        </p:nvSpPr>
        <p:spPr>
          <a:xfrm>
            <a:off x="1071654" y="1696240"/>
            <a:ext cx="7692166" cy="1310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3C6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Disruptivni učinci GenUI u pravnom obrazovanju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92659" y="6760939"/>
            <a:ext cx="1870023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spc="20" dirty="0" err="1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Vrednovanje</a:t>
            </a:r>
            <a:r>
              <a:rPr lang="en-US" sz="2099" b="1" spc="20" dirty="0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099" b="1" spc="20" dirty="0" err="1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pravne</a:t>
            </a:r>
            <a:r>
              <a:rPr lang="en-US" sz="2099" b="1" spc="20" dirty="0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info.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636970" y="6760939"/>
            <a:ext cx="151577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  <a:spcBef>
                <a:spcPct val="0"/>
              </a:spcBef>
            </a:pPr>
            <a:r>
              <a:rPr lang="en-US" sz="2099" b="1" spc="20">
                <a:solidFill>
                  <a:schemeClr val="tx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Kritičko mišljenje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2988147"/>
            <a:ext cx="8138756" cy="3267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/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u="none" strike="noStrike" spc="19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Za razliku od ranijih digitalnih tehnologija koje su uglavnom služile kao podrška nastavi, GenUI ulazi u srž obrazovnoga procesa, produkciju znanja, rješavanje zadataka i evaluaciju ostvarenih ishoda učenja. 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 spc="19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S</a:t>
            </a:r>
            <a:r>
              <a:rPr lang="en-US" sz="1999" b="1" u="none" strike="noStrike" spc="19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tudenti prava više nisu samo korisnici informacija, nego i aktivni sudionici u njihovu stvaranju i oblikovanju.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u="none" strike="noStrike" spc="19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Uloga nastavnika sve više se usmjerava prema mentorstvu i vođenju procesa učenja. 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1999" u="none" strike="noStrike" spc="19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1999" u="none" strike="noStrike" spc="19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04481" y="-1537885"/>
            <a:ext cx="7087612" cy="708761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79810" y="4607668"/>
            <a:ext cx="7087612" cy="708761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14048" y="-1228318"/>
            <a:ext cx="6468477" cy="64684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31" r="-24931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89377" y="4998719"/>
            <a:ext cx="6468477" cy="646847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14625" b="-14625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" name="Freeform 12"/>
          <p:cNvSpPr/>
          <p:nvPr/>
        </p:nvSpPr>
        <p:spPr>
          <a:xfrm rot="5400000">
            <a:off x="339157" y="90253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3" name="Freeform 13"/>
          <p:cNvSpPr/>
          <p:nvPr/>
        </p:nvSpPr>
        <p:spPr>
          <a:xfrm rot="5400000">
            <a:off x="16430176" y="6878768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4" name="TextBox 14"/>
          <p:cNvSpPr txBox="1"/>
          <p:nvPr/>
        </p:nvSpPr>
        <p:spPr>
          <a:xfrm>
            <a:off x="1028700" y="4989194"/>
            <a:ext cx="7408128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60"/>
              </a:lnSpc>
              <a:spcBef>
                <a:spcPct val="0"/>
              </a:spcBef>
            </a:pPr>
            <a:r>
              <a:rPr lang="en-US" sz="2300" b="1" spc="23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V</a:t>
            </a:r>
            <a:r>
              <a:rPr lang="en-US" sz="2300" b="1" u="none" strike="noStrike" spc="23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ećina studijskih programa</a:t>
            </a:r>
            <a:r>
              <a:rPr lang="en-US" sz="2300" u="none" strike="noStrike" spc="23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oblikovana prije široke dostupnosti alata GenUI - </a:t>
            </a:r>
            <a:r>
              <a:rPr lang="en-US" sz="2300" b="1" u="none" strike="noStrike" spc="23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ne odražavaju u potpunosti kompetencije potrebne za učinkovito i odgovorno korištenje UI alata</a:t>
            </a:r>
            <a:r>
              <a:rPr lang="en-US" sz="2300" u="none" strike="noStrike" spc="23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(Callister 2024; Garingan, 2021; Garingan i Pickard, 2021).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449424"/>
            <a:ext cx="7744994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Preispitivanje obrazovnih programa i ishoda učenja</a:t>
            </a:r>
          </a:p>
        </p:txBody>
      </p:sp>
      <p:sp>
        <p:nvSpPr>
          <p:cNvPr id="16" name="Freeform 16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69494" y="5232467"/>
            <a:ext cx="2441895" cy="244189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88643" y="5232467"/>
            <a:ext cx="2441895" cy="244189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56765" y="5419738"/>
            <a:ext cx="2067353" cy="206735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475914" y="5419738"/>
            <a:ext cx="2067353" cy="206735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8955" r="-38955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9144000" y="5232467"/>
            <a:ext cx="0" cy="3796419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sp>
        <p:nvSpPr>
          <p:cNvPr id="13" name="Freeform 13"/>
          <p:cNvSpPr/>
          <p:nvPr/>
        </p:nvSpPr>
        <p:spPr>
          <a:xfrm rot="5400000">
            <a:off x="199576" y="723078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2"/>
                </a:lnTo>
                <a:lnTo>
                  <a:pt x="0" y="8871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4" name="Freeform 14"/>
          <p:cNvSpPr/>
          <p:nvPr/>
        </p:nvSpPr>
        <p:spPr>
          <a:xfrm rot="5400000">
            <a:off x="15986594" y="103854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2"/>
                </a:lnTo>
                <a:lnTo>
                  <a:pt x="0" y="8871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5" name="TextBox 15"/>
          <p:cNvSpPr txBox="1"/>
          <p:nvPr/>
        </p:nvSpPr>
        <p:spPr>
          <a:xfrm>
            <a:off x="305683" y="2320771"/>
            <a:ext cx="15861638" cy="130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Važnost uključivanja IP i UIP pismenosti u postojeće obrazovne programe na pravne fakultete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35168" y="8149855"/>
            <a:ext cx="43105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199" b="1" spc="21" dirty="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ACRL Framework, 2016., 2026.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81860" y="8149855"/>
            <a:ext cx="5159307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199" b="1" spc="21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Model intrakurikularnog pristupa IP u području prava, Golenko, 2016.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57418" y="3841817"/>
            <a:ext cx="15401882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399" spc="23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399" u="none" strike="noStrike" spc="23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čuvanje kvalitete obrazovnog procesa i načela akademske čestitosti temeljenim na već postojećim IP modelima i standardima, ali i njihovim revidiranjem u UI doba.</a:t>
            </a:r>
          </a:p>
        </p:txBody>
      </p:sp>
      <p:sp>
        <p:nvSpPr>
          <p:cNvPr id="19" name="Freeform 19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30671" y="1035654"/>
            <a:ext cx="6228629" cy="622862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574769" y="1090521"/>
            <a:ext cx="5684531" cy="56845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136" r="-25136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74388" y="5494753"/>
            <a:ext cx="4303994" cy="430399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90113" y="5766897"/>
            <a:ext cx="3759707" cy="375970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r="-32850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012073" y="4721006"/>
            <a:ext cx="543622" cy="54362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12073" y="6503240"/>
            <a:ext cx="543622" cy="54362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012073" y="5617791"/>
            <a:ext cx="543622" cy="54362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99B1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5400000">
            <a:off x="15986594" y="836037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2" name="Freeform 22"/>
          <p:cNvSpPr/>
          <p:nvPr/>
        </p:nvSpPr>
        <p:spPr>
          <a:xfrm rot="5400000">
            <a:off x="9460989" y="87480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3" name="Freeform 23"/>
          <p:cNvSpPr/>
          <p:nvPr/>
        </p:nvSpPr>
        <p:spPr>
          <a:xfrm>
            <a:off x="1176138" y="8150872"/>
            <a:ext cx="248746" cy="191534"/>
          </a:xfrm>
          <a:custGeom>
            <a:avLst/>
            <a:gdLst/>
            <a:ahLst/>
            <a:cxnLst/>
            <a:rect l="l" t="t" r="r" b="b"/>
            <a:pathLst>
              <a:path w="248746" h="191534">
                <a:moveTo>
                  <a:pt x="0" y="0"/>
                </a:moveTo>
                <a:lnTo>
                  <a:pt x="248746" y="0"/>
                </a:lnTo>
                <a:lnTo>
                  <a:pt x="248746" y="191534"/>
                </a:lnTo>
                <a:lnTo>
                  <a:pt x="0" y="1915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4" name="TextBox 24"/>
          <p:cNvSpPr txBox="1"/>
          <p:nvPr/>
        </p:nvSpPr>
        <p:spPr>
          <a:xfrm>
            <a:off x="1176138" y="1225794"/>
            <a:ext cx="8375118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Uloga knjižničara u provedbi IP i UIP programa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39071" y="4561774"/>
            <a:ext cx="365549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 spc="2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Interdisciplinarni pristup pravnom obrazovanju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39071" y="5475703"/>
            <a:ext cx="4139766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 spc="2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Znanja i vještine z područja IP i UIPa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76138" y="2740269"/>
            <a:ext cx="7967862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99"/>
              </a:lnSpc>
              <a:spcBef>
                <a:spcPct val="0"/>
              </a:spcBef>
            </a:pPr>
            <a:r>
              <a:rPr lang="en-US" sz="1999" spc="19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Takvo inf</a:t>
            </a:r>
            <a:r>
              <a:rPr lang="en-US" sz="1999" u="none" strike="noStrike" spc="19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ormacijsko okružje dodatno naglašava </a:t>
            </a:r>
            <a:r>
              <a:rPr lang="en-US" sz="1999" b="1" u="none" strike="noStrike" spc="19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potrebu za sustavnim razvojem informacijske, terminološke i pismenosti u području UI kao sastavnih dijelova pravnog obrazovanja i uloge knjžničara kao partnera u obrazovnom procesu</a:t>
            </a:r>
            <a:r>
              <a:rPr lang="en-US" sz="1999" u="none" strike="noStrike" spc="19">
                <a:solidFill>
                  <a:srgbClr val="054D7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939071" y="6321992"/>
            <a:ext cx="4139766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 spc="2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Izazov: osviještenost na razini institucije o obrazovnoj ulozi knjižničara i dr. dionika obrazovnog procesa</a:t>
            </a:r>
          </a:p>
        </p:txBody>
      </p:sp>
      <p:sp>
        <p:nvSpPr>
          <p:cNvPr id="29" name="Freeform 29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715942"/>
            <a:ext cx="737547" cy="73754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697894" y="6715942"/>
            <a:ext cx="737547" cy="73754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83319" y="6715942"/>
            <a:ext cx="737547" cy="73754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4110332" y="6779989"/>
            <a:ext cx="0" cy="609453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sp>
        <p:nvSpPr>
          <p:cNvPr id="12" name="AutoShape 12"/>
          <p:cNvSpPr/>
          <p:nvPr/>
        </p:nvSpPr>
        <p:spPr>
          <a:xfrm>
            <a:off x="7400395" y="6779989"/>
            <a:ext cx="0" cy="609453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grpSp>
        <p:nvGrpSpPr>
          <p:cNvPr id="13" name="Group 13"/>
          <p:cNvGrpSpPr/>
          <p:nvPr/>
        </p:nvGrpSpPr>
        <p:grpSpPr>
          <a:xfrm>
            <a:off x="11903418" y="2342998"/>
            <a:ext cx="9483436" cy="948343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997832" y="2966048"/>
            <a:ext cx="8655015" cy="865501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9464" r="-19464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8" name="Freeform 18"/>
          <p:cNvSpPr/>
          <p:nvPr/>
        </p:nvSpPr>
        <p:spPr>
          <a:xfrm rot="5400000">
            <a:off x="11612289" y="1693846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9" name="Freeform 19"/>
          <p:cNvSpPr/>
          <p:nvPr/>
        </p:nvSpPr>
        <p:spPr>
          <a:xfrm>
            <a:off x="1235889" y="6921499"/>
            <a:ext cx="323170" cy="326434"/>
          </a:xfrm>
          <a:custGeom>
            <a:avLst/>
            <a:gdLst/>
            <a:ahLst/>
            <a:cxnLst/>
            <a:rect l="l" t="t" r="r" b="b"/>
            <a:pathLst>
              <a:path w="323170" h="326434">
                <a:moveTo>
                  <a:pt x="0" y="0"/>
                </a:moveTo>
                <a:lnTo>
                  <a:pt x="323170" y="0"/>
                </a:lnTo>
                <a:lnTo>
                  <a:pt x="323170" y="326434"/>
                </a:lnTo>
                <a:lnTo>
                  <a:pt x="0" y="326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0" name="Freeform 20"/>
          <p:cNvSpPr/>
          <p:nvPr/>
        </p:nvSpPr>
        <p:spPr>
          <a:xfrm>
            <a:off x="4917737" y="6903094"/>
            <a:ext cx="297860" cy="363244"/>
          </a:xfrm>
          <a:custGeom>
            <a:avLst/>
            <a:gdLst/>
            <a:ahLst/>
            <a:cxnLst/>
            <a:rect l="l" t="t" r="r" b="b"/>
            <a:pathLst>
              <a:path w="297860" h="363244">
                <a:moveTo>
                  <a:pt x="0" y="0"/>
                </a:moveTo>
                <a:lnTo>
                  <a:pt x="297860" y="0"/>
                </a:lnTo>
                <a:lnTo>
                  <a:pt x="297860" y="363244"/>
                </a:lnTo>
                <a:lnTo>
                  <a:pt x="0" y="363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1" name="Freeform 21"/>
          <p:cNvSpPr/>
          <p:nvPr/>
        </p:nvSpPr>
        <p:spPr>
          <a:xfrm>
            <a:off x="8150167" y="6923175"/>
            <a:ext cx="403851" cy="323081"/>
          </a:xfrm>
          <a:custGeom>
            <a:avLst/>
            <a:gdLst/>
            <a:ahLst/>
            <a:cxnLst/>
            <a:rect l="l" t="t" r="r" b="b"/>
            <a:pathLst>
              <a:path w="403851" h="323081">
                <a:moveTo>
                  <a:pt x="0" y="0"/>
                </a:moveTo>
                <a:lnTo>
                  <a:pt x="403851" y="0"/>
                </a:lnTo>
                <a:lnTo>
                  <a:pt x="403851" y="323081"/>
                </a:lnTo>
                <a:lnTo>
                  <a:pt x="0" y="323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2" name="TextBox 22"/>
          <p:cNvSpPr txBox="1"/>
          <p:nvPr/>
        </p:nvSpPr>
        <p:spPr>
          <a:xfrm>
            <a:off x="1028700" y="2146952"/>
            <a:ext cx="8386027" cy="1310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Važnost interdisciplinarnih IP i UIP istraživanja u pravu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92659" y="6760939"/>
            <a:ext cx="1870023" cy="62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5A7FA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Interdisciplinarni pristup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636970" y="6760939"/>
            <a:ext cx="1515775" cy="933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Holistički pogled na pravo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13705" y="3482147"/>
            <a:ext cx="7338387" cy="2619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79"/>
              </a:lnSpc>
              <a:spcBef>
                <a:spcPct val="0"/>
              </a:spcBef>
            </a:pPr>
            <a:endParaRPr/>
          </a:p>
          <a:p>
            <a:pPr marL="0" lvl="0" indent="0" algn="just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 spc="19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Pridonose boljem razumijevanju informacijskog iskustva studenata prava s obzirom na promjene u informacijskom okružju i GenAI. </a:t>
            </a:r>
          </a:p>
          <a:p>
            <a:pPr marL="0" lvl="0" indent="0" algn="just">
              <a:lnSpc>
                <a:spcPts val="2279"/>
              </a:lnSpc>
              <a:spcBef>
                <a:spcPct val="0"/>
              </a:spcBef>
            </a:pP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Temelj za uključivanje UIP pismenosti u kurikulume pravnih fakulteta  - osnaživanje vještina UIP studenata - uspješniji u izgradnji pravnog znanja i u pravnom istraživanju (Callister, 2025).</a:t>
            </a:r>
          </a:p>
          <a:p>
            <a:pPr marL="0" lvl="0" indent="0" algn="just">
              <a:lnSpc>
                <a:spcPts val="2279"/>
              </a:lnSpc>
              <a:spcBef>
                <a:spcPct val="0"/>
              </a:spcBef>
            </a:pPr>
            <a:endParaRPr lang="en-US" sz="1899" u="none" strike="noStrike" spc="18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978041" y="6790198"/>
            <a:ext cx="1980036" cy="1237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5B7EA9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Razumijevanje pravnog  obrazovnog okružja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281" y="4381500"/>
            <a:ext cx="6574683" cy="487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endParaRPr/>
          </a:p>
          <a:p>
            <a:pPr algn="l">
              <a:lnSpc>
                <a:spcPts val="2279"/>
              </a:lnSpc>
            </a:pPr>
            <a:r>
              <a:rPr lang="en-US" sz="1899" spc="18">
                <a:solidFill>
                  <a:srgbClr val="053C6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b="1" spc="18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Studija slučaja Pravni fakultet u Rijeci</a:t>
            </a:r>
          </a:p>
          <a:p>
            <a:pPr marL="0" lvl="0" indent="0" algn="l">
              <a:lnSpc>
                <a:spcPts val="2279"/>
              </a:lnSpc>
              <a:spcBef>
                <a:spcPct val="0"/>
              </a:spcBef>
            </a:pPr>
            <a:r>
              <a:rPr lang="en-US" sz="1899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Kvalita</a:t>
            </a: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tivna metoda - standardizirani intervjui - nastavno osoblje </a:t>
            </a:r>
          </a:p>
          <a:p>
            <a:pPr marL="410209" lvl="1" indent="-205105" algn="l">
              <a:lnSpc>
                <a:spcPts val="227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none" strike="noStrike" spc="18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Rezultati:</a:t>
            </a:r>
            <a:r>
              <a:rPr lang="en-US" sz="1899" u="none" strike="noStrike" spc="18">
                <a:solidFill>
                  <a:srgbClr val="053C6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99" b="1" u="none" strike="noStrike" spc="18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Studenti:</a:t>
            </a:r>
            <a:r>
              <a:rPr lang="en-US" sz="1899" b="1" u="none" strike="noStrike" spc="18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Svijest o pravnim, etičkim i društvenim izazovima uporabe UI-ija</a:t>
            </a:r>
          </a:p>
          <a:p>
            <a:pPr marL="410209" lvl="1" indent="-205105" algn="l">
              <a:lnSpc>
                <a:spcPts val="227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Studenti: </a:t>
            </a:r>
            <a:r>
              <a:rPr lang="en-US" sz="1899" b="1" u="none" strike="noStrike" spc="18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Kritičko vrednovanje UI alata</a:t>
            </a: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–UI nije zamjena za ljudsku prosudbu i vještine</a:t>
            </a:r>
          </a:p>
          <a:p>
            <a:pPr marL="410209" lvl="1" indent="-205105" algn="l">
              <a:lnSpc>
                <a:spcPts val="227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UI kao izvor „gotovih odgovora“ – rizik za kritičko promišljanje i kreativnost studenata</a:t>
            </a:r>
          </a:p>
          <a:p>
            <a:pPr marL="410209" lvl="1" indent="-205105" algn="l">
              <a:lnSpc>
                <a:spcPts val="227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none" strike="noStrike" spc="18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Pismenost u području UI kao višedimenzionalna kompetencija</a:t>
            </a: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– povezivanje pravnih vještina, IP i TK </a:t>
            </a:r>
          </a:p>
          <a:p>
            <a:pPr marL="410209" lvl="1" indent="-205105" algn="l">
              <a:lnSpc>
                <a:spcPts val="227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none" strike="noStrike" spc="18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Suradnja nastavnika i knjižničara u razvoju kompetencija studenata prava</a:t>
            </a: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(Bajčić, Golenko, Martinović, 2026)</a:t>
            </a:r>
          </a:p>
          <a:p>
            <a:pPr marL="0" lvl="0" indent="0" algn="l">
              <a:lnSpc>
                <a:spcPts val="2279"/>
              </a:lnSpc>
              <a:spcBef>
                <a:spcPct val="0"/>
              </a:spcBef>
            </a:pPr>
            <a:r>
              <a:rPr lang="en-US" sz="1899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68281" y="2465700"/>
            <a:ext cx="7110611" cy="196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Istraživanje stajališta pravnih znanstvenika o UI na PravRi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304481" y="-1537885"/>
            <a:ext cx="7087612" cy="708761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51108" y="3726750"/>
            <a:ext cx="7087612" cy="708761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04481" y="-1058995"/>
            <a:ext cx="6468477" cy="646847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72405" r="-35927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79810" y="3726750"/>
            <a:ext cx="6468477" cy="646847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67647" r="-67647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339157" y="90253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5" name="Freeform 15"/>
          <p:cNvSpPr/>
          <p:nvPr/>
        </p:nvSpPr>
        <p:spPr>
          <a:xfrm rot="5400000">
            <a:off x="16311339" y="853701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7194" y="-273480"/>
            <a:ext cx="7087612" cy="708761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01910" y="2959536"/>
            <a:ext cx="7087612" cy="7709190"/>
            <a:chOff x="0" y="0"/>
            <a:chExt cx="812800" cy="8840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84082"/>
            </a:xfrm>
            <a:custGeom>
              <a:avLst/>
              <a:gdLst/>
              <a:ahLst/>
              <a:cxnLst/>
              <a:rect l="l" t="t" r="r" b="b"/>
              <a:pathLst>
                <a:path w="812800" h="884082">
                  <a:moveTo>
                    <a:pt x="406400" y="0"/>
                  </a:moveTo>
                  <a:cubicBezTo>
                    <a:pt x="181951" y="0"/>
                    <a:pt x="0" y="197908"/>
                    <a:pt x="0" y="442041"/>
                  </a:cubicBezTo>
                  <a:cubicBezTo>
                    <a:pt x="0" y="686173"/>
                    <a:pt x="181951" y="884082"/>
                    <a:pt x="406400" y="884082"/>
                  </a:cubicBezTo>
                  <a:cubicBezTo>
                    <a:pt x="630849" y="884082"/>
                    <a:pt x="812800" y="686173"/>
                    <a:pt x="812800" y="442041"/>
                  </a:cubicBezTo>
                  <a:cubicBezTo>
                    <a:pt x="812800" y="197908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44783"/>
              <a:ext cx="660400" cy="756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06761" y="345655"/>
            <a:ext cx="6468477" cy="646847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9338" r="-29338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11477" y="3341245"/>
            <a:ext cx="6468477" cy="6468477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67647" r="-67647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2" name="Freeform 12"/>
          <p:cNvSpPr/>
          <p:nvPr/>
        </p:nvSpPr>
        <p:spPr>
          <a:xfrm rot="5400000">
            <a:off x="775270" y="770425"/>
            <a:ext cx="1090023" cy="583162"/>
          </a:xfrm>
          <a:custGeom>
            <a:avLst/>
            <a:gdLst/>
            <a:ahLst/>
            <a:cxnLst/>
            <a:rect l="l" t="t" r="r" b="b"/>
            <a:pathLst>
              <a:path w="1090023" h="583162">
                <a:moveTo>
                  <a:pt x="0" y="0"/>
                </a:moveTo>
                <a:lnTo>
                  <a:pt x="1090023" y="0"/>
                </a:lnTo>
                <a:lnTo>
                  <a:pt x="1090023" y="583162"/>
                </a:lnTo>
                <a:lnTo>
                  <a:pt x="0" y="5831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3" name="Freeform 13"/>
          <p:cNvSpPr/>
          <p:nvPr/>
        </p:nvSpPr>
        <p:spPr>
          <a:xfrm rot="5400000">
            <a:off x="16311339" y="853701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8" y="0"/>
                </a:lnTo>
                <a:lnTo>
                  <a:pt x="1658248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4" name="TextBox 14"/>
          <p:cNvSpPr txBox="1"/>
          <p:nvPr/>
        </p:nvSpPr>
        <p:spPr>
          <a:xfrm>
            <a:off x="1855857" y="3966156"/>
            <a:ext cx="6403434" cy="470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79"/>
              </a:lnSpc>
            </a:pPr>
            <a:endParaRPr dirty="0"/>
          </a:p>
          <a:p>
            <a:pPr marL="410209" lvl="1" indent="-205105" algn="just">
              <a:lnSpc>
                <a:spcPts val="2279"/>
              </a:lnSpc>
              <a:buFont typeface="Arial"/>
              <a:buChar char="•"/>
            </a:pPr>
            <a:r>
              <a:rPr lang="en-US" sz="1899" b="1" spc="18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Studija</a:t>
            </a:r>
            <a:r>
              <a:rPr lang="en-US" sz="1899" b="1" spc="18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99" b="1" spc="18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slučaja</a:t>
            </a:r>
            <a:r>
              <a:rPr lang="en-US" sz="1899" b="1" spc="18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Pravni fakultet u </a:t>
            </a:r>
            <a:r>
              <a:rPr lang="en-US" sz="1899" b="1" spc="18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Rijec</a:t>
            </a:r>
            <a:r>
              <a:rPr lang="en-US" sz="1899" spc="18" dirty="0" err="1">
                <a:solidFill>
                  <a:srgbClr val="053C62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endParaRPr lang="en-US" sz="1899" spc="18" dirty="0">
              <a:solidFill>
                <a:srgbClr val="053C6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23850" lvl="1" indent="-161925" algn="just">
              <a:lnSpc>
                <a:spcPts val="1800"/>
              </a:lnSpc>
              <a:buFont typeface="Arial"/>
              <a:buChar char="•"/>
            </a:pP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Kvalitativna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metoda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-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fokus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grupe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-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studenti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3.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godine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(Bajčić, Golenko, 2026)</a:t>
            </a:r>
          </a:p>
          <a:p>
            <a:pPr marL="323850" lvl="1" indent="-161925" algn="just">
              <a:lnSpc>
                <a:spcPts val="1800"/>
              </a:lnSpc>
              <a:buFont typeface="Arial"/>
              <a:buChar char="•"/>
            </a:pP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dublji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uvid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u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složene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prakse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povezane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znanjem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i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načine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koje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studenti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prava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konstruiraju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kognitivni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autoritet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(Golenko, Kolarić, Martinović, 2026).</a:t>
            </a:r>
          </a:p>
          <a:p>
            <a:pPr marL="323850" lvl="1" indent="-161925" algn="just">
              <a:lnSpc>
                <a:spcPts val="1800"/>
              </a:lnSpc>
              <a:buFont typeface="Arial"/>
              <a:buChar char="•"/>
            </a:pP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UI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nije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kognitivni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autoritet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studenti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koriste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za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informacije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i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razvoj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ideja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dok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prednost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daju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pravnim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bazama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podataka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323850" lvl="1" indent="-161925" algn="just">
              <a:lnSpc>
                <a:spcPts val="18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Učinkovita</a:t>
            </a:r>
            <a:r>
              <a:rPr lang="en-US" sz="1500" b="1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uporaba</a:t>
            </a:r>
            <a:r>
              <a:rPr lang="en-US" sz="1500" b="1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UI-ja 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zahtijeva</a:t>
            </a:r>
            <a:r>
              <a:rPr lang="en-US" sz="1500" b="1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razvijene</a:t>
            </a:r>
            <a:r>
              <a:rPr lang="en-US" sz="1500" b="1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kom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eten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j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sz="1500" b="1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 </a:t>
            </a:r>
            <a:r>
              <a:rPr lang="en-US" sz="1500" b="1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studenata</a:t>
            </a:r>
            <a:r>
              <a:rPr lang="en-US" sz="1500" b="1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–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trat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ešk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pre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traž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va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j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čk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ed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nje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zv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ora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veziv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nje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ih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fo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j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endParaRPr lang="en-US" sz="1500" spc="15" dirty="0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23850" lvl="1" indent="-161925" algn="just">
              <a:lnSpc>
                <a:spcPts val="18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ož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pove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ć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at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č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ost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traž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va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j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ali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ne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ž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zam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je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ti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kom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tenc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ij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pot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z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od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go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vorn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 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me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j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nu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abu</a:t>
            </a:r>
            <a:r>
              <a:rPr lang="en-US" sz="1500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500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vnih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informacija</a:t>
            </a:r>
            <a:endParaRPr lang="en-US" sz="1500" u="none" strike="noStrike" spc="15" dirty="0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23850" lvl="1" indent="-161925" algn="just">
              <a:lnSpc>
                <a:spcPts val="18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Kvaliteta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pravnog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istraživanja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ovisi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kritičkom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vrednovanju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00" u="none" strike="noStrike" spc="15" dirty="0" err="1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informacija</a:t>
            </a:r>
            <a:r>
              <a:rPr lang="en-US" sz="1500" u="none" strike="noStrike" spc="15" dirty="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323850" lvl="1" indent="-161925" algn="just">
              <a:lnSpc>
                <a:spcPts val="1800"/>
              </a:lnSpc>
              <a:spcBef>
                <a:spcPct val="0"/>
              </a:spcBef>
              <a:buFont typeface="Arial"/>
              <a:buChar char="•"/>
            </a:pP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TP -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provjera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prikladnosti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pravnih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termina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usporedbom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s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relevantnim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terminološkim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izvorima</a:t>
            </a:r>
            <a:r>
              <a:rPr lang="en-US" sz="1500" u="none" strike="noStrike" spc="15" dirty="0">
                <a:solidFill>
                  <a:srgbClr val="053C62"/>
                </a:solidFill>
                <a:latin typeface="Poppins"/>
                <a:ea typeface="Poppins"/>
                <a:cs typeface="Poppins"/>
                <a:sym typeface="Poppins"/>
              </a:rPr>
              <a:t>  =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nema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vjerodostojne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pravne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informacije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bez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mjerodoavnog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pravnog</a:t>
            </a:r>
            <a:r>
              <a:rPr lang="en-US" sz="1500" b="1" u="none" strike="noStrike" spc="15" dirty="0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00" b="1" u="none" strike="noStrike" spc="15" dirty="0" err="1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nazivlja</a:t>
            </a:r>
            <a:endParaRPr lang="en-US" sz="1500" b="1" u="none" strike="noStrike" spc="15" dirty="0">
              <a:solidFill>
                <a:srgbClr val="053C6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2015445"/>
            <a:ext cx="7110611" cy="196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5B7EA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Istraživanje stajališta studenata prava o UI na PravRi</a:t>
            </a:r>
          </a:p>
        </p:txBody>
      </p:sp>
    </p:spTree>
  </p:cSld>
  <p:clrMapOvr>
    <a:masterClrMapping/>
  </p:clrMapOvr>
  <p:transition>
    <p:wipe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83299" y="5124450"/>
            <a:ext cx="2441895" cy="244189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923052" y="5124450"/>
            <a:ext cx="2441895" cy="244189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B4B4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270570" y="5311721"/>
            <a:ext cx="2067353" cy="206735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50375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10323" y="5311721"/>
            <a:ext cx="2067353" cy="2067353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48920" r="-48920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62805" y="5124450"/>
            <a:ext cx="2441895" cy="2441895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950076" y="5311721"/>
            <a:ext cx="2067353" cy="206735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76954" r="-23928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273442" y="6542575"/>
            <a:ext cx="13741115" cy="2276141"/>
            <a:chOff x="0" y="0"/>
            <a:chExt cx="3619059" cy="59947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19059" cy="599477"/>
            </a:xfrm>
            <a:custGeom>
              <a:avLst/>
              <a:gdLst/>
              <a:ahLst/>
              <a:cxnLst/>
              <a:rect l="l" t="t" r="r" b="b"/>
              <a:pathLst>
                <a:path w="3619059" h="599477">
                  <a:moveTo>
                    <a:pt x="0" y="0"/>
                  </a:moveTo>
                  <a:lnTo>
                    <a:pt x="3619059" y="0"/>
                  </a:lnTo>
                  <a:lnTo>
                    <a:pt x="3619059" y="599477"/>
                  </a:lnTo>
                  <a:lnTo>
                    <a:pt x="0" y="5994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619059" cy="6375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596340" y="6719060"/>
            <a:ext cx="3415814" cy="2099656"/>
            <a:chOff x="0" y="0"/>
            <a:chExt cx="899622" cy="5530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99622" cy="553010"/>
            </a:xfrm>
            <a:custGeom>
              <a:avLst/>
              <a:gdLst/>
              <a:ahLst/>
              <a:cxnLst/>
              <a:rect l="l" t="t" r="r" b="b"/>
              <a:pathLst>
                <a:path w="899622" h="553010">
                  <a:moveTo>
                    <a:pt x="899622" y="92926"/>
                  </a:moveTo>
                  <a:lnTo>
                    <a:pt x="899622" y="460084"/>
                  </a:lnTo>
                  <a:cubicBezTo>
                    <a:pt x="899622" y="511406"/>
                    <a:pt x="858017" y="553010"/>
                    <a:pt x="806696" y="553010"/>
                  </a:cubicBezTo>
                  <a:lnTo>
                    <a:pt x="92926" y="553010"/>
                  </a:lnTo>
                  <a:cubicBezTo>
                    <a:pt x="41604" y="553010"/>
                    <a:pt x="0" y="511406"/>
                    <a:pt x="0" y="460084"/>
                  </a:cubicBezTo>
                  <a:lnTo>
                    <a:pt x="0" y="92926"/>
                  </a:lnTo>
                  <a:cubicBezTo>
                    <a:pt x="0" y="41604"/>
                    <a:pt x="41604" y="0"/>
                    <a:pt x="92926" y="0"/>
                  </a:cubicBezTo>
                  <a:lnTo>
                    <a:pt x="806696" y="0"/>
                  </a:lnTo>
                  <a:cubicBezTo>
                    <a:pt x="831341" y="0"/>
                    <a:pt x="854977" y="9790"/>
                    <a:pt x="872404" y="27217"/>
                  </a:cubicBezTo>
                  <a:cubicBezTo>
                    <a:pt x="889831" y="44645"/>
                    <a:pt x="899622" y="68281"/>
                    <a:pt x="899622" y="92926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99622" cy="591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436093" y="6719060"/>
            <a:ext cx="3415814" cy="2099656"/>
            <a:chOff x="0" y="0"/>
            <a:chExt cx="899622" cy="5530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99622" cy="553010"/>
            </a:xfrm>
            <a:custGeom>
              <a:avLst/>
              <a:gdLst/>
              <a:ahLst/>
              <a:cxnLst/>
              <a:rect l="l" t="t" r="r" b="b"/>
              <a:pathLst>
                <a:path w="899622" h="553010">
                  <a:moveTo>
                    <a:pt x="899622" y="92926"/>
                  </a:moveTo>
                  <a:lnTo>
                    <a:pt x="899622" y="460084"/>
                  </a:lnTo>
                  <a:cubicBezTo>
                    <a:pt x="899622" y="511406"/>
                    <a:pt x="858017" y="553010"/>
                    <a:pt x="806696" y="553010"/>
                  </a:cubicBezTo>
                  <a:lnTo>
                    <a:pt x="92926" y="553010"/>
                  </a:lnTo>
                  <a:cubicBezTo>
                    <a:pt x="41604" y="553010"/>
                    <a:pt x="0" y="511406"/>
                    <a:pt x="0" y="460084"/>
                  </a:cubicBezTo>
                  <a:lnTo>
                    <a:pt x="0" y="92926"/>
                  </a:lnTo>
                  <a:cubicBezTo>
                    <a:pt x="0" y="41604"/>
                    <a:pt x="41604" y="0"/>
                    <a:pt x="92926" y="0"/>
                  </a:cubicBezTo>
                  <a:lnTo>
                    <a:pt x="806696" y="0"/>
                  </a:lnTo>
                  <a:cubicBezTo>
                    <a:pt x="831341" y="0"/>
                    <a:pt x="854977" y="9790"/>
                    <a:pt x="872404" y="27217"/>
                  </a:cubicBezTo>
                  <a:cubicBezTo>
                    <a:pt x="889831" y="44645"/>
                    <a:pt x="899622" y="68281"/>
                    <a:pt x="899622" y="92926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99622" cy="591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75846" y="6719060"/>
            <a:ext cx="3415814" cy="2099656"/>
            <a:chOff x="0" y="0"/>
            <a:chExt cx="899622" cy="55301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99622" cy="553010"/>
            </a:xfrm>
            <a:custGeom>
              <a:avLst/>
              <a:gdLst/>
              <a:ahLst/>
              <a:cxnLst/>
              <a:rect l="l" t="t" r="r" b="b"/>
              <a:pathLst>
                <a:path w="899622" h="553010">
                  <a:moveTo>
                    <a:pt x="899622" y="92926"/>
                  </a:moveTo>
                  <a:lnTo>
                    <a:pt x="899622" y="460084"/>
                  </a:lnTo>
                  <a:cubicBezTo>
                    <a:pt x="899622" y="511406"/>
                    <a:pt x="858017" y="553010"/>
                    <a:pt x="806696" y="553010"/>
                  </a:cubicBezTo>
                  <a:lnTo>
                    <a:pt x="92926" y="553010"/>
                  </a:lnTo>
                  <a:cubicBezTo>
                    <a:pt x="41604" y="553010"/>
                    <a:pt x="0" y="511406"/>
                    <a:pt x="0" y="460084"/>
                  </a:cubicBezTo>
                  <a:lnTo>
                    <a:pt x="0" y="92926"/>
                  </a:lnTo>
                  <a:cubicBezTo>
                    <a:pt x="0" y="41604"/>
                    <a:pt x="41604" y="0"/>
                    <a:pt x="92926" y="0"/>
                  </a:cubicBezTo>
                  <a:lnTo>
                    <a:pt x="806696" y="0"/>
                  </a:lnTo>
                  <a:cubicBezTo>
                    <a:pt x="831341" y="0"/>
                    <a:pt x="854977" y="9790"/>
                    <a:pt x="872404" y="27217"/>
                  </a:cubicBezTo>
                  <a:cubicBezTo>
                    <a:pt x="889831" y="44645"/>
                    <a:pt x="899622" y="68281"/>
                    <a:pt x="899622" y="92926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99622" cy="591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 rot="5400000">
            <a:off x="16209697" y="95532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30" name="Freeform 30"/>
          <p:cNvSpPr/>
          <p:nvPr/>
        </p:nvSpPr>
        <p:spPr>
          <a:xfrm rot="5400000">
            <a:off x="643157" y="7325306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31" name="TextBox 31"/>
          <p:cNvSpPr txBox="1"/>
          <p:nvPr/>
        </p:nvSpPr>
        <p:spPr>
          <a:xfrm>
            <a:off x="2939765" y="1789349"/>
            <a:ext cx="11778832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80"/>
              </a:lnSpc>
              <a:spcBef>
                <a:spcPct val="0"/>
              </a:spcBef>
            </a:pPr>
            <a:r>
              <a:rPr lang="en-US" sz="4400" b="1">
                <a:solidFill>
                  <a:srgbClr val="054D7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Konceptualni okvir za razvoj pismenosti u području UI studenata prava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939765" y="7453199"/>
            <a:ext cx="2728965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Terminološke komptencije u polju prava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51915" y="7547295"/>
            <a:ext cx="280988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1800" u="none" strike="noStrike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emeljne pravne vještine relevantne za pravnike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886448" y="6999439"/>
            <a:ext cx="2835598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39"/>
              </a:lnSpc>
              <a:spcBef>
                <a:spcPct val="0"/>
              </a:spcBef>
            </a:pPr>
            <a:r>
              <a:rPr lang="en-US" sz="2699" b="1" spc="26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Terminologija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26201" y="6999439"/>
            <a:ext cx="2835598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39"/>
              </a:lnSpc>
              <a:spcBef>
                <a:spcPct val="0"/>
              </a:spcBef>
            </a:pPr>
            <a:r>
              <a:rPr lang="en-US" sz="2699" b="1" spc="26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Pravo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395107" y="7938392"/>
            <a:ext cx="3177292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Temeljne i kontekstualne</a:t>
            </a:r>
          </a:p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spc="18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IP vještine u polju prava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518782" y="6988418"/>
            <a:ext cx="2835598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39"/>
              </a:lnSpc>
              <a:spcBef>
                <a:spcPct val="0"/>
              </a:spcBef>
            </a:pPr>
            <a:r>
              <a:rPr lang="en-US" sz="2699" b="1" spc="26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Informacijske znanosti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596340" y="3305175"/>
            <a:ext cx="13095320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19"/>
              </a:lnSpc>
            </a:pPr>
            <a:r>
              <a:rPr lang="en-US" sz="2599" b="1" spc="25">
                <a:solidFill>
                  <a:srgbClr val="6487B0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                                                                      PREDUVJETI</a:t>
            </a:r>
          </a:p>
          <a:p>
            <a:pPr algn="just">
              <a:lnSpc>
                <a:spcPts val="1920"/>
              </a:lnSpc>
              <a:spcBef>
                <a:spcPct val="0"/>
              </a:spcBef>
            </a:pPr>
            <a:r>
              <a:rPr lang="en-US" sz="1600" b="1" spc="16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sz="1600" b="1" u="none" strike="noStrike" spc="16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rethodna znanja, iskustva i vještine dionika  pismenosti u području UI u obrazovnom procesu</a:t>
            </a:r>
            <a:r>
              <a:rPr lang="en-US" sz="1600" u="none" strike="noStrike" spc="16">
                <a:solidFill>
                  <a:srgbClr val="054D7F"/>
                </a:solidFill>
                <a:latin typeface="Poppins"/>
                <a:ea typeface="Poppins"/>
                <a:cs typeface="Poppins"/>
                <a:sym typeface="Poppins"/>
              </a:rPr>
              <a:t> -</a:t>
            </a:r>
            <a:r>
              <a:rPr lang="en-US" sz="1600" b="1" u="none" strike="noStrike" spc="16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 Institucijska razina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(zastupljenost AI pismenosti u strateškim dokumentima visokoškolske ustanove u području prava) -</a:t>
            </a:r>
            <a:r>
              <a:rPr lang="en-US" sz="1600" b="1" u="none" strike="noStrike" spc="16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u="none" strike="noStrike" spc="16">
                <a:solidFill>
                  <a:srgbClr val="5B7EA9"/>
                </a:solidFill>
                <a:latin typeface="Poppins Bold"/>
                <a:ea typeface="Poppins Bold"/>
                <a:cs typeface="Poppins Bold"/>
                <a:sym typeface="Poppins Bold"/>
              </a:rPr>
              <a:t>Kurikulum studijskog programa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(odgovarajući pedagoški okvir za integraciju AI alata i sadržaja povezanih s umjetnom inteligencijom u visokoškolsko obrazovanje u području prava) - </a:t>
            </a:r>
            <a:r>
              <a:rPr lang="en-US" sz="1600" b="1" u="none" strike="noStrike" spc="16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Holistički pristup pravnom obrazovanju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(planiranje sadržaja, odabir aktivnosti i izbor metoda učenja pismenosti o UI koje najbolje odgovaraju specifičnostima područja prava).</a:t>
            </a:r>
          </a:p>
          <a:p>
            <a:pPr marL="0" lvl="0" indent="0" algn="just">
              <a:lnSpc>
                <a:spcPts val="1920"/>
              </a:lnSpc>
              <a:spcBef>
                <a:spcPct val="0"/>
              </a:spcBef>
            </a:pPr>
            <a:endParaRPr lang="en-US" sz="1600" u="none" strike="noStrike" spc="16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Freeform 39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0904" y="5884473"/>
            <a:ext cx="2980012" cy="1973032"/>
            <a:chOff x="0" y="0"/>
            <a:chExt cx="784845" cy="5196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4845" cy="519660"/>
            </a:xfrm>
            <a:custGeom>
              <a:avLst/>
              <a:gdLst/>
              <a:ahLst/>
              <a:cxnLst/>
              <a:rect l="l" t="t" r="r" b="b"/>
              <a:pathLst>
                <a:path w="784845" h="519660">
                  <a:moveTo>
                    <a:pt x="784845" y="106516"/>
                  </a:moveTo>
                  <a:lnTo>
                    <a:pt x="784845" y="413144"/>
                  </a:lnTo>
                  <a:cubicBezTo>
                    <a:pt x="784845" y="441394"/>
                    <a:pt x="773623" y="468487"/>
                    <a:pt x="753647" y="488462"/>
                  </a:cubicBezTo>
                  <a:cubicBezTo>
                    <a:pt x="733671" y="508438"/>
                    <a:pt x="706579" y="519660"/>
                    <a:pt x="678329" y="519660"/>
                  </a:cubicBezTo>
                  <a:lnTo>
                    <a:pt x="106516" y="519660"/>
                  </a:lnTo>
                  <a:cubicBezTo>
                    <a:pt x="78266" y="519660"/>
                    <a:pt x="51173" y="508438"/>
                    <a:pt x="31198" y="488462"/>
                  </a:cubicBezTo>
                  <a:cubicBezTo>
                    <a:pt x="11222" y="468487"/>
                    <a:pt x="0" y="441394"/>
                    <a:pt x="0" y="413144"/>
                  </a:cubicBezTo>
                  <a:lnTo>
                    <a:pt x="0" y="106516"/>
                  </a:lnTo>
                  <a:cubicBezTo>
                    <a:pt x="0" y="78266"/>
                    <a:pt x="11222" y="51173"/>
                    <a:pt x="31198" y="31198"/>
                  </a:cubicBezTo>
                  <a:cubicBezTo>
                    <a:pt x="51173" y="11222"/>
                    <a:pt x="78266" y="0"/>
                    <a:pt x="106516" y="0"/>
                  </a:cubicBezTo>
                  <a:lnTo>
                    <a:pt x="678329" y="0"/>
                  </a:lnTo>
                  <a:cubicBezTo>
                    <a:pt x="706579" y="0"/>
                    <a:pt x="733671" y="11222"/>
                    <a:pt x="753647" y="31198"/>
                  </a:cubicBezTo>
                  <a:cubicBezTo>
                    <a:pt x="773623" y="51173"/>
                    <a:pt x="784845" y="78266"/>
                    <a:pt x="784845" y="106516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84845" cy="5577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178477" y="5898228"/>
            <a:ext cx="4016332" cy="2052089"/>
            <a:chOff x="0" y="0"/>
            <a:chExt cx="1233043" cy="6300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3043" cy="630034"/>
            </a:xfrm>
            <a:custGeom>
              <a:avLst/>
              <a:gdLst/>
              <a:ahLst/>
              <a:cxnLst/>
              <a:rect l="l" t="t" r="r" b="b"/>
              <a:pathLst>
                <a:path w="1233043" h="630034">
                  <a:moveTo>
                    <a:pt x="1233043" y="79032"/>
                  </a:moveTo>
                  <a:lnTo>
                    <a:pt x="1233043" y="551002"/>
                  </a:lnTo>
                  <a:cubicBezTo>
                    <a:pt x="1233043" y="594650"/>
                    <a:pt x="1197659" y="630034"/>
                    <a:pt x="1154011" y="630034"/>
                  </a:cubicBezTo>
                  <a:lnTo>
                    <a:pt x="79032" y="630034"/>
                  </a:lnTo>
                  <a:cubicBezTo>
                    <a:pt x="35384" y="630034"/>
                    <a:pt x="0" y="594650"/>
                    <a:pt x="0" y="551002"/>
                  </a:cubicBezTo>
                  <a:lnTo>
                    <a:pt x="0" y="79032"/>
                  </a:lnTo>
                  <a:cubicBezTo>
                    <a:pt x="0" y="35384"/>
                    <a:pt x="35384" y="0"/>
                    <a:pt x="79032" y="0"/>
                  </a:cubicBezTo>
                  <a:lnTo>
                    <a:pt x="1154011" y="0"/>
                  </a:lnTo>
                  <a:cubicBezTo>
                    <a:pt x="1197659" y="0"/>
                    <a:pt x="1233043" y="35384"/>
                    <a:pt x="1233043" y="79032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33043" cy="668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4844" y="5318678"/>
            <a:ext cx="1006625" cy="10066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99B1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44517" y="5235765"/>
            <a:ext cx="1006625" cy="10066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349249" y="989386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5" name="Freeform 15"/>
          <p:cNvSpPr/>
          <p:nvPr/>
        </p:nvSpPr>
        <p:spPr>
          <a:xfrm>
            <a:off x="1794212" y="5616146"/>
            <a:ext cx="430739" cy="430739"/>
          </a:xfrm>
          <a:custGeom>
            <a:avLst/>
            <a:gdLst/>
            <a:ahLst/>
            <a:cxnLst/>
            <a:rect l="l" t="t" r="r" b="b"/>
            <a:pathLst>
              <a:path w="430739" h="430739">
                <a:moveTo>
                  <a:pt x="0" y="0"/>
                </a:moveTo>
                <a:lnTo>
                  <a:pt x="430739" y="0"/>
                </a:lnTo>
                <a:lnTo>
                  <a:pt x="430739" y="430739"/>
                </a:lnTo>
                <a:lnTo>
                  <a:pt x="0" y="430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6" name="Freeform 16"/>
          <p:cNvSpPr/>
          <p:nvPr/>
        </p:nvSpPr>
        <p:spPr>
          <a:xfrm>
            <a:off x="6034413" y="5501755"/>
            <a:ext cx="426832" cy="502156"/>
          </a:xfrm>
          <a:custGeom>
            <a:avLst/>
            <a:gdLst/>
            <a:ahLst/>
            <a:cxnLst/>
            <a:rect l="l" t="t" r="r" b="b"/>
            <a:pathLst>
              <a:path w="426832" h="502156">
                <a:moveTo>
                  <a:pt x="0" y="0"/>
                </a:moveTo>
                <a:lnTo>
                  <a:pt x="426832" y="0"/>
                </a:lnTo>
                <a:lnTo>
                  <a:pt x="426832" y="502155"/>
                </a:lnTo>
                <a:lnTo>
                  <a:pt x="0" y="5021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7" name="Freeform 17"/>
          <p:cNvSpPr/>
          <p:nvPr/>
        </p:nvSpPr>
        <p:spPr>
          <a:xfrm>
            <a:off x="14137498" y="5950004"/>
            <a:ext cx="375299" cy="375299"/>
          </a:xfrm>
          <a:custGeom>
            <a:avLst/>
            <a:gdLst/>
            <a:ahLst/>
            <a:cxnLst/>
            <a:rect l="l" t="t" r="r" b="b"/>
            <a:pathLst>
              <a:path w="375299" h="375299">
                <a:moveTo>
                  <a:pt x="0" y="0"/>
                </a:moveTo>
                <a:lnTo>
                  <a:pt x="375299" y="0"/>
                </a:lnTo>
                <a:lnTo>
                  <a:pt x="375299" y="375299"/>
                </a:lnTo>
                <a:lnTo>
                  <a:pt x="0" y="375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8" name="TextBox 18"/>
          <p:cNvSpPr txBox="1"/>
          <p:nvPr/>
        </p:nvSpPr>
        <p:spPr>
          <a:xfrm>
            <a:off x="1070044" y="2689778"/>
            <a:ext cx="15802040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en-US" sz="5799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Praktični doprinos</a:t>
            </a:r>
          </a:p>
          <a:p>
            <a:pPr algn="ctr">
              <a:lnSpc>
                <a:spcPts val="5160"/>
              </a:lnSpc>
            </a:pPr>
            <a:r>
              <a:rPr lang="en-US" sz="4300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uključivanje IP i UIP u ishode učenja kolegija na PravRi </a:t>
            </a:r>
          </a:p>
          <a:p>
            <a:pPr marL="0" lvl="0" indent="0" algn="ctr">
              <a:lnSpc>
                <a:spcPts val="5160"/>
              </a:lnSpc>
              <a:spcBef>
                <a:spcPct val="0"/>
              </a:spcBef>
            </a:pPr>
            <a:r>
              <a:rPr lang="en-US" sz="4300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- knjižničar poučavatelj -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117" y="6402198"/>
            <a:ext cx="3834135" cy="90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Pravno pisanje</a:t>
            </a:r>
          </a:p>
          <a:p>
            <a:pPr algn="ctr">
              <a:lnSpc>
                <a:spcPts val="2400"/>
              </a:lnSpc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2007.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(1. godina studija)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78477" y="6279388"/>
            <a:ext cx="3834135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Informacijski alati za is</a:t>
            </a: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traživački rad u području prava (Pravni praktikum)</a:t>
            </a:r>
          </a:p>
          <a:p>
            <a:pPr marL="0" lvl="0" indent="0" algn="ctr">
              <a:lnSpc>
                <a:spcPts val="2280"/>
              </a:lnSpc>
              <a:spcBef>
                <a:spcPct val="0"/>
              </a:spcBef>
            </a:pPr>
            <a:r>
              <a:rPr lang="en-US" sz="1900" b="1" u="none" strike="noStrike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(2023./2024.)</a:t>
            </a:r>
          </a:p>
          <a:p>
            <a:pPr algn="ctr">
              <a:lnSpc>
                <a:spcPts val="2280"/>
              </a:lnSpc>
              <a:spcBef>
                <a:spcPct val="0"/>
              </a:spcBef>
            </a:pPr>
            <a:r>
              <a:rPr lang="en-US" sz="1900" b="1" u="none" strike="noStrike" spc="19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(3. godina studija)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468090" y="5898228"/>
            <a:ext cx="4681795" cy="2099656"/>
            <a:chOff x="0" y="0"/>
            <a:chExt cx="1233043" cy="55301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33043" cy="553010"/>
            </a:xfrm>
            <a:custGeom>
              <a:avLst/>
              <a:gdLst/>
              <a:ahLst/>
              <a:cxnLst/>
              <a:rect l="l" t="t" r="r" b="b"/>
              <a:pathLst>
                <a:path w="1233043" h="553010">
                  <a:moveTo>
                    <a:pt x="1233043" y="67799"/>
                  </a:moveTo>
                  <a:lnTo>
                    <a:pt x="1233043" y="485212"/>
                  </a:lnTo>
                  <a:cubicBezTo>
                    <a:pt x="1233043" y="503193"/>
                    <a:pt x="1225900" y="520438"/>
                    <a:pt x="1213185" y="533153"/>
                  </a:cubicBezTo>
                  <a:cubicBezTo>
                    <a:pt x="1200471" y="545867"/>
                    <a:pt x="1183226" y="553010"/>
                    <a:pt x="1165244" y="553010"/>
                  </a:cubicBezTo>
                  <a:lnTo>
                    <a:pt x="67799" y="553010"/>
                  </a:lnTo>
                  <a:cubicBezTo>
                    <a:pt x="49817" y="553010"/>
                    <a:pt x="32572" y="545867"/>
                    <a:pt x="19858" y="533153"/>
                  </a:cubicBezTo>
                  <a:cubicBezTo>
                    <a:pt x="7143" y="520438"/>
                    <a:pt x="0" y="503193"/>
                    <a:pt x="0" y="485212"/>
                  </a:cubicBezTo>
                  <a:lnTo>
                    <a:pt x="0" y="67799"/>
                  </a:lnTo>
                  <a:cubicBezTo>
                    <a:pt x="0" y="49817"/>
                    <a:pt x="7143" y="32572"/>
                    <a:pt x="19858" y="19858"/>
                  </a:cubicBezTo>
                  <a:cubicBezTo>
                    <a:pt x="32572" y="7143"/>
                    <a:pt x="49817" y="0"/>
                    <a:pt x="67799" y="0"/>
                  </a:cubicBezTo>
                  <a:lnTo>
                    <a:pt x="1165244" y="0"/>
                  </a:lnTo>
                  <a:cubicBezTo>
                    <a:pt x="1183226" y="0"/>
                    <a:pt x="1200471" y="7143"/>
                    <a:pt x="1213185" y="19858"/>
                  </a:cubicBezTo>
                  <a:cubicBezTo>
                    <a:pt x="1225900" y="32572"/>
                    <a:pt x="1233043" y="49817"/>
                    <a:pt x="1233043" y="67799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233043" cy="5911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147434" y="5301338"/>
            <a:ext cx="1006625" cy="1006625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8971064" y="6308705"/>
            <a:ext cx="3834135" cy="1496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Legal </a:t>
            </a: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terminology and legal information managment in the digital age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(2025./2026.)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 4. godina studija i Erasmus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3397535" y="5967937"/>
            <a:ext cx="4681795" cy="2029947"/>
            <a:chOff x="0" y="0"/>
            <a:chExt cx="1233043" cy="53465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33043" cy="534650"/>
            </a:xfrm>
            <a:custGeom>
              <a:avLst/>
              <a:gdLst/>
              <a:ahLst/>
              <a:cxnLst/>
              <a:rect l="l" t="t" r="r" b="b"/>
              <a:pathLst>
                <a:path w="1233043" h="534650">
                  <a:moveTo>
                    <a:pt x="1233043" y="67799"/>
                  </a:moveTo>
                  <a:lnTo>
                    <a:pt x="1233043" y="466852"/>
                  </a:lnTo>
                  <a:cubicBezTo>
                    <a:pt x="1233043" y="484833"/>
                    <a:pt x="1225900" y="502078"/>
                    <a:pt x="1213185" y="514793"/>
                  </a:cubicBezTo>
                  <a:cubicBezTo>
                    <a:pt x="1200471" y="527507"/>
                    <a:pt x="1183226" y="534650"/>
                    <a:pt x="1165244" y="534650"/>
                  </a:cubicBezTo>
                  <a:lnTo>
                    <a:pt x="67799" y="534650"/>
                  </a:lnTo>
                  <a:cubicBezTo>
                    <a:pt x="49817" y="534650"/>
                    <a:pt x="32572" y="527507"/>
                    <a:pt x="19858" y="514793"/>
                  </a:cubicBezTo>
                  <a:cubicBezTo>
                    <a:pt x="7143" y="502078"/>
                    <a:pt x="0" y="484833"/>
                    <a:pt x="0" y="466852"/>
                  </a:cubicBezTo>
                  <a:lnTo>
                    <a:pt x="0" y="67799"/>
                  </a:lnTo>
                  <a:cubicBezTo>
                    <a:pt x="0" y="49817"/>
                    <a:pt x="7143" y="32572"/>
                    <a:pt x="19858" y="19858"/>
                  </a:cubicBezTo>
                  <a:cubicBezTo>
                    <a:pt x="32572" y="7143"/>
                    <a:pt x="49817" y="0"/>
                    <a:pt x="67799" y="0"/>
                  </a:cubicBezTo>
                  <a:lnTo>
                    <a:pt x="1165244" y="0"/>
                  </a:lnTo>
                  <a:cubicBezTo>
                    <a:pt x="1183226" y="0"/>
                    <a:pt x="1200471" y="7143"/>
                    <a:pt x="1213185" y="19858"/>
                  </a:cubicBezTo>
                  <a:cubicBezTo>
                    <a:pt x="1225900" y="32572"/>
                    <a:pt x="1233043" y="49817"/>
                    <a:pt x="1233043" y="67799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233043" cy="572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5131922" y="5249520"/>
            <a:ext cx="1006625" cy="1006625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3769010" y="6402170"/>
            <a:ext cx="3834135" cy="1202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Digital</a:t>
            </a: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ne i informacijske vještine u višejezičnom kontekstu EU-a (2026./2027.)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Poslijediplomski studij</a:t>
            </a:r>
          </a:p>
        </p:txBody>
      </p:sp>
      <p:sp>
        <p:nvSpPr>
          <p:cNvPr id="35" name="Freeform 35"/>
          <p:cNvSpPr/>
          <p:nvPr/>
        </p:nvSpPr>
        <p:spPr>
          <a:xfrm>
            <a:off x="10451255" y="5616268"/>
            <a:ext cx="398984" cy="371055"/>
          </a:xfrm>
          <a:custGeom>
            <a:avLst/>
            <a:gdLst/>
            <a:ahLst/>
            <a:cxnLst/>
            <a:rect l="l" t="t" r="r" b="b"/>
            <a:pathLst>
              <a:path w="398984" h="371055">
                <a:moveTo>
                  <a:pt x="0" y="0"/>
                </a:moveTo>
                <a:lnTo>
                  <a:pt x="398983" y="0"/>
                </a:lnTo>
                <a:lnTo>
                  <a:pt x="398983" y="371055"/>
                </a:lnTo>
                <a:lnTo>
                  <a:pt x="0" y="371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36" name="Freeform 36"/>
          <p:cNvSpPr/>
          <p:nvPr/>
        </p:nvSpPr>
        <p:spPr>
          <a:xfrm>
            <a:off x="15454415" y="5541274"/>
            <a:ext cx="361640" cy="404067"/>
          </a:xfrm>
          <a:custGeom>
            <a:avLst/>
            <a:gdLst/>
            <a:ahLst/>
            <a:cxnLst/>
            <a:rect l="l" t="t" r="r" b="b"/>
            <a:pathLst>
              <a:path w="361640" h="404067">
                <a:moveTo>
                  <a:pt x="0" y="0"/>
                </a:moveTo>
                <a:lnTo>
                  <a:pt x="361640" y="0"/>
                </a:lnTo>
                <a:lnTo>
                  <a:pt x="361640" y="404067"/>
                </a:lnTo>
                <a:lnTo>
                  <a:pt x="0" y="404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37" name="Freeform 37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21608" y="3892062"/>
            <a:ext cx="884906" cy="88490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99B1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21608" y="5638817"/>
            <a:ext cx="884906" cy="88490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54417" y="3849494"/>
            <a:ext cx="884906" cy="88490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54417" y="5687196"/>
            <a:ext cx="884906" cy="88490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6C0D6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9255242" y="4024659"/>
            <a:ext cx="0" cy="271033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sp>
        <p:nvSpPr>
          <p:cNvPr id="15" name="Freeform 15"/>
          <p:cNvSpPr/>
          <p:nvPr/>
        </p:nvSpPr>
        <p:spPr>
          <a:xfrm rot="5400000">
            <a:off x="222957" y="8452557"/>
            <a:ext cx="1049828" cy="561658"/>
          </a:xfrm>
          <a:custGeom>
            <a:avLst/>
            <a:gdLst/>
            <a:ahLst/>
            <a:cxnLst/>
            <a:rect l="l" t="t" r="r" b="b"/>
            <a:pathLst>
              <a:path w="1049828" h="561658">
                <a:moveTo>
                  <a:pt x="0" y="0"/>
                </a:moveTo>
                <a:lnTo>
                  <a:pt x="1049828" y="0"/>
                </a:lnTo>
                <a:lnTo>
                  <a:pt x="1049828" y="561658"/>
                </a:lnTo>
                <a:lnTo>
                  <a:pt x="0" y="561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6" name="Freeform 16"/>
          <p:cNvSpPr/>
          <p:nvPr/>
        </p:nvSpPr>
        <p:spPr>
          <a:xfrm>
            <a:off x="2501852" y="4061156"/>
            <a:ext cx="390037" cy="461582"/>
          </a:xfrm>
          <a:custGeom>
            <a:avLst/>
            <a:gdLst/>
            <a:ahLst/>
            <a:cxnLst/>
            <a:rect l="l" t="t" r="r" b="b"/>
            <a:pathLst>
              <a:path w="390037" h="461582">
                <a:moveTo>
                  <a:pt x="0" y="0"/>
                </a:moveTo>
                <a:lnTo>
                  <a:pt x="390037" y="0"/>
                </a:lnTo>
                <a:lnTo>
                  <a:pt x="390037" y="461582"/>
                </a:lnTo>
                <a:lnTo>
                  <a:pt x="0" y="4615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7" name="Freeform 17"/>
          <p:cNvSpPr/>
          <p:nvPr/>
        </p:nvSpPr>
        <p:spPr>
          <a:xfrm>
            <a:off x="2497379" y="5944121"/>
            <a:ext cx="398984" cy="371055"/>
          </a:xfrm>
          <a:custGeom>
            <a:avLst/>
            <a:gdLst/>
            <a:ahLst/>
            <a:cxnLst/>
            <a:rect l="l" t="t" r="r" b="b"/>
            <a:pathLst>
              <a:path w="398984" h="371055">
                <a:moveTo>
                  <a:pt x="0" y="0"/>
                </a:moveTo>
                <a:lnTo>
                  <a:pt x="398983" y="0"/>
                </a:lnTo>
                <a:lnTo>
                  <a:pt x="398983" y="371055"/>
                </a:lnTo>
                <a:lnTo>
                  <a:pt x="0" y="371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8" name="Freeform 18"/>
          <p:cNvSpPr/>
          <p:nvPr/>
        </p:nvSpPr>
        <p:spPr>
          <a:xfrm>
            <a:off x="10755373" y="4121569"/>
            <a:ext cx="417375" cy="425893"/>
          </a:xfrm>
          <a:custGeom>
            <a:avLst/>
            <a:gdLst/>
            <a:ahLst/>
            <a:cxnLst/>
            <a:rect l="l" t="t" r="r" b="b"/>
            <a:pathLst>
              <a:path w="417375" h="425893">
                <a:moveTo>
                  <a:pt x="0" y="0"/>
                </a:moveTo>
                <a:lnTo>
                  <a:pt x="417376" y="0"/>
                </a:lnTo>
                <a:lnTo>
                  <a:pt x="417376" y="425893"/>
                </a:lnTo>
                <a:lnTo>
                  <a:pt x="0" y="4258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9" name="Freeform 19"/>
          <p:cNvSpPr/>
          <p:nvPr/>
        </p:nvSpPr>
        <p:spPr>
          <a:xfrm>
            <a:off x="10783241" y="5879237"/>
            <a:ext cx="361640" cy="404067"/>
          </a:xfrm>
          <a:custGeom>
            <a:avLst/>
            <a:gdLst/>
            <a:ahLst/>
            <a:cxnLst/>
            <a:rect l="l" t="t" r="r" b="b"/>
            <a:pathLst>
              <a:path w="361640" h="404067">
                <a:moveTo>
                  <a:pt x="0" y="0"/>
                </a:moveTo>
                <a:lnTo>
                  <a:pt x="361640" y="0"/>
                </a:lnTo>
                <a:lnTo>
                  <a:pt x="361640" y="404067"/>
                </a:lnTo>
                <a:lnTo>
                  <a:pt x="0" y="404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0" name="TextBox 20"/>
          <p:cNvSpPr txBox="1"/>
          <p:nvPr/>
        </p:nvSpPr>
        <p:spPr>
          <a:xfrm>
            <a:off x="4231910" y="1924050"/>
            <a:ext cx="9824181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799"/>
              </a:lnSpc>
              <a:spcBef>
                <a:spcPct val="0"/>
              </a:spcBef>
            </a:pPr>
            <a:r>
              <a:rPr lang="en-US" sz="8999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Zaključak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77473" y="4272897"/>
            <a:ext cx="4297102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Integ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racija IP, TP i pismenosti u području UI u kurikulum – </a:t>
            </a:r>
            <a:r>
              <a:rPr lang="en-US" sz="1600" b="1" u="none" strike="noStrike" spc="16">
                <a:solidFill>
                  <a:srgbClr val="053C62"/>
                </a:solidFill>
                <a:latin typeface="Poppins Bold"/>
                <a:ea typeface="Poppins Bold"/>
                <a:cs typeface="Poppins Bold"/>
                <a:sym typeface="Poppins Bold"/>
              </a:rPr>
              <a:t>suradnja  nastavnika i knjižničara povezivanje informacijskih i pravnih znanja i terminologije.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14148" y="4546257"/>
            <a:ext cx="4986306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ismenost u području UI ne zamjenjuje temeljne pravne vještine – ona ih nadograđuje i zahtijeva njihovo dodatno osnaživanje.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77473" y="6547532"/>
            <a:ext cx="4764254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ljučno za razvoj informacijskih vještina potrebnih za pravno istraživanje u digitalnom i  UI okružju na podlozi ACRL frameworka, 2026 i Konceptualnom okviru za razvoj pismenosti u području UI studenata prava 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614148" y="6341024"/>
            <a:ext cx="4986306" cy="7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Kritičko v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rednovanje autoriteta, vjerodostojnosti i aktualnosti pravnih informacija, neovisno o tehnologiji kojom se studenti koriste.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77473" y="3873012"/>
            <a:ext cx="4164293" cy="31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Knjižničar poučavatelj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614148" y="3824634"/>
            <a:ext cx="5365441" cy="61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Od pravn</a:t>
            </a: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ih vještina prema odgovornoj uporabi UI-ja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77473" y="5769125"/>
            <a:ext cx="5454451" cy="61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</a:t>
            </a: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rmalno uključivanje IP i UIP u 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pravne studije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614148" y="5619767"/>
            <a:ext cx="5365441" cy="61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Kritičko vrednovanje - temelj pravnog istraživanja</a:t>
            </a:r>
          </a:p>
        </p:txBody>
      </p:sp>
      <p:sp>
        <p:nvSpPr>
          <p:cNvPr id="29" name="Freeform 29"/>
          <p:cNvSpPr/>
          <p:nvPr/>
        </p:nvSpPr>
        <p:spPr>
          <a:xfrm rot="5400000">
            <a:off x="15131618" y="1126726"/>
            <a:ext cx="1913793" cy="1023879"/>
          </a:xfrm>
          <a:custGeom>
            <a:avLst/>
            <a:gdLst/>
            <a:ahLst/>
            <a:cxnLst/>
            <a:rect l="l" t="t" r="r" b="b"/>
            <a:pathLst>
              <a:path w="1913793" h="1023879">
                <a:moveTo>
                  <a:pt x="0" y="0"/>
                </a:moveTo>
                <a:lnTo>
                  <a:pt x="1913794" y="0"/>
                </a:lnTo>
                <a:lnTo>
                  <a:pt x="1913794" y="1023880"/>
                </a:lnTo>
                <a:lnTo>
                  <a:pt x="0" y="10238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30" name="Freeform 30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01318" y="5211380"/>
            <a:ext cx="884906" cy="88490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01318" y="6958135"/>
            <a:ext cx="884906" cy="88490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599B1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95576" y="5211380"/>
            <a:ext cx="884906" cy="88490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54D7F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95576" y="7016148"/>
            <a:ext cx="884906" cy="88490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9144000" y="6153540"/>
            <a:ext cx="0" cy="2710337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sp>
        <p:nvSpPr>
          <p:cNvPr id="15" name="Freeform 15"/>
          <p:cNvSpPr/>
          <p:nvPr/>
        </p:nvSpPr>
        <p:spPr>
          <a:xfrm rot="5400000">
            <a:off x="16209697" y="95532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6" name="Freeform 16"/>
          <p:cNvSpPr/>
          <p:nvPr/>
        </p:nvSpPr>
        <p:spPr>
          <a:xfrm rot="5400000">
            <a:off x="178659" y="7381937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7" name="Freeform 17"/>
          <p:cNvSpPr/>
          <p:nvPr/>
        </p:nvSpPr>
        <p:spPr>
          <a:xfrm>
            <a:off x="2543011" y="5423042"/>
            <a:ext cx="390037" cy="461582"/>
          </a:xfrm>
          <a:custGeom>
            <a:avLst/>
            <a:gdLst/>
            <a:ahLst/>
            <a:cxnLst/>
            <a:rect l="l" t="t" r="r" b="b"/>
            <a:pathLst>
              <a:path w="390037" h="461582">
                <a:moveTo>
                  <a:pt x="0" y="0"/>
                </a:moveTo>
                <a:lnTo>
                  <a:pt x="390037" y="0"/>
                </a:lnTo>
                <a:lnTo>
                  <a:pt x="390037" y="461582"/>
                </a:lnTo>
                <a:lnTo>
                  <a:pt x="0" y="4615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8" name="Freeform 18"/>
          <p:cNvSpPr/>
          <p:nvPr/>
        </p:nvSpPr>
        <p:spPr>
          <a:xfrm>
            <a:off x="2538537" y="7273073"/>
            <a:ext cx="398984" cy="371055"/>
          </a:xfrm>
          <a:custGeom>
            <a:avLst/>
            <a:gdLst/>
            <a:ahLst/>
            <a:cxnLst/>
            <a:rect l="l" t="t" r="r" b="b"/>
            <a:pathLst>
              <a:path w="398984" h="371055">
                <a:moveTo>
                  <a:pt x="0" y="0"/>
                </a:moveTo>
                <a:lnTo>
                  <a:pt x="398984" y="0"/>
                </a:lnTo>
                <a:lnTo>
                  <a:pt x="398984" y="371055"/>
                </a:lnTo>
                <a:lnTo>
                  <a:pt x="0" y="3710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9" name="Freeform 19"/>
          <p:cNvSpPr/>
          <p:nvPr/>
        </p:nvSpPr>
        <p:spPr>
          <a:xfrm>
            <a:off x="11035084" y="5440887"/>
            <a:ext cx="417375" cy="425893"/>
          </a:xfrm>
          <a:custGeom>
            <a:avLst/>
            <a:gdLst/>
            <a:ahLst/>
            <a:cxnLst/>
            <a:rect l="l" t="t" r="r" b="b"/>
            <a:pathLst>
              <a:path w="417375" h="425893">
                <a:moveTo>
                  <a:pt x="0" y="0"/>
                </a:moveTo>
                <a:lnTo>
                  <a:pt x="417375" y="0"/>
                </a:lnTo>
                <a:lnTo>
                  <a:pt x="417375" y="425893"/>
                </a:lnTo>
                <a:lnTo>
                  <a:pt x="0" y="4258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0" name="Freeform 20"/>
          <p:cNvSpPr/>
          <p:nvPr/>
        </p:nvSpPr>
        <p:spPr>
          <a:xfrm>
            <a:off x="11062951" y="7198555"/>
            <a:ext cx="361640" cy="404067"/>
          </a:xfrm>
          <a:custGeom>
            <a:avLst/>
            <a:gdLst/>
            <a:ahLst/>
            <a:cxnLst/>
            <a:rect l="l" t="t" r="r" b="b"/>
            <a:pathLst>
              <a:path w="361640" h="404067">
                <a:moveTo>
                  <a:pt x="0" y="0"/>
                </a:moveTo>
                <a:lnTo>
                  <a:pt x="361640" y="0"/>
                </a:lnTo>
                <a:lnTo>
                  <a:pt x="361640" y="404067"/>
                </a:lnTo>
                <a:lnTo>
                  <a:pt x="0" y="404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1" name="TextBox 21"/>
          <p:cNvSpPr txBox="1"/>
          <p:nvPr/>
        </p:nvSpPr>
        <p:spPr>
          <a:xfrm>
            <a:off x="4231910" y="2338061"/>
            <a:ext cx="9824181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679"/>
              </a:lnSpc>
              <a:spcBef>
                <a:spcPct val="0"/>
              </a:spcBef>
            </a:pPr>
            <a:r>
              <a:rPr lang="en-US" sz="8899" b="1" dirty="0">
                <a:solidFill>
                  <a:srgbClr val="5B7E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Key </a:t>
            </a:r>
            <a:r>
              <a:rPr lang="en-US" sz="8899" b="1" dirty="0" err="1">
                <a:solidFill>
                  <a:srgbClr val="5B7E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takeways</a:t>
            </a:r>
            <a:endParaRPr lang="en-US" sz="8899" b="1" dirty="0">
              <a:solidFill>
                <a:srgbClr val="5B7EA9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813988" y="3724727"/>
            <a:ext cx="12660024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99"/>
              </a:lnSpc>
              <a:spcBef>
                <a:spcPct val="0"/>
              </a:spcBef>
            </a:pPr>
            <a:r>
              <a:rPr lang="en-US" sz="2499" spc="24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 UI dobu znanje i vještine povezane s kritičkim vrednovanjem pravne informacije</a:t>
            </a:r>
            <a:r>
              <a:rPr lang="en-US" sz="2499" u="none" strike="noStrike" spc="24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postaje važnije više negoli do sada. </a:t>
            </a:r>
          </a:p>
          <a:p>
            <a:pPr marL="0" lvl="0" indent="0" algn="ctr">
              <a:lnSpc>
                <a:spcPts val="3479"/>
              </a:lnSpc>
              <a:spcBef>
                <a:spcPct val="0"/>
              </a:spcBef>
            </a:pPr>
            <a:endParaRPr lang="en-US" sz="2499" u="none" strike="noStrike" spc="24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390032" y="5634783"/>
            <a:ext cx="4297102" cy="95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njižničar/informacijski stručnjak kao poučavatelj i partner u obrazovnom procesu, a ne samo posrednik u pristupu informacijama.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93859" y="5517894"/>
            <a:ext cx="4846161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ovezivanje pravne ekspertize, terminologije nastavnika i informacijske ekspertize knjižničara - preduvjet razvoja informacijske i AI pismenosti i terminološke pismenosti studenata prava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23628" y="7705897"/>
            <a:ext cx="5208047" cy="95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Infor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macija kao poveznica prava i informacijskih znanosti; teorijska i praktična osnova za razumijevanje, vrednovanje i odgovornu uporabu pravnih informacija u UI okružju (Callister, 2025)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95775" y="7583572"/>
            <a:ext cx="4701381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20"/>
              </a:lnSpc>
              <a:spcBef>
                <a:spcPct val="0"/>
              </a:spcBef>
            </a:pPr>
            <a:r>
              <a:rPr lang="en-US" sz="1600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1600" u="none" strike="noStrike" spc="16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ravne vještine + informacijsku pismenost + terminološka pismenost + pismenost o UI, umjesto poučavanja UI-ja kao izdvojene tehnološke vještine.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390032" y="5143952"/>
            <a:ext cx="4164293" cy="31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Od podršk</a:t>
            </a: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 prema poučavanju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893859" y="5143952"/>
            <a:ext cx="4013652" cy="31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Interdiscip</a:t>
            </a: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linarnost i sinergija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323628" y="6927844"/>
            <a:ext cx="5525368" cy="61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</a:t>
            </a: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rema znanosti o pravnim informacijama 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(Legal Information Science)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893859" y="6939085"/>
            <a:ext cx="5588544" cy="61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1999" b="1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</a:t>
            </a:r>
            <a:r>
              <a:rPr lang="en-US" sz="1999" b="1" u="none" strike="noStrike" spc="19">
                <a:solidFill>
                  <a:srgbClr val="053C62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olistički pristup osnaživanju vještina studenata</a:t>
            </a:r>
          </a:p>
        </p:txBody>
      </p:sp>
      <p:sp>
        <p:nvSpPr>
          <p:cNvPr id="31" name="Freeform 31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31265" y="2627886"/>
            <a:ext cx="13693711" cy="563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0"/>
              </a:lnSpc>
            </a:pPr>
            <a:endParaRPr/>
          </a:p>
          <a:p>
            <a:pPr marL="367031" lvl="1" indent="-183515" algn="l">
              <a:lnSpc>
                <a:spcPts val="2040"/>
              </a:lnSpc>
              <a:buAutoNum type="arabicPeriod"/>
            </a:pPr>
            <a:r>
              <a:rPr lang="en-US" sz="1700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  <a:hlinkClick r:id="rId2" tooltip="https://www.croris.hr/crosbi/publikacija/resolve/croris/858125"/>
              </a:rPr>
              <a:t>Bajčić, Martina ; Golenko, Dejana Applying Large Language Models in Legal Translation: The State-of-the-Art // International journal of language &amp; law (Düsseldorf), 13 (2024), 171-196. doi: 10.14762/jll.2024.171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Callister, Paul D., Law and Its Discove</a:t>
            </a: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ry: The Roles of Law Librarianship and Legal Information Science in the Age of GenAI (February 03, 2025). Available at SSRN: https://ssrn.com/abstract=5137826 or </a:t>
            </a:r>
            <a:r>
              <a:rPr lang="en-US" sz="1700" u="sng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  <a:hlinkClick r:id="rId3" tooltip="http://dx.doi.org/10.2139/ssrn.5137826"/>
              </a:rPr>
              <a:t>http://dx.doi.org/10.2139/ssrn.5137826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Golenko, D. (2023). Information literacy programmes at the academic level in the field of law: Croatian perspective. Knjižnica: Revija za področje bibliotekarstva in informacijske znanosti, 67(3-4), 35-68.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  <a:hlinkClick r:id="rId4" tooltip="https://www.croris.hr/crosbi/publikacija/resolve/croris/961886"/>
              </a:rPr>
              <a:t>Bajčić, Martina; Golenko, Dejana; Martinović, Adrijana Mapping Legal Competencies for the Digital Age: From Core Skills to AI Literacy // International journal for the semiotics of law, 1 (2026), 1; 2026, 25. doi: 10.1007/s11196-026-10537-3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  <a:hlinkClick r:id="rId5" tooltip="https://www.croris.hr/crosbi/publikacija/resolve/croris/930568"/>
              </a:rPr>
              <a:t>Golenko, Dejana ; Kolarić, Alica ; Martinović, Ivana Law Students’ Knowledge Practices: Construction of Cognitive Authority in Challenging Digital and AI Environment // Information Literacy in an AI-Driven World : 9th European Conference, ECIL 2025 : Revised Selected Papers / Kurbanoğlu, Serap ; Boustany, Joumana ; Špiranec, Sonja et al. (ur.). Cham: Springer, 2026. str. 491-503. doi: 10.1007/978-3-032-17272-3_39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Martinović, I., Golenko, D., &amp; Badurina, B. (2025). The Level of Digital Competencies Among Students at Two Croatian Universities: A Comparative Study. Education for information, 01678329251323454.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Kim-Prieto, D., &amp; Kahvecioğlu, M. K. (2014). Three faces of information literacy in legal studies: research instruction and law student information literacy standards in the American common law, British common law, and Turkish civilian legal traditions. International Journal of Legal Information, 42(2), 293–302.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Savolainen, R. (2007). Media credibility and cognitive authority. The case of seeking orienting information. Information Research, 12, 3, paper 319. [Available at </a:t>
            </a:r>
            <a:r>
              <a:rPr lang="en-US" sz="1700" u="sng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  <a:hlinkClick r:id="rId6" tooltip="http://informationr.net/ir/12-3/paper319.html"/>
              </a:rPr>
              <a:t>http://InformationR.net/ir/12-3/paper319.html</a:t>
            </a: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]</a:t>
            </a:r>
          </a:p>
          <a:p>
            <a:pPr marL="367031" lvl="1" indent="-183515" algn="l">
              <a:lnSpc>
                <a:spcPts val="2040"/>
              </a:lnSpc>
              <a:spcBef>
                <a:spcPct val="0"/>
              </a:spcBef>
              <a:buAutoNum type="arabicPeriod"/>
            </a:pPr>
            <a:r>
              <a:rPr lang="en-US" sz="1700" u="none" strike="noStrike" spc="1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Wilson, P. (1983). Second-hand knowledge: an inquiry into cognitive authority. Westport; London: Greenwood Press</a:t>
            </a:r>
          </a:p>
          <a:p>
            <a:pPr marL="0" lvl="0" indent="0" algn="l">
              <a:lnSpc>
                <a:spcPts val="1717"/>
              </a:lnSpc>
              <a:spcBef>
                <a:spcPct val="0"/>
              </a:spcBef>
            </a:pPr>
            <a:endParaRPr lang="en-US" sz="1700" u="none" strike="noStrike" spc="17">
              <a:solidFill>
                <a:srgbClr val="545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31265" y="1554709"/>
            <a:ext cx="6197002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59"/>
              </a:lnSpc>
              <a:spcBef>
                <a:spcPct val="0"/>
              </a:spcBef>
            </a:pPr>
            <a:r>
              <a:rPr lang="en-US" sz="4799" b="1" spc="47">
                <a:solidFill>
                  <a:srgbClr val="054D7F"/>
                </a:solidFill>
                <a:latin typeface="Poppins Bold"/>
                <a:ea typeface="Poppins Bold"/>
                <a:cs typeface="Poppins Bold"/>
                <a:sym typeface="Poppins Bold"/>
              </a:rPr>
              <a:t>Literatura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6736772" y="-4336790"/>
            <a:ext cx="9743842" cy="974384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7EA9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4999715" y="-2808861"/>
            <a:ext cx="7675123" cy="7401745"/>
            <a:chOff x="0" y="0"/>
            <a:chExt cx="812800" cy="78384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783849"/>
            </a:xfrm>
            <a:custGeom>
              <a:avLst/>
              <a:gdLst/>
              <a:ahLst/>
              <a:cxnLst/>
              <a:rect l="l" t="t" r="r" b="b"/>
              <a:pathLst>
                <a:path w="812800" h="783849">
                  <a:moveTo>
                    <a:pt x="406400" y="0"/>
                  </a:moveTo>
                  <a:cubicBezTo>
                    <a:pt x="181951" y="0"/>
                    <a:pt x="0" y="175471"/>
                    <a:pt x="0" y="391925"/>
                  </a:cubicBezTo>
                  <a:cubicBezTo>
                    <a:pt x="0" y="608379"/>
                    <a:pt x="181951" y="783849"/>
                    <a:pt x="406400" y="783849"/>
                  </a:cubicBezTo>
                  <a:cubicBezTo>
                    <a:pt x="630849" y="783849"/>
                    <a:pt x="812800" y="608379"/>
                    <a:pt x="812800" y="391925"/>
                  </a:cubicBezTo>
                  <a:cubicBezTo>
                    <a:pt x="812800" y="17547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56250" t="-1846" b="-1846"/>
              </a:stretch>
            </a:blipFill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9316" y="3855562"/>
            <a:ext cx="15569369" cy="96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17"/>
              </a:lnSpc>
              <a:spcBef>
                <a:spcPct val="0"/>
              </a:spcBef>
            </a:pPr>
            <a:r>
              <a:rPr lang="en-US" sz="6348" b="1">
                <a:solidFill>
                  <a:srgbClr val="054D7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Pitanja?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779910" y="1637432"/>
            <a:ext cx="12000247" cy="1951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8"/>
              </a:lnSpc>
              <a:spcBef>
                <a:spcPct val="0"/>
              </a:spcBef>
            </a:pPr>
            <a:r>
              <a:rPr lang="en-US" sz="12840" b="1">
                <a:solidFill>
                  <a:srgbClr val="5B7EA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Hvala vam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143876" y="5710542"/>
            <a:ext cx="5858386" cy="2239773"/>
            <a:chOff x="0" y="0"/>
            <a:chExt cx="1542949" cy="5898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42949" cy="589899"/>
            </a:xfrm>
            <a:custGeom>
              <a:avLst/>
              <a:gdLst/>
              <a:ahLst/>
              <a:cxnLst/>
              <a:rect l="l" t="t" r="r" b="b"/>
              <a:pathLst>
                <a:path w="1542949" h="589899">
                  <a:moveTo>
                    <a:pt x="132151" y="0"/>
                  </a:moveTo>
                  <a:lnTo>
                    <a:pt x="1410798" y="0"/>
                  </a:lnTo>
                  <a:cubicBezTo>
                    <a:pt x="1445847" y="0"/>
                    <a:pt x="1479460" y="13923"/>
                    <a:pt x="1504243" y="38706"/>
                  </a:cubicBezTo>
                  <a:cubicBezTo>
                    <a:pt x="1529026" y="63489"/>
                    <a:pt x="1542949" y="97102"/>
                    <a:pt x="1542949" y="132151"/>
                  </a:cubicBezTo>
                  <a:lnTo>
                    <a:pt x="1542949" y="457748"/>
                  </a:lnTo>
                  <a:cubicBezTo>
                    <a:pt x="1542949" y="530733"/>
                    <a:pt x="1483783" y="589899"/>
                    <a:pt x="1410798" y="589899"/>
                  </a:cubicBezTo>
                  <a:lnTo>
                    <a:pt x="132151" y="589899"/>
                  </a:lnTo>
                  <a:cubicBezTo>
                    <a:pt x="97102" y="589899"/>
                    <a:pt x="63489" y="575976"/>
                    <a:pt x="38706" y="551193"/>
                  </a:cubicBezTo>
                  <a:cubicBezTo>
                    <a:pt x="13923" y="526410"/>
                    <a:pt x="0" y="492797"/>
                    <a:pt x="0" y="457748"/>
                  </a:cubicBezTo>
                  <a:lnTo>
                    <a:pt x="0" y="132151"/>
                  </a:lnTo>
                  <a:cubicBezTo>
                    <a:pt x="0" y="97102"/>
                    <a:pt x="13923" y="63489"/>
                    <a:pt x="38706" y="38706"/>
                  </a:cubicBezTo>
                  <a:cubicBezTo>
                    <a:pt x="63489" y="13923"/>
                    <a:pt x="97102" y="0"/>
                    <a:pt x="132151" y="0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42949" cy="627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779910" y="6168566"/>
            <a:ext cx="4586318" cy="1237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nasl. d</a:t>
            </a: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oc. dr. sc. Dejana Golenko,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Sveučilište u Rijeci, Pravni fakultet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sng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  <a:hlinkClick r:id="rId2" tooltip="mailto:dejana.golenko@uniri.hr"/>
              </a:rPr>
              <a:t>dejana.golenko@uniri.hr</a:t>
            </a: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endParaRPr lang="en-US" sz="2000" b="1" u="none" strike="noStrike" spc="20">
              <a:solidFill>
                <a:srgbClr val="054D7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678981" y="5124450"/>
            <a:ext cx="4930037" cy="0"/>
          </a:xfrm>
          <a:prstGeom prst="line">
            <a:avLst/>
          </a:prstGeom>
          <a:ln w="38100" cap="flat">
            <a:solidFill>
              <a:srgbClr val="A6A6A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r-HR"/>
          </a:p>
        </p:txBody>
      </p:sp>
      <p:sp>
        <p:nvSpPr>
          <p:cNvPr id="9" name="Freeform 9"/>
          <p:cNvSpPr/>
          <p:nvPr/>
        </p:nvSpPr>
        <p:spPr>
          <a:xfrm rot="5400000">
            <a:off x="16209697" y="955321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0" name="Freeform 10"/>
          <p:cNvSpPr/>
          <p:nvPr/>
        </p:nvSpPr>
        <p:spPr>
          <a:xfrm rot="5400000">
            <a:off x="530191" y="7506734"/>
            <a:ext cx="1658248" cy="887163"/>
          </a:xfrm>
          <a:custGeom>
            <a:avLst/>
            <a:gdLst/>
            <a:ahLst/>
            <a:cxnLst/>
            <a:rect l="l" t="t" r="r" b="b"/>
            <a:pathLst>
              <a:path w="1658248" h="887163">
                <a:moveTo>
                  <a:pt x="0" y="0"/>
                </a:moveTo>
                <a:lnTo>
                  <a:pt x="1658249" y="0"/>
                </a:lnTo>
                <a:lnTo>
                  <a:pt x="1658249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grpSp>
        <p:nvGrpSpPr>
          <p:cNvPr id="11" name="Group 11"/>
          <p:cNvGrpSpPr/>
          <p:nvPr/>
        </p:nvGrpSpPr>
        <p:grpSpPr>
          <a:xfrm>
            <a:off x="9980852" y="5710542"/>
            <a:ext cx="5858386" cy="2239773"/>
            <a:chOff x="0" y="0"/>
            <a:chExt cx="1542949" cy="5898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42949" cy="589899"/>
            </a:xfrm>
            <a:custGeom>
              <a:avLst/>
              <a:gdLst/>
              <a:ahLst/>
              <a:cxnLst/>
              <a:rect l="l" t="t" r="r" b="b"/>
              <a:pathLst>
                <a:path w="1542949" h="589899">
                  <a:moveTo>
                    <a:pt x="132151" y="0"/>
                  </a:moveTo>
                  <a:lnTo>
                    <a:pt x="1410798" y="0"/>
                  </a:lnTo>
                  <a:cubicBezTo>
                    <a:pt x="1445847" y="0"/>
                    <a:pt x="1479460" y="13923"/>
                    <a:pt x="1504243" y="38706"/>
                  </a:cubicBezTo>
                  <a:cubicBezTo>
                    <a:pt x="1529026" y="63489"/>
                    <a:pt x="1542949" y="97102"/>
                    <a:pt x="1542949" y="132151"/>
                  </a:cubicBezTo>
                  <a:lnTo>
                    <a:pt x="1542949" y="457748"/>
                  </a:lnTo>
                  <a:cubicBezTo>
                    <a:pt x="1542949" y="530733"/>
                    <a:pt x="1483783" y="589899"/>
                    <a:pt x="1410798" y="589899"/>
                  </a:cubicBezTo>
                  <a:lnTo>
                    <a:pt x="132151" y="589899"/>
                  </a:lnTo>
                  <a:cubicBezTo>
                    <a:pt x="97102" y="589899"/>
                    <a:pt x="63489" y="575976"/>
                    <a:pt x="38706" y="551193"/>
                  </a:cubicBezTo>
                  <a:cubicBezTo>
                    <a:pt x="13923" y="526410"/>
                    <a:pt x="0" y="492797"/>
                    <a:pt x="0" y="457748"/>
                  </a:cubicBezTo>
                  <a:lnTo>
                    <a:pt x="0" y="132151"/>
                  </a:lnTo>
                  <a:cubicBezTo>
                    <a:pt x="0" y="97102"/>
                    <a:pt x="13923" y="63489"/>
                    <a:pt x="38706" y="38706"/>
                  </a:cubicBezTo>
                  <a:cubicBezTo>
                    <a:pt x="63489" y="13923"/>
                    <a:pt x="97102" y="0"/>
                    <a:pt x="132151" y="0"/>
                  </a:cubicBezTo>
                  <a:close/>
                </a:path>
              </a:pathLst>
            </a:custGeom>
            <a:solidFill>
              <a:srgbClr val="F2F7F8"/>
            </a:solidFill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542949" cy="627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339461" y="6168566"/>
            <a:ext cx="4912539" cy="1237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izv. pr</a:t>
            </a: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of. dr. sc. Martina Bajčić 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Sveučilište u Rijeci, Pravni fakultet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sng" strike="noStrike" spc="20">
                <a:solidFill>
                  <a:srgbClr val="054D7F"/>
                </a:solidFill>
                <a:latin typeface="Poppins Semi-Bold"/>
                <a:ea typeface="Poppins Semi-Bold"/>
                <a:cs typeface="Poppins Semi-Bold"/>
                <a:sym typeface="Poppins Semi-Bold"/>
                <a:hlinkClick r:id="rId5" tooltip="mailto:martina.bajcic@uniri.hr"/>
              </a:rPr>
              <a:t>martina.bajcic@uniri.hr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endParaRPr lang="en-US" sz="2000" b="1" u="sng" strike="noStrike" spc="20">
              <a:solidFill>
                <a:srgbClr val="054D7F"/>
              </a:solidFill>
              <a:latin typeface="Poppins Semi-Bold"/>
              <a:ea typeface="Poppins Semi-Bold"/>
              <a:cs typeface="Poppins Semi-Bold"/>
              <a:sym typeface="Poppins Semi-Bold"/>
              <a:hlinkClick r:id="rId5" tooltip="mailto:martina.bajcic@uniri.hr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0" y="9439606"/>
            <a:ext cx="18288000" cy="903302"/>
          </a:xfrm>
          <a:custGeom>
            <a:avLst/>
            <a:gdLst/>
            <a:ahLst/>
            <a:cxnLst/>
            <a:rect l="l" t="t" r="r" b="b"/>
            <a:pathLst>
              <a:path w="18288000" h="903302">
                <a:moveTo>
                  <a:pt x="0" y="0"/>
                </a:moveTo>
                <a:lnTo>
                  <a:pt x="18288000" y="0"/>
                </a:lnTo>
                <a:lnTo>
                  <a:pt x="18288000" y="903303"/>
                </a:lnTo>
                <a:lnTo>
                  <a:pt x="0" y="9033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820"/>
            </a:stretch>
          </a:blipFill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1654</Words>
  <Application>Microsoft Office PowerPoint</Application>
  <PresentationFormat>Prilagođeno</PresentationFormat>
  <Paragraphs>130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6" baseType="lpstr">
      <vt:lpstr>Montserrat Bold</vt:lpstr>
      <vt:lpstr>Poppins Bold</vt:lpstr>
      <vt:lpstr>Poppins Semi-Bold</vt:lpstr>
      <vt:lpstr>Arial</vt:lpstr>
      <vt:lpstr>Poppins</vt:lpstr>
      <vt:lpstr>Calibri</vt:lpstr>
      <vt:lpstr>Avenir</vt:lpstr>
      <vt:lpstr>Montserrat Semi-Bold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Knjižničar u kurikulumu?</dc:title>
  <dc:creator>Dejana</dc:creator>
  <cp:lastModifiedBy>Dejana Golenko</cp:lastModifiedBy>
  <cp:revision>3</cp:revision>
  <dcterms:created xsi:type="dcterms:W3CDTF">2006-08-16T00:00:00Z</dcterms:created>
  <dcterms:modified xsi:type="dcterms:W3CDTF">2026-09-24T05:59:34Z</dcterms:modified>
  <dc:identifier>DAHVub8SeJ0</dc:identifier>
</cp:coreProperties>
</file>