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sldIdLst>
    <p:sldId id="269" r:id="rId5"/>
    <p:sldId id="271" r:id="rId6"/>
    <p:sldId id="275" r:id="rId7"/>
    <p:sldId id="272" r:id="rId8"/>
    <p:sldId id="274" r:id="rId9"/>
    <p:sldId id="279" r:id="rId10"/>
    <p:sldId id="280" r:id="rId11"/>
    <p:sldId id="265" r:id="rId12"/>
    <p:sldId id="266" r:id="rId13"/>
    <p:sldId id="267" r:id="rId14"/>
    <p:sldId id="270" r:id="rId15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9B9D"/>
    <a:srgbClr val="7A7A7C"/>
    <a:srgbClr val="58595B"/>
    <a:srgbClr val="E03127"/>
    <a:srgbClr val="ACA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660"/>
  </p:normalViewPr>
  <p:slideViewPr>
    <p:cSldViewPr snapToGrid="0">
      <p:cViewPr varScale="1">
        <p:scale>
          <a:sx n="63" d="100"/>
          <a:sy n="63" d="100"/>
        </p:scale>
        <p:origin x="5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5495F-D77B-40F2-9EDB-07A2E7463BF8}" type="datetimeFigureOut">
              <a:rPr lang="sl-SI" smtClean="0"/>
              <a:t>18. 09. 2026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6AFB8-08F2-480C-B494-DDC3F7B60F1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5139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1">
            <a:extLst>
              <a:ext uri="{FF2B5EF4-FFF2-40B4-BE49-F238E27FC236}">
                <a16:creationId xmlns:a16="http://schemas.microsoft.com/office/drawing/2014/main" id="{551FE224-8ACE-2249-D0D4-F4FE7D9FF9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79713" y="718032"/>
            <a:ext cx="6614541" cy="31058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Naslovni diapozitiv predstavitve</a:t>
            </a:r>
          </a:p>
        </p:txBody>
      </p:sp>
      <p:sp>
        <p:nvSpPr>
          <p:cNvPr id="9" name="Podnaslov 2">
            <a:extLst>
              <a:ext uri="{FF2B5EF4-FFF2-40B4-BE49-F238E27FC236}">
                <a16:creationId xmlns:a16="http://schemas.microsoft.com/office/drawing/2014/main" id="{B3BEF6E6-045F-C010-9633-967AC58C53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79713" y="4036291"/>
            <a:ext cx="6614541" cy="12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dirty="0"/>
              <a:t>Podnaslov predstavitve</a:t>
            </a:r>
          </a:p>
        </p:txBody>
      </p:sp>
      <p:sp>
        <p:nvSpPr>
          <p:cNvPr id="12" name="Označba mesta vsebine 11">
            <a:extLst>
              <a:ext uri="{FF2B5EF4-FFF2-40B4-BE49-F238E27FC236}">
                <a16:creationId xmlns:a16="http://schemas.microsoft.com/office/drawing/2014/main" id="{473B8309-1F58-3D0A-90AC-115BB4052A4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679713" y="5680364"/>
            <a:ext cx="2941493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Predavatelj</a:t>
            </a:r>
          </a:p>
        </p:txBody>
      </p:sp>
      <p:sp>
        <p:nvSpPr>
          <p:cNvPr id="14" name="Označba mesta vsebine 11">
            <a:extLst>
              <a:ext uri="{FF2B5EF4-FFF2-40B4-BE49-F238E27FC236}">
                <a16:creationId xmlns:a16="http://schemas.microsoft.com/office/drawing/2014/main" id="{9452B4FE-F4DD-D462-D15A-A130AD82EDB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35609" y="5680364"/>
            <a:ext cx="2239632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Kraj in datum</a:t>
            </a:r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7A3D8063-71C7-39A7-11D6-81C71973C50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40BE02-5BDB-4AE1-D700-6B9D2EBF5A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842" y="715255"/>
            <a:ext cx="1914358" cy="71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01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 (siv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1">
            <a:extLst>
              <a:ext uri="{FF2B5EF4-FFF2-40B4-BE49-F238E27FC236}">
                <a16:creationId xmlns:a16="http://schemas.microsoft.com/office/drawing/2014/main" id="{6DF584C6-0374-8247-7C40-C16723F49C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79713" y="718032"/>
            <a:ext cx="6614541" cy="31058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Naslovni diapozitiv predstavitve</a:t>
            </a:r>
          </a:p>
        </p:txBody>
      </p:sp>
      <p:sp>
        <p:nvSpPr>
          <p:cNvPr id="6" name="Podnaslov 2">
            <a:extLst>
              <a:ext uri="{FF2B5EF4-FFF2-40B4-BE49-F238E27FC236}">
                <a16:creationId xmlns:a16="http://schemas.microsoft.com/office/drawing/2014/main" id="{3009055C-5DE4-B3B5-C27F-80E02426190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79713" y="4036291"/>
            <a:ext cx="6614541" cy="12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dirty="0"/>
              <a:t>Podnaslov predstavitve</a:t>
            </a:r>
          </a:p>
        </p:txBody>
      </p:sp>
      <p:sp>
        <p:nvSpPr>
          <p:cNvPr id="10" name="Označba mesta vsebine 11">
            <a:extLst>
              <a:ext uri="{FF2B5EF4-FFF2-40B4-BE49-F238E27FC236}">
                <a16:creationId xmlns:a16="http://schemas.microsoft.com/office/drawing/2014/main" id="{F96BCCBC-AD13-2D88-9E26-F3B9BEFA9A0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679713" y="5680364"/>
            <a:ext cx="2941493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Predavatelj</a:t>
            </a:r>
          </a:p>
        </p:txBody>
      </p:sp>
      <p:sp>
        <p:nvSpPr>
          <p:cNvPr id="11" name="Označba mesta vsebine 11">
            <a:extLst>
              <a:ext uri="{FF2B5EF4-FFF2-40B4-BE49-F238E27FC236}">
                <a16:creationId xmlns:a16="http://schemas.microsoft.com/office/drawing/2014/main" id="{2ABABC90-BAB5-BCB4-60B0-5D4B8D31F9B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35609" y="5680364"/>
            <a:ext cx="2239632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Kraj in datum</a:t>
            </a:r>
          </a:p>
        </p:txBody>
      </p:sp>
      <p:pic>
        <p:nvPicPr>
          <p:cNvPr id="4" name="Grafika 5">
            <a:extLst>
              <a:ext uri="{FF2B5EF4-FFF2-40B4-BE49-F238E27FC236}">
                <a16:creationId xmlns:a16="http://schemas.microsoft.com/office/drawing/2014/main" id="{4CBD4046-9F5F-4DB9-84C1-557B679B027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676323-B8F0-128A-A345-1A15251D28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842" y="715255"/>
            <a:ext cx="1914358" cy="71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 (siv s sliko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230906-861E-FEF0-B519-49E7DD0286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79713" y="718032"/>
            <a:ext cx="6614541" cy="31058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Naslovni diapozitiv predstavitve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E270230-DD3D-97EB-449B-C59BF917645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79713" y="4036291"/>
            <a:ext cx="6614541" cy="12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dirty="0"/>
              <a:t>Podnaslov predstavitve</a:t>
            </a:r>
          </a:p>
        </p:txBody>
      </p:sp>
      <p:sp>
        <p:nvSpPr>
          <p:cNvPr id="6" name="Označba mesta vsebine 11">
            <a:extLst>
              <a:ext uri="{FF2B5EF4-FFF2-40B4-BE49-F238E27FC236}">
                <a16:creationId xmlns:a16="http://schemas.microsoft.com/office/drawing/2014/main" id="{82275858-5209-12C2-846E-2B61AC9FFD1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679713" y="5680364"/>
            <a:ext cx="2941493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Predavatelj</a:t>
            </a:r>
          </a:p>
        </p:txBody>
      </p:sp>
      <p:sp>
        <p:nvSpPr>
          <p:cNvPr id="10" name="Označba mesta vsebine 11">
            <a:extLst>
              <a:ext uri="{FF2B5EF4-FFF2-40B4-BE49-F238E27FC236}">
                <a16:creationId xmlns:a16="http://schemas.microsoft.com/office/drawing/2014/main" id="{5B02C2FE-870C-4E81-4212-5B8E7AA69D3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35609" y="5680364"/>
            <a:ext cx="2239632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Kraj in datum</a:t>
            </a:r>
          </a:p>
        </p:txBody>
      </p:sp>
      <p:pic>
        <p:nvPicPr>
          <p:cNvPr id="4" name="Grafika 5">
            <a:extLst>
              <a:ext uri="{FF2B5EF4-FFF2-40B4-BE49-F238E27FC236}">
                <a16:creationId xmlns:a16="http://schemas.microsoft.com/office/drawing/2014/main" id="{0857F93E-7448-7ED9-596F-7BB27DBF2B5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D30D6C-E06C-9DC6-6B2D-4CEE1C60F4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842" y="715255"/>
            <a:ext cx="1914358" cy="71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1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torske pravice 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9F088B-BFE5-71F5-E971-27AD4A458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8999"/>
            <a:ext cx="10515600" cy="258127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sl-SI" dirty="0"/>
              <a:t>Opozorilo glede avtorskih pravic izvedenih predavanj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47942C58-82C8-FCAB-18C9-DC7996601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18. 09. 2026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B812B8FD-D480-1902-2D0A-063AF62F0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Označba mesta besedila 6">
            <a:extLst>
              <a:ext uri="{FF2B5EF4-FFF2-40B4-BE49-F238E27FC236}">
                <a16:creationId xmlns:a16="http://schemas.microsoft.com/office/drawing/2014/main" id="{47AB26D7-88A2-BC4E-1C33-C09C0B69F5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771775"/>
            <a:ext cx="4200524" cy="36512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l-SI" dirty="0"/>
              <a:t>Predavatelj</a:t>
            </a:r>
          </a:p>
        </p:txBody>
      </p:sp>
    </p:spTree>
    <p:extLst>
      <p:ext uri="{BB962C8B-B14F-4D97-AF65-F5344CB8AC3E}">
        <p14:creationId xmlns:p14="http://schemas.microsoft.com/office/powerpoint/2010/main" val="2891784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zalo vsebine (siv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A9CB12-DA17-3833-0D26-D68FFB474C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29710"/>
            <a:ext cx="2209800" cy="948893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Vsebina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8DD0E53-B25D-478D-15CA-80A5FD26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18. 09. 2026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5ECD89D-8AE5-496E-D427-A37E3137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26" name="Slika 25">
            <a:extLst>
              <a:ext uri="{FF2B5EF4-FFF2-40B4-BE49-F238E27FC236}">
                <a16:creationId xmlns:a16="http://schemas.microsoft.com/office/drawing/2014/main" id="{40CD7856-5D7D-4150-8383-41E62655F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979" y="136524"/>
            <a:ext cx="1181731" cy="817403"/>
          </a:xfrm>
          <a:prstGeom prst="rect">
            <a:avLst/>
          </a:prstGeom>
        </p:spPr>
      </p:pic>
      <p:sp>
        <p:nvSpPr>
          <p:cNvPr id="31" name="Označba mesta besedila 28">
            <a:extLst>
              <a:ext uri="{FF2B5EF4-FFF2-40B4-BE49-F238E27FC236}">
                <a16:creationId xmlns:a16="http://schemas.microsoft.com/office/drawing/2014/main" id="{DA2DFE0A-CB10-E845-FEBD-B264E78D22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8693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32" name="Označba mesta besedila 28">
            <a:extLst>
              <a:ext uri="{FF2B5EF4-FFF2-40B4-BE49-F238E27FC236}">
                <a16:creationId xmlns:a16="http://schemas.microsoft.com/office/drawing/2014/main" id="{E4AE0BFC-82B2-84BE-A13E-C24CF0925E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442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33" name="Označba mesta besedila 28">
            <a:extLst>
              <a:ext uri="{FF2B5EF4-FFF2-40B4-BE49-F238E27FC236}">
                <a16:creationId xmlns:a16="http://schemas.microsoft.com/office/drawing/2014/main" id="{3E5C7710-5FF5-62E9-38C6-93C0415123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80483" y="2928013"/>
            <a:ext cx="191654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4" name="Označba mesta besedila 28">
            <a:extLst>
              <a:ext uri="{FF2B5EF4-FFF2-40B4-BE49-F238E27FC236}">
                <a16:creationId xmlns:a16="http://schemas.microsoft.com/office/drawing/2014/main" id="{3B573255-D213-2B30-50E7-498C48E853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87974" y="2928013"/>
            <a:ext cx="1808020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5" name="Označba mesta besedila 28">
            <a:extLst>
              <a:ext uri="{FF2B5EF4-FFF2-40B4-BE49-F238E27FC236}">
                <a16:creationId xmlns:a16="http://schemas.microsoft.com/office/drawing/2014/main" id="{6FFE6DC9-FD6E-0465-A968-75770D44AC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8693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6" name="Označba mesta besedila 28">
            <a:extLst>
              <a:ext uri="{FF2B5EF4-FFF2-40B4-BE49-F238E27FC236}">
                <a16:creationId xmlns:a16="http://schemas.microsoft.com/office/drawing/2014/main" id="{080E2638-38FA-EB53-DF73-B9C5A0B570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442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7" name="Označba mesta besedila 28">
            <a:extLst>
              <a:ext uri="{FF2B5EF4-FFF2-40B4-BE49-F238E27FC236}">
                <a16:creationId xmlns:a16="http://schemas.microsoft.com/office/drawing/2014/main" id="{AF47F41B-3883-3472-5739-D0C6DB0BE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8797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38" name="Označba mesta besedila 28">
            <a:extLst>
              <a:ext uri="{FF2B5EF4-FFF2-40B4-BE49-F238E27FC236}">
                <a16:creationId xmlns:a16="http://schemas.microsoft.com/office/drawing/2014/main" id="{B394CFC0-8E8E-6390-D5FC-0D78FF7D6D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8048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39" name="Označba mesta besedila 28">
            <a:extLst>
              <a:ext uri="{FF2B5EF4-FFF2-40B4-BE49-F238E27FC236}">
                <a16:creationId xmlns:a16="http://schemas.microsoft.com/office/drawing/2014/main" id="{257A3ED3-CA91-753E-B081-7E366C305B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8693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40" name="Označba mesta besedila 28">
            <a:extLst>
              <a:ext uri="{FF2B5EF4-FFF2-40B4-BE49-F238E27FC236}">
                <a16:creationId xmlns:a16="http://schemas.microsoft.com/office/drawing/2014/main" id="{F7211E72-DF3C-2B13-3DAF-1B45A01AEB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442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41" name="Označba mesta besedila 28">
            <a:extLst>
              <a:ext uri="{FF2B5EF4-FFF2-40B4-BE49-F238E27FC236}">
                <a16:creationId xmlns:a16="http://schemas.microsoft.com/office/drawing/2014/main" id="{6E1C3C13-AB3C-2E0F-B22F-DD3671DA6C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80484" y="4679819"/>
            <a:ext cx="1916544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2" name="Označba mesta besedila 28">
            <a:extLst>
              <a:ext uri="{FF2B5EF4-FFF2-40B4-BE49-F238E27FC236}">
                <a16:creationId xmlns:a16="http://schemas.microsoft.com/office/drawing/2014/main" id="{63D6F22D-94E9-DFEC-B054-6401FC11C9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387974" y="4679819"/>
            <a:ext cx="180801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3" name="Označba mesta besedila 28">
            <a:extLst>
              <a:ext uri="{FF2B5EF4-FFF2-40B4-BE49-F238E27FC236}">
                <a16:creationId xmlns:a16="http://schemas.microsoft.com/office/drawing/2014/main" id="{662BAE4B-D913-EEE7-2495-EC40369E1AC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8693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4" name="Označba mesta besedila 28">
            <a:extLst>
              <a:ext uri="{FF2B5EF4-FFF2-40B4-BE49-F238E27FC236}">
                <a16:creationId xmlns:a16="http://schemas.microsoft.com/office/drawing/2014/main" id="{DE29CB9D-5EBD-C05C-3941-EF0419B7C4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9442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5" name="Označba mesta besedila 28">
            <a:extLst>
              <a:ext uri="{FF2B5EF4-FFF2-40B4-BE49-F238E27FC236}">
                <a16:creationId xmlns:a16="http://schemas.microsoft.com/office/drawing/2014/main" id="{1381F1EA-47AA-F5D8-C15B-8B2D8E55EE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8797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46" name="Označba mesta besedila 28">
            <a:extLst>
              <a:ext uri="{FF2B5EF4-FFF2-40B4-BE49-F238E27FC236}">
                <a16:creationId xmlns:a16="http://schemas.microsoft.com/office/drawing/2014/main" id="{880B5769-1BAE-C280-2E3A-19C5824D4CC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8048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</p:spTree>
    <p:extLst>
      <p:ext uri="{BB962C8B-B14F-4D97-AF65-F5344CB8AC3E}">
        <p14:creationId xmlns:p14="http://schemas.microsoft.com/office/powerpoint/2010/main" val="3189689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zalo vsebine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A9CB12-DA17-3833-0D26-D68FFB474C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29710"/>
            <a:ext cx="2209800" cy="948893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Vsebina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8DD0E53-B25D-478D-15CA-80A5FD26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18. 09. 2026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5ECD89D-8AE5-496E-D427-A37E3137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26" name="Slika 25">
            <a:extLst>
              <a:ext uri="{FF2B5EF4-FFF2-40B4-BE49-F238E27FC236}">
                <a16:creationId xmlns:a16="http://schemas.microsoft.com/office/drawing/2014/main" id="{40CD7856-5D7D-4150-8383-41E62655F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979" y="136524"/>
            <a:ext cx="1181731" cy="817403"/>
          </a:xfrm>
          <a:prstGeom prst="rect">
            <a:avLst/>
          </a:prstGeom>
        </p:spPr>
      </p:pic>
      <p:sp>
        <p:nvSpPr>
          <p:cNvPr id="31" name="Označba mesta besedila 28">
            <a:extLst>
              <a:ext uri="{FF2B5EF4-FFF2-40B4-BE49-F238E27FC236}">
                <a16:creationId xmlns:a16="http://schemas.microsoft.com/office/drawing/2014/main" id="{DA2DFE0A-CB10-E845-FEBD-B264E78D22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8693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3.</a:t>
            </a:r>
          </a:p>
        </p:txBody>
      </p:sp>
      <p:sp>
        <p:nvSpPr>
          <p:cNvPr id="32" name="Označba mesta besedila 28">
            <a:extLst>
              <a:ext uri="{FF2B5EF4-FFF2-40B4-BE49-F238E27FC236}">
                <a16:creationId xmlns:a16="http://schemas.microsoft.com/office/drawing/2014/main" id="{E4AE0BFC-82B2-84BE-A13E-C24CF0925E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442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4.</a:t>
            </a:r>
          </a:p>
        </p:txBody>
      </p:sp>
      <p:sp>
        <p:nvSpPr>
          <p:cNvPr id="33" name="Označba mesta besedila 28">
            <a:extLst>
              <a:ext uri="{FF2B5EF4-FFF2-40B4-BE49-F238E27FC236}">
                <a16:creationId xmlns:a16="http://schemas.microsoft.com/office/drawing/2014/main" id="{3E5C7710-5FF5-62E9-38C6-93C0415123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80483" y="2928013"/>
            <a:ext cx="191654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4" name="Označba mesta besedila 28">
            <a:extLst>
              <a:ext uri="{FF2B5EF4-FFF2-40B4-BE49-F238E27FC236}">
                <a16:creationId xmlns:a16="http://schemas.microsoft.com/office/drawing/2014/main" id="{3B573255-D213-2B30-50E7-498C48E853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87974" y="2928013"/>
            <a:ext cx="1808020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5" name="Označba mesta besedila 28">
            <a:extLst>
              <a:ext uri="{FF2B5EF4-FFF2-40B4-BE49-F238E27FC236}">
                <a16:creationId xmlns:a16="http://schemas.microsoft.com/office/drawing/2014/main" id="{6FFE6DC9-FD6E-0465-A968-75770D44AC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8693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6" name="Označba mesta besedila 28">
            <a:extLst>
              <a:ext uri="{FF2B5EF4-FFF2-40B4-BE49-F238E27FC236}">
                <a16:creationId xmlns:a16="http://schemas.microsoft.com/office/drawing/2014/main" id="{080E2638-38FA-EB53-DF73-B9C5A0B570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442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7" name="Označba mesta besedila 28">
            <a:extLst>
              <a:ext uri="{FF2B5EF4-FFF2-40B4-BE49-F238E27FC236}">
                <a16:creationId xmlns:a16="http://schemas.microsoft.com/office/drawing/2014/main" id="{AF47F41B-3883-3472-5739-D0C6DB0BE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8797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2.</a:t>
            </a:r>
          </a:p>
        </p:txBody>
      </p:sp>
      <p:sp>
        <p:nvSpPr>
          <p:cNvPr id="38" name="Označba mesta besedila 28">
            <a:extLst>
              <a:ext uri="{FF2B5EF4-FFF2-40B4-BE49-F238E27FC236}">
                <a16:creationId xmlns:a16="http://schemas.microsoft.com/office/drawing/2014/main" id="{B394CFC0-8E8E-6390-D5FC-0D78FF7D6D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8048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1.</a:t>
            </a:r>
          </a:p>
        </p:txBody>
      </p:sp>
      <p:sp>
        <p:nvSpPr>
          <p:cNvPr id="39" name="Označba mesta besedila 28">
            <a:extLst>
              <a:ext uri="{FF2B5EF4-FFF2-40B4-BE49-F238E27FC236}">
                <a16:creationId xmlns:a16="http://schemas.microsoft.com/office/drawing/2014/main" id="{257A3ED3-CA91-753E-B081-7E366C305B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8693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7.</a:t>
            </a:r>
          </a:p>
        </p:txBody>
      </p:sp>
      <p:sp>
        <p:nvSpPr>
          <p:cNvPr id="40" name="Označba mesta besedila 28">
            <a:extLst>
              <a:ext uri="{FF2B5EF4-FFF2-40B4-BE49-F238E27FC236}">
                <a16:creationId xmlns:a16="http://schemas.microsoft.com/office/drawing/2014/main" id="{F7211E72-DF3C-2B13-3DAF-1B45A01AEB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442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8.</a:t>
            </a:r>
          </a:p>
        </p:txBody>
      </p:sp>
      <p:sp>
        <p:nvSpPr>
          <p:cNvPr id="41" name="Označba mesta besedila 28">
            <a:extLst>
              <a:ext uri="{FF2B5EF4-FFF2-40B4-BE49-F238E27FC236}">
                <a16:creationId xmlns:a16="http://schemas.microsoft.com/office/drawing/2014/main" id="{6E1C3C13-AB3C-2E0F-B22F-DD3671DA6C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80484" y="4679819"/>
            <a:ext cx="1916544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2" name="Označba mesta besedila 28">
            <a:extLst>
              <a:ext uri="{FF2B5EF4-FFF2-40B4-BE49-F238E27FC236}">
                <a16:creationId xmlns:a16="http://schemas.microsoft.com/office/drawing/2014/main" id="{63D6F22D-94E9-DFEC-B054-6401FC11C9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387974" y="4679819"/>
            <a:ext cx="180801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3" name="Označba mesta besedila 28">
            <a:extLst>
              <a:ext uri="{FF2B5EF4-FFF2-40B4-BE49-F238E27FC236}">
                <a16:creationId xmlns:a16="http://schemas.microsoft.com/office/drawing/2014/main" id="{662BAE4B-D913-EEE7-2495-EC40369E1AC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8693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4" name="Označba mesta besedila 28">
            <a:extLst>
              <a:ext uri="{FF2B5EF4-FFF2-40B4-BE49-F238E27FC236}">
                <a16:creationId xmlns:a16="http://schemas.microsoft.com/office/drawing/2014/main" id="{DE29CB9D-5EBD-C05C-3941-EF0419B7C4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9442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5" name="Označba mesta besedila 28">
            <a:extLst>
              <a:ext uri="{FF2B5EF4-FFF2-40B4-BE49-F238E27FC236}">
                <a16:creationId xmlns:a16="http://schemas.microsoft.com/office/drawing/2014/main" id="{1381F1EA-47AA-F5D8-C15B-8B2D8E55EE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8797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6.</a:t>
            </a:r>
          </a:p>
        </p:txBody>
      </p:sp>
      <p:sp>
        <p:nvSpPr>
          <p:cNvPr id="46" name="Označba mesta besedila 28">
            <a:extLst>
              <a:ext uri="{FF2B5EF4-FFF2-40B4-BE49-F238E27FC236}">
                <a16:creationId xmlns:a16="http://schemas.microsoft.com/office/drawing/2014/main" id="{880B5769-1BAE-C280-2E3A-19C5824D4CC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8048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4174861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zalo vsebine (b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A9CB12-DA17-3833-0D26-D68FFB474C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29710"/>
            <a:ext cx="2209800" cy="94889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Vsebina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8DD0E53-B25D-478D-15CA-80A5FD26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18. 09. 2026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5ECD89D-8AE5-496E-D427-A37E3137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1" name="Označba mesta besedila 28">
            <a:extLst>
              <a:ext uri="{FF2B5EF4-FFF2-40B4-BE49-F238E27FC236}">
                <a16:creationId xmlns:a16="http://schemas.microsoft.com/office/drawing/2014/main" id="{DA2DFE0A-CB10-E845-FEBD-B264E78D22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8693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3.</a:t>
            </a:r>
          </a:p>
        </p:txBody>
      </p:sp>
      <p:sp>
        <p:nvSpPr>
          <p:cNvPr id="32" name="Označba mesta besedila 28">
            <a:extLst>
              <a:ext uri="{FF2B5EF4-FFF2-40B4-BE49-F238E27FC236}">
                <a16:creationId xmlns:a16="http://schemas.microsoft.com/office/drawing/2014/main" id="{E4AE0BFC-82B2-84BE-A13E-C24CF0925E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442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4.</a:t>
            </a:r>
          </a:p>
        </p:txBody>
      </p:sp>
      <p:sp>
        <p:nvSpPr>
          <p:cNvPr id="33" name="Označba mesta besedila 28">
            <a:extLst>
              <a:ext uri="{FF2B5EF4-FFF2-40B4-BE49-F238E27FC236}">
                <a16:creationId xmlns:a16="http://schemas.microsoft.com/office/drawing/2014/main" id="{3E5C7710-5FF5-62E9-38C6-93C0415123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80483" y="2928013"/>
            <a:ext cx="191654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4" name="Označba mesta besedila 28">
            <a:extLst>
              <a:ext uri="{FF2B5EF4-FFF2-40B4-BE49-F238E27FC236}">
                <a16:creationId xmlns:a16="http://schemas.microsoft.com/office/drawing/2014/main" id="{3B573255-D213-2B30-50E7-498C48E853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87974" y="2928013"/>
            <a:ext cx="1808020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5" name="Označba mesta besedila 28">
            <a:extLst>
              <a:ext uri="{FF2B5EF4-FFF2-40B4-BE49-F238E27FC236}">
                <a16:creationId xmlns:a16="http://schemas.microsoft.com/office/drawing/2014/main" id="{6FFE6DC9-FD6E-0465-A968-75770D44AC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8693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6" name="Označba mesta besedila 28">
            <a:extLst>
              <a:ext uri="{FF2B5EF4-FFF2-40B4-BE49-F238E27FC236}">
                <a16:creationId xmlns:a16="http://schemas.microsoft.com/office/drawing/2014/main" id="{080E2638-38FA-EB53-DF73-B9C5A0B570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442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7" name="Označba mesta besedila 28">
            <a:extLst>
              <a:ext uri="{FF2B5EF4-FFF2-40B4-BE49-F238E27FC236}">
                <a16:creationId xmlns:a16="http://schemas.microsoft.com/office/drawing/2014/main" id="{AF47F41B-3883-3472-5739-D0C6DB0BE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8797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2.</a:t>
            </a:r>
          </a:p>
        </p:txBody>
      </p:sp>
      <p:sp>
        <p:nvSpPr>
          <p:cNvPr id="38" name="Označba mesta besedila 28">
            <a:extLst>
              <a:ext uri="{FF2B5EF4-FFF2-40B4-BE49-F238E27FC236}">
                <a16:creationId xmlns:a16="http://schemas.microsoft.com/office/drawing/2014/main" id="{B394CFC0-8E8E-6390-D5FC-0D78FF7D6D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8048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1.</a:t>
            </a:r>
          </a:p>
        </p:txBody>
      </p:sp>
      <p:sp>
        <p:nvSpPr>
          <p:cNvPr id="39" name="Označba mesta besedila 28">
            <a:extLst>
              <a:ext uri="{FF2B5EF4-FFF2-40B4-BE49-F238E27FC236}">
                <a16:creationId xmlns:a16="http://schemas.microsoft.com/office/drawing/2014/main" id="{257A3ED3-CA91-753E-B081-7E366C305B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8693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7.</a:t>
            </a:r>
          </a:p>
        </p:txBody>
      </p:sp>
      <p:sp>
        <p:nvSpPr>
          <p:cNvPr id="40" name="Označba mesta besedila 28">
            <a:extLst>
              <a:ext uri="{FF2B5EF4-FFF2-40B4-BE49-F238E27FC236}">
                <a16:creationId xmlns:a16="http://schemas.microsoft.com/office/drawing/2014/main" id="{F7211E72-DF3C-2B13-3DAF-1B45A01AEB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442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8.</a:t>
            </a:r>
          </a:p>
        </p:txBody>
      </p:sp>
      <p:sp>
        <p:nvSpPr>
          <p:cNvPr id="41" name="Označba mesta besedila 28">
            <a:extLst>
              <a:ext uri="{FF2B5EF4-FFF2-40B4-BE49-F238E27FC236}">
                <a16:creationId xmlns:a16="http://schemas.microsoft.com/office/drawing/2014/main" id="{6E1C3C13-AB3C-2E0F-B22F-DD3671DA6C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80484" y="4679819"/>
            <a:ext cx="1916544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2" name="Označba mesta besedila 28">
            <a:extLst>
              <a:ext uri="{FF2B5EF4-FFF2-40B4-BE49-F238E27FC236}">
                <a16:creationId xmlns:a16="http://schemas.microsoft.com/office/drawing/2014/main" id="{63D6F22D-94E9-DFEC-B054-6401FC11C9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387974" y="4679819"/>
            <a:ext cx="180801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3" name="Označba mesta besedila 28">
            <a:extLst>
              <a:ext uri="{FF2B5EF4-FFF2-40B4-BE49-F238E27FC236}">
                <a16:creationId xmlns:a16="http://schemas.microsoft.com/office/drawing/2014/main" id="{662BAE4B-D913-EEE7-2495-EC40369E1AC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8693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4" name="Označba mesta besedila 28">
            <a:extLst>
              <a:ext uri="{FF2B5EF4-FFF2-40B4-BE49-F238E27FC236}">
                <a16:creationId xmlns:a16="http://schemas.microsoft.com/office/drawing/2014/main" id="{DE29CB9D-5EBD-C05C-3941-EF0419B7C4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9442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5" name="Označba mesta besedila 28">
            <a:extLst>
              <a:ext uri="{FF2B5EF4-FFF2-40B4-BE49-F238E27FC236}">
                <a16:creationId xmlns:a16="http://schemas.microsoft.com/office/drawing/2014/main" id="{1381F1EA-47AA-F5D8-C15B-8B2D8E55EE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8797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6.</a:t>
            </a:r>
          </a:p>
        </p:txBody>
      </p:sp>
      <p:sp>
        <p:nvSpPr>
          <p:cNvPr id="46" name="Označba mesta besedila 28">
            <a:extLst>
              <a:ext uri="{FF2B5EF4-FFF2-40B4-BE49-F238E27FC236}">
                <a16:creationId xmlns:a16="http://schemas.microsoft.com/office/drawing/2014/main" id="{880B5769-1BAE-C280-2E3A-19C5824D4CC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8048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5.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17350F2C-DB06-E170-405E-441F11C78B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53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C57E3CFD-CCAD-66CB-57A1-4FF45CECF7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979" y="136524"/>
            <a:ext cx="1181731" cy="817403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683EA3D7-7181-002B-AE68-BA44CBE2B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9672" y="1080933"/>
            <a:ext cx="7423728" cy="2927650"/>
          </a:xfrm>
        </p:spPr>
        <p:txBody>
          <a:bodyPr anchor="b">
            <a:normAutofit/>
          </a:bodyPr>
          <a:lstStyle>
            <a:lvl1pPr marL="0" indent="0">
              <a:buFont typeface="+mj-lt"/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E8E5501-6C56-6367-9F27-E6D205CB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5E0E-53C8-4071-A46E-A4AFEE64E3D5}" type="datetime1">
              <a:rPr lang="sl-SI" smtClean="0"/>
              <a:t>18. 09. 2026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9B9D53B-E914-AB9C-A86D-2F81C71A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3C2301B-4257-754E-F9E5-56D311327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0898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 (siv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C57E3CFD-CCAD-66CB-57A1-4FF45CECF7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979" y="136524"/>
            <a:ext cx="1181731" cy="817403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683EA3D7-7181-002B-AE68-BA44CBE2B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9672" y="1080933"/>
            <a:ext cx="7423728" cy="2927650"/>
          </a:xfrm>
        </p:spPr>
        <p:txBody>
          <a:bodyPr anchor="b">
            <a:normAutofit/>
          </a:bodyPr>
          <a:lstStyle>
            <a:lvl1pPr marL="0" indent="0">
              <a:buFont typeface="+mj-lt"/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E8E5501-6C56-6367-9F27-E6D205CB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5E0E-53C8-4071-A46E-A4AFEE64E3D5}" type="datetime1">
              <a:rPr lang="sl-SI" smtClean="0"/>
              <a:t>18. 09. 2026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9B9D53B-E914-AB9C-A86D-2F81C71A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3C2301B-4257-754E-F9E5-56D311327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8438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 (b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3EA3D7-7181-002B-AE68-BA44CBE2B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9672" y="1080933"/>
            <a:ext cx="7423728" cy="2927650"/>
          </a:xfrm>
        </p:spPr>
        <p:txBody>
          <a:bodyPr anchor="b">
            <a:normAutofit/>
          </a:bodyPr>
          <a:lstStyle>
            <a:lvl1pPr marL="0" indent="0">
              <a:buFont typeface="+mj-lt"/>
              <a:buNone/>
              <a:defRPr sz="54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E8E5501-6C56-6367-9F27-E6D205CB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5E0E-53C8-4071-A46E-A4AFEE64E3D5}" type="datetime1">
              <a:rPr lang="sl-SI" smtClean="0"/>
              <a:t>18. 09. 2026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9B9D53B-E914-AB9C-A86D-2F81C71A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3C2301B-4257-754E-F9E5-56D311327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54F6ABE0-791D-2D57-40ED-BD91DDB45A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68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z besedi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8B27B-C6BF-E259-05E8-B66DDFA23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6" y="1219199"/>
            <a:ext cx="5400674" cy="147637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D1B10EA-C502-5769-743A-2F030138D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3019425"/>
            <a:ext cx="10610850" cy="2972412"/>
          </a:xfrm>
        </p:spPr>
        <p:txBody>
          <a:bodyPr/>
          <a:lstStyle>
            <a:lvl1pPr marL="0" indent="0">
              <a:buNone/>
              <a:defRPr lang="sl-SI" dirty="0"/>
            </a:lvl1pPr>
            <a:lvl2pPr marL="6858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lang="sl-SI" dirty="0"/>
            </a:lvl2pPr>
            <a:lvl3pPr marL="11430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lang="sl-SI" dirty="0"/>
            </a:lvl3pPr>
            <a:lvl4pPr marL="16002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lang="sl-SI" dirty="0"/>
            </a:lvl4pPr>
            <a:lvl5pPr marL="20574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lang="sl-SI" dirty="0"/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5A1B92-59ED-D981-983B-D602C581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EF36-904E-4622-9A4D-9DA991BF4B76}" type="datetime1">
              <a:rPr lang="sl-SI" smtClean="0"/>
              <a:t>18. 09. 2026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2345608-34AF-7A81-1667-2305526D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EA2D6DB-33C3-2813-8AFF-77B7B5EDB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F839EF58-917D-28AB-404E-B355D8261C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615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graf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8B27B-C6BF-E259-05E8-B66DDFA23E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90415"/>
            <a:ext cx="8639175" cy="12059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5A1B92-59ED-D981-983B-D602C581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EF36-904E-4622-9A4D-9DA991BF4B76}" type="datetime1">
              <a:rPr lang="sl-SI" smtClean="0"/>
              <a:t>18. 09. 2026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2345608-34AF-7A81-1667-2305526D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EA2D6DB-33C3-2813-8AFF-77B7B5EDB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19" name="Slika 18">
            <a:extLst>
              <a:ext uri="{FF2B5EF4-FFF2-40B4-BE49-F238E27FC236}">
                <a16:creationId xmlns:a16="http://schemas.microsoft.com/office/drawing/2014/main" id="{E694CBB2-1A88-247D-E48B-FF5D997A15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  <p:sp>
        <p:nvSpPr>
          <p:cNvPr id="13" name="Označba mesta grafikona 12">
            <a:extLst>
              <a:ext uri="{FF2B5EF4-FFF2-40B4-BE49-F238E27FC236}">
                <a16:creationId xmlns:a16="http://schemas.microsoft.com/office/drawing/2014/main" id="{0B68C03E-77E2-976F-014B-439B3B496C00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09800"/>
            <a:ext cx="8639175" cy="3917950"/>
          </a:xfrm>
        </p:spPr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23857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grafikon z besedi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8B27B-C6BF-E259-05E8-B66DDFA23E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90415"/>
            <a:ext cx="6375400" cy="12059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5A1B92-59ED-D981-983B-D602C581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EF36-904E-4622-9A4D-9DA991BF4B76}" type="datetime1">
              <a:rPr lang="sl-SI" smtClean="0"/>
              <a:t>18. 09. 2026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2345608-34AF-7A81-1667-2305526D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EA2D6DB-33C3-2813-8AFF-77B7B5EDB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19" name="Slika 18">
            <a:extLst>
              <a:ext uri="{FF2B5EF4-FFF2-40B4-BE49-F238E27FC236}">
                <a16:creationId xmlns:a16="http://schemas.microsoft.com/office/drawing/2014/main" id="{E694CBB2-1A88-247D-E48B-FF5D997A15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  <p:sp>
        <p:nvSpPr>
          <p:cNvPr id="13" name="Označba mesta grafikona 12">
            <a:extLst>
              <a:ext uri="{FF2B5EF4-FFF2-40B4-BE49-F238E27FC236}">
                <a16:creationId xmlns:a16="http://schemas.microsoft.com/office/drawing/2014/main" id="{0B68C03E-77E2-976F-014B-439B3B496C00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09800"/>
            <a:ext cx="6375401" cy="3917950"/>
          </a:xfrm>
        </p:spPr>
        <p:txBody>
          <a:bodyPr/>
          <a:lstStyle/>
          <a:p>
            <a:endParaRPr lang="sl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52DAE6D-6B2B-54E6-C92B-8ED85F69E4B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915563" y="2179782"/>
            <a:ext cx="3454399" cy="38114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000"/>
            </a:lvl1pPr>
            <a:lvl2pPr marL="6858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800"/>
            </a:lvl2pPr>
            <a:lvl3pPr marL="11430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600"/>
            </a:lvl3pPr>
            <a:lvl4pPr marL="16002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4pPr>
            <a:lvl5pPr marL="20574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5pPr>
          </a:lstStyle>
          <a:p>
            <a:pPr lvl="0"/>
            <a:r>
              <a:rPr lang="sl-SI" dirty="0"/>
              <a:t>Kliknite, če želite dodati besedilo</a:t>
            </a:r>
          </a:p>
          <a:p>
            <a:pPr lvl="0"/>
            <a:r>
              <a:rPr lang="sl-SI" dirty="0"/>
              <a:t>Navajate lahko tudi po alinejah</a:t>
            </a:r>
          </a:p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53065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8B27B-C6BF-E259-05E8-B66DDFA23E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90415"/>
            <a:ext cx="8639175" cy="12059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5A1B92-59ED-D981-983B-D602C581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EF36-904E-4622-9A4D-9DA991BF4B76}" type="datetime1">
              <a:rPr lang="sl-SI" smtClean="0"/>
              <a:t>18. 09. 2026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2345608-34AF-7A81-1667-2305526D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EA2D6DB-33C3-2813-8AFF-77B7B5EDB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19" name="Slika 18">
            <a:extLst>
              <a:ext uri="{FF2B5EF4-FFF2-40B4-BE49-F238E27FC236}">
                <a16:creationId xmlns:a16="http://schemas.microsoft.com/office/drawing/2014/main" id="{E694CBB2-1A88-247D-E48B-FF5D997A15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  <p:sp>
        <p:nvSpPr>
          <p:cNvPr id="7" name="Označba mesta tabele 6">
            <a:extLst>
              <a:ext uri="{FF2B5EF4-FFF2-40B4-BE49-F238E27FC236}">
                <a16:creationId xmlns:a16="http://schemas.microsoft.com/office/drawing/2014/main" id="{CE06EB63-A1C2-FDBF-7B32-AF5337FFAF72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209800"/>
            <a:ext cx="10208490" cy="3917950"/>
          </a:xfrm>
        </p:spPr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25873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z besedilom in sli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8B27B-C6BF-E259-05E8-B66DDFA23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6" y="1219199"/>
            <a:ext cx="3143250" cy="147637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D1B10EA-C502-5769-743A-2F030138D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3019425"/>
            <a:ext cx="3143251" cy="2972412"/>
          </a:xfrm>
        </p:spPr>
        <p:txBody>
          <a:bodyPr/>
          <a:lstStyle>
            <a:lvl1pPr marL="0" indent="0">
              <a:buNone/>
              <a:defRPr sz="2000"/>
            </a:lvl1pPr>
            <a:lvl2pPr marL="6858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800"/>
            </a:lvl2pPr>
            <a:lvl3pPr marL="11430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600"/>
            </a:lvl3pPr>
            <a:lvl4pPr marL="16002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4pPr>
            <a:lvl5pPr marL="20574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5A1B92-59ED-D981-983B-D602C581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EF36-904E-4622-9A4D-9DA991BF4B76}" type="datetime1">
              <a:rPr lang="sl-SI" smtClean="0"/>
              <a:t>18. 09. 2026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2345608-34AF-7A81-1667-2305526D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EA2D6DB-33C3-2813-8AFF-77B7B5EDB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F839EF58-917D-28AB-404E-B355D8261C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  <p:sp>
        <p:nvSpPr>
          <p:cNvPr id="9" name="Označba mesta slike 8">
            <a:extLst>
              <a:ext uri="{FF2B5EF4-FFF2-40B4-BE49-F238E27FC236}">
                <a16:creationId xmlns:a16="http://schemas.microsoft.com/office/drawing/2014/main" id="{35977274-6061-E50D-23A6-968F48C3F9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43400" y="1219199"/>
            <a:ext cx="7029450" cy="4772638"/>
          </a:xfrm>
        </p:spPr>
        <p:txBody>
          <a:bodyPr/>
          <a:lstStyle/>
          <a:p>
            <a:endParaRPr lang="sl-SI"/>
          </a:p>
        </p:txBody>
      </p:sp>
      <p:sp>
        <p:nvSpPr>
          <p:cNvPr id="8" name="Označba mesta besedila 21">
            <a:extLst>
              <a:ext uri="{FF2B5EF4-FFF2-40B4-BE49-F238E27FC236}">
                <a16:creationId xmlns:a16="http://schemas.microsoft.com/office/drawing/2014/main" id="{A62ACB86-204F-0DD9-9D36-28D6CDD9B3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43400" y="6127749"/>
            <a:ext cx="2924591" cy="36512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Podatki o fotografiji</a:t>
            </a:r>
          </a:p>
        </p:txBody>
      </p:sp>
    </p:spTree>
    <p:extLst>
      <p:ext uri="{BB962C8B-B14F-4D97-AF65-F5344CB8AC3E}">
        <p14:creationId xmlns:p14="http://schemas.microsoft.com/office/powerpoint/2010/main" val="3804546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s primerjavo in sli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ka 19">
            <a:extLst>
              <a:ext uri="{FF2B5EF4-FFF2-40B4-BE49-F238E27FC236}">
                <a16:creationId xmlns:a16="http://schemas.microsoft.com/office/drawing/2014/main" id="{930A85FD-2CD2-DD9B-C3F4-19AF5E0544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  <p:sp>
        <p:nvSpPr>
          <p:cNvPr id="18" name="Označba mesta besedila 17">
            <a:extLst>
              <a:ext uri="{FF2B5EF4-FFF2-40B4-BE49-F238E27FC236}">
                <a16:creationId xmlns:a16="http://schemas.microsoft.com/office/drawing/2014/main" id="{93FF2A77-574E-EC58-2F28-891C147670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77526" y="953222"/>
            <a:ext cx="5292437" cy="1090035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E03127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naslov </a:t>
            </a:r>
          </a:p>
        </p:txBody>
      </p:sp>
      <p:sp>
        <p:nvSpPr>
          <p:cNvPr id="15" name="Označba mesta slike 14">
            <a:extLst>
              <a:ext uri="{FF2B5EF4-FFF2-40B4-BE49-F238E27FC236}">
                <a16:creationId xmlns:a16="http://schemas.microsoft.com/office/drawing/2014/main" id="{8D33FC52-BA78-6B79-0A57-8EAEE14BD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209310" cy="6858000"/>
          </a:xfrm>
        </p:spPr>
        <p:txBody>
          <a:bodyPr/>
          <a:lstStyle/>
          <a:p>
            <a:endParaRPr lang="sl-SI" dirty="0"/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39DFEC20-0F16-9588-9806-7BEFCADF0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4F07-EEDA-4908-8795-EA035F0EA6C3}" type="datetime1">
              <a:rPr lang="sl-SI" smtClean="0"/>
              <a:t>18. 09. 2026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1B5940D-D8BE-DE0A-4D9E-125DC141E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5EC364D-C2A8-041E-6B72-49867704A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4" name="Označba mesta vsebine 2">
            <a:extLst>
              <a:ext uri="{FF2B5EF4-FFF2-40B4-BE49-F238E27FC236}">
                <a16:creationId xmlns:a16="http://schemas.microsoft.com/office/drawing/2014/main" id="{6E9642D2-2FC2-214E-5FE1-5D2A7206DB7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077527" y="2179782"/>
            <a:ext cx="5292436" cy="38114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000"/>
            </a:lvl1pPr>
            <a:lvl2pPr marL="6858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800"/>
            </a:lvl2pPr>
            <a:lvl3pPr marL="11430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600"/>
            </a:lvl3pPr>
            <a:lvl4pPr marL="16002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4pPr>
            <a:lvl5pPr marL="20574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5pPr>
          </a:lstStyle>
          <a:p>
            <a:pPr lvl="0"/>
            <a:r>
              <a:rPr lang="sl-SI" dirty="0"/>
              <a:t>Kliknite, če želite dodati besedilo</a:t>
            </a:r>
          </a:p>
          <a:p>
            <a:pPr lvl="0"/>
            <a:r>
              <a:rPr lang="sl-SI" dirty="0"/>
              <a:t>Navajate lahko tudi po alinejah</a:t>
            </a:r>
          </a:p>
          <a:p>
            <a:pPr lvl="0"/>
            <a:endParaRPr lang="sl-SI" dirty="0"/>
          </a:p>
        </p:txBody>
      </p:sp>
      <p:sp>
        <p:nvSpPr>
          <p:cNvPr id="22" name="Označba mesta besedila 21">
            <a:extLst>
              <a:ext uri="{FF2B5EF4-FFF2-40B4-BE49-F238E27FC236}">
                <a16:creationId xmlns:a16="http://schemas.microsoft.com/office/drawing/2014/main" id="{6A3BDBCE-07C4-5045-D04B-E774EC2CE8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77526" y="6145934"/>
            <a:ext cx="2924591" cy="36512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Podatki o fotografiji</a:t>
            </a:r>
          </a:p>
        </p:txBody>
      </p:sp>
    </p:spTree>
    <p:extLst>
      <p:ext uri="{BB962C8B-B14F-4D97-AF65-F5344CB8AC3E}">
        <p14:creationId xmlns:p14="http://schemas.microsoft.com/office/powerpoint/2010/main" val="3696443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besedilo s primerjavo (rde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avokotnik 15">
            <a:extLst>
              <a:ext uri="{FF2B5EF4-FFF2-40B4-BE49-F238E27FC236}">
                <a16:creationId xmlns:a16="http://schemas.microsoft.com/office/drawing/2014/main" id="{87FF2D62-9397-3CF5-34C2-80825051D8EA}"/>
              </a:ext>
            </a:extLst>
          </p:cNvPr>
          <p:cNvSpPr/>
          <p:nvPr userDrawn="1"/>
        </p:nvSpPr>
        <p:spPr>
          <a:xfrm>
            <a:off x="0" y="0"/>
            <a:ext cx="12192000" cy="1781855"/>
          </a:xfrm>
          <a:prstGeom prst="rect">
            <a:avLst/>
          </a:prstGeom>
          <a:solidFill>
            <a:srgbClr val="E031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57918AD-D5EB-2A6B-47C3-7523A5F69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244095"/>
            <a:ext cx="5157787" cy="660626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60DB126C-0B15-FDB4-04D9-61D57EECB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244095"/>
            <a:ext cx="5183188" cy="660626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7CEBBCF0-5B12-FA1C-CF82-00EC1EFB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1F209-735E-48CA-85CE-0A0508F1D7BF}" type="datetime1">
              <a:rPr lang="sl-SI" smtClean="0"/>
              <a:t>18. 09. 2026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12A1AF04-FC86-E0BC-0DD7-FB5226FE2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7ECA7BD9-2FF1-9B59-8D03-BFB0B5259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t>‹#›</a:t>
            </a:fld>
            <a:endParaRPr lang="sl-SI"/>
          </a:p>
        </p:txBody>
      </p:sp>
      <p:sp>
        <p:nvSpPr>
          <p:cNvPr id="15" name="Naslov 1">
            <a:extLst>
              <a:ext uri="{FF2B5EF4-FFF2-40B4-BE49-F238E27FC236}">
                <a16:creationId xmlns:a16="http://schemas.microsoft.com/office/drawing/2014/main" id="{11DD9E87-9CC5-0017-45DD-1563015BE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681037"/>
            <a:ext cx="10580687" cy="919163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FB02904C-5B51-2156-70AC-E853E8C737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979" y="136524"/>
            <a:ext cx="1181731" cy="817403"/>
          </a:xfrm>
          <a:prstGeom prst="rect">
            <a:avLst/>
          </a:prstGeom>
        </p:spPr>
      </p:pic>
      <p:sp>
        <p:nvSpPr>
          <p:cNvPr id="10" name="Označba mesta besedila 9">
            <a:extLst>
              <a:ext uri="{FF2B5EF4-FFF2-40B4-BE49-F238E27FC236}">
                <a16:creationId xmlns:a16="http://schemas.microsoft.com/office/drawing/2014/main" id="{867C8730-C055-2978-4F7D-B0E1731DCF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3071409"/>
            <a:ext cx="5160963" cy="282137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11" name="Označba mesta besedila 9">
            <a:extLst>
              <a:ext uri="{FF2B5EF4-FFF2-40B4-BE49-F238E27FC236}">
                <a16:creationId xmlns:a16="http://schemas.microsoft.com/office/drawing/2014/main" id="{35D48C4A-BCCB-66D6-DB98-B4A889189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3071409"/>
            <a:ext cx="5160963" cy="282137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839941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besedilo s primerjavo (si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avokotnik 15">
            <a:extLst>
              <a:ext uri="{FF2B5EF4-FFF2-40B4-BE49-F238E27FC236}">
                <a16:creationId xmlns:a16="http://schemas.microsoft.com/office/drawing/2014/main" id="{87FF2D62-9397-3CF5-34C2-80825051D8EA}"/>
              </a:ext>
            </a:extLst>
          </p:cNvPr>
          <p:cNvSpPr/>
          <p:nvPr userDrawn="1"/>
        </p:nvSpPr>
        <p:spPr>
          <a:xfrm>
            <a:off x="0" y="0"/>
            <a:ext cx="12192000" cy="1781855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57918AD-D5EB-2A6B-47C3-7523A5F69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244095"/>
            <a:ext cx="5157787" cy="660626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60DB126C-0B15-FDB4-04D9-61D57EECB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244095"/>
            <a:ext cx="5183188" cy="660626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7CEBBCF0-5B12-FA1C-CF82-00EC1EFB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1F209-735E-48CA-85CE-0A0508F1D7BF}" type="datetime1">
              <a:rPr lang="sl-SI" smtClean="0"/>
              <a:t>18. 09. 2026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12A1AF04-FC86-E0BC-0DD7-FB5226FE2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7ECA7BD9-2FF1-9B59-8D03-BFB0B5259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t>‹#›</a:t>
            </a:fld>
            <a:endParaRPr lang="sl-SI"/>
          </a:p>
        </p:txBody>
      </p:sp>
      <p:sp>
        <p:nvSpPr>
          <p:cNvPr id="15" name="Naslov 1">
            <a:extLst>
              <a:ext uri="{FF2B5EF4-FFF2-40B4-BE49-F238E27FC236}">
                <a16:creationId xmlns:a16="http://schemas.microsoft.com/office/drawing/2014/main" id="{11DD9E87-9CC5-0017-45DD-1563015BE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681037"/>
            <a:ext cx="10580687" cy="919163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FB02904C-5B51-2156-70AC-E853E8C737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979" y="136524"/>
            <a:ext cx="1181731" cy="817403"/>
          </a:xfrm>
          <a:prstGeom prst="rect">
            <a:avLst/>
          </a:prstGeom>
        </p:spPr>
      </p:pic>
      <p:sp>
        <p:nvSpPr>
          <p:cNvPr id="10" name="Označba mesta besedila 9">
            <a:extLst>
              <a:ext uri="{FF2B5EF4-FFF2-40B4-BE49-F238E27FC236}">
                <a16:creationId xmlns:a16="http://schemas.microsoft.com/office/drawing/2014/main" id="{867C8730-C055-2978-4F7D-B0E1731DCF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3071409"/>
            <a:ext cx="5160963" cy="282137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11" name="Označba mesta besedila 9">
            <a:extLst>
              <a:ext uri="{FF2B5EF4-FFF2-40B4-BE49-F238E27FC236}">
                <a16:creationId xmlns:a16="http://schemas.microsoft.com/office/drawing/2014/main" id="{35D48C4A-BCCB-66D6-DB98-B4A889189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3071409"/>
            <a:ext cx="5160963" cy="282137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591789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siv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E0332E-C593-3CF1-DC65-48DDA49A2F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2858" y="1676400"/>
            <a:ext cx="8806542" cy="3494314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dodati citat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D3517AB-2CA2-8EA2-5469-7B35DD2A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4C27D-160B-443F-BB7F-1F3C75CE4007}" type="datetime1">
              <a:rPr lang="sl-SI" smtClean="0"/>
              <a:t>18. 09. 2026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ED073EA3-F910-4E95-C3C2-3CBAB7A82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F2AE5F49-F3D6-D6E2-5FB7-0D7EF76A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EDA7686C-FBBA-239E-D16A-5B5AC539D8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979" y="136524"/>
            <a:ext cx="1181731" cy="81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766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E0332E-C593-3CF1-DC65-48DDA49A2F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2858" y="1676400"/>
            <a:ext cx="8806542" cy="3494314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dodati citat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D3517AB-2CA2-8EA2-5469-7B35DD2A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4C27D-160B-443F-BB7F-1F3C75CE4007}" type="datetime1">
              <a:rPr lang="sl-SI" smtClean="0"/>
              <a:t>18. 09. 2026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ED073EA3-F910-4E95-C3C2-3CBAB7A82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F2AE5F49-F3D6-D6E2-5FB7-0D7EF76A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EDA7686C-FBBA-239E-D16A-5B5AC539D8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979" y="136524"/>
            <a:ext cx="1181731" cy="81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33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b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E0332E-C593-3CF1-DC65-48DDA49A2F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2858" y="1676400"/>
            <a:ext cx="8806542" cy="3494314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58595B"/>
                </a:solidFill>
              </a:defRPr>
            </a:lvl1pPr>
          </a:lstStyle>
          <a:p>
            <a:r>
              <a:rPr lang="sl-SI" dirty="0"/>
              <a:t>Kliknite, če želite dodati citat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D3517AB-2CA2-8EA2-5469-7B35DD2A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4C27D-160B-443F-BB7F-1F3C75CE4007}" type="datetime1">
              <a:rPr lang="sl-SI" smtClean="0"/>
              <a:t>18. 09. 2026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ED073EA3-F910-4E95-C3C2-3CBAB7A82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F2AE5F49-F3D6-D6E2-5FB7-0D7EF76A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FDFF3AD5-5D2A-6FC6-1F3F-3B5BED1BA6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547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z dvema številskima prikazo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E7D20F-B8A0-CF22-B566-23A1202DA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600075"/>
            <a:ext cx="6696075" cy="122872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79E82A6C-DD12-6EA8-14E3-57215094D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18. 09. 2026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325619DD-8EC7-7EAB-A08A-EB0C941E0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941BEB60-F14D-D46D-F939-D204845B3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B3F27475-1FB1-F246-C4A7-3CA9C9F161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1" y="3819525"/>
            <a:ext cx="5048249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1" name="Označba mesta besedila 10">
            <a:extLst>
              <a:ext uri="{FF2B5EF4-FFF2-40B4-BE49-F238E27FC236}">
                <a16:creationId xmlns:a16="http://schemas.microsoft.com/office/drawing/2014/main" id="{B6C10AE4-372F-9663-BBBE-EFB3A48A9C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2552700"/>
            <a:ext cx="5048250" cy="1114426"/>
          </a:xfrm>
        </p:spPr>
        <p:txBody>
          <a:bodyPr anchor="b">
            <a:noAutofit/>
          </a:bodyPr>
          <a:lstStyle>
            <a:lvl1pPr marL="0" indent="0" algn="ctr">
              <a:buNone/>
              <a:defRPr sz="6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6" name="Označba mesta besedila 8">
            <a:extLst>
              <a:ext uri="{FF2B5EF4-FFF2-40B4-BE49-F238E27FC236}">
                <a16:creationId xmlns:a16="http://schemas.microsoft.com/office/drawing/2014/main" id="{212DE12C-DFAD-C00D-26BE-CCC72DB6FB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7474" y="3819525"/>
            <a:ext cx="4962526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7" name="Označba mesta besedila 10">
            <a:extLst>
              <a:ext uri="{FF2B5EF4-FFF2-40B4-BE49-F238E27FC236}">
                <a16:creationId xmlns:a16="http://schemas.microsoft.com/office/drawing/2014/main" id="{CC99D20A-700C-8A3F-8582-EF73C8204F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7475" y="2552700"/>
            <a:ext cx="4962526" cy="1114426"/>
          </a:xfrm>
        </p:spPr>
        <p:txBody>
          <a:bodyPr anchor="b">
            <a:noAutofit/>
          </a:bodyPr>
          <a:lstStyle>
            <a:lvl1pPr marL="0" indent="0" algn="ctr">
              <a:buNone/>
              <a:defRPr sz="6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pic>
        <p:nvPicPr>
          <p:cNvPr id="18" name="Slika 17">
            <a:extLst>
              <a:ext uri="{FF2B5EF4-FFF2-40B4-BE49-F238E27FC236}">
                <a16:creationId xmlns:a16="http://schemas.microsoft.com/office/drawing/2014/main" id="{34DBEC2E-E649-599F-FDB7-357A9DABC0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07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s tremi številskimi prikaz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E7D20F-B8A0-CF22-B566-23A1202DA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600075"/>
            <a:ext cx="6705600" cy="122872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79E82A6C-DD12-6EA8-14E3-57215094D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18. 09. 2026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325619DD-8EC7-7EAB-A08A-EB0C941E0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941BEB60-F14D-D46D-F939-D204845B3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B3F27475-1FB1-F246-C4A7-3CA9C9F161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1" y="3819525"/>
            <a:ext cx="3124199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1" name="Označba mesta besedila 10">
            <a:extLst>
              <a:ext uri="{FF2B5EF4-FFF2-40B4-BE49-F238E27FC236}">
                <a16:creationId xmlns:a16="http://schemas.microsoft.com/office/drawing/2014/main" id="{B6C10AE4-372F-9663-BBBE-EFB3A48A9C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2552700"/>
            <a:ext cx="3124200" cy="1114426"/>
          </a:xfrm>
        </p:spPr>
        <p:txBody>
          <a:bodyPr anchor="b">
            <a:noAutofit/>
          </a:bodyPr>
          <a:lstStyle>
            <a:lvl1pPr marL="0" indent="0">
              <a:buNone/>
              <a:defRPr sz="6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4" name="Označba mesta besedila 8">
            <a:extLst>
              <a:ext uri="{FF2B5EF4-FFF2-40B4-BE49-F238E27FC236}">
                <a16:creationId xmlns:a16="http://schemas.microsoft.com/office/drawing/2014/main" id="{B1228920-FED2-6EAA-BB02-4622E5FDF0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3819525"/>
            <a:ext cx="3124199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5" name="Označba mesta besedila 10">
            <a:extLst>
              <a:ext uri="{FF2B5EF4-FFF2-40B4-BE49-F238E27FC236}">
                <a16:creationId xmlns:a16="http://schemas.microsoft.com/office/drawing/2014/main" id="{0B64DD15-66B2-CBFE-2655-0828252492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43449" y="2552700"/>
            <a:ext cx="3124200" cy="1114426"/>
          </a:xfrm>
        </p:spPr>
        <p:txBody>
          <a:bodyPr anchor="b">
            <a:noAutofit/>
          </a:bodyPr>
          <a:lstStyle>
            <a:lvl1pPr marL="0" indent="0">
              <a:buNone/>
              <a:defRPr sz="6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6" name="Označba mesta besedila 8">
            <a:extLst>
              <a:ext uri="{FF2B5EF4-FFF2-40B4-BE49-F238E27FC236}">
                <a16:creationId xmlns:a16="http://schemas.microsoft.com/office/drawing/2014/main" id="{212DE12C-DFAD-C00D-26BE-CCC72DB6FB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24900" y="3819525"/>
            <a:ext cx="2705099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7" name="Označba mesta besedila 10">
            <a:extLst>
              <a:ext uri="{FF2B5EF4-FFF2-40B4-BE49-F238E27FC236}">
                <a16:creationId xmlns:a16="http://schemas.microsoft.com/office/drawing/2014/main" id="{CC99D20A-700C-8A3F-8582-EF73C8204F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24899" y="2552700"/>
            <a:ext cx="2705102" cy="1114426"/>
          </a:xfrm>
        </p:spPr>
        <p:txBody>
          <a:bodyPr anchor="b">
            <a:noAutofit/>
          </a:bodyPr>
          <a:lstStyle>
            <a:lvl1pPr marL="0" indent="0">
              <a:buNone/>
              <a:defRPr sz="6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pic>
        <p:nvPicPr>
          <p:cNvPr id="18" name="Slika 17">
            <a:extLst>
              <a:ext uri="{FF2B5EF4-FFF2-40B4-BE49-F238E27FC236}">
                <a16:creationId xmlns:a16="http://schemas.microsoft.com/office/drawing/2014/main" id="{34DBEC2E-E649-599F-FDB7-357A9DABC0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0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s štirimi številskimi prikaz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E7D20F-B8A0-CF22-B566-23A1202DA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600075"/>
            <a:ext cx="6705600" cy="122872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79E82A6C-DD12-6EA8-14E3-57215094D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18. 09. 2026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325619DD-8EC7-7EAB-A08A-EB0C941E0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941BEB60-F14D-D46D-F939-D204845B3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B3F27475-1FB1-F246-C4A7-3CA9C9F161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2" y="3819525"/>
            <a:ext cx="2190748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1" name="Označba mesta besedila 10">
            <a:extLst>
              <a:ext uri="{FF2B5EF4-FFF2-40B4-BE49-F238E27FC236}">
                <a16:creationId xmlns:a16="http://schemas.microsoft.com/office/drawing/2014/main" id="{B6C10AE4-372F-9663-BBBE-EFB3A48A9C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2552700"/>
            <a:ext cx="2190750" cy="1114426"/>
          </a:xfrm>
        </p:spPr>
        <p:txBody>
          <a:bodyPr anchor="b">
            <a:noAutofit/>
          </a:bodyPr>
          <a:lstStyle>
            <a:lvl1pPr marL="0" indent="0">
              <a:buNone/>
              <a:defRPr sz="48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pic>
        <p:nvPicPr>
          <p:cNvPr id="18" name="Slika 17">
            <a:extLst>
              <a:ext uri="{FF2B5EF4-FFF2-40B4-BE49-F238E27FC236}">
                <a16:creationId xmlns:a16="http://schemas.microsoft.com/office/drawing/2014/main" id="{34DBEC2E-E649-599F-FDB7-357A9DABC0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  <p:sp>
        <p:nvSpPr>
          <p:cNvPr id="6" name="Označba mesta besedila 8">
            <a:extLst>
              <a:ext uri="{FF2B5EF4-FFF2-40B4-BE49-F238E27FC236}">
                <a16:creationId xmlns:a16="http://schemas.microsoft.com/office/drawing/2014/main" id="{7BCE31C8-9F0F-2083-E04D-72DF2F8D94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39250" y="3819525"/>
            <a:ext cx="2190748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7" name="Označba mesta besedila 10">
            <a:extLst>
              <a:ext uri="{FF2B5EF4-FFF2-40B4-BE49-F238E27FC236}">
                <a16:creationId xmlns:a16="http://schemas.microsoft.com/office/drawing/2014/main" id="{F64AD261-6835-E5C2-C452-6DAC6C0AC2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39248" y="2552700"/>
            <a:ext cx="2190750" cy="1114426"/>
          </a:xfrm>
        </p:spPr>
        <p:txBody>
          <a:bodyPr anchor="b">
            <a:noAutofit/>
          </a:bodyPr>
          <a:lstStyle>
            <a:lvl1pPr marL="0" indent="0">
              <a:buNone/>
              <a:defRPr sz="48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8" name="Označba mesta besedila 8">
            <a:extLst>
              <a:ext uri="{FF2B5EF4-FFF2-40B4-BE49-F238E27FC236}">
                <a16:creationId xmlns:a16="http://schemas.microsoft.com/office/drawing/2014/main" id="{F69DB8FA-C75D-A071-F4DD-D059BDAAEC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87751" y="3819525"/>
            <a:ext cx="2190748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0" name="Označba mesta besedila 10">
            <a:extLst>
              <a:ext uri="{FF2B5EF4-FFF2-40B4-BE49-F238E27FC236}">
                <a16:creationId xmlns:a16="http://schemas.microsoft.com/office/drawing/2014/main" id="{D8470A2F-D445-10F5-0E61-43EFCC970BE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87749" y="2552700"/>
            <a:ext cx="2190750" cy="1114426"/>
          </a:xfrm>
        </p:spPr>
        <p:txBody>
          <a:bodyPr anchor="b">
            <a:noAutofit/>
          </a:bodyPr>
          <a:lstStyle>
            <a:lvl1pPr marL="0" indent="0">
              <a:buNone/>
              <a:defRPr sz="48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2" name="Označba mesta besedila 8">
            <a:extLst>
              <a:ext uri="{FF2B5EF4-FFF2-40B4-BE49-F238E27FC236}">
                <a16:creationId xmlns:a16="http://schemas.microsoft.com/office/drawing/2014/main" id="{9B230E77-1FA9-5732-26B4-13825B87839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13500" y="3819525"/>
            <a:ext cx="2190748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3" name="Označba mesta besedila 10">
            <a:extLst>
              <a:ext uri="{FF2B5EF4-FFF2-40B4-BE49-F238E27FC236}">
                <a16:creationId xmlns:a16="http://schemas.microsoft.com/office/drawing/2014/main" id="{85998DBE-AD5B-BB3E-A794-6DF22D20ACA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13498" y="2552700"/>
            <a:ext cx="2190750" cy="1114426"/>
          </a:xfrm>
        </p:spPr>
        <p:txBody>
          <a:bodyPr anchor="b">
            <a:noAutofit/>
          </a:bodyPr>
          <a:lstStyle>
            <a:lvl1pPr marL="0" indent="0">
              <a:buNone/>
              <a:defRPr sz="48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</p:spTree>
    <p:extLst>
      <p:ext uri="{BB962C8B-B14F-4D97-AF65-F5344CB8AC3E}">
        <p14:creationId xmlns:p14="http://schemas.microsoft.com/office/powerpoint/2010/main" val="29457063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kaz podatk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25F3C74-5AA0-1CED-11E3-8227B1439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18. 09. 2026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E9B7E1E-9598-C0B7-95FF-357C6CEE7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DE89965-3561-C719-4EFB-98510AC9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7A766CE0-3D70-37DA-7714-779977C7AE43}"/>
              </a:ext>
            </a:extLst>
          </p:cNvPr>
          <p:cNvSpPr/>
          <p:nvPr userDrawn="1"/>
        </p:nvSpPr>
        <p:spPr>
          <a:xfrm>
            <a:off x="0" y="1219200"/>
            <a:ext cx="3472872" cy="5638800"/>
          </a:xfrm>
          <a:prstGeom prst="rect">
            <a:avLst/>
          </a:prstGeom>
          <a:solidFill>
            <a:srgbClr val="E031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Pravokotnik 11">
            <a:extLst>
              <a:ext uri="{FF2B5EF4-FFF2-40B4-BE49-F238E27FC236}">
                <a16:creationId xmlns:a16="http://schemas.microsoft.com/office/drawing/2014/main" id="{4047ADA0-AB42-0E9C-7E95-EC4266857910}"/>
              </a:ext>
            </a:extLst>
          </p:cNvPr>
          <p:cNvSpPr/>
          <p:nvPr userDrawn="1"/>
        </p:nvSpPr>
        <p:spPr>
          <a:xfrm>
            <a:off x="3469987" y="1219200"/>
            <a:ext cx="4304144" cy="2937164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Pravokotnik 12">
            <a:extLst>
              <a:ext uri="{FF2B5EF4-FFF2-40B4-BE49-F238E27FC236}">
                <a16:creationId xmlns:a16="http://schemas.microsoft.com/office/drawing/2014/main" id="{7FB882B8-E646-0DE7-0879-248472F075B2}"/>
              </a:ext>
            </a:extLst>
          </p:cNvPr>
          <p:cNvSpPr/>
          <p:nvPr userDrawn="1"/>
        </p:nvSpPr>
        <p:spPr>
          <a:xfrm>
            <a:off x="7771244" y="1219200"/>
            <a:ext cx="4420755" cy="2937164"/>
          </a:xfrm>
          <a:prstGeom prst="rect">
            <a:avLst/>
          </a:prstGeom>
          <a:solidFill>
            <a:srgbClr val="9B9B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Pravokotnik 13">
            <a:extLst>
              <a:ext uri="{FF2B5EF4-FFF2-40B4-BE49-F238E27FC236}">
                <a16:creationId xmlns:a16="http://schemas.microsoft.com/office/drawing/2014/main" id="{22DE6D5A-5D95-4493-D061-CF41B437F918}"/>
              </a:ext>
            </a:extLst>
          </p:cNvPr>
          <p:cNvSpPr/>
          <p:nvPr userDrawn="1"/>
        </p:nvSpPr>
        <p:spPr>
          <a:xfrm>
            <a:off x="3469987" y="4156578"/>
            <a:ext cx="4301257" cy="2701636"/>
          </a:xfrm>
          <a:prstGeom prst="rect">
            <a:avLst/>
          </a:prstGeom>
          <a:solidFill>
            <a:srgbClr val="7A7A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15" name="Pravokotnik 14">
            <a:extLst>
              <a:ext uri="{FF2B5EF4-FFF2-40B4-BE49-F238E27FC236}">
                <a16:creationId xmlns:a16="http://schemas.microsoft.com/office/drawing/2014/main" id="{AC310D96-7937-7B8E-2FC5-F0036849AA32}"/>
              </a:ext>
            </a:extLst>
          </p:cNvPr>
          <p:cNvSpPr/>
          <p:nvPr userDrawn="1"/>
        </p:nvSpPr>
        <p:spPr>
          <a:xfrm>
            <a:off x="7771244" y="4156793"/>
            <a:ext cx="4420755" cy="2701207"/>
          </a:xfrm>
          <a:prstGeom prst="rect">
            <a:avLst/>
          </a:prstGeom>
          <a:solidFill>
            <a:srgbClr val="ACAC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19" name="Označba mesta besedila 18">
            <a:extLst>
              <a:ext uri="{FF2B5EF4-FFF2-40B4-BE49-F238E27FC236}">
                <a16:creationId xmlns:a16="http://schemas.microsoft.com/office/drawing/2014/main" id="{C01A5699-B284-AC3A-EA2C-356E12A56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609725"/>
            <a:ext cx="2522538" cy="1947863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Kliknite če želite dodati besedilo</a:t>
            </a:r>
          </a:p>
        </p:txBody>
      </p:sp>
      <p:sp>
        <p:nvSpPr>
          <p:cNvPr id="21" name="Označba mesta besedila 20">
            <a:extLst>
              <a:ext uri="{FF2B5EF4-FFF2-40B4-BE49-F238E27FC236}">
                <a16:creationId xmlns:a16="http://schemas.microsoft.com/office/drawing/2014/main" id="{D567487C-73BC-E45A-B7B5-71FE56A090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2691" y="1579531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23" name="Označba mesta besedila 22">
            <a:extLst>
              <a:ext uri="{FF2B5EF4-FFF2-40B4-BE49-F238E27FC236}">
                <a16:creationId xmlns:a16="http://schemas.microsoft.com/office/drawing/2014/main" id="{51D1FCC0-24B1-5E9B-8CC5-E2C54CB967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2690" y="2147976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27" name="Označba mesta besedila 20">
            <a:extLst>
              <a:ext uri="{FF2B5EF4-FFF2-40B4-BE49-F238E27FC236}">
                <a16:creationId xmlns:a16="http://schemas.microsoft.com/office/drawing/2014/main" id="{F679E2B1-1F00-806F-CC59-83856DC99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01062" y="1579531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28" name="Označba mesta besedila 22">
            <a:extLst>
              <a:ext uri="{FF2B5EF4-FFF2-40B4-BE49-F238E27FC236}">
                <a16:creationId xmlns:a16="http://schemas.microsoft.com/office/drawing/2014/main" id="{18D0F723-8B26-7ED0-70D5-1E91F47CCA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1061" y="2147976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29" name="Označba mesta besedila 20">
            <a:extLst>
              <a:ext uri="{FF2B5EF4-FFF2-40B4-BE49-F238E27FC236}">
                <a16:creationId xmlns:a16="http://schemas.microsoft.com/office/drawing/2014/main" id="{F126A457-50CF-2FF2-CA26-652093E30E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02690" y="4552529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30" name="Označba mesta besedila 22">
            <a:extLst>
              <a:ext uri="{FF2B5EF4-FFF2-40B4-BE49-F238E27FC236}">
                <a16:creationId xmlns:a16="http://schemas.microsoft.com/office/drawing/2014/main" id="{0BE33E00-D02A-13F3-5552-C6375963F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02689" y="5120974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31" name="Označba mesta besedila 20">
            <a:extLst>
              <a:ext uri="{FF2B5EF4-FFF2-40B4-BE49-F238E27FC236}">
                <a16:creationId xmlns:a16="http://schemas.microsoft.com/office/drawing/2014/main" id="{52B6FE7C-D2D4-4DB7-2E24-49984A1544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01061" y="4552529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32" name="Označba mesta besedila 22">
            <a:extLst>
              <a:ext uri="{FF2B5EF4-FFF2-40B4-BE49-F238E27FC236}">
                <a16:creationId xmlns:a16="http://schemas.microsoft.com/office/drawing/2014/main" id="{2AD9CF5C-2CDE-CCA7-02E8-4260AD7B9F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01060" y="5120974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</p:spTree>
    <p:extLst>
      <p:ext uri="{BB962C8B-B14F-4D97-AF65-F5344CB8AC3E}">
        <p14:creationId xmlns:p14="http://schemas.microsoft.com/office/powerpoint/2010/main" val="3685056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kaz podatkov vodorav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25F3C74-5AA0-1CED-11E3-8227B1439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18. 09. 2026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E9B7E1E-9598-C0B7-95FF-357C6CEE7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DE89965-3561-C719-4EFB-98510AC9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7A766CE0-3D70-37DA-7714-779977C7AE43}"/>
              </a:ext>
            </a:extLst>
          </p:cNvPr>
          <p:cNvSpPr/>
          <p:nvPr userDrawn="1"/>
        </p:nvSpPr>
        <p:spPr>
          <a:xfrm>
            <a:off x="5713137" y="2076021"/>
            <a:ext cx="6478863" cy="1848179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1" name="Označba mesta besedila 20">
            <a:extLst>
              <a:ext uri="{FF2B5EF4-FFF2-40B4-BE49-F238E27FC236}">
                <a16:creationId xmlns:a16="http://schemas.microsoft.com/office/drawing/2014/main" id="{D567487C-73BC-E45A-B7B5-71FE56A090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45841" y="2436781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23" name="Označba mesta besedila 22">
            <a:extLst>
              <a:ext uri="{FF2B5EF4-FFF2-40B4-BE49-F238E27FC236}">
                <a16:creationId xmlns:a16="http://schemas.microsoft.com/office/drawing/2014/main" id="{51D1FCC0-24B1-5E9B-8CC5-E2C54CB967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45840" y="3005226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2" name="Pravokotnik 11">
            <a:extLst>
              <a:ext uri="{FF2B5EF4-FFF2-40B4-BE49-F238E27FC236}">
                <a16:creationId xmlns:a16="http://schemas.microsoft.com/office/drawing/2014/main" id="{7B3F235B-08F0-DAF9-A05C-37D7A880979B}"/>
              </a:ext>
            </a:extLst>
          </p:cNvPr>
          <p:cNvSpPr/>
          <p:nvPr userDrawn="1"/>
        </p:nvSpPr>
        <p:spPr>
          <a:xfrm>
            <a:off x="0" y="2076021"/>
            <a:ext cx="5310988" cy="1848179"/>
          </a:xfrm>
          <a:prstGeom prst="rect">
            <a:avLst/>
          </a:prstGeom>
          <a:solidFill>
            <a:srgbClr val="E031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Označba mesta besedila 20">
            <a:extLst>
              <a:ext uri="{FF2B5EF4-FFF2-40B4-BE49-F238E27FC236}">
                <a16:creationId xmlns:a16="http://schemas.microsoft.com/office/drawing/2014/main" id="{0D1EBA87-5332-CECA-FE43-C2F41B79A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89741" y="2436781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6" name="Označba mesta besedila 22">
            <a:extLst>
              <a:ext uri="{FF2B5EF4-FFF2-40B4-BE49-F238E27FC236}">
                <a16:creationId xmlns:a16="http://schemas.microsoft.com/office/drawing/2014/main" id="{ED7D6446-7B08-6F5F-FEE6-F287EFC27B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9740" y="3005226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22" name="Pravokotnik 21">
            <a:extLst>
              <a:ext uri="{FF2B5EF4-FFF2-40B4-BE49-F238E27FC236}">
                <a16:creationId xmlns:a16="http://schemas.microsoft.com/office/drawing/2014/main" id="{1D8933C3-E1CF-527A-E325-CEDBBD2E889A}"/>
              </a:ext>
            </a:extLst>
          </p:cNvPr>
          <p:cNvSpPr/>
          <p:nvPr userDrawn="1"/>
        </p:nvSpPr>
        <p:spPr>
          <a:xfrm>
            <a:off x="7122837" y="4284960"/>
            <a:ext cx="5069163" cy="1848179"/>
          </a:xfrm>
          <a:prstGeom prst="rect">
            <a:avLst/>
          </a:prstGeom>
          <a:solidFill>
            <a:srgbClr val="9B9B9D"/>
          </a:solidFill>
          <a:ln>
            <a:solidFill>
              <a:srgbClr val="9B9B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4" name="Označba mesta besedila 20">
            <a:extLst>
              <a:ext uri="{FF2B5EF4-FFF2-40B4-BE49-F238E27FC236}">
                <a16:creationId xmlns:a16="http://schemas.microsoft.com/office/drawing/2014/main" id="{573C9C10-017F-56AA-9A1F-6EC1CA0C85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5541" y="4645720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25" name="Označba mesta besedila 22">
            <a:extLst>
              <a:ext uri="{FF2B5EF4-FFF2-40B4-BE49-F238E27FC236}">
                <a16:creationId xmlns:a16="http://schemas.microsoft.com/office/drawing/2014/main" id="{6DEDE09E-A76D-667B-6E10-FD9E02CCF60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55540" y="5214165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26" name="Pravokotnik 25">
            <a:extLst>
              <a:ext uri="{FF2B5EF4-FFF2-40B4-BE49-F238E27FC236}">
                <a16:creationId xmlns:a16="http://schemas.microsoft.com/office/drawing/2014/main" id="{8F1FAC28-8230-2E8C-01E8-B07E91637DDA}"/>
              </a:ext>
            </a:extLst>
          </p:cNvPr>
          <p:cNvSpPr/>
          <p:nvPr userDrawn="1"/>
        </p:nvSpPr>
        <p:spPr>
          <a:xfrm>
            <a:off x="0" y="4284960"/>
            <a:ext cx="6720688" cy="1848179"/>
          </a:xfrm>
          <a:prstGeom prst="rect">
            <a:avLst/>
          </a:prstGeom>
          <a:solidFill>
            <a:srgbClr val="7A7A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7" name="Označba mesta besedila 20">
            <a:extLst>
              <a:ext uri="{FF2B5EF4-FFF2-40B4-BE49-F238E27FC236}">
                <a16:creationId xmlns:a16="http://schemas.microsoft.com/office/drawing/2014/main" id="{138DDAD9-86E9-D5D5-19D5-0C2188F789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99441" y="4645720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28" name="Označba mesta besedila 22">
            <a:extLst>
              <a:ext uri="{FF2B5EF4-FFF2-40B4-BE49-F238E27FC236}">
                <a16:creationId xmlns:a16="http://schemas.microsoft.com/office/drawing/2014/main" id="{72E67FB2-DE24-CA47-8367-0C7EE8C6D3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99440" y="5214165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31" name="Naslov 1">
            <a:extLst>
              <a:ext uri="{FF2B5EF4-FFF2-40B4-BE49-F238E27FC236}">
                <a16:creationId xmlns:a16="http://schemas.microsoft.com/office/drawing/2014/main" id="{C8CD690C-6063-7683-1D0A-17AF44E355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600075"/>
            <a:ext cx="6705600" cy="122872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</p:spTree>
    <p:extLst>
      <p:ext uri="{BB962C8B-B14F-4D97-AF65-F5344CB8AC3E}">
        <p14:creationId xmlns:p14="http://schemas.microsoft.com/office/powerpoint/2010/main" val="31291812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kaz podatkov s stolp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25F3C74-5AA0-1CED-11E3-8227B1439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18. 09. 2026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E9B7E1E-9598-C0B7-95FF-357C6CEE7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DE89965-3561-C719-4EFB-98510AC9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2" name="Pravokotnik 11">
            <a:extLst>
              <a:ext uri="{FF2B5EF4-FFF2-40B4-BE49-F238E27FC236}">
                <a16:creationId xmlns:a16="http://schemas.microsoft.com/office/drawing/2014/main" id="{7B3F235B-08F0-DAF9-A05C-37D7A880979B}"/>
              </a:ext>
            </a:extLst>
          </p:cNvPr>
          <p:cNvSpPr/>
          <p:nvPr userDrawn="1"/>
        </p:nvSpPr>
        <p:spPr>
          <a:xfrm>
            <a:off x="728663" y="2524062"/>
            <a:ext cx="2228851" cy="4333938"/>
          </a:xfrm>
          <a:prstGeom prst="rect">
            <a:avLst/>
          </a:prstGeom>
          <a:solidFill>
            <a:srgbClr val="E031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Označba mesta besedila 20">
            <a:extLst>
              <a:ext uri="{FF2B5EF4-FFF2-40B4-BE49-F238E27FC236}">
                <a16:creationId xmlns:a16="http://schemas.microsoft.com/office/drawing/2014/main" id="{0D1EBA87-5332-CECA-FE43-C2F41B79A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37896" y="2884822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6" name="Označba mesta besedila 22">
            <a:extLst>
              <a:ext uri="{FF2B5EF4-FFF2-40B4-BE49-F238E27FC236}">
                <a16:creationId xmlns:a16="http://schemas.microsoft.com/office/drawing/2014/main" id="{ED7D6446-7B08-6F5F-FEE6-F287EFC27B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7896" y="3453267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7" name="Pravokotnik 6">
            <a:extLst>
              <a:ext uri="{FF2B5EF4-FFF2-40B4-BE49-F238E27FC236}">
                <a16:creationId xmlns:a16="http://schemas.microsoft.com/office/drawing/2014/main" id="{1950D825-7AE1-4746-BF0E-A19765E3C877}"/>
              </a:ext>
            </a:extLst>
          </p:cNvPr>
          <p:cNvSpPr/>
          <p:nvPr userDrawn="1"/>
        </p:nvSpPr>
        <p:spPr>
          <a:xfrm>
            <a:off x="3484131" y="4499827"/>
            <a:ext cx="2228851" cy="2358173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Označba mesta besedila 20">
            <a:extLst>
              <a:ext uri="{FF2B5EF4-FFF2-40B4-BE49-F238E27FC236}">
                <a16:creationId xmlns:a16="http://schemas.microsoft.com/office/drawing/2014/main" id="{2BD1CF8C-7613-9363-5C2A-AC8BEB5375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3364" y="4860587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9" name="Označba mesta besedila 22">
            <a:extLst>
              <a:ext uri="{FF2B5EF4-FFF2-40B4-BE49-F238E27FC236}">
                <a16:creationId xmlns:a16="http://schemas.microsoft.com/office/drawing/2014/main" id="{BFAF5138-5C6A-B73F-2B8E-664F9D0558A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3364" y="5429032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0" name="Pravokotnik 9">
            <a:extLst>
              <a:ext uri="{FF2B5EF4-FFF2-40B4-BE49-F238E27FC236}">
                <a16:creationId xmlns:a16="http://schemas.microsoft.com/office/drawing/2014/main" id="{B92CD3DE-AB1B-B1D6-407C-114F8B1FEA02}"/>
              </a:ext>
            </a:extLst>
          </p:cNvPr>
          <p:cNvSpPr/>
          <p:nvPr userDrawn="1"/>
        </p:nvSpPr>
        <p:spPr>
          <a:xfrm>
            <a:off x="6239599" y="2884822"/>
            <a:ext cx="2228851" cy="3973178"/>
          </a:xfrm>
          <a:prstGeom prst="rect">
            <a:avLst/>
          </a:prstGeom>
          <a:solidFill>
            <a:srgbClr val="7A7A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Označba mesta besedila 20">
            <a:extLst>
              <a:ext uri="{FF2B5EF4-FFF2-40B4-BE49-F238E27FC236}">
                <a16:creationId xmlns:a16="http://schemas.microsoft.com/office/drawing/2014/main" id="{3CF2BA45-3E80-713C-9208-552CFD0BEE4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48832" y="3245582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4" name="Označba mesta besedila 22">
            <a:extLst>
              <a:ext uri="{FF2B5EF4-FFF2-40B4-BE49-F238E27FC236}">
                <a16:creationId xmlns:a16="http://schemas.microsoft.com/office/drawing/2014/main" id="{C343C89E-F873-DB48-0880-F68EE1AAD83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48832" y="3814027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7" name="Pravokotnik 16">
            <a:extLst>
              <a:ext uri="{FF2B5EF4-FFF2-40B4-BE49-F238E27FC236}">
                <a16:creationId xmlns:a16="http://schemas.microsoft.com/office/drawing/2014/main" id="{341210A8-CE4D-CC2B-75FC-EB215A2FF10D}"/>
              </a:ext>
            </a:extLst>
          </p:cNvPr>
          <p:cNvSpPr/>
          <p:nvPr userDrawn="1"/>
        </p:nvSpPr>
        <p:spPr>
          <a:xfrm>
            <a:off x="8995068" y="3656348"/>
            <a:ext cx="2228851" cy="3201652"/>
          </a:xfrm>
          <a:prstGeom prst="rect">
            <a:avLst/>
          </a:prstGeom>
          <a:solidFill>
            <a:srgbClr val="9B9B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" name="Označba mesta besedila 20">
            <a:extLst>
              <a:ext uri="{FF2B5EF4-FFF2-40B4-BE49-F238E27FC236}">
                <a16:creationId xmlns:a16="http://schemas.microsoft.com/office/drawing/2014/main" id="{7244390F-CF0B-BBE7-F964-C62B4F52983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04301" y="4017107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9" name="Označba mesta besedila 22">
            <a:extLst>
              <a:ext uri="{FF2B5EF4-FFF2-40B4-BE49-F238E27FC236}">
                <a16:creationId xmlns:a16="http://schemas.microsoft.com/office/drawing/2014/main" id="{11843B14-1586-8A74-C502-70C02C4D318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04301" y="4585552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20" name="Naslov 1">
            <a:extLst>
              <a:ext uri="{FF2B5EF4-FFF2-40B4-BE49-F238E27FC236}">
                <a16:creationId xmlns:a16="http://schemas.microsoft.com/office/drawing/2014/main" id="{D58BE308-2982-CE14-75D9-97E0F6F358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600075"/>
            <a:ext cx="6705600" cy="122872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</p:spTree>
    <p:extLst>
      <p:ext uri="{BB962C8B-B14F-4D97-AF65-F5344CB8AC3E}">
        <p14:creationId xmlns:p14="http://schemas.microsoft.com/office/powerpoint/2010/main" val="4560925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3B300E7B-29A3-CD95-2425-7DC5890A1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1B35-11A5-456D-9C1F-A4115C79D341}" type="datetime1">
              <a:rPr lang="sl-SI" smtClean="0"/>
              <a:t>18. 09. 2026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D2641BFE-8EE8-E824-20ED-AD7BE8D0E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8EFE7EF4-E675-5CE6-57F1-BE6434167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t>‹#›</a:t>
            </a:fld>
            <a:endParaRPr lang="sl-SI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9F5CC011-B618-7A55-826B-B13EC6C017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4" y="136525"/>
            <a:ext cx="1181731" cy="81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308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dnji diapozitiv (siv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DF23B87E-DEB4-D607-DFC5-33A0524BC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3" name="Označba mesta besedila 12">
            <a:extLst>
              <a:ext uri="{FF2B5EF4-FFF2-40B4-BE49-F238E27FC236}">
                <a16:creationId xmlns:a16="http://schemas.microsoft.com/office/drawing/2014/main" id="{73451356-BFD6-E221-5F67-82A3E0B06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09725" y="5802313"/>
            <a:ext cx="3848100" cy="73659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sz="1600" dirty="0"/>
              <a:t>Avtor in kontakt</a:t>
            </a:r>
            <a:endParaRPr lang="sl-SI" dirty="0"/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05D5C621-9D08-6F66-3444-A13EF78CC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9713" y="718032"/>
            <a:ext cx="8597348" cy="31058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endParaRPr lang="sl-SI" dirty="0"/>
          </a:p>
        </p:txBody>
      </p:sp>
      <p:pic>
        <p:nvPicPr>
          <p:cNvPr id="2" name="Grafika 5">
            <a:extLst>
              <a:ext uri="{FF2B5EF4-FFF2-40B4-BE49-F238E27FC236}">
                <a16:creationId xmlns:a16="http://schemas.microsoft.com/office/drawing/2014/main" id="{20758B4E-98D7-2789-094F-0B6A6B13AC7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D74B60-D544-0421-EC3E-9C30646F12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842" y="715255"/>
            <a:ext cx="1914358" cy="71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411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dnji diapozitiv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DF23B87E-DEB4-D607-DFC5-33A0524BC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3" name="Označba mesta besedila 12">
            <a:extLst>
              <a:ext uri="{FF2B5EF4-FFF2-40B4-BE49-F238E27FC236}">
                <a16:creationId xmlns:a16="http://schemas.microsoft.com/office/drawing/2014/main" id="{73451356-BFD6-E221-5F67-82A3E0B06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09725" y="5802313"/>
            <a:ext cx="3848100" cy="73659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sz="1600" dirty="0"/>
              <a:t>Avtor in kontakt</a:t>
            </a:r>
            <a:endParaRPr lang="sl-SI" dirty="0"/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C6F7A66E-B5C9-7F42-8062-A7A007B47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9713" y="718032"/>
            <a:ext cx="8597348" cy="31058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endParaRPr lang="sl-SI" dirty="0"/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4C42E125-0F75-5C27-BF0B-E1B4E5B5DBD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1DE7D0-9B0C-C47A-F671-B3FAF3D108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842" y="715255"/>
            <a:ext cx="1914358" cy="71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317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dnji diapozitiv (siv s sliko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DF23B87E-DEB4-D607-DFC5-33A0524BC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3" name="Označba mesta besedila 12">
            <a:extLst>
              <a:ext uri="{FF2B5EF4-FFF2-40B4-BE49-F238E27FC236}">
                <a16:creationId xmlns:a16="http://schemas.microsoft.com/office/drawing/2014/main" id="{73451356-BFD6-E221-5F67-82A3E0B06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09725" y="5802313"/>
            <a:ext cx="3848100" cy="73659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sz="1600" dirty="0"/>
              <a:t>Avtor in kontakt</a:t>
            </a:r>
            <a:endParaRPr lang="sl-SI" dirty="0"/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BCA3102C-0DC0-9424-6F5E-78034E045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9713" y="718032"/>
            <a:ext cx="8597348" cy="31058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endParaRPr lang="sl-SI" dirty="0"/>
          </a:p>
        </p:txBody>
      </p:sp>
      <p:pic>
        <p:nvPicPr>
          <p:cNvPr id="2" name="Grafika 5">
            <a:extLst>
              <a:ext uri="{FF2B5EF4-FFF2-40B4-BE49-F238E27FC236}">
                <a16:creationId xmlns:a16="http://schemas.microsoft.com/office/drawing/2014/main" id="{318B5995-C195-4CEE-29B0-089BA1C3E0C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021115-2CC5-ADAB-07EB-467D9FB145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842" y="715255"/>
            <a:ext cx="1914358" cy="71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635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E6CF85C-EEE3-47CC-8CBE-00AF9F96B6E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2" y="1078860"/>
            <a:ext cx="11160000" cy="611828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A633A5AD-F352-44FD-AE74-7203961DF29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2" y="1825626"/>
            <a:ext cx="11160000" cy="477329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66745367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697F0DEF-6724-AAAD-86EB-217DEB8A2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67F798C-E23E-F232-34BC-999145B82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CFE8D93-7515-CA0D-DB1D-A05C5A509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073238D-C30F-4C53-AE0B-75EDF3ABF15F}" type="datetime1">
              <a:rPr lang="sl-SI" smtClean="0"/>
              <a:t>18. 09. 2026</a:t>
            </a:fld>
            <a:endParaRPr lang="sl-SI" dirty="0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5946DC4-0B7C-C743-AC9B-A8D380E9EF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l-SI" dirty="0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9CE4054-58CF-AD12-1849-3A44746C0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90" y="6127750"/>
            <a:ext cx="7643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2090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9" r:id="rId3"/>
    <p:sldLayoutId id="2147483684" r:id="rId4"/>
    <p:sldLayoutId id="2147483665" r:id="rId5"/>
    <p:sldLayoutId id="2147483673" r:id="rId6"/>
    <p:sldLayoutId id="2147483672" r:id="rId7"/>
    <p:sldLayoutId id="2147483663" r:id="rId8"/>
    <p:sldLayoutId id="2147483674" r:id="rId9"/>
    <p:sldLayoutId id="2147483675" r:id="rId10"/>
    <p:sldLayoutId id="2147483688" r:id="rId11"/>
    <p:sldLayoutId id="2147483650" r:id="rId12"/>
    <p:sldLayoutId id="2147483694" r:id="rId13"/>
    <p:sldLayoutId id="2147483689" r:id="rId14"/>
    <p:sldLayoutId id="2147483662" r:id="rId15"/>
    <p:sldLayoutId id="2147483652" r:id="rId16"/>
    <p:sldLayoutId id="2147483653" r:id="rId17"/>
    <p:sldLayoutId id="2147483681" r:id="rId18"/>
    <p:sldLayoutId id="2147483654" r:id="rId19"/>
    <p:sldLayoutId id="2147483679" r:id="rId20"/>
    <p:sldLayoutId id="2147483680" r:id="rId21"/>
    <p:sldLayoutId id="2147483687" r:id="rId22"/>
    <p:sldLayoutId id="2147483667" r:id="rId23"/>
    <p:sldLayoutId id="2147483686" r:id="rId24"/>
    <p:sldLayoutId id="2147483690" r:id="rId25"/>
    <p:sldLayoutId id="2147483692" r:id="rId26"/>
    <p:sldLayoutId id="2147483693" r:id="rId27"/>
    <p:sldLayoutId id="2147483655" r:id="rId28"/>
    <p:sldLayoutId id="2147483666" r:id="rId29"/>
    <p:sldLayoutId id="2147483676" r:id="rId30"/>
    <p:sldLayoutId id="2147483677" r:id="rId31"/>
    <p:sldLayoutId id="2147483695" r:id="rId3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8595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70491-6C2F-22AA-A9BE-B4A64534A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9713" y="718032"/>
            <a:ext cx="9872207" cy="3191258"/>
          </a:xfrm>
        </p:spPr>
        <p:txBody>
          <a:bodyPr>
            <a:normAutofit/>
          </a:bodyPr>
          <a:lstStyle/>
          <a:p>
            <a:r>
              <a:rPr lang="sl-SI" dirty="0"/>
              <a:t>Pravne podlage za odprto znanost v Evropskem raziskovalnem prostoru, vključno s Slovenijo</a:t>
            </a:r>
            <a:endParaRPr lang="en-S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DECCBB-2FF2-2E02-FD18-3C4396E04D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/>
              <a:t>Mojca Kotar</a:t>
            </a:r>
          </a:p>
          <a:p>
            <a:r>
              <a:rPr lang="sl-SI" dirty="0"/>
              <a:t>Univerza v Ljubljani</a:t>
            </a:r>
          </a:p>
          <a:p>
            <a:endParaRPr lang="sl-SI" dirty="0"/>
          </a:p>
          <a:p>
            <a:endParaRPr lang="en-SI" dirty="0"/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98AF353E-A680-89BE-C15F-2465C78C6F42}"/>
              </a:ext>
            </a:extLst>
          </p:cNvPr>
          <p:cNvSpPr txBox="1"/>
          <p:nvPr/>
        </p:nvSpPr>
        <p:spPr>
          <a:xfrm>
            <a:off x="1679713" y="5384800"/>
            <a:ext cx="7081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SEALL, </a:t>
            </a:r>
            <a:r>
              <a:rPr lang="sl-SI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Mednarodna konferenca pravnih in sorodnih knjižnic jugovzhodne Evrope</a:t>
            </a:r>
          </a:p>
          <a:p>
            <a:r>
              <a:rPr lang="sl-SI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Univerza v Ljubljani Pravna fakulteta, 24. 9. 2026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BA03CE7F-B499-CD25-7EC0-90610D2FC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254" y="6089559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C9944D-062C-5867-5E5C-5EDADC7FD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Odprta znanost je znanost, ki temelji na transparentnosti, sodelovanju in deljenju rezultatov znanstvenih raziskav v raziskovalni skupnosti in splošni javnosti</a:t>
            </a:r>
          </a:p>
        </p:txBody>
      </p:sp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9E372D54-739D-7D65-6E9C-484C5A797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2</a:t>
            </a:fld>
            <a:endParaRPr lang="sl-SI" dirty="0"/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7792B550-1732-EA52-ABD8-179C8E28E07D}"/>
              </a:ext>
            </a:extLst>
          </p:cNvPr>
          <p:cNvSpPr txBox="1"/>
          <p:nvPr/>
        </p:nvSpPr>
        <p:spPr>
          <a:xfrm>
            <a:off x="1747520" y="5984240"/>
            <a:ext cx="477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https://terminoloski.slovenscina.eu/termin/39024</a:t>
            </a:r>
            <a:endParaRPr lang="sl-SI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942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številke diapozitiva 1">
            <a:extLst>
              <a:ext uri="{FF2B5EF4-FFF2-40B4-BE49-F238E27FC236}">
                <a16:creationId xmlns:a16="http://schemas.microsoft.com/office/drawing/2014/main" id="{4F218171-2025-C25D-71FA-FC839FBCC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t>3</a:t>
            </a:fld>
            <a:endParaRPr lang="sl-SI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E7EE6929-4C24-53F3-221E-15DC92724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0949"/>
            <a:ext cx="7100268" cy="4799715"/>
          </a:xfrm>
          <a:prstGeom prst="rect">
            <a:avLst/>
          </a:prstGeom>
        </p:spPr>
      </p:pic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B01D1C0C-143D-6A15-5EA2-7FCAF3DA011D}"/>
              </a:ext>
            </a:extLst>
          </p:cNvPr>
          <p:cNvSpPr txBox="1"/>
          <p:nvPr/>
        </p:nvSpPr>
        <p:spPr>
          <a:xfrm>
            <a:off x="142240" y="6268720"/>
            <a:ext cx="579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>
                <a:latin typeface="Arial" panose="020B0604020202020204" pitchFamily="34" charset="0"/>
                <a:cs typeface="Arial" panose="020B0604020202020204" pitchFamily="34" charset="0"/>
              </a:rPr>
              <a:t>https://www.unesco.org/en/open-science/about</a:t>
            </a:r>
            <a:endParaRPr lang="sl-SI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ADE5D9CE-9F49-6BD8-5800-44B21EF1C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268" y="261093"/>
            <a:ext cx="4904865" cy="631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5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EE26498-8584-2719-FD38-CD46482D7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b="0" dirty="0"/>
              <a:t>Evropski raziskovalni prostor (ERA) je enotni prostor držav članic Evropske unije in pridruženih držav, kjer omogočamo prost pretok raziskovalk in raziskovalcev, znanja in tehnologij. </a:t>
            </a:r>
            <a:br>
              <a:rPr lang="sl-SI" b="0" dirty="0"/>
            </a:br>
            <a:br>
              <a:rPr lang="sl-SI" b="0" dirty="0"/>
            </a:br>
            <a:r>
              <a:rPr lang="sl-SI" b="0" dirty="0"/>
              <a:t>S tem krepimo evropsko znanost, povečujemo učinkovitost raziskav in inovacij ter pospešujemo prenos znanja v gospodarstvo in družbo.</a:t>
            </a:r>
            <a:endParaRPr lang="sl-SI" dirty="0"/>
          </a:p>
        </p:txBody>
      </p:sp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0DCC5925-44E3-2BF9-5093-DFEC361A8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4</a:t>
            </a:fld>
            <a:endParaRPr lang="sl-SI" dirty="0"/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6598CC93-20E9-37C6-7ACE-08BA3E21B159}"/>
              </a:ext>
            </a:extLst>
          </p:cNvPr>
          <p:cNvSpPr txBox="1"/>
          <p:nvPr/>
        </p:nvSpPr>
        <p:spPr>
          <a:xfrm>
            <a:off x="1706880" y="5902960"/>
            <a:ext cx="5496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https://www.gov.si/zbirke/projekti-in-programi/era/</a:t>
            </a:r>
            <a:endParaRPr lang="sl-SI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58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3C633C-7416-B7E1-A8E8-D4C3062F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80" y="314960"/>
            <a:ext cx="9397999" cy="650240"/>
          </a:xfrm>
        </p:spPr>
        <p:txBody>
          <a:bodyPr/>
          <a:lstStyle/>
          <a:p>
            <a:r>
              <a:rPr lang="sl-SI" dirty="0"/>
              <a:t>Ključne horizontalne politike ERA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6ABD8FF-0BB2-D65C-C39C-F7586DA9E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120" y="1228090"/>
            <a:ext cx="10810239" cy="516255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sl-SI" b="1" dirty="0"/>
              <a:t>odprta znanost</a:t>
            </a:r>
          </a:p>
          <a:p>
            <a:pPr marL="514350" indent="-514350">
              <a:buFont typeface="+mj-lt"/>
              <a:buAutoNum type="arabicPeriod"/>
            </a:pPr>
            <a:r>
              <a:rPr lang="sl-SI" dirty="0"/>
              <a:t>raziskovalne infrastrukture</a:t>
            </a:r>
          </a:p>
          <a:p>
            <a:pPr marL="514350" indent="-514350">
              <a:buFont typeface="+mj-lt"/>
              <a:buAutoNum type="arabicPeriod"/>
            </a:pPr>
            <a:r>
              <a:rPr lang="sl-SI" dirty="0"/>
              <a:t>enakost spolov in vključevanje</a:t>
            </a:r>
          </a:p>
          <a:p>
            <a:pPr marL="514350" indent="-514350">
              <a:buFont typeface="+mj-lt"/>
              <a:buAutoNum type="arabicPeriod"/>
            </a:pPr>
            <a:r>
              <a:rPr lang="sl-SI" dirty="0"/>
              <a:t>raziskovalne kariere in mobilnost</a:t>
            </a:r>
          </a:p>
          <a:p>
            <a:pPr marL="514350" indent="-514350">
              <a:buFont typeface="+mj-lt"/>
              <a:buAutoNum type="arabicPeriod"/>
            </a:pPr>
            <a:r>
              <a:rPr lang="sl-SI" b="1" dirty="0"/>
              <a:t>reforma vrednotenja raziskovalnega dela</a:t>
            </a:r>
          </a:p>
          <a:p>
            <a:pPr marL="514350" indent="-514350">
              <a:buFont typeface="+mj-lt"/>
              <a:buAutoNum type="arabicPeriod"/>
            </a:pPr>
            <a:r>
              <a:rPr lang="sl-SI" dirty="0"/>
              <a:t>prenos znanja</a:t>
            </a:r>
          </a:p>
          <a:p>
            <a:pPr marL="514350" indent="-514350">
              <a:buFont typeface="+mj-lt"/>
              <a:buAutoNum type="arabicPeriod"/>
            </a:pPr>
            <a:r>
              <a:rPr lang="sl-SI" dirty="0"/>
              <a:t>mednarodno sodelovanje</a:t>
            </a:r>
          </a:p>
          <a:p>
            <a:pPr marL="514350" indent="-514350">
              <a:buFont typeface="+mj-lt"/>
              <a:buAutoNum type="arabicPeriod"/>
            </a:pPr>
            <a:r>
              <a:rPr lang="sl-SI" dirty="0"/>
              <a:t>povezovanje raziskav z zelenim prehodom</a:t>
            </a:r>
          </a:p>
          <a:p>
            <a:pPr marL="514350" indent="-514350">
              <a:buFont typeface="+mj-lt"/>
              <a:buAutoNum type="arabicPeriod"/>
            </a:pPr>
            <a:r>
              <a:rPr lang="sl-SI" dirty="0"/>
              <a:t>povezovanje raziskav in visokošolskega izobraževanje</a:t>
            </a:r>
          </a:p>
          <a:p>
            <a:pPr marL="514350" indent="-514350">
              <a:buFont typeface="+mj-lt"/>
              <a:buAutoNum type="arabicPeriod"/>
            </a:pPr>
            <a:r>
              <a:rPr lang="sl-SI" b="1" dirty="0"/>
              <a:t>občanska znanost</a:t>
            </a:r>
          </a:p>
          <a:p>
            <a:pPr marL="514350" indent="-514350">
              <a:buFont typeface="+mj-lt"/>
              <a:buAutoNum type="arabicPeriod"/>
            </a:pPr>
            <a:r>
              <a:rPr lang="sl-SI" dirty="0"/>
              <a:t>dostop do odličnosti</a:t>
            </a:r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592E29C0-55A0-B978-6516-71C1390B2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5</a:t>
            </a:fld>
            <a:endParaRPr lang="sl-SI" dirty="0"/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32B8C508-BEAB-E1BD-63FC-C2495762AA0A}"/>
              </a:ext>
            </a:extLst>
          </p:cNvPr>
          <p:cNvSpPr txBox="1"/>
          <p:nvPr/>
        </p:nvSpPr>
        <p:spPr>
          <a:xfrm>
            <a:off x="1097280" y="6390640"/>
            <a:ext cx="6492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>
                <a:latin typeface="Arial" panose="020B0604020202020204" pitchFamily="34" charset="0"/>
                <a:cs typeface="Arial" panose="020B0604020202020204" pitchFamily="34" charset="0"/>
              </a:rPr>
              <a:t>https://european-research-area.ec.europa.eu/era-structural-policies-2025-2027</a:t>
            </a:r>
            <a:endParaRPr lang="sl-SI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71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60C4EF-8B45-210A-E3CF-CD761E68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Načela odprte znanosti</a:t>
            </a:r>
            <a:br>
              <a:rPr lang="sl-SI" dirty="0"/>
            </a:br>
            <a:br>
              <a:rPr lang="sl-SI" dirty="0"/>
            </a:br>
            <a:r>
              <a:rPr lang="sl-SI" dirty="0"/>
              <a:t>RAZISKOVALNI PODATKI</a:t>
            </a:r>
            <a:br>
              <a:rPr lang="sl-SI" dirty="0"/>
            </a:br>
            <a:br>
              <a:rPr lang="sl-SI" dirty="0">
                <a:solidFill>
                  <a:schemeClr val="tx1"/>
                </a:solidFill>
              </a:rPr>
            </a:br>
            <a:r>
              <a:rPr lang="sl-SI" dirty="0">
                <a:solidFill>
                  <a:schemeClr val="tx1"/>
                </a:solidFill>
              </a:rPr>
              <a:t>Priprava načrta ravnanja s FAIR raziskovalnimi podatki</a:t>
            </a:r>
            <a:br>
              <a:rPr lang="sl-SI" dirty="0">
                <a:solidFill>
                  <a:schemeClr val="tx1"/>
                </a:solidFill>
              </a:rPr>
            </a:br>
            <a:br>
              <a:rPr lang="sl-SI" dirty="0">
                <a:solidFill>
                  <a:schemeClr val="tx1"/>
                </a:solidFill>
              </a:rPr>
            </a:br>
            <a:r>
              <a:rPr lang="sl-SI" dirty="0">
                <a:solidFill>
                  <a:schemeClr val="tx1"/>
                </a:solidFill>
              </a:rPr>
              <a:t>»Odprt dostop, kolikor je mogoče, zaprt dostop, kolikor je nujno« do raziskovalnih podatkov prek repozitorijev </a:t>
            </a:r>
            <a:br>
              <a:rPr lang="sl-SI" dirty="0">
                <a:solidFill>
                  <a:schemeClr val="tx1"/>
                </a:solidFill>
              </a:rPr>
            </a:br>
            <a:br>
              <a:rPr lang="sl-SI" dirty="0">
                <a:solidFill>
                  <a:schemeClr val="tx1"/>
                </a:solidFill>
              </a:rPr>
            </a:br>
            <a:r>
              <a:rPr lang="sl-SI" dirty="0">
                <a:solidFill>
                  <a:schemeClr val="tx1"/>
                </a:solidFill>
              </a:rPr>
              <a:t>Licenci CC BY ali CC0</a:t>
            </a:r>
            <a:br>
              <a:rPr lang="sl-SI" dirty="0">
                <a:solidFill>
                  <a:schemeClr val="tx1"/>
                </a:solidFill>
              </a:rPr>
            </a:br>
            <a:endParaRPr lang="sl-SI" dirty="0"/>
          </a:p>
        </p:txBody>
      </p:sp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59E74F19-7E26-2EB3-E2A6-4823083F4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6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0321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95346B6-8D1E-E1D7-386C-FA83E1BC9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Načela odprte znanosti</a:t>
            </a:r>
            <a:br>
              <a:rPr lang="sl-SI" dirty="0"/>
            </a:br>
            <a:br>
              <a:rPr lang="sl-SI" dirty="0"/>
            </a:br>
            <a:r>
              <a:rPr lang="sl-SI" dirty="0"/>
              <a:t>PUBLIKACIJE </a:t>
            </a:r>
            <a:br>
              <a:rPr lang="sl-SI" dirty="0"/>
            </a:br>
            <a:br>
              <a:rPr lang="sl-SI" dirty="0"/>
            </a:br>
            <a:r>
              <a:rPr lang="sl-SI" dirty="0">
                <a:solidFill>
                  <a:schemeClr val="tx1"/>
                </a:solidFill>
              </a:rPr>
              <a:t>Takojšnja odprta dostopnost recenziranih publikacij prek repozitorijev</a:t>
            </a:r>
            <a:br>
              <a:rPr lang="sl-SI" dirty="0">
                <a:solidFill>
                  <a:schemeClr val="tx1"/>
                </a:solidFill>
              </a:rPr>
            </a:br>
            <a:br>
              <a:rPr lang="sl-SI" dirty="0">
                <a:solidFill>
                  <a:schemeClr val="tx1"/>
                </a:solidFill>
              </a:rPr>
            </a:br>
            <a:r>
              <a:rPr lang="sl-SI" dirty="0">
                <a:solidFill>
                  <a:schemeClr val="tx1"/>
                </a:solidFill>
              </a:rPr>
              <a:t>Licenca CC BY</a:t>
            </a:r>
            <a:br>
              <a:rPr lang="sl-SI" dirty="0">
                <a:solidFill>
                  <a:schemeClr val="tx1"/>
                </a:solidFill>
              </a:rPr>
            </a:br>
            <a:endParaRPr lang="sl-SI" dirty="0"/>
          </a:p>
        </p:txBody>
      </p:sp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3165CE2C-E283-F93E-4FC2-785663DB6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7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69379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DC6762-D4D9-DAD6-1980-61AA646B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793645"/>
            <a:ext cx="11160000" cy="611828"/>
          </a:xfrm>
        </p:spPr>
        <p:txBody>
          <a:bodyPr>
            <a:normAutofit fontScale="90000"/>
          </a:bodyPr>
          <a:lstStyle/>
          <a:p>
            <a:r>
              <a:rPr lang="sl-SI" b="1" dirty="0">
                <a:solidFill>
                  <a:schemeClr val="tx1"/>
                </a:solidFill>
              </a:rPr>
              <a:t>Pravne podlage za odprto znanost na ravni EU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2DAED57-6A9E-A34D-9F49-32932FAB6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522" y="1958441"/>
            <a:ext cx="11160000" cy="477329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l-SI" b="1" dirty="0">
                <a:solidFill>
                  <a:schemeClr val="tx1"/>
                </a:solidFill>
              </a:rPr>
              <a:t>Zaključki Sveta EU</a:t>
            </a:r>
            <a:r>
              <a:rPr lang="sl-SI" dirty="0">
                <a:solidFill>
                  <a:schemeClr val="tx1"/>
                </a:solidFill>
              </a:rPr>
              <a:t>, npr. o vrednotenju raziskav in odprti znanosti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Direktiva (EU) 2019/1024 Evropskega parlamenta in Sveta z dne 20. junija 2019 </a:t>
            </a:r>
            <a:r>
              <a:rPr lang="sl-SI" b="1" dirty="0">
                <a:solidFill>
                  <a:schemeClr val="tx1"/>
                </a:solidFill>
              </a:rPr>
              <a:t>o odprtih podatkih in ponovni uporabi informacij javnega sektorja (prenovitev), 10. čl.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Obzorje Evropa (Evropska komisija, 2021–2027), </a:t>
            </a:r>
            <a:r>
              <a:rPr lang="sl-SI" b="1" dirty="0">
                <a:solidFill>
                  <a:schemeClr val="tx1"/>
                </a:solidFill>
              </a:rPr>
              <a:t>17. čl. pogodbe o sofinanciranju projekta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36695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D8D3ABC-7AB3-2C9A-F056-5A513BFBE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469260"/>
            <a:ext cx="11160000" cy="611828"/>
          </a:xfrm>
        </p:spPr>
        <p:txBody>
          <a:bodyPr>
            <a:normAutofit fontScale="90000"/>
          </a:bodyPr>
          <a:lstStyle/>
          <a:p>
            <a:r>
              <a:rPr lang="sl-SI" b="1" dirty="0">
                <a:solidFill>
                  <a:schemeClr val="tx1"/>
                </a:solidFill>
              </a:rPr>
              <a:t>Pravne podlage za odprto znanost v Sloveniji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0D4D255-59B5-9F9F-50E9-3E0BC859E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000" y="1195184"/>
            <a:ext cx="11384278" cy="5368176"/>
          </a:xfrm>
        </p:spPr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l-SI" b="1" dirty="0">
                <a:solidFill>
                  <a:schemeClr val="tx1"/>
                </a:solidFill>
              </a:rPr>
              <a:t>Resolucija o znanstvenoraziskovalni in inovacijski strategiji Slovenije 2030, predvsem poglavje 6.2.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/>
                </a:solidFill>
              </a:rPr>
              <a:t>Nacionalna strategija intelektualne lastnine do leta 2030</a:t>
            </a:r>
            <a:endParaRPr lang="sl-SI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b="1" dirty="0">
                <a:solidFill>
                  <a:schemeClr val="tx1"/>
                </a:solidFill>
              </a:rPr>
              <a:t>Akcijski načrt za odprto znanost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Načrt razvoja raziskovalne infrastrukture 2030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b="1" dirty="0">
                <a:solidFill>
                  <a:schemeClr val="tx1"/>
                </a:solidFill>
              </a:rPr>
              <a:t>Zakon o znanstvenoraziskovalni in inovacijski dejavnosti, čl. 40.-42., </a:t>
            </a:r>
            <a:r>
              <a:rPr lang="sl-SI" b="1" dirty="0" err="1">
                <a:solidFill>
                  <a:schemeClr val="tx1"/>
                </a:solidFill>
              </a:rPr>
              <a:t>42.a</a:t>
            </a:r>
            <a:endParaRPr lang="sl-SI" b="1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Zakon o varstvu osebnih podatkov, čl. 68.-70.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Zakon o dostopu do informacij javnega značaja, </a:t>
            </a:r>
            <a:r>
              <a:rPr lang="sl-SI" dirty="0" err="1">
                <a:solidFill>
                  <a:schemeClr val="tx1"/>
                </a:solidFill>
              </a:rPr>
              <a:t>6.č</a:t>
            </a:r>
            <a:r>
              <a:rPr lang="sl-SI" dirty="0">
                <a:solidFill>
                  <a:schemeClr val="tx1"/>
                </a:solidFill>
              </a:rPr>
              <a:t> čl.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b="1" dirty="0">
                <a:solidFill>
                  <a:schemeClr val="tx1"/>
                </a:solidFill>
              </a:rPr>
              <a:t>Uredba o izvajanju znanstvenoraziskovalnega dela v skladu z načeli odprte znanosti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Pravilnik o pogojih za izvajanje knjižnične javne službe, 45(3) čl.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tx1"/>
                </a:solidFill>
              </a:rPr>
              <a:t>Splošni akt o stabilnem financiranju znanstvenoraziskovalne dejavnosti, Priloga 2: Kriteriji, kazalniki, merila in številčne ocene pri zunanji institucionalni evalvaciji</a:t>
            </a:r>
          </a:p>
          <a:p>
            <a:pPr>
              <a:buFont typeface="Arial" panose="020B0604020202020204" pitchFamily="34" charset="0"/>
              <a:buChar char="•"/>
            </a:pPr>
            <a:endParaRPr lang="sl-SI" dirty="0">
              <a:solidFill>
                <a:srgbClr val="C00000"/>
              </a:solidFill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56918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506D01-89F5-F8C4-4CDD-02E656DE6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682" y="585214"/>
            <a:ext cx="11160000" cy="611828"/>
          </a:xfrm>
        </p:spPr>
        <p:txBody>
          <a:bodyPr>
            <a:normAutofit fontScale="90000"/>
          </a:bodyPr>
          <a:lstStyle/>
          <a:p>
            <a:r>
              <a:rPr lang="sl-SI" b="1" dirty="0">
                <a:solidFill>
                  <a:schemeClr val="tx1"/>
                </a:solidFill>
              </a:rPr>
              <a:t>Pravne podlage za odprto znanost na Univerzi v Ljubljani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95CDB63-B9B9-D4E4-74DF-F3B1AB780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2" y="1704588"/>
            <a:ext cx="11160000" cy="477329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l-SI" b="1" dirty="0">
                <a:solidFill>
                  <a:schemeClr val="tx1"/>
                </a:solidFill>
              </a:rPr>
              <a:t>Statut UL</a:t>
            </a:r>
            <a:r>
              <a:rPr lang="sl-SI" dirty="0">
                <a:solidFill>
                  <a:schemeClr val="tx1"/>
                </a:solidFill>
              </a:rPr>
              <a:t>, 6. in 133. čl.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b="1" dirty="0">
                <a:solidFill>
                  <a:schemeClr val="tx1"/>
                </a:solidFill>
              </a:rPr>
              <a:t>Pravilnik o stabilnem financiranju znanstvenoraziskovalne dejavnosti UL</a:t>
            </a:r>
            <a:r>
              <a:rPr lang="sl-SI" dirty="0">
                <a:solidFill>
                  <a:schemeClr val="tx1"/>
                </a:solidFill>
              </a:rPr>
              <a:t>, 25. in 26. čl.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b="1" dirty="0">
                <a:solidFill>
                  <a:schemeClr val="tx1"/>
                </a:solidFill>
              </a:rPr>
              <a:t>Pravilnik o doktorskem študiju UL</a:t>
            </a:r>
            <a:r>
              <a:rPr lang="sl-SI" dirty="0">
                <a:solidFill>
                  <a:schemeClr val="tx1"/>
                </a:solidFill>
              </a:rPr>
              <a:t>, 36., 40., 43., 50. čl.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b="1" dirty="0">
                <a:solidFill>
                  <a:schemeClr val="tx1"/>
                </a:solidFill>
              </a:rPr>
              <a:t>Strategija UL 2022-2027</a:t>
            </a:r>
            <a:r>
              <a:rPr lang="sl-SI" dirty="0">
                <a:solidFill>
                  <a:schemeClr val="tx1"/>
                </a:solidFill>
              </a:rPr>
              <a:t>, točka 7.2, kazalec uspešnosti P2-K6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b="1" dirty="0">
                <a:solidFill>
                  <a:schemeClr val="tx1"/>
                </a:solidFill>
              </a:rPr>
              <a:t>Digitalna strategija UL 2024-2027</a:t>
            </a:r>
            <a:r>
              <a:rPr lang="sl-SI" dirty="0">
                <a:solidFill>
                  <a:schemeClr val="tx1"/>
                </a:solidFill>
              </a:rPr>
              <a:t>, Cilji Raziskovanje </a:t>
            </a:r>
            <a:r>
              <a:rPr lang="sl-SI" dirty="0" err="1">
                <a:solidFill>
                  <a:schemeClr val="tx1"/>
                </a:solidFill>
              </a:rPr>
              <a:t>R.2</a:t>
            </a:r>
            <a:r>
              <a:rPr lang="sl-SI" dirty="0">
                <a:solidFill>
                  <a:schemeClr val="tx1"/>
                </a:solidFill>
              </a:rPr>
              <a:t> in aktivnost 2</a:t>
            </a:r>
          </a:p>
          <a:p>
            <a:r>
              <a:rPr lang="sl-SI" b="1" dirty="0">
                <a:solidFill>
                  <a:schemeClr val="tx1"/>
                </a:solidFill>
              </a:rPr>
              <a:t>Strategija trajnostnosti UL 2025–2030</a:t>
            </a:r>
            <a:r>
              <a:rPr lang="sl-SI" dirty="0">
                <a:solidFill>
                  <a:schemeClr val="tx1"/>
                </a:solidFill>
              </a:rPr>
              <a:t>, področji trajnostnosti </a:t>
            </a:r>
            <a:r>
              <a:rPr lang="sl-SI" dirty="0" err="1">
                <a:solidFill>
                  <a:schemeClr val="tx1"/>
                </a:solidFill>
              </a:rPr>
              <a:t>PT3.2</a:t>
            </a:r>
            <a:r>
              <a:rPr lang="sl-SI" dirty="0">
                <a:solidFill>
                  <a:schemeClr val="tx1"/>
                </a:solidFill>
              </a:rPr>
              <a:t> in </a:t>
            </a:r>
            <a:r>
              <a:rPr lang="sl-SI" dirty="0" err="1">
                <a:solidFill>
                  <a:schemeClr val="tx1"/>
                </a:solidFill>
              </a:rPr>
              <a:t>PT5.3</a:t>
            </a:r>
            <a:endParaRPr lang="sl-SI" dirty="0">
              <a:solidFill>
                <a:schemeClr val="tx1"/>
              </a:solidFill>
            </a:endParaRPr>
          </a:p>
          <a:p>
            <a:r>
              <a:rPr lang="sl-SI" b="1" dirty="0">
                <a:solidFill>
                  <a:schemeClr val="tx1"/>
                </a:solidFill>
              </a:rPr>
              <a:t>Etični kodeks za raziskovalce UL </a:t>
            </a:r>
          </a:p>
        </p:txBody>
      </p:sp>
    </p:spTree>
    <p:extLst>
      <p:ext uri="{BB962C8B-B14F-4D97-AF65-F5344CB8AC3E}">
        <p14:creationId xmlns:p14="http://schemas.microsoft.com/office/powerpoint/2010/main" val="3040322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številke diapozitiva 1">
            <a:extLst>
              <a:ext uri="{FF2B5EF4-FFF2-40B4-BE49-F238E27FC236}">
                <a16:creationId xmlns:a16="http://schemas.microsoft.com/office/drawing/2014/main" id="{81577E56-B0A7-CCF7-7B87-1681F78BE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11</a:t>
            </a:fld>
            <a:endParaRPr lang="sl-SI" dirty="0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B522C30-878B-DC99-5AAB-F1460856CD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sl-SI" sz="2400" dirty="0" err="1"/>
              <a:t>Mojca.Kotar@uni</a:t>
            </a:r>
            <a:r>
              <a:rPr lang="sl-SI" sz="2400" dirty="0"/>
              <a:t>-</a:t>
            </a:r>
            <a:r>
              <a:rPr lang="sl-SI" sz="2400" dirty="0" err="1"/>
              <a:t>lj.si</a:t>
            </a:r>
            <a:r>
              <a:rPr lang="sl-SI" sz="2400" dirty="0"/>
              <a:t> </a:t>
            </a:r>
          </a:p>
        </p:txBody>
      </p:sp>
      <p:sp>
        <p:nvSpPr>
          <p:cNvPr id="4" name="Naslov 3">
            <a:extLst>
              <a:ext uri="{FF2B5EF4-FFF2-40B4-BE49-F238E27FC236}">
                <a16:creationId xmlns:a16="http://schemas.microsoft.com/office/drawing/2014/main" id="{03CB9C64-25D2-05BB-4084-7C8BBE413E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/>
              <a:t>Hvala za pozornost!</a:t>
            </a:r>
          </a:p>
        </p:txBody>
      </p:sp>
    </p:spTree>
    <p:extLst>
      <p:ext uri="{BB962C8B-B14F-4D97-AF65-F5344CB8AC3E}">
        <p14:creationId xmlns:p14="http://schemas.microsoft.com/office/powerpoint/2010/main" val="1401305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algn="l">
          <a:defRPr sz="1400" b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D1680C11684F94D9ECA0146A3633359" ma:contentTypeVersion="0" ma:contentTypeDescription="Ustvari nov dokument." ma:contentTypeScope="" ma:versionID="8b8fc822f3982356d98e98f63fbc068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bc75116dd7c71a50cbc6f7894763ab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2E5205-846F-4A34-96F8-8017E3ED70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6B9D97-6105-45A6-8C18-4A6B3277C97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7C50859-778B-4D6E-9B8A-658C945885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565</Words>
  <Application>Microsoft Office PowerPoint</Application>
  <PresentationFormat>Širokozaslonsko</PresentationFormat>
  <Paragraphs>57</Paragraphs>
  <Slides>11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5" baseType="lpstr">
      <vt:lpstr>Arial</vt:lpstr>
      <vt:lpstr>Calibri</vt:lpstr>
      <vt:lpstr>Univerza Sans</vt:lpstr>
      <vt:lpstr>Officeova tema</vt:lpstr>
      <vt:lpstr>Pravne podlage za odprto znanost v Evropskem raziskovalnem prostoru, vključno s Slovenijo</vt:lpstr>
      <vt:lpstr>Odprta znanost je znanost, ki temelji na transparentnosti, sodelovanju in deljenju rezultatov znanstvenih raziskav v raziskovalni skupnosti in splošni javnosti</vt:lpstr>
      <vt:lpstr>PowerPointova predstavitev</vt:lpstr>
      <vt:lpstr>Evropski raziskovalni prostor (ERA) je enotni prostor držav članic Evropske unije in pridruženih držav, kjer omogočamo prost pretok raziskovalk in raziskovalcev, znanja in tehnologij.   S tem krepimo evropsko znanost, povečujemo učinkovitost raziskav in inovacij ter pospešujemo prenos znanja v gospodarstvo in družbo.</vt:lpstr>
      <vt:lpstr>Ključne horizontalne politike ERA</vt:lpstr>
      <vt:lpstr>Načela odprte znanosti  RAZISKOVALNI PODATKI  Priprava načrta ravnanja s FAIR raziskovalnimi podatki  »Odprt dostop, kolikor je mogoče, zaprt dostop, kolikor je nujno« do raziskovalnih podatkov prek repozitorijev   Licenci CC BY ali CC0 </vt:lpstr>
      <vt:lpstr>Načela odprte znanosti  PUBLIKACIJE   Takojšnja odprta dostopnost recenziranih publikacij prek repozitorijev  Licenca CC BY </vt:lpstr>
      <vt:lpstr>Pravne podlage za odprto znanost na ravni EU</vt:lpstr>
      <vt:lpstr>Pravne podlage za odprto znanost v Sloveniji</vt:lpstr>
      <vt:lpstr>Pravne podlage za odprto znanost na Univerzi v Ljubljani</vt:lpstr>
      <vt:lpstr>Hvala za pozornost!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Naslovni diapozitiv predstavitve</dc:title>
  <dc:creator>Selan, Sandi</dc:creator>
  <cp:lastModifiedBy>Kotar, Mojca</cp:lastModifiedBy>
  <cp:revision>62</cp:revision>
  <dcterms:created xsi:type="dcterms:W3CDTF">2024-03-24T19:03:43Z</dcterms:created>
  <dcterms:modified xsi:type="dcterms:W3CDTF">2026-09-18T20:28:00Z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0x010100AD1680C11684F94D9ECA0146A3633359</vt:lpwstr>
  </property>
</Properties>
</file>