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0" r:id="rId3"/>
    <p:sldId id="261" r:id="rId4"/>
    <p:sldId id="264" r:id="rId5"/>
    <p:sldId id="266" r:id="rId6"/>
    <p:sldId id="265" r:id="rId7"/>
    <p:sldId id="267" r:id="rId8"/>
    <p:sldId id="269" r:id="rId9"/>
    <p:sldId id="268" r:id="rId10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 showGuides="1">
      <p:cViewPr varScale="1">
        <p:scale>
          <a:sx n="153" d="100"/>
          <a:sy n="153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0B98F-E59D-409E-B227-6D9F4B8F2664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BB0183-729B-4ABA-8A47-123C1DB9C5A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85955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19B15-FA04-C2C4-D036-9E21A474A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7C9F04-4444-9C6D-0024-6F6B14436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7567E-84FF-A868-7849-9E57B37A5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27800-A105-84E5-B5BE-7AA660469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8E43F-BD01-BAFF-F29A-B01145BA2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0123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B1B9E-308B-353E-F40C-8EC423112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C96BE-33A0-237E-F163-FFB663273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DB8D6-9C02-4E45-69D0-4DDC0631C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0CBE0-D17C-594B-1B40-03E0E1B8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C33C8-A418-7A26-72B5-8277014F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7417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6A6B-16AB-4928-2454-8027FA6F8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87F94-74CD-7BC9-7719-48AF7A6A3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A67A3-6A81-0914-F47C-8AB9826B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B4173-852C-C2AC-8384-0D4C78C19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28263-9520-5E11-8025-377DAE02D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2115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81AAD-C932-0E88-E77E-685326BD8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953BA-ABB5-1830-0451-2987C4C662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D1EE7A-DC52-DC3D-36F8-6B2623BA1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DAB2F-9276-1E7C-8391-9C11642E1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3555BA-4102-3586-0D96-C1FF6B1E1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17ACB-7CF0-5BEA-25C7-634AA95D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38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6D79C-E85F-9646-F2B7-B074099BB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43699-BAD0-5E02-5F89-C903AF9E7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BBA5E-607D-A06B-AED1-0B72FA559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438F-8B77-EA17-ABD2-942FC763D3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A6FF10-A6BC-6E09-2E8B-0FDDA0A40F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E2DF86-7B55-36A5-727D-2C15B9D8C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FCEADD-A8E4-A7DD-1A69-DB3DC036A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9AB754-579C-4EC6-E6CD-7990F921E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5456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5E767-0899-98DA-4F7E-3C45DEF4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C943BC-8BAD-6BF1-54FE-639587109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54FCBA-5CDA-33F4-6072-CE26E3E46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E46085-CA1E-CE4F-26E8-14019B45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4888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72B124-EC9F-CB9A-B869-67524F5AB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631330-BDDF-D8E8-AD5B-3786FC266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11224-3CC8-B310-B1F5-A5ABDD87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4744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D82CD-3F0F-7C6B-BC10-6B2F3ACB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968E5-7EC9-6855-7D85-3AD8301FD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26366-56E6-BF19-218E-EC6AFB020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9B7D8-FD2B-34B2-9D29-AAB01CB5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F78DD2-BCF5-E527-93DF-F7E927488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4DB74-3C89-E845-4CC1-888750494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66905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F233-4B01-FE15-A9F7-DC20C3A4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B449E6-8D9D-F874-53FE-388CE0EFE2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95329-C07A-68FD-89A8-73A47F591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8DEB0D-5B64-FB2B-C396-96448CAF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F86C6-FDF0-05CC-8428-07D45FF9E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2BCCF-98CC-C479-53C4-E494F976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30251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4118-5F9D-3FCA-7023-BFD08E22A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9A3B3C-3F8B-26C4-18A4-71046A2DE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F5FDD-1835-4481-9AB3-B60201CD8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C1813-3ACD-3D81-8876-19B347702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8522E-9AB0-447E-F300-2338412F2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35114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77DCCE-A7DB-3D8B-A821-6106CBEBC5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580132-9198-02EC-BAD8-9F6CF1D35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9B706-16C0-4131-C622-0C9690FE2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FDBB1-0276-B415-7CDD-5A683175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86D6E-EC9A-8249-ADCF-BAFFFBC5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0872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9395CC-0124-965A-D53B-7101FDA69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D4A09-8AC3-3769-FD2F-C7C40CC9B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51CDE-94A1-3DD5-16EE-CEA07BBCC9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E074AE-B2B0-4BED-AFD6-724F1591B1B6}" type="datetimeFigureOut">
              <a:rPr lang="sl-SI" smtClean="0"/>
              <a:t>23. 09. 2026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B0BB7-6247-1D50-A0ED-E53079386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14F82-428F-8FE9-176E-38C75B27B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4A1744-5FF7-4F17-89F9-F23697063F3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47590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blue background with white dots&#10;&#10;Description automatically generated">
            <a:extLst>
              <a:ext uri="{FF2B5EF4-FFF2-40B4-BE49-F238E27FC236}">
                <a16:creationId xmlns:a16="http://schemas.microsoft.com/office/drawing/2014/main" id="{3771767C-C4C5-A939-8A63-1E1B9E2FCF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" r="-2" b="-2"/>
          <a:stretch/>
        </p:blipFill>
        <p:spPr>
          <a:xfrm>
            <a:off x="19244" y="10"/>
            <a:ext cx="12198588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0EEE3A-A8AE-1ECE-9634-3406E4E6E5FD}"/>
              </a:ext>
            </a:extLst>
          </p:cNvPr>
          <p:cNvSpPr txBox="1"/>
          <p:nvPr/>
        </p:nvSpPr>
        <p:spPr>
          <a:xfrm>
            <a:off x="1166053" y="1924408"/>
            <a:ext cx="10865196" cy="1651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endParaRPr lang="sl-SI" sz="400" b="0" i="0" u="none" strike="noStrike" baseline="30000" dirty="0">
              <a:solidFill>
                <a:schemeClr val="bg1"/>
              </a:solidFill>
              <a:latin typeface="Open Sans" panose="020B0606030504020204" pitchFamily="34" charset="0"/>
            </a:endParaRPr>
          </a:p>
          <a:p>
            <a:pPr marR="0" algn="l" rtl="0"/>
            <a:r>
              <a:rPr lang="sl-SI" sz="2800" baseline="30000" dirty="0">
                <a:solidFill>
                  <a:schemeClr val="bg1"/>
                </a:solidFill>
                <a:latin typeface="Open Sans" panose="020B0606030504020204" pitchFamily="34" charset="0"/>
              </a:rPr>
              <a:t>Tad</a:t>
            </a:r>
            <a:r>
              <a:rPr lang="sl-SI" sz="2800" b="0" i="0" u="none" strike="noStrike" baseline="30000" dirty="0">
                <a:solidFill>
                  <a:schemeClr val="bg1"/>
                </a:solidFill>
                <a:latin typeface="Open Sans" panose="020B0606030504020204" pitchFamily="34" charset="0"/>
              </a:rPr>
              <a:t>ej Mauhar</a:t>
            </a:r>
          </a:p>
          <a:p>
            <a:pPr marR="0" algn="l" rtl="0"/>
            <a:endParaRPr lang="sl-SI" sz="6000" baseline="30000" dirty="0">
              <a:solidFill>
                <a:schemeClr val="bg1"/>
              </a:solidFill>
              <a:latin typeface="Open Sans" panose="020B0606030504020204" pitchFamily="34" charset="0"/>
            </a:endParaRPr>
          </a:p>
          <a:p>
            <a:r>
              <a:rPr lang="pl-PL" sz="5400" b="1" i="0" u="none" strike="noStrike" baseline="30000" dirty="0">
                <a:solidFill>
                  <a:schemeClr val="bg1"/>
                </a:solidFill>
                <a:latin typeface="Open Sans" panose="020B0606030504020204" pitchFamily="34" charset="0"/>
              </a:rPr>
              <a:t>ODPRTA ZNANOST IN VARNOST RAZISKAV</a:t>
            </a:r>
            <a:endParaRPr lang="en-US" sz="5400" b="1" i="0" u="none" strike="noStrike" baseline="30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pic>
        <p:nvPicPr>
          <p:cNvPr id="3" name="Picture 2" descr="A blue and orange logo&#10;&#10;Description automatically generated">
            <a:extLst>
              <a:ext uri="{FF2B5EF4-FFF2-40B4-BE49-F238E27FC236}">
                <a16:creationId xmlns:a16="http://schemas.microsoft.com/office/drawing/2014/main" id="{B51CA241-71B7-78E7-9748-318EB4D69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433" y="5936637"/>
            <a:ext cx="1234737" cy="62516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58DBCB-1650-20B8-33BC-DBE3FC47D26C}"/>
              </a:ext>
            </a:extLst>
          </p:cNvPr>
          <p:cNvCxnSpPr>
            <a:cxnSpLocks/>
          </p:cNvCxnSpPr>
          <p:nvPr/>
        </p:nvCxnSpPr>
        <p:spPr>
          <a:xfrm>
            <a:off x="1264024" y="2296795"/>
            <a:ext cx="47504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9CC5610-EB85-FD17-565D-ECDD38E6D886}"/>
              </a:ext>
            </a:extLst>
          </p:cNvPr>
          <p:cNvSpPr txBox="1"/>
          <p:nvPr/>
        </p:nvSpPr>
        <p:spPr>
          <a:xfrm>
            <a:off x="908774" y="6047416"/>
            <a:ext cx="6187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SEALL 2026: digitalna preobrazba in regionalno povezovanje · Ljubljana, 24. 9. 2026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8A3833-2E58-8CA6-71E3-641FFA734FC7}"/>
              </a:ext>
            </a:extLst>
          </p:cNvPr>
          <p:cNvCxnSpPr/>
          <p:nvPr/>
        </p:nvCxnSpPr>
        <p:spPr>
          <a:xfrm>
            <a:off x="-25832" y="5660264"/>
            <a:ext cx="122436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A grey and black sign with a person in a circle&#10;&#10;Description automatically generated">
            <a:extLst>
              <a:ext uri="{FF2B5EF4-FFF2-40B4-BE49-F238E27FC236}">
                <a16:creationId xmlns:a16="http://schemas.microsoft.com/office/drawing/2014/main" id="{F15AC816-36FB-40F0-8D28-7DC19D989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024" y="4527942"/>
            <a:ext cx="1249752" cy="4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01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46D04-08CB-E430-8428-976F8EBF9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ODPRTA ZNANOST</a:t>
            </a:r>
            <a:endParaRPr lang="sl-SI" sz="3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95A4C-D26E-1394-6E66-4B3FCFFEB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406" y="1361647"/>
            <a:ext cx="10583449" cy="115556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Odpredelitev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en-US" sz="1800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sodoben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pristop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 </a:t>
            </a:r>
            <a:r>
              <a:rPr lang="en-US" sz="1800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znanstvenoraziskovalnemu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delu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ki </a:t>
            </a:r>
            <a:r>
              <a:rPr lang="en-US" sz="1800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temelji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preglednosti</a:t>
            </a:r>
            <a:r>
              <a:rPr lang="en-US" sz="1800" b="1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b="1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sodelovanju</a:t>
            </a:r>
            <a:r>
              <a:rPr lang="en-US" sz="1800" b="1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1800" b="1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deljenju</a:t>
            </a:r>
            <a:r>
              <a:rPr lang="en-US" sz="1800" b="1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rezultatov</a:t>
            </a:r>
            <a:r>
              <a:rPr lang="en-US" sz="1800" b="1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raziskav</a:t>
            </a:r>
            <a:r>
              <a:rPr lang="en-US" sz="1800" b="1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</a:t>
            </a:r>
            <a:r>
              <a:rPr lang="en-US" sz="1800" b="1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raziskovalno</a:t>
            </a:r>
            <a:r>
              <a:rPr lang="en-US" sz="1800" b="1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skupnostjo</a:t>
            </a:r>
            <a:r>
              <a:rPr lang="en-US" sz="1800" b="1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sz="1800" b="1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širšo</a:t>
            </a:r>
            <a:r>
              <a:rPr lang="en-US" sz="1800" b="1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javnostjo</a:t>
            </a:r>
            <a:r>
              <a:rPr lang="en-US" sz="1800" dirty="0">
                <a:solidFill>
                  <a:srgbClr val="0B51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91DE61-EA14-2AD4-6A66-2B08F8B8A103}"/>
              </a:ext>
            </a:extLst>
          </p:cNvPr>
          <p:cNvCxnSpPr>
            <a:cxnSpLocks/>
          </p:cNvCxnSpPr>
          <p:nvPr/>
        </p:nvCxnSpPr>
        <p:spPr>
          <a:xfrm>
            <a:off x="0" y="5660264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orange logo&#10;&#10;Description automatically generated">
            <a:extLst>
              <a:ext uri="{FF2B5EF4-FFF2-40B4-BE49-F238E27FC236}">
                <a16:creationId xmlns:a16="http://schemas.microsoft.com/office/drawing/2014/main" id="{F208BB2A-3162-7115-FAB2-CBF5BCBED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433" y="5936637"/>
            <a:ext cx="1234737" cy="625166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CD6D7E6D-CA15-4FF2-A14A-B4282F94D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467" y="2448336"/>
            <a:ext cx="4561619" cy="3048017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id="{C4B4C285-6271-426A-BEE4-949DF743F1E1}"/>
              </a:ext>
            </a:extLst>
          </p:cNvPr>
          <p:cNvSpPr txBox="1"/>
          <p:nvPr/>
        </p:nvSpPr>
        <p:spPr>
          <a:xfrm>
            <a:off x="924885" y="6048091"/>
            <a:ext cx="620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SEALL 2026: digitalna preobrazba in regionalno povezovanje · Ljubljana, 24. 9. 2026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120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46D04-08CB-E430-8428-976F8EBF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1438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91DE61-EA14-2AD4-6A66-2B08F8B8A103}"/>
              </a:ext>
            </a:extLst>
          </p:cNvPr>
          <p:cNvCxnSpPr>
            <a:cxnSpLocks/>
          </p:cNvCxnSpPr>
          <p:nvPr/>
        </p:nvCxnSpPr>
        <p:spPr>
          <a:xfrm>
            <a:off x="0" y="5660264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orange logo&#10;&#10;Description automatically generated">
            <a:extLst>
              <a:ext uri="{FF2B5EF4-FFF2-40B4-BE49-F238E27FC236}">
                <a16:creationId xmlns:a16="http://schemas.microsoft.com/office/drawing/2014/main" id="{F208BB2A-3162-7115-FAB2-CBF5BCBED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433" y="5936637"/>
            <a:ext cx="1234737" cy="625166"/>
          </a:xfrm>
          <a:prstGeom prst="rect">
            <a:avLst/>
          </a:prstGeom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E76AA7D3-58EC-452F-AE40-F3BA1961826B}"/>
              </a:ext>
            </a:extLst>
          </p:cNvPr>
          <p:cNvSpPr txBox="1"/>
          <p:nvPr/>
        </p:nvSpPr>
        <p:spPr>
          <a:xfrm>
            <a:off x="976062" y="6089565"/>
            <a:ext cx="6119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SEALL 2026: digitalna preobrazba in regionalno povezovanje · Ljubljana, 24. 9. 2026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Označba mesta vsebine 2">
            <a:extLst>
              <a:ext uri="{FF2B5EF4-FFF2-40B4-BE49-F238E27FC236}">
                <a16:creationId xmlns:a16="http://schemas.microsoft.com/office/drawing/2014/main" id="{0762B58D-BD00-4F24-8981-56503281285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0715" y="1106518"/>
            <a:ext cx="10515600" cy="1325562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l-SI" sz="1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Koncept</a:t>
            </a:r>
            <a:br>
              <a:rPr lang="sl-SI" sz="1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sl-SI" sz="1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Gre r</a:t>
            </a:r>
            <a:r>
              <a:rPr lang="sl-SI" sz="1200" dirty="0"/>
              <a:t>azmeroma za nov koncept, za katerega še ni vzpostavljenega enotnega soglasja glede definicije. </a:t>
            </a:r>
            <a:br>
              <a:rPr lang="sl-SI" sz="1200" dirty="0"/>
            </a:br>
            <a:br>
              <a:rPr lang="sl-SI" sz="1200" dirty="0"/>
            </a:br>
            <a:r>
              <a:rPr lang="sl-SI" sz="1200" i="1" dirty="0"/>
              <a:t>Priporočilo Sveta EU o krepitvi varnosti raziskav </a:t>
            </a:r>
            <a:r>
              <a:rPr lang="sl-SI" sz="1200" dirty="0"/>
              <a:t>razume pojem „varnost raziskav“ kot </a:t>
            </a:r>
            <a:r>
              <a:rPr lang="sl-SI" sz="1200" b="1" dirty="0"/>
              <a:t>obvladovanje tveganj</a:t>
            </a:r>
            <a:r>
              <a:rPr lang="sl-SI" sz="1200" dirty="0"/>
              <a:t>, povezanih z:</a:t>
            </a:r>
            <a:br>
              <a:rPr lang="sl-SI" sz="1200" dirty="0"/>
            </a:br>
            <a:r>
              <a:rPr lang="sl-SI" sz="1200" dirty="0"/>
              <a:t>a) nezaželenim prenosom ključnega znanja in tehnologije, </a:t>
            </a:r>
            <a:br>
              <a:rPr lang="sl-SI" sz="1200" dirty="0"/>
            </a:br>
            <a:r>
              <a:rPr lang="sl-SI" sz="1200" dirty="0"/>
              <a:t>b) škodljivim vplivom na raziskave ter </a:t>
            </a:r>
            <a:br>
              <a:rPr lang="sl-SI" sz="1200" dirty="0"/>
            </a:br>
            <a:r>
              <a:rPr lang="sl-SI" sz="1200" dirty="0"/>
              <a:t>c) kršitvami etike ali integritete.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16B7BAD-C9E4-4B4A-839F-D4340115652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15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sz="3100" dirty="0">
                <a:solidFill>
                  <a:srgbClr val="000000"/>
                </a:solidFill>
                <a:latin typeface="Calibri" panose="020F0502020204030204" pitchFamily="34" charset="0"/>
              </a:rPr>
              <a:t>VARNOST RAZISKAV</a:t>
            </a:r>
            <a:endParaRPr lang="sl-SI" sz="3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Označba mesta vsebine 2">
            <a:extLst>
              <a:ext uri="{FF2B5EF4-FFF2-40B4-BE49-F238E27FC236}">
                <a16:creationId xmlns:a16="http://schemas.microsoft.com/office/drawing/2014/main" id="{A286C55F-9D77-403C-9D99-2A87472511EB}"/>
              </a:ext>
            </a:extLst>
          </p:cNvPr>
          <p:cNvSpPr txBox="1">
            <a:spLocks/>
          </p:cNvSpPr>
          <p:nvPr/>
        </p:nvSpPr>
        <p:spPr>
          <a:xfrm>
            <a:off x="838200" y="3127866"/>
            <a:ext cx="9848726" cy="542254"/>
          </a:xfrm>
          <a:prstGeom prst="rect">
            <a:avLst/>
          </a:prstGeom>
        </p:spPr>
        <p:txBody>
          <a:bodyPr vert="horz" lIns="45720" tIns="45720" rIns="4572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l-SI" sz="12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Delovna </a:t>
            </a:r>
            <a:r>
              <a:rPr lang="sl-SI" sz="12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definicija</a:t>
            </a:r>
            <a:br>
              <a:rPr lang="sl-SI" sz="12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sl-SI" sz="1200" dirty="0"/>
              <a:t>Varnost raziskav zajema </a:t>
            </a:r>
            <a:r>
              <a:rPr lang="sl-SI" sz="1200" i="1" dirty="0"/>
              <a:t>politike, postopke in ukrepe </a:t>
            </a:r>
            <a:r>
              <a:rPr lang="sl-SI" sz="1200" dirty="0"/>
              <a:t>za</a:t>
            </a:r>
            <a:r>
              <a:rPr lang="sl-SI" sz="1200" i="1" dirty="0"/>
              <a:t> </a:t>
            </a:r>
            <a:r>
              <a:rPr lang="sl-SI" sz="1200" b="1" dirty="0"/>
              <a:t>zmanjševanje tveganj </a:t>
            </a:r>
            <a:r>
              <a:rPr lang="sl-SI" sz="1200" dirty="0"/>
              <a:t>pri</a:t>
            </a:r>
            <a:r>
              <a:rPr lang="sl-SI" sz="1200" b="1" dirty="0"/>
              <a:t> </a:t>
            </a:r>
            <a:r>
              <a:rPr lang="sl-SI" sz="1200" i="1" dirty="0"/>
              <a:t>zaščiti znanja, intelektualne lastnine, občutljivih podatkov in infrastrukture</a:t>
            </a:r>
            <a:r>
              <a:rPr lang="sl-SI" sz="1200" b="1" dirty="0"/>
              <a:t> </a:t>
            </a:r>
            <a:r>
              <a:rPr lang="sl-SI" sz="1200" dirty="0"/>
              <a:t>ter preprečevanju </a:t>
            </a:r>
            <a:r>
              <a:rPr lang="sl-SI" sz="1200" i="1" dirty="0"/>
              <a:t>zlorabe raziskav</a:t>
            </a:r>
            <a:r>
              <a:rPr lang="sl-SI" sz="1200" dirty="0"/>
              <a:t>.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9B0A9DF7-94A5-4FE6-909F-AFF53416A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967" y="1838157"/>
            <a:ext cx="3494891" cy="1455905"/>
          </a:xfrm>
          <a:prstGeom prst="rect">
            <a:avLst/>
          </a:prstGeom>
        </p:spPr>
      </p:pic>
      <p:pic>
        <p:nvPicPr>
          <p:cNvPr id="13" name="Označba mesta vsebine 15">
            <a:extLst>
              <a:ext uri="{FF2B5EF4-FFF2-40B4-BE49-F238E27FC236}">
                <a16:creationId xmlns:a16="http://schemas.microsoft.com/office/drawing/2014/main" id="{4BED86CF-425A-42FC-8454-E5E3242D0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977" y="3587707"/>
            <a:ext cx="1934806" cy="202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55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46D04-08CB-E430-8428-976F8EBF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1438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91DE61-EA14-2AD4-6A66-2B08F8B8A103}"/>
              </a:ext>
            </a:extLst>
          </p:cNvPr>
          <p:cNvCxnSpPr>
            <a:cxnSpLocks/>
          </p:cNvCxnSpPr>
          <p:nvPr/>
        </p:nvCxnSpPr>
        <p:spPr>
          <a:xfrm>
            <a:off x="0" y="5660264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orange logo&#10;&#10;Description automatically generated">
            <a:extLst>
              <a:ext uri="{FF2B5EF4-FFF2-40B4-BE49-F238E27FC236}">
                <a16:creationId xmlns:a16="http://schemas.microsoft.com/office/drawing/2014/main" id="{F208BB2A-3162-7115-FAB2-CBF5BCBED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433" y="5936637"/>
            <a:ext cx="1234737" cy="625166"/>
          </a:xfrm>
          <a:prstGeom prst="rect">
            <a:avLst/>
          </a:prstGeom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E76AA7D3-58EC-452F-AE40-F3BA1961826B}"/>
              </a:ext>
            </a:extLst>
          </p:cNvPr>
          <p:cNvSpPr txBox="1"/>
          <p:nvPr/>
        </p:nvSpPr>
        <p:spPr>
          <a:xfrm>
            <a:off x="976062" y="6089563"/>
            <a:ext cx="6364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SEALL 2026: digitalna preobrazba in regionalno povezovanje · Ljubljana, 24. 9. 2026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16B7BAD-C9E4-4B4A-839F-D4340115652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15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dirty="0">
                <a:solidFill>
                  <a:srgbClr val="000000"/>
                </a:solidFill>
                <a:latin typeface="Calibri" panose="020F0502020204030204" pitchFamily="34" charset="0"/>
              </a:rPr>
              <a:t>RAZMERJE MED ODPRTO ZNANOSTJO IN VARNOSTJO RAZISKAV </a:t>
            </a: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značba mesta vsebine 2">
            <a:extLst>
              <a:ext uri="{FF2B5EF4-FFF2-40B4-BE49-F238E27FC236}">
                <a16:creationId xmlns:a16="http://schemas.microsoft.com/office/drawing/2014/main" id="{F4E2E4A9-F9EA-4652-8FAA-C5304B1520CE}"/>
              </a:ext>
            </a:extLst>
          </p:cNvPr>
          <p:cNvSpPr txBox="1">
            <a:spLocks/>
          </p:cNvSpPr>
          <p:nvPr/>
        </p:nvSpPr>
        <p:spPr>
          <a:xfrm>
            <a:off x="976062" y="1368017"/>
            <a:ext cx="9896530" cy="725356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l-SI" sz="1800" dirty="0">
                <a:effectLst/>
              </a:rPr>
              <a:t>Varnost raziskav in odprta znanost predstavljata dva </a:t>
            </a:r>
            <a:r>
              <a:rPr lang="sl-SI" sz="1800" b="1" dirty="0">
                <a:effectLst/>
              </a:rPr>
              <a:t>dopolnjujoča se</a:t>
            </a:r>
            <a:r>
              <a:rPr lang="sl-SI" sz="1800" dirty="0">
                <a:effectLst/>
              </a:rPr>
              <a:t>, a v določenih okoliščinah navidezno </a:t>
            </a:r>
            <a:r>
              <a:rPr lang="sl-SI" sz="1800" b="1" dirty="0">
                <a:effectLst/>
              </a:rPr>
              <a:t>nasprotujoča si </a:t>
            </a:r>
            <a:r>
              <a:rPr lang="sl-SI" sz="1800" dirty="0">
                <a:effectLst/>
              </a:rPr>
              <a:t>vidika sodobnega raziskovalnega okolja.</a:t>
            </a:r>
          </a:p>
          <a:p>
            <a:pPr algn="just"/>
            <a:endParaRPr lang="sl-SI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61DCA0EA-BB1F-4684-A99D-C3BFAA237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769" y="2288625"/>
            <a:ext cx="6187044" cy="309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5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46D04-08CB-E430-8428-976F8EBF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1438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91DE61-EA14-2AD4-6A66-2B08F8B8A103}"/>
              </a:ext>
            </a:extLst>
          </p:cNvPr>
          <p:cNvCxnSpPr>
            <a:cxnSpLocks/>
          </p:cNvCxnSpPr>
          <p:nvPr/>
        </p:nvCxnSpPr>
        <p:spPr>
          <a:xfrm>
            <a:off x="0" y="5660264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orange logo&#10;&#10;Description automatically generated">
            <a:extLst>
              <a:ext uri="{FF2B5EF4-FFF2-40B4-BE49-F238E27FC236}">
                <a16:creationId xmlns:a16="http://schemas.microsoft.com/office/drawing/2014/main" id="{F208BB2A-3162-7115-FAB2-CBF5BCBED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217" y="5915479"/>
            <a:ext cx="1234737" cy="625166"/>
          </a:xfrm>
          <a:prstGeom prst="rect">
            <a:avLst/>
          </a:prstGeom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E76AA7D3-58EC-452F-AE40-F3BA1961826B}"/>
              </a:ext>
            </a:extLst>
          </p:cNvPr>
          <p:cNvSpPr txBox="1"/>
          <p:nvPr/>
        </p:nvSpPr>
        <p:spPr>
          <a:xfrm>
            <a:off x="976062" y="6089564"/>
            <a:ext cx="6088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SEALL 2026: digitalna preobrazba in regionalno povezovanje · Ljubljana, 24. 9. 2026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16B7BAD-C9E4-4B4A-839F-D4340115652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15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dirty="0">
                <a:solidFill>
                  <a:srgbClr val="000000"/>
                </a:solidFill>
                <a:latin typeface="Calibri" panose="020F0502020204030204" pitchFamily="34" charset="0"/>
              </a:rPr>
              <a:t>URAVNOTEŽENJE ODPRTE ZNANOSTI IN VARNOSTI RAZISKAV </a:t>
            </a: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značba mesta vsebine 2">
            <a:extLst>
              <a:ext uri="{FF2B5EF4-FFF2-40B4-BE49-F238E27FC236}">
                <a16:creationId xmlns:a16="http://schemas.microsoft.com/office/drawing/2014/main" id="{F4E2E4A9-F9EA-4652-8FAA-C5304B1520CE}"/>
              </a:ext>
            </a:extLst>
          </p:cNvPr>
          <p:cNvSpPr txBox="1">
            <a:spLocks/>
          </p:cNvSpPr>
          <p:nvPr/>
        </p:nvSpPr>
        <p:spPr>
          <a:xfrm>
            <a:off x="976062" y="1368017"/>
            <a:ext cx="9896530" cy="725356"/>
          </a:xfrm>
          <a:prstGeom prst="rect">
            <a:avLst/>
          </a:prstGeom>
        </p:spPr>
        <p:txBody>
          <a:bodyPr vert="horz" lIns="45720" tIns="45720" rIns="4572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sl-SI" sz="1900" dirty="0"/>
              <a:t>Idealen pristop je spodbujanje okolja, kjer je vodilno načelo </a:t>
            </a:r>
            <a:r>
              <a:rPr lang="sl-SI" sz="19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"odprto, kolikor je mogoče, zaprto, kolikor je nujno</a:t>
            </a:r>
            <a:r>
              <a:rPr lang="sl-SI" sz="1900" b="1" dirty="0"/>
              <a:t>“.</a:t>
            </a:r>
            <a:endParaRPr lang="sl-SI" sz="1900" dirty="0">
              <a:effectLst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sl-SI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9A79B324-76CD-4C4B-88F9-BEB599896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873" y="1943313"/>
            <a:ext cx="2451806" cy="367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7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46D04-08CB-E430-8428-976F8EBF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1438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91DE61-EA14-2AD4-6A66-2B08F8B8A103}"/>
              </a:ext>
            </a:extLst>
          </p:cNvPr>
          <p:cNvCxnSpPr>
            <a:cxnSpLocks/>
          </p:cNvCxnSpPr>
          <p:nvPr/>
        </p:nvCxnSpPr>
        <p:spPr>
          <a:xfrm>
            <a:off x="0" y="5660264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orange logo&#10;&#10;Description automatically generated">
            <a:extLst>
              <a:ext uri="{FF2B5EF4-FFF2-40B4-BE49-F238E27FC236}">
                <a16:creationId xmlns:a16="http://schemas.microsoft.com/office/drawing/2014/main" id="{F208BB2A-3162-7115-FAB2-CBF5BCBED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217" y="5915479"/>
            <a:ext cx="1234737" cy="625166"/>
          </a:xfrm>
          <a:prstGeom prst="rect">
            <a:avLst/>
          </a:prstGeom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E76AA7D3-58EC-452F-AE40-F3BA1961826B}"/>
              </a:ext>
            </a:extLst>
          </p:cNvPr>
          <p:cNvSpPr txBox="1"/>
          <p:nvPr/>
        </p:nvSpPr>
        <p:spPr>
          <a:xfrm>
            <a:off x="976061" y="6089563"/>
            <a:ext cx="6270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SEALL 2026: digitalna preobrazba in regionalno povezovanje · Ljubljana, 24. 9. 2026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 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16B7BAD-C9E4-4B4A-839F-D4340115652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629378" cy="83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dirty="0">
                <a:solidFill>
                  <a:srgbClr val="000000"/>
                </a:solidFill>
                <a:latin typeface="Calibri" panose="020F0502020204030204" pitchFamily="34" charset="0"/>
              </a:rPr>
              <a:t>NEURAVNOTEŽENOST ODPRTE ZNANOSTI IN VARNOSTI RAZISKAV </a:t>
            </a: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značba mesta vsebine 2">
            <a:extLst>
              <a:ext uri="{FF2B5EF4-FFF2-40B4-BE49-F238E27FC236}">
                <a16:creationId xmlns:a16="http://schemas.microsoft.com/office/drawing/2014/main" id="{F4E2E4A9-F9EA-4652-8FAA-C5304B1520CE}"/>
              </a:ext>
            </a:extLst>
          </p:cNvPr>
          <p:cNvSpPr txBox="1">
            <a:spLocks/>
          </p:cNvSpPr>
          <p:nvPr/>
        </p:nvSpPr>
        <p:spPr>
          <a:xfrm>
            <a:off x="976062" y="1368017"/>
            <a:ext cx="10579198" cy="70419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sl-SI" sz="1600" dirty="0">
                <a:cs typeface="Arial" panose="020B0604020202020204" pitchFamily="34" charset="0"/>
              </a:rPr>
              <a:t>Neuravnoteženost lahko </a:t>
            </a:r>
            <a:r>
              <a:rPr lang="sl-SI" sz="1800" dirty="0">
                <a:cs typeface="Arial" panose="020B0604020202020204" pitchFamily="34" charset="0"/>
              </a:rPr>
              <a:t>poveča</a:t>
            </a:r>
            <a:r>
              <a:rPr lang="sl-SI" sz="1600" dirty="0">
                <a:cs typeface="Arial" panose="020B0604020202020204" pitchFamily="34" charset="0"/>
              </a:rPr>
              <a:t> </a:t>
            </a:r>
            <a:r>
              <a:rPr lang="sl-SI" sz="1600" b="1" dirty="0">
                <a:cs typeface="Arial" panose="020B0604020202020204" pitchFamily="34" charset="0"/>
              </a:rPr>
              <a:t>izpostavljenost tveganjem </a:t>
            </a:r>
            <a:r>
              <a:rPr lang="sl-SI" sz="1600" dirty="0">
                <a:cs typeface="Arial" panose="020B0604020202020204" pitchFamily="34" charset="0"/>
              </a:rPr>
              <a:t>ali vodi v pretirano omejevanje odprtosti, s čimer se </a:t>
            </a:r>
            <a:r>
              <a:rPr lang="sl-SI" sz="1600" b="1" dirty="0">
                <a:cs typeface="Arial" panose="020B0604020202020204" pitchFamily="34" charset="0"/>
              </a:rPr>
              <a:t>zmanjšujejo</a:t>
            </a:r>
            <a:r>
              <a:rPr lang="sl-SI" sz="1600" dirty="0">
                <a:cs typeface="Arial" panose="020B0604020202020204" pitchFamily="34" charset="0"/>
              </a:rPr>
              <a:t> </a:t>
            </a:r>
            <a:r>
              <a:rPr lang="sl-SI" sz="1600" b="1" dirty="0">
                <a:cs typeface="Arial" panose="020B0604020202020204" pitchFamily="34" charset="0"/>
              </a:rPr>
              <a:t>koristi </a:t>
            </a:r>
            <a:r>
              <a:rPr lang="sl-SI" sz="1600" dirty="0">
                <a:cs typeface="Arial" panose="020B0604020202020204" pitchFamily="34" charset="0"/>
              </a:rPr>
              <a:t>odprte znanosti.</a:t>
            </a:r>
            <a:endParaRPr lang="sl-SI" sz="1600" dirty="0">
              <a:ea typeface="Times New Roman" panose="02020603050405020304" pitchFamily="18" charset="0"/>
            </a:endParaRPr>
          </a:p>
          <a:p>
            <a:pPr algn="just"/>
            <a:endParaRPr lang="sl-SI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D4CA9E29-E96C-4563-935B-7675BBDA9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815" y="2072209"/>
            <a:ext cx="4863662" cy="324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11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46D04-08CB-E430-8428-976F8EBF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1438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91DE61-EA14-2AD4-6A66-2B08F8B8A103}"/>
              </a:ext>
            </a:extLst>
          </p:cNvPr>
          <p:cNvCxnSpPr>
            <a:cxnSpLocks/>
          </p:cNvCxnSpPr>
          <p:nvPr/>
        </p:nvCxnSpPr>
        <p:spPr>
          <a:xfrm>
            <a:off x="0" y="5660264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orange logo&#10;&#10;Description automatically generated">
            <a:extLst>
              <a:ext uri="{FF2B5EF4-FFF2-40B4-BE49-F238E27FC236}">
                <a16:creationId xmlns:a16="http://schemas.microsoft.com/office/drawing/2014/main" id="{F208BB2A-3162-7115-FAB2-CBF5BCBED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217" y="5915479"/>
            <a:ext cx="1234737" cy="625166"/>
          </a:xfrm>
          <a:prstGeom prst="rect">
            <a:avLst/>
          </a:prstGeom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E76AA7D3-58EC-452F-AE40-F3BA1961826B}"/>
              </a:ext>
            </a:extLst>
          </p:cNvPr>
          <p:cNvSpPr txBox="1"/>
          <p:nvPr/>
        </p:nvSpPr>
        <p:spPr>
          <a:xfrm>
            <a:off x="976062" y="6089563"/>
            <a:ext cx="6395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SEALL 2026: digitalna preobrazba in regionalno povezovanje · Ljubljana, 24. 9. 2026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16B7BAD-C9E4-4B4A-839F-D4340115652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629378" cy="83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sz="3100" dirty="0"/>
              <a:t>IDEJNA ZASNOVA </a:t>
            </a:r>
            <a:r>
              <a:rPr lang="sl-SI" sz="3100" dirty="0">
                <a:solidFill>
                  <a:srgbClr val="000000"/>
                </a:solidFill>
                <a:latin typeface="Calibri" panose="020F0502020204030204" pitchFamily="34" charset="0"/>
              </a:rPr>
              <a:t>PODPOR</a:t>
            </a:r>
            <a:r>
              <a:rPr lang="sl-SI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 </a:t>
            </a:r>
            <a:r>
              <a:rPr lang="sl-SI" sz="3100" dirty="0">
                <a:solidFill>
                  <a:srgbClr val="000000"/>
                </a:solidFill>
                <a:latin typeface="Calibri" panose="020F0502020204030204" pitchFamily="34" charset="0"/>
              </a:rPr>
              <a:t>VARNOST RAZISKAV</a:t>
            </a:r>
            <a:endParaRPr lang="sl-SI" sz="3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značba mesta vsebine 2">
            <a:extLst>
              <a:ext uri="{FF2B5EF4-FFF2-40B4-BE49-F238E27FC236}">
                <a16:creationId xmlns:a16="http://schemas.microsoft.com/office/drawing/2014/main" id="{F4E2E4A9-F9EA-4652-8FAA-C5304B1520CE}"/>
              </a:ext>
            </a:extLst>
          </p:cNvPr>
          <p:cNvSpPr txBox="1">
            <a:spLocks/>
          </p:cNvSpPr>
          <p:nvPr/>
        </p:nvSpPr>
        <p:spPr>
          <a:xfrm>
            <a:off x="976062" y="1368017"/>
            <a:ext cx="10579198" cy="70419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sl-SI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FA4D4B31-1003-4B43-B442-8105EF53A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768" y="2501507"/>
            <a:ext cx="4517468" cy="3011646"/>
          </a:xfrm>
          <a:prstGeom prst="rect">
            <a:avLst/>
          </a:prstGeom>
        </p:spPr>
      </p:pic>
      <p:sp>
        <p:nvSpPr>
          <p:cNvPr id="11" name="Označba mesta vsebine 2">
            <a:extLst>
              <a:ext uri="{FF2B5EF4-FFF2-40B4-BE49-F238E27FC236}">
                <a16:creationId xmlns:a16="http://schemas.microsoft.com/office/drawing/2014/main" id="{3BA3AC88-2759-4F1A-8463-8CE36EFB27B5}"/>
              </a:ext>
            </a:extLst>
          </p:cNvPr>
          <p:cNvSpPr txBox="1">
            <a:spLocks/>
          </p:cNvSpPr>
          <p:nvPr/>
        </p:nvSpPr>
        <p:spPr>
          <a:xfrm>
            <a:off x="786901" y="1260587"/>
            <a:ext cx="10254792" cy="1325562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6821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l-SI" sz="1600" u="sng" dirty="0"/>
              <a:t>Ključno izhodišče:</a:t>
            </a:r>
            <a:r>
              <a:rPr lang="sl-SI" sz="1600" dirty="0"/>
              <a:t> varnost raziskav je </a:t>
            </a:r>
            <a:r>
              <a:rPr lang="sl-SI" sz="1600" b="1" dirty="0"/>
              <a:t>kompleksno in široko področje.</a:t>
            </a:r>
          </a:p>
          <a:p>
            <a:pPr marL="0" indent="0" algn="ctr">
              <a:buNone/>
            </a:pPr>
            <a:r>
              <a:rPr lang="sl-SI" sz="1600" u="sng" dirty="0"/>
              <a:t>Teza:</a:t>
            </a:r>
            <a:r>
              <a:rPr lang="sl-SI" sz="1600" dirty="0">
                <a:effectLst/>
              </a:rPr>
              <a:t> možni so različni pristopi k podpori raziskovalnim organizacijam </a:t>
            </a:r>
            <a:r>
              <a:rPr lang="sl-SI" sz="1600" b="1" dirty="0">
                <a:effectLst/>
              </a:rPr>
              <a:t>pri zmanjševanju tveganj</a:t>
            </a:r>
            <a:r>
              <a:rPr lang="sl-SI" sz="1600" b="1" dirty="0"/>
              <a:t>.</a:t>
            </a:r>
            <a:endParaRPr lang="sl-SI" sz="1600" dirty="0">
              <a:effectLst/>
            </a:endParaRPr>
          </a:p>
          <a:p>
            <a:pPr marL="0" indent="0" algn="ctr">
              <a:buNone/>
            </a:pPr>
            <a:r>
              <a:rPr lang="sl-SI" sz="1600" u="sng" dirty="0"/>
              <a:t>Idejna zasnova</a:t>
            </a:r>
            <a:r>
              <a:rPr lang="sl-SI" sz="1600" dirty="0"/>
              <a:t> - dva pristopa k </a:t>
            </a:r>
            <a:r>
              <a:rPr lang="sl-SI" sz="1600" b="1" dirty="0"/>
              <a:t>zagotavljanju podpore</a:t>
            </a:r>
            <a:r>
              <a:rPr lang="sl-SI" sz="1600" dirty="0"/>
              <a:t>: </a:t>
            </a:r>
            <a:br>
              <a:rPr lang="sl-SI" sz="1200" dirty="0"/>
            </a:br>
            <a:endParaRPr lang="sl-SI" sz="1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55709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46D04-08CB-E430-8428-976F8EBF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1438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sl-SI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sl-SI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91DE61-EA14-2AD4-6A66-2B08F8B8A103}"/>
              </a:ext>
            </a:extLst>
          </p:cNvPr>
          <p:cNvCxnSpPr>
            <a:cxnSpLocks/>
          </p:cNvCxnSpPr>
          <p:nvPr/>
        </p:nvCxnSpPr>
        <p:spPr>
          <a:xfrm>
            <a:off x="0" y="5660264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orange logo&#10;&#10;Description automatically generated">
            <a:extLst>
              <a:ext uri="{FF2B5EF4-FFF2-40B4-BE49-F238E27FC236}">
                <a16:creationId xmlns:a16="http://schemas.microsoft.com/office/drawing/2014/main" id="{F208BB2A-3162-7115-FAB2-CBF5BCBED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217" y="5915479"/>
            <a:ext cx="1234737" cy="625166"/>
          </a:xfrm>
          <a:prstGeom prst="rect">
            <a:avLst/>
          </a:prstGeom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E76AA7D3-58EC-452F-AE40-F3BA1961826B}"/>
              </a:ext>
            </a:extLst>
          </p:cNvPr>
          <p:cNvSpPr txBox="1"/>
          <p:nvPr/>
        </p:nvSpPr>
        <p:spPr>
          <a:xfrm>
            <a:off x="976062" y="6089563"/>
            <a:ext cx="6106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SEALL 2026: digitalna preobrazba in regionalno povezovanje · Ljubljana, 24. 9. 2026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16B7BAD-C9E4-4B4A-839F-D4340115652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629378" cy="83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sz="3100" dirty="0">
                <a:solidFill>
                  <a:srgbClr val="000000"/>
                </a:solidFill>
                <a:latin typeface="Calibri" panose="020F0502020204030204" pitchFamily="34" charset="0"/>
              </a:rPr>
              <a:t>NACIONALNI EKOSISTEM VARNOSTI RAZISKAV </a:t>
            </a:r>
            <a:endParaRPr lang="sl-SI" sz="3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B7859BCA-ED0E-43F8-A326-1627EC92B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382" y="1054017"/>
            <a:ext cx="4485327" cy="448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91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blue background with white dots&#10;&#10;Description automatically generated">
            <a:extLst>
              <a:ext uri="{FF2B5EF4-FFF2-40B4-BE49-F238E27FC236}">
                <a16:creationId xmlns:a16="http://schemas.microsoft.com/office/drawing/2014/main" id="{3771767C-C4C5-A939-8A63-1E1B9E2FCF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" r="-2" b="-2"/>
          <a:stretch/>
        </p:blipFill>
        <p:spPr>
          <a:xfrm>
            <a:off x="-25832" y="10"/>
            <a:ext cx="12198588" cy="6857990"/>
          </a:xfrm>
          <a:prstGeom prst="rect">
            <a:avLst/>
          </a:prstGeom>
        </p:spPr>
      </p:pic>
      <p:pic>
        <p:nvPicPr>
          <p:cNvPr id="3" name="Picture 2" descr="A blue and orange logo&#10;&#10;Description automatically generated">
            <a:extLst>
              <a:ext uri="{FF2B5EF4-FFF2-40B4-BE49-F238E27FC236}">
                <a16:creationId xmlns:a16="http://schemas.microsoft.com/office/drawing/2014/main" id="{B51CA241-71B7-78E7-9748-318EB4D69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433" y="5936637"/>
            <a:ext cx="1234737" cy="62516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8A3833-2E58-8CA6-71E3-641FFA734FC7}"/>
              </a:ext>
            </a:extLst>
          </p:cNvPr>
          <p:cNvCxnSpPr/>
          <p:nvPr/>
        </p:nvCxnSpPr>
        <p:spPr>
          <a:xfrm>
            <a:off x="-25832" y="5660264"/>
            <a:ext cx="122436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10">
            <a:extLst>
              <a:ext uri="{FF2B5EF4-FFF2-40B4-BE49-F238E27FC236}">
                <a16:creationId xmlns:a16="http://schemas.microsoft.com/office/drawing/2014/main" id="{FD4E2A34-07F2-4FD9-AF7F-4CF7A0F7647F}"/>
              </a:ext>
            </a:extLst>
          </p:cNvPr>
          <p:cNvSpPr txBox="1"/>
          <p:nvPr/>
        </p:nvSpPr>
        <p:spPr>
          <a:xfrm>
            <a:off x="933189" y="6051832"/>
            <a:ext cx="6217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b="0" i="0" u="none" strike="noStrike" baseline="30000" dirty="0">
                <a:solidFill>
                  <a:srgbClr val="0B5185"/>
                </a:solidFill>
                <a:latin typeface="Open Sans" panose="020B0606030504020204" pitchFamily="34" charset="0"/>
              </a:rPr>
              <a:t>SEALL 2026: digitalna preobrazba in regionalno povezovanje · Ljubljana, 24. 9. 2026</a:t>
            </a:r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  <a:p>
            <a:pPr marR="0" algn="l" rtl="0"/>
            <a:endParaRPr lang="sl-SI" sz="1800" b="0" i="0" u="none" strike="noStrike" baseline="30000" dirty="0">
              <a:solidFill>
                <a:srgbClr val="0B5185"/>
              </a:solidFill>
              <a:latin typeface="Open Sans" panose="020B0606030504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5E84AB8-C766-4D33-8C04-090FCDEC2DE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629378" cy="8326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sz="3100" dirty="0">
                <a:solidFill>
                  <a:schemeClr val="bg1"/>
                </a:solidFill>
                <a:latin typeface="Calibri" panose="020F0502020204030204" pitchFamily="34" charset="0"/>
              </a:rPr>
              <a:t>RAZVOJ PODPORE VARNOSTI RAZISKAV V</a:t>
            </a:r>
            <a:br>
              <a:rPr lang="sl-SI" sz="31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sl-SI" sz="31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sl-SI" sz="3100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CENTRALNI TEHNIŠKI KNJIŽNICI UNIVERZE V LJUBLJANI</a:t>
            </a:r>
            <a:endParaRPr lang="sl-SI" sz="3100" dirty="0">
              <a:solidFill>
                <a:schemeClr val="tx2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9166E730-B084-402B-A03F-1218AD788582}"/>
              </a:ext>
            </a:extLst>
          </p:cNvPr>
          <p:cNvSpPr txBox="1"/>
          <p:nvPr/>
        </p:nvSpPr>
        <p:spPr>
          <a:xfrm>
            <a:off x="933189" y="1395521"/>
            <a:ext cx="10321448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sl-SI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Nekatere vsebine odprte znanosti lahko vključujejo vidik varnosti raziskav</a:t>
            </a:r>
          </a:p>
          <a:p>
            <a:endParaRPr lang="sl-SI" sz="6300" b="1" i="0" u="none" strike="noStrike" baseline="30000" noProof="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DFA6974B-796D-48B2-8963-909D1EE33B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07" y="2255654"/>
            <a:ext cx="3118419" cy="208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7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440</Words>
  <Application>Microsoft Office PowerPoint</Application>
  <PresentationFormat>Širokozaslonsko</PresentationFormat>
  <Paragraphs>40</Paragraphs>
  <Slides>9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9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Calibri Light</vt:lpstr>
      <vt:lpstr>Open Sans</vt:lpstr>
      <vt:lpstr>Times New Roman</vt:lpstr>
      <vt:lpstr>Tw Cen MT</vt:lpstr>
      <vt:lpstr>Wingdings</vt:lpstr>
      <vt:lpstr>Office Theme</vt:lpstr>
      <vt:lpstr>PowerPointova predstavitev</vt:lpstr>
      <vt:lpstr>ODPRTA ZNANOST</vt:lpstr>
      <vt:lpstr>  </vt:lpstr>
      <vt:lpstr>  </vt:lpstr>
      <vt:lpstr>  </vt:lpstr>
      <vt:lpstr>  </vt:lpstr>
      <vt:lpstr>  </vt:lpstr>
      <vt:lpstr>  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Tomas Bercic</dc:creator>
  <cp:lastModifiedBy>Mauhar, Tadej</cp:lastModifiedBy>
  <cp:revision>27</cp:revision>
  <dcterms:created xsi:type="dcterms:W3CDTF">2024-10-07T09:40:27Z</dcterms:created>
  <dcterms:modified xsi:type="dcterms:W3CDTF">2026-09-23T08:06:34Z</dcterms:modified>
</cp:coreProperties>
</file>