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4" r:id="rId4"/>
  </p:sldMasterIdLst>
  <p:notesMasterIdLst>
    <p:notesMasterId r:id="rId16"/>
  </p:notesMasterIdLst>
  <p:sldIdLst>
    <p:sldId id="256" r:id="rId5"/>
    <p:sldId id="331" r:id="rId6"/>
    <p:sldId id="276" r:id="rId7"/>
    <p:sldId id="270" r:id="rId8"/>
    <p:sldId id="280" r:id="rId9"/>
    <p:sldId id="326" r:id="rId10"/>
    <p:sldId id="313" r:id="rId11"/>
    <p:sldId id="327" r:id="rId12"/>
    <p:sldId id="272" r:id="rId13"/>
    <p:sldId id="277" r:id="rId14"/>
    <p:sldId id="303" r:id="rId15"/>
  </p:sldIdLst>
  <p:sldSz cx="9144000" cy="6858000" type="screen4x3"/>
  <p:notesSz cx="6819900" cy="9918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66276" autoAdjust="0"/>
  </p:normalViewPr>
  <p:slideViewPr>
    <p:cSldViewPr snapToGrid="0">
      <p:cViewPr varScale="1">
        <p:scale>
          <a:sx n="90" d="100"/>
          <a:sy n="90" d="100"/>
        </p:scale>
        <p:origin x="11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agutin Nemec" userId="43b38e30-2a88-4915-acb2-69e26d5db8f0" providerId="ADAL" clId="{B4E7185B-E8A8-476A-B4BD-A4F68BF6D233}"/>
    <pc:docChg chg="modSld">
      <pc:chgData name="Dragutin Nemec" userId="43b38e30-2a88-4915-acb2-69e26d5db8f0" providerId="ADAL" clId="{B4E7185B-E8A8-476A-B4BD-A4F68BF6D233}" dt="2026-09-22T17:18:10.854" v="0" actId="1076"/>
      <pc:docMkLst>
        <pc:docMk/>
      </pc:docMkLst>
      <pc:sldChg chg="modSp">
        <pc:chgData name="Dragutin Nemec" userId="43b38e30-2a88-4915-acb2-69e26d5db8f0" providerId="ADAL" clId="{B4E7185B-E8A8-476A-B4BD-A4F68BF6D233}" dt="2026-09-22T17:18:10.854" v="0" actId="1076"/>
        <pc:sldMkLst>
          <pc:docMk/>
          <pc:sldMk cId="121224059" sldId="276"/>
        </pc:sldMkLst>
        <pc:picChg chg="mod">
          <ac:chgData name="Dragutin Nemec" userId="43b38e30-2a88-4915-acb2-69e26d5db8f0" providerId="ADAL" clId="{B4E7185B-E8A8-476A-B4BD-A4F68BF6D233}" dt="2026-09-22T17:18:10.854" v="0" actId="1076"/>
          <ac:picMkLst>
            <pc:docMk/>
            <pc:sldMk cId="121224059" sldId="276"/>
            <ac:picMk id="5" creationId="{01BCE259-4096-46C9-397B-33DF976A288E}"/>
          </ac:picMkLst>
        </pc:picChg>
      </pc:sldChg>
    </pc:docChg>
  </pc:docChgLst>
  <pc:docChgLst>
    <pc:chgData name="Dragutin Nemec" userId="43b38e30-2a88-4915-acb2-69e26d5db8f0" providerId="ADAL" clId="{913AB5EA-4FD1-4F69-BAE5-A5B75099DB69}"/>
    <pc:docChg chg="custSel modSld">
      <pc:chgData name="Dragutin Nemec" userId="43b38e30-2a88-4915-acb2-69e26d5db8f0" providerId="ADAL" clId="{913AB5EA-4FD1-4F69-BAE5-A5B75099DB69}" dt="2026-09-22T17:04:32.954" v="574" actId="1076"/>
      <pc:docMkLst>
        <pc:docMk/>
      </pc:docMkLst>
      <pc:sldChg chg="modSp modNotesTx">
        <pc:chgData name="Dragutin Nemec" userId="43b38e30-2a88-4915-acb2-69e26d5db8f0" providerId="ADAL" clId="{913AB5EA-4FD1-4F69-BAE5-A5B75099DB69}" dt="2026-09-22T17:03:07.165" v="562" actId="255"/>
        <pc:sldMkLst>
          <pc:docMk/>
          <pc:sldMk cId="2724976209" sldId="270"/>
        </pc:sldMkLst>
        <pc:spChg chg="mod">
          <ac:chgData name="Dragutin Nemec" userId="43b38e30-2a88-4915-acb2-69e26d5db8f0" providerId="ADAL" clId="{913AB5EA-4FD1-4F69-BAE5-A5B75099DB69}" dt="2026-09-22T17:03:07.165" v="562" actId="255"/>
          <ac:spMkLst>
            <pc:docMk/>
            <pc:sldMk cId="2724976209" sldId="270"/>
            <ac:spMk id="5" creationId="{1713EE87-CACF-D36D-A660-80C0AFF37CDB}"/>
          </ac:spMkLst>
        </pc:spChg>
      </pc:sldChg>
      <pc:sldChg chg="modNotesTx">
        <pc:chgData name="Dragutin Nemec" userId="43b38e30-2a88-4915-acb2-69e26d5db8f0" providerId="ADAL" clId="{913AB5EA-4FD1-4F69-BAE5-A5B75099DB69}" dt="2026-09-22T16:52:52.832" v="380" actId="6549"/>
        <pc:sldMkLst>
          <pc:docMk/>
          <pc:sldMk cId="2406014375" sldId="272"/>
        </pc:sldMkLst>
      </pc:sldChg>
      <pc:sldChg chg="modNotesTx">
        <pc:chgData name="Dragutin Nemec" userId="43b38e30-2a88-4915-acb2-69e26d5db8f0" providerId="ADAL" clId="{913AB5EA-4FD1-4F69-BAE5-A5B75099DB69}" dt="2026-09-22T16:38:43.895" v="98" actId="6549"/>
        <pc:sldMkLst>
          <pc:docMk/>
          <pc:sldMk cId="121224059" sldId="276"/>
        </pc:sldMkLst>
      </pc:sldChg>
      <pc:sldChg chg="modNotesTx">
        <pc:chgData name="Dragutin Nemec" userId="43b38e30-2a88-4915-acb2-69e26d5db8f0" providerId="ADAL" clId="{913AB5EA-4FD1-4F69-BAE5-A5B75099DB69}" dt="2026-09-22T16:56:50.977" v="461" actId="20577"/>
        <pc:sldMkLst>
          <pc:docMk/>
          <pc:sldMk cId="436192943" sldId="277"/>
        </pc:sldMkLst>
      </pc:sldChg>
      <pc:sldChg chg="modSp modNotesTx">
        <pc:chgData name="Dragutin Nemec" userId="43b38e30-2a88-4915-acb2-69e26d5db8f0" providerId="ADAL" clId="{913AB5EA-4FD1-4F69-BAE5-A5B75099DB69}" dt="2026-09-22T17:02:37.243" v="560" actId="1076"/>
        <pc:sldMkLst>
          <pc:docMk/>
          <pc:sldMk cId="4058428895" sldId="280"/>
        </pc:sldMkLst>
        <pc:spChg chg="mod">
          <ac:chgData name="Dragutin Nemec" userId="43b38e30-2a88-4915-acb2-69e26d5db8f0" providerId="ADAL" clId="{913AB5EA-4FD1-4F69-BAE5-A5B75099DB69}" dt="2026-09-22T17:02:32.868" v="559" actId="1076"/>
          <ac:spMkLst>
            <pc:docMk/>
            <pc:sldMk cId="4058428895" sldId="280"/>
            <ac:spMk id="3" creationId="{1F981146-4708-4DF8-B18D-5D87B0FBB8A7}"/>
          </ac:spMkLst>
        </pc:spChg>
        <pc:picChg chg="mod">
          <ac:chgData name="Dragutin Nemec" userId="43b38e30-2a88-4915-acb2-69e26d5db8f0" providerId="ADAL" clId="{913AB5EA-4FD1-4F69-BAE5-A5B75099DB69}" dt="2026-09-22T17:02:37.243" v="560" actId="1076"/>
          <ac:picMkLst>
            <pc:docMk/>
            <pc:sldMk cId="4058428895" sldId="280"/>
            <ac:picMk id="7" creationId="{7717BDAD-4242-90EE-6AE0-156DEDC3BB53}"/>
          </ac:picMkLst>
        </pc:picChg>
      </pc:sldChg>
      <pc:sldChg chg="modSp modNotesTx">
        <pc:chgData name="Dragutin Nemec" userId="43b38e30-2a88-4915-acb2-69e26d5db8f0" providerId="ADAL" clId="{913AB5EA-4FD1-4F69-BAE5-A5B75099DB69}" dt="2026-09-22T16:59:39.942" v="545" actId="20577"/>
        <pc:sldMkLst>
          <pc:docMk/>
          <pc:sldMk cId="0" sldId="303"/>
        </pc:sldMkLst>
        <pc:spChg chg="mod">
          <ac:chgData name="Dragutin Nemec" userId="43b38e30-2a88-4915-acb2-69e26d5db8f0" providerId="ADAL" clId="{913AB5EA-4FD1-4F69-BAE5-A5B75099DB69}" dt="2026-09-22T16:57:00.719" v="462" actId="1076"/>
          <ac:spMkLst>
            <pc:docMk/>
            <pc:sldMk cId="0" sldId="303"/>
            <ac:spMk id="556" creationId="{00000000-0000-0000-0000-000000000000}"/>
          </ac:spMkLst>
        </pc:spChg>
        <pc:spChg chg="mod">
          <ac:chgData name="Dragutin Nemec" userId="43b38e30-2a88-4915-acb2-69e26d5db8f0" providerId="ADAL" clId="{913AB5EA-4FD1-4F69-BAE5-A5B75099DB69}" dt="2026-09-22T16:59:05.683" v="479" actId="2711"/>
          <ac:spMkLst>
            <pc:docMk/>
            <pc:sldMk cId="0" sldId="303"/>
            <ac:spMk id="557" creationId="{00000000-0000-0000-0000-000000000000}"/>
          </ac:spMkLst>
        </pc:spChg>
      </pc:sldChg>
      <pc:sldChg chg="modSp modNotesTx">
        <pc:chgData name="Dragutin Nemec" userId="43b38e30-2a88-4915-acb2-69e26d5db8f0" providerId="ADAL" clId="{913AB5EA-4FD1-4F69-BAE5-A5B75099DB69}" dt="2026-09-22T17:01:52.516" v="558" actId="1076"/>
        <pc:sldMkLst>
          <pc:docMk/>
          <pc:sldMk cId="176695649" sldId="313"/>
        </pc:sldMkLst>
        <pc:spChg chg="mod">
          <ac:chgData name="Dragutin Nemec" userId="43b38e30-2a88-4915-acb2-69e26d5db8f0" providerId="ADAL" clId="{913AB5EA-4FD1-4F69-BAE5-A5B75099DB69}" dt="2026-09-22T17:01:52.516" v="558" actId="1076"/>
          <ac:spMkLst>
            <pc:docMk/>
            <pc:sldMk cId="176695649" sldId="313"/>
            <ac:spMk id="2" creationId="{00000000-0000-0000-0000-000000000000}"/>
          </ac:spMkLst>
        </pc:spChg>
        <pc:spChg chg="mod">
          <ac:chgData name="Dragutin Nemec" userId="43b38e30-2a88-4915-acb2-69e26d5db8f0" providerId="ADAL" clId="{913AB5EA-4FD1-4F69-BAE5-A5B75099DB69}" dt="2026-09-22T17:01:45.172" v="557" actId="1076"/>
          <ac:spMkLst>
            <pc:docMk/>
            <pc:sldMk cId="176695649" sldId="313"/>
            <ac:spMk id="3" creationId="{00000000-0000-0000-0000-000000000000}"/>
          </ac:spMkLst>
        </pc:spChg>
        <pc:picChg chg="mod">
          <ac:chgData name="Dragutin Nemec" userId="43b38e30-2a88-4915-acb2-69e26d5db8f0" providerId="ADAL" clId="{913AB5EA-4FD1-4F69-BAE5-A5B75099DB69}" dt="2026-09-22T17:00:51.300" v="549" actId="14100"/>
          <ac:picMkLst>
            <pc:docMk/>
            <pc:sldMk cId="176695649" sldId="313"/>
            <ac:picMk id="4" creationId="{AA4E5544-CE4B-7D33-4A9E-D8595A6B5D55}"/>
          </ac:picMkLst>
        </pc:picChg>
        <pc:picChg chg="mod">
          <ac:chgData name="Dragutin Nemec" userId="43b38e30-2a88-4915-acb2-69e26d5db8f0" providerId="ADAL" clId="{913AB5EA-4FD1-4F69-BAE5-A5B75099DB69}" dt="2026-09-22T17:00:54.668" v="550" actId="1076"/>
          <ac:picMkLst>
            <pc:docMk/>
            <pc:sldMk cId="176695649" sldId="313"/>
            <ac:picMk id="6" creationId="{7CD0CEE5-3AEF-F63B-9B27-30B17E7B64C1}"/>
          </ac:picMkLst>
        </pc:picChg>
      </pc:sldChg>
      <pc:sldChg chg="modNotesTx">
        <pc:chgData name="Dragutin Nemec" userId="43b38e30-2a88-4915-acb2-69e26d5db8f0" providerId="ADAL" clId="{913AB5EA-4FD1-4F69-BAE5-A5B75099DB69}" dt="2026-09-22T16:46:15.961" v="268" actId="113"/>
        <pc:sldMkLst>
          <pc:docMk/>
          <pc:sldMk cId="2318133219" sldId="326"/>
        </pc:sldMkLst>
      </pc:sldChg>
      <pc:sldChg chg="modNotesTx">
        <pc:chgData name="Dragutin Nemec" userId="43b38e30-2a88-4915-acb2-69e26d5db8f0" providerId="ADAL" clId="{913AB5EA-4FD1-4F69-BAE5-A5B75099DB69}" dt="2026-09-22T16:51:07.334" v="372" actId="113"/>
        <pc:sldMkLst>
          <pc:docMk/>
          <pc:sldMk cId="2402520871" sldId="327"/>
        </pc:sldMkLst>
      </pc:sldChg>
      <pc:sldChg chg="modSp modNotesTx">
        <pc:chgData name="Dragutin Nemec" userId="43b38e30-2a88-4915-acb2-69e26d5db8f0" providerId="ADAL" clId="{913AB5EA-4FD1-4F69-BAE5-A5B75099DB69}" dt="2026-09-22T17:04:32.954" v="574" actId="1076"/>
        <pc:sldMkLst>
          <pc:docMk/>
          <pc:sldMk cId="3954572527" sldId="331"/>
        </pc:sldMkLst>
        <pc:spChg chg="mod">
          <ac:chgData name="Dragutin Nemec" userId="43b38e30-2a88-4915-acb2-69e26d5db8f0" providerId="ADAL" clId="{913AB5EA-4FD1-4F69-BAE5-A5B75099DB69}" dt="2026-09-22T17:04:29.612" v="573" actId="1076"/>
          <ac:spMkLst>
            <pc:docMk/>
            <pc:sldMk cId="3954572527" sldId="331"/>
            <ac:spMk id="3" creationId="{266B61DE-275A-46EC-B238-AFE0BAE1B696}"/>
          </ac:spMkLst>
        </pc:spChg>
        <pc:picChg chg="mod">
          <ac:chgData name="Dragutin Nemec" userId="43b38e30-2a88-4915-acb2-69e26d5db8f0" providerId="ADAL" clId="{913AB5EA-4FD1-4F69-BAE5-A5B75099DB69}" dt="2026-09-22T17:04:32.954" v="574" actId="1076"/>
          <ac:picMkLst>
            <pc:docMk/>
            <pc:sldMk cId="3954572527" sldId="331"/>
            <ac:picMk id="1026" creationId="{F37A02AB-ED9C-473F-89B5-A2711FE2841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body"/>
          </p:nvPr>
        </p:nvSpPr>
        <p:spPr>
          <a:xfrm>
            <a:off x="751800" y="5508784"/>
            <a:ext cx="6014042" cy="521864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hr-HR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notes format</a:t>
            </a:r>
          </a:p>
        </p:txBody>
      </p:sp>
      <p:sp>
        <p:nvSpPr>
          <p:cNvPr id="160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62454" cy="57950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hr-H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&lt;header&gt;</a:t>
            </a:r>
          </a:p>
        </p:txBody>
      </p:sp>
      <p:sp>
        <p:nvSpPr>
          <p:cNvPr id="161" name="PlaceHolder 3"/>
          <p:cNvSpPr>
            <a:spLocks noGrp="1"/>
          </p:cNvSpPr>
          <p:nvPr>
            <p:ph type="dt"/>
          </p:nvPr>
        </p:nvSpPr>
        <p:spPr>
          <a:xfrm>
            <a:off x="4255188" y="0"/>
            <a:ext cx="3262454" cy="579502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hr-H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&lt;date/time&gt;</a:t>
            </a:r>
          </a:p>
        </p:txBody>
      </p:sp>
      <p:sp>
        <p:nvSpPr>
          <p:cNvPr id="162" name="PlaceHolder 4"/>
          <p:cNvSpPr>
            <a:spLocks noGrp="1"/>
          </p:cNvSpPr>
          <p:nvPr>
            <p:ph type="ftr"/>
          </p:nvPr>
        </p:nvSpPr>
        <p:spPr>
          <a:xfrm>
            <a:off x="0" y="11017958"/>
            <a:ext cx="3262454" cy="579502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hr-H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&lt;footer&gt;</a:t>
            </a:r>
          </a:p>
        </p:txBody>
      </p:sp>
      <p:sp>
        <p:nvSpPr>
          <p:cNvPr id="163" name="PlaceHolder 5"/>
          <p:cNvSpPr>
            <a:spLocks noGrp="1"/>
          </p:cNvSpPr>
          <p:nvPr>
            <p:ph type="sldNum"/>
          </p:nvPr>
        </p:nvSpPr>
        <p:spPr>
          <a:xfrm>
            <a:off x="4255188" y="11017958"/>
            <a:ext cx="3262454" cy="579502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55C8A6BD-0EB9-49D1-B468-E721E0804C31}" type="slidenum">
              <a:rPr lang="hr-HR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‹#›</a:t>
            </a:fld>
            <a:endParaRPr lang="hr-H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62347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Bio sam na </a:t>
            </a:r>
            <a:r>
              <a:rPr lang="hr-HR" b="1" dirty="0"/>
              <a:t>dokumentarcu o 250 godina </a:t>
            </a:r>
            <a:r>
              <a:rPr lang="hr-HR" dirty="0"/>
              <a:t>fakulteta, jedini iz administracije, odlična metafora za prošlost, sadašnjost i budućnost kako nas vide naši akademski suradnici i uprave-čuvari baštine!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Istina, ali </a:t>
            </a:r>
            <a:r>
              <a:rPr lang="hr-HR" b="1" dirty="0"/>
              <a:t>koja je definicija tih čuvara </a:t>
            </a:r>
            <a:r>
              <a:rPr lang="hr-HR" dirty="0"/>
              <a:t>se razlikuje. Budućnost pravnih knjižnica i knjižničara već je na </a:t>
            </a:r>
            <a:r>
              <a:rPr lang="hr-HR" b="1" dirty="0"/>
              <a:t>konferenciji, ona upravo nudi točne teme za </a:t>
            </a:r>
            <a:r>
              <a:rPr lang="hr-HR" b="1" dirty="0" err="1"/>
              <a:t>prihodnost</a:t>
            </a:r>
            <a:r>
              <a:rPr lang="hr-HR" b="1" dirty="0"/>
              <a:t> profesije pravnih knjižničara</a:t>
            </a:r>
            <a:r>
              <a:rPr lang="hr-HR" dirty="0"/>
              <a:t>, usko povezane s razvojem prava i pravnog obrazovanja! Ispričavam se što stavljam sebe na fotografije, nemam od koga bolje krenuti u ta pitanja nego od samoga sebe!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- Pravo v digitalni dobi: </a:t>
            </a:r>
            <a:r>
              <a:rPr lang="hr-HR" dirty="0" err="1"/>
              <a:t>Odprti</a:t>
            </a:r>
            <a:r>
              <a:rPr lang="hr-HR" dirty="0"/>
              <a:t> </a:t>
            </a:r>
            <a:r>
              <a:rPr lang="hr-HR" dirty="0" err="1"/>
              <a:t>dostop</a:t>
            </a:r>
            <a:r>
              <a:rPr lang="hr-HR" dirty="0"/>
              <a:t> do pravnih </a:t>
            </a:r>
            <a:r>
              <a:rPr lang="hr-HR" dirty="0" err="1"/>
              <a:t>virov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izzivi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rešitve</a:t>
            </a:r>
            <a:r>
              <a:rPr lang="hr-HR" dirty="0"/>
              <a:t> pri digitalizaciji Otvoreni pristup, upravljanje izvora, pitanja digitalizacije, umjetna inteligencija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/>
              <a:t>- Pravna podloga za otvorenu znanost u EU istraživačkom prostoru: „ </a:t>
            </a:r>
            <a:r>
              <a:rPr lang="hr-HR" dirty="0" err="1"/>
              <a:t>Odprta</a:t>
            </a:r>
            <a:r>
              <a:rPr lang="hr-HR" dirty="0"/>
              <a:t> znanost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varnost</a:t>
            </a:r>
            <a:r>
              <a:rPr lang="hr-HR" dirty="0"/>
              <a:t> </a:t>
            </a:r>
            <a:r>
              <a:rPr lang="hr-HR" dirty="0" err="1"/>
              <a:t>raziskav</a:t>
            </a:r>
            <a:r>
              <a:rPr lang="hr-HR" dirty="0"/>
              <a:t>“ : "</a:t>
            </a:r>
            <a:r>
              <a:rPr lang="hr-HR" dirty="0" err="1"/>
              <a:t>Zakaj</a:t>
            </a:r>
            <a:r>
              <a:rPr lang="hr-HR" dirty="0"/>
              <a:t> </a:t>
            </a:r>
            <a:r>
              <a:rPr lang="hr-HR" dirty="0" err="1"/>
              <a:t>diamantni</a:t>
            </a:r>
            <a:r>
              <a:rPr lang="hr-HR" dirty="0"/>
              <a:t> </a:t>
            </a:r>
            <a:r>
              <a:rPr lang="hr-HR" dirty="0" err="1"/>
              <a:t>odprti</a:t>
            </a:r>
            <a:r>
              <a:rPr lang="hr-HR" dirty="0"/>
              <a:t> </a:t>
            </a:r>
            <a:r>
              <a:rPr lang="hr-HR" dirty="0" err="1"/>
              <a:t>dostop</a:t>
            </a:r>
            <a:r>
              <a:rPr lang="hr-HR" dirty="0"/>
              <a:t> v </a:t>
            </a:r>
            <a:r>
              <a:rPr lang="hr-HR" dirty="0" err="1"/>
              <a:t>znanstvenem</a:t>
            </a:r>
            <a:r>
              <a:rPr lang="hr-HR" dirty="0"/>
              <a:t> založništvu"?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r-HR" dirty="0"/>
              <a:t>Razvoj kompetencija u digitalnom dobu: redefiniranje profesionalnog identiteta pravnih knjižničara jednako je ista potreba kao što je ima pravna akademska zajednica, isti standard!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r-HR" dirty="0" err="1"/>
              <a:t>Superračunalna</a:t>
            </a:r>
            <a:r>
              <a:rPr lang="hr-HR" dirty="0"/>
              <a:t> infrastruktura za razvoj umetne </a:t>
            </a:r>
            <a:r>
              <a:rPr lang="hr-HR" dirty="0" err="1"/>
              <a:t>inteligence</a:t>
            </a:r>
            <a:r>
              <a:rPr lang="hr-HR" dirty="0"/>
              <a:t>, UI kao javno dobro . </a:t>
            </a:r>
            <a:r>
              <a:rPr lang="hr-HR" b="1" dirty="0"/>
              <a:t>Kuda će nas odvesti UI – dva odvojena pitanja: koristi i hoće li biti prekasno </a:t>
            </a:r>
            <a:r>
              <a:rPr lang="hr-HR" dirty="0"/>
              <a:t>kada uspijemo iskoristiti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hr-HR" dirty="0"/>
              <a:t>ETIKA – usko vezana uz nove tehnologije, autorsko, UI, istraživanje, </a:t>
            </a:r>
            <a:r>
              <a:rPr lang="hr-HR" dirty="0" err="1"/>
              <a:t>plagijarizam</a:t>
            </a:r>
            <a:r>
              <a:rPr lang="hr-HR" dirty="0"/>
              <a:t>, </a:t>
            </a:r>
            <a:r>
              <a:rPr lang="hr-HR" dirty="0" err="1"/>
              <a:t>turnitin</a:t>
            </a:r>
            <a:endParaRPr lang="hr-HR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hr-HR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hr-HR" dirty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55C8A6BD-0EB9-49D1-B468-E721E0804C31}" type="slidenum">
              <a:rPr lang="hr-HR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</a:t>
            </a:fld>
            <a:endParaRPr lang="hr-H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395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Nedovoljno iskorištena mogućnost da se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pravni knjižničari nametnu kao ravnopravni sudionici procesa oblikovanja pravila i pravilnika o napredovanju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obzirom na iskustvo u pretraživanju bibliografskih,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citatnih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ostalih usko stručnih baza podataka, kao i evaluacije rezultata ; Akademska zajednica i bez sugestija i iskustva pravnih knjižničara često usvaja rješenja iz drugih znanosti koja su ponekad i na njihovu štetu, jer je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zbog nacionalne prirode područja prava, pravnih istraživanja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rada sasvim drugačija mogućnost objavljivanja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treba i vrednovanje </a:t>
            </a:r>
            <a:endParaRPr lang="hr-HR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Primjer za to su humanističke znanosti koje su se izborile za svoje specifičnosti,  drugačijim i njihovim znanstvenim disciplinama prilagođenijim kriterijima. Još uvijek postoji veliki prostor za napredovanje unutar kojeg su tek neki uspjeli podići svoju vidljivost i uključenost u obrazovne procese kao ravnopravni suradnici unutar različitih kolegija. Istaknut ćemo Pravni fakultet u Rijeci koji i formalno uređuje takvo sudioništvo na primjerima kolegija „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Pravno pisanje“ s 1. godine te „Pravno pretraživanje“ s V. godine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koji je opisan i internim pravilnikom.  Na primjeru PFZ slična viša razina poučavanja formalnije uključena u nastavu uklopljena je unutar druge godine studija tek na jednoj katedri, za Europsko javno pravo, a kasnije tek u sklopu doktorskog studija …Predmet „Pretraživanje pravnih izvora i baza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podataka“kolegij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Metodologija istraživanja u pravnim znanostima (predavanja i izborni seminari) na doktorskom studiju Pravne znanosti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Idealni projekt u matičnoj akademskoj zajednici (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baštinska pravna knjižnica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250 godina u koje se uključuju knjižničari) </a:t>
            </a:r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756D0-3E8E-49F6-A47D-5A53DA29E094}" type="slidenum">
              <a:rPr lang="hr-HR" noProof="0" smtClean="0"/>
              <a:t>3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930630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Profesionalne organizacije poput Američkog udruženja pravnih knjižničara traže odgovarajuće obrazovanje iz knjižničarstva i informacijskih znanosti, ali se za pravno knjižničarstvo traži i pravno obrazovanje, bilo na razini pravne/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pravnoinformacijske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pismenosti ili formalnog obrazovanja. Knjižničari ponekad zbog prava korisnika i potreba privatnosti moraju trpjeti i zakonska ograničenja, posebno zato što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 razliku od odvjetnika ili pravnih profesionalaca u punom smislu nisu zaštićeni privilegijima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iako trebaju pružati pa i građanima, pravne informacije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Tradicionalni knjižničarski posao: nabava, obrada i katalogizacija građe, održavanje knjižničnog sustava i baza podataka, pretplaćenih, slobodnih i institucionalnih, informacijske usluge i edukacije korisnika, uređenje prostora za korisnike, izdavačka djelatnost institucije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Novi knjižničarski poslovi ili unaprjeđenje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tradicionalih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digitalizacija, repozitoriji,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bibliometrija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citatometrija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specijalizirane baze (i za plagijate, poput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Turnitin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nove usluge (digitalne, od kreiranja i održavanja baza poput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Vizbi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digitalnih izložbi) edukacije u vezi informacijske i akademske pismenosti (ne samo u vezi različitih baza, izvora), projekti Specifične kompetencije pravnog knjižničara: poznavanje pravnog (i pravosudnog) sustava i akademske nastave prava i potreba svih ;  pravne prakse, kao i samog društva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756D0-3E8E-49F6-A47D-5A53DA29E094}" type="slidenum">
              <a:rPr lang="hr-HR" noProof="0" smtClean="0"/>
              <a:t>4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02951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 u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citatotmetriji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posebno za pravo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nacionalnoj i koliko je daleko: </a:t>
            </a:r>
            <a:r>
              <a:rPr lang="hr-HR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uvodno, dno; riječi, ključne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nema u mnogim časopisima afilijacija, zemlja, treba naznačiti UI-i da hoćeš u baze, jesu li radovi stručni i podržavaju li to baze, svi ljudi, vidi jesu li u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crosbi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Museum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errors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horrors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Scopus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Dirty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Google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scholar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specijalizirani GPT UI servisi za znanost, prirodno je tražiti prečace i ne može se spriječiti uporaba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Ako su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metapodaci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puni smeća, UI uči na smeću i baze ne znaju naše dijakritike dobro, dobit ćeš smeće.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 definiciju bismo dodali i srodne profesionalce poput arhivista, stručnjake za umjetnu inteligenciju i informacijske i komunikacijske sustave i platforme</a:t>
            </a:r>
          </a:p>
          <a:p>
            <a:pPr marL="0" indent="0">
              <a:buFontTx/>
              <a:buNone/>
            </a:pP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Pravna pismenost: ne samo zbog korisnika, već i kako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pravnoformalno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funkcionira sustav i autorsko pravo posebice se tiče (EUIPO novosti) I ZBOG SEBE, STRUKE ;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nomotehničke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vještine i znanja knjižničara, kao i one javnog zagovaranja, ne samo potrebne već i nužne za očuvanje usluga: primjer toga može se navesti aktivnost HKD-a pri donošenju Prijedloga zakona o knjižnicama i knjižničnoj djelatnosti –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756D0-3E8E-49F6-A47D-5A53DA29E094}" type="slidenum">
              <a:rPr lang="hr-HR" noProof="0" smtClean="0"/>
              <a:t>5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558665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47612-0B42-C4DD-EA8F-5E56BF72A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7E0C26-5967-1005-6949-64F9338EE2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84443-2584-9007-7ECE-7EE36C74C9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Umjetna inteligencija (AI) funkcionira kroz tri glavna načina rada, </a:t>
            </a:r>
            <a:r>
              <a:rPr lang="hr-HR" b="1" dirty="0"/>
              <a:t>bit je na kojem se sadržaju trenira</a:t>
            </a:r>
            <a:r>
              <a:rPr lang="hr-HR" dirty="0"/>
              <a:t>, </a:t>
            </a:r>
            <a:r>
              <a:rPr lang="hr-HR" b="1" dirty="0"/>
              <a:t>sve se započinje </a:t>
            </a:r>
            <a:r>
              <a:rPr lang="hr-HR" b="1" dirty="0" err="1"/>
              <a:t>promptom</a:t>
            </a:r>
            <a:r>
              <a:rPr lang="hr-HR" b="1" dirty="0"/>
              <a:t> – zahtjevom</a:t>
            </a:r>
          </a:p>
          <a:p>
            <a:r>
              <a:rPr lang="hr-HR" dirty="0"/>
              <a:t>Dvije glavne vrste po funkciji: </a:t>
            </a:r>
            <a:r>
              <a:rPr lang="hr-HR" b="1" dirty="0" err="1"/>
              <a:t>Prediktivna</a:t>
            </a:r>
            <a:r>
              <a:rPr lang="hr-HR" dirty="0"/>
              <a:t> UI, statistika i brojevi, radi i </a:t>
            </a:r>
            <a:r>
              <a:rPr lang="hr-HR" b="1" dirty="0"/>
              <a:t>korisna je, </a:t>
            </a:r>
            <a:r>
              <a:rPr lang="hr-HR" dirty="0"/>
              <a:t>medicina, prirodne znanosti, te generativna, </a:t>
            </a:r>
            <a:r>
              <a:rPr lang="hr-HR" dirty="0" err="1"/>
              <a:t>LLMs</a:t>
            </a:r>
            <a:r>
              <a:rPr lang="hr-HR" dirty="0"/>
              <a:t> are </a:t>
            </a:r>
            <a:r>
              <a:rPr lang="hr-HR" dirty="0" err="1"/>
              <a:t>stochastic</a:t>
            </a:r>
            <a:r>
              <a:rPr lang="hr-HR" dirty="0"/>
              <a:t> </a:t>
            </a:r>
            <a:r>
              <a:rPr lang="hr-HR" dirty="0" err="1"/>
              <a:t>parrots</a:t>
            </a:r>
            <a:r>
              <a:rPr lang="hr-HR" dirty="0"/>
              <a:t>, </a:t>
            </a:r>
            <a:r>
              <a:rPr lang="hr-HR" b="1" dirty="0"/>
              <a:t>Generativna</a:t>
            </a:r>
            <a:r>
              <a:rPr lang="hr-HR" dirty="0"/>
              <a:t> umjetna inteligencija: </a:t>
            </a:r>
            <a:r>
              <a:rPr lang="hr-HR" b="1" dirty="0"/>
              <a:t>više po svrsi, ne načinu rada </a:t>
            </a:r>
            <a:r>
              <a:rPr lang="hr-HR" dirty="0"/>
              <a:t>Fokusira se na </a:t>
            </a:r>
            <a:r>
              <a:rPr lang="hr-HR" b="1" u="none" dirty="0"/>
              <a:t>stvaranje novog sadržaja </a:t>
            </a:r>
            <a:r>
              <a:rPr lang="hr-HR" dirty="0"/>
              <a:t>(tekst, slike, kod) na temelju naučenih uzoraka. </a:t>
            </a:r>
            <a:r>
              <a:rPr lang="hr-HR" b="1" dirty="0"/>
              <a:t>ChatGPT, </a:t>
            </a:r>
            <a:r>
              <a:rPr lang="hr-HR" b="1" dirty="0" err="1"/>
              <a:t>Gemini</a:t>
            </a:r>
            <a:r>
              <a:rPr lang="hr-HR" b="1" dirty="0"/>
              <a:t>, </a:t>
            </a:r>
            <a:r>
              <a:rPr lang="hr-HR" b="1" dirty="0" err="1"/>
              <a:t>Copilot</a:t>
            </a:r>
            <a:r>
              <a:rPr lang="hr-HR" dirty="0"/>
              <a:t>, za slike npr. </a:t>
            </a:r>
            <a:r>
              <a:rPr lang="hr-HR" dirty="0" err="1"/>
              <a:t>Midjourney</a:t>
            </a:r>
            <a:r>
              <a:rPr lang="hr-HR" dirty="0"/>
              <a:t>; najveći izvor </a:t>
            </a:r>
            <a:r>
              <a:rPr lang="hr-HR" b="1" dirty="0" err="1"/>
              <a:t>fake</a:t>
            </a:r>
            <a:r>
              <a:rPr lang="hr-HR" b="1" dirty="0"/>
              <a:t>, </a:t>
            </a:r>
            <a:r>
              <a:rPr lang="hr-HR" b="1" u="sng" dirty="0"/>
              <a:t>trenira na tuđem </a:t>
            </a:r>
            <a:r>
              <a:rPr lang="hr-HR" b="1" u="sng" dirty="0" err="1"/>
              <a:t>int</a:t>
            </a:r>
            <a:r>
              <a:rPr lang="hr-HR" b="1" u="sng" dirty="0"/>
              <a:t>. Vlasništvu već problem</a:t>
            </a:r>
            <a:r>
              <a:rPr lang="hr-HR" b="1" dirty="0"/>
              <a:t>!</a:t>
            </a:r>
            <a:r>
              <a:rPr lang="hr-HR" dirty="0"/>
              <a:t>, Po načinu rada i funkciji je dobar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INTEGRIRANI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spaja naš sustav, postojeće poslovne programe i aplikacije, s UI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 je većina AI alata i usluga za pravnike i odvjetnička društva u RH), sam dohvaća dokumente i repozitorije koji su nam na raspolaganju (mislim da je slično sa Alma knjižničnim sustavom), omogućuje </a:t>
            </a:r>
            <a:r>
              <a:rPr lang="en-GB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povezivanje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različitih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aplikacija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GB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npr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Google Docs, Gmail, CRM </a:t>
            </a:r>
            <a:r>
              <a:rPr lang="en-GB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sustavi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hr-H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ili poslovnih, </a:t>
            </a:r>
            <a:r>
              <a:rPr lang="en-GB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 </a:t>
            </a:r>
            <a:r>
              <a:rPr lang="hr-H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 (tekst, </a:t>
            </a:r>
            <a:r>
              <a:rPr lang="hr-HR" sz="1200" b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vizuala</a:t>
            </a:r>
            <a:r>
              <a:rPr lang="hr-H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analitička) : za </a:t>
            </a:r>
            <a:r>
              <a:rPr lang="hr-HR" sz="1200" b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automatizaciju radnih procesa</a:t>
            </a:r>
            <a:r>
              <a:rPr lang="hr-HR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korisnički chat, centralizaciju podataka, timski rad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dirty="0"/>
              <a:t>Integrirani </a:t>
            </a:r>
            <a:r>
              <a:rPr lang="hr-HR" dirty="0" err="1"/>
              <a:t>chatbot</a:t>
            </a:r>
            <a:r>
              <a:rPr lang="hr-HR" dirty="0"/>
              <a:t> (Aplikacije): Interaktivno čavrljanje u stvarnom vremenu unutar postojećih poslovnih programa (npr. alati za korisničku podršku).</a:t>
            </a:r>
          </a:p>
          <a:p>
            <a:r>
              <a:rPr lang="hr-HR" sz="1200" b="1" dirty="0"/>
              <a:t>AI agenti </a:t>
            </a:r>
            <a:r>
              <a:rPr lang="hr-HR" sz="1200" dirty="0"/>
              <a:t>(Autonomni rad), bilo za generativnu ili </a:t>
            </a:r>
            <a:r>
              <a:rPr lang="hr-HR" sz="1200" dirty="0" err="1"/>
              <a:t>prediktivnu</a:t>
            </a:r>
            <a:r>
              <a:rPr lang="hr-HR" sz="1200" dirty="0"/>
              <a:t> svrhu: Samostalno planiraju korake i izvršavaju složene zadatke za zadani cilj bez potrebe za stalnim </a:t>
            </a:r>
            <a:r>
              <a:rPr lang="hr-HR" sz="1200" dirty="0" err="1"/>
              <a:t>uputama.Dohvaća</a:t>
            </a:r>
            <a:r>
              <a:rPr lang="hr-HR" sz="1200" dirty="0"/>
              <a:t>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podatke iz autonomnih sustava koje želi sam, može doći do kompromitacije, roboti ignoriraju čak i strojno čitljive zabrane, problem ilegalnog ponašanja postoji! 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r-H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A0C28-0583-F8E0-6ADB-75EDE5373303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5C8A6BD-0EB9-49D1-B468-E721E0804C31}" type="slidenum">
              <a:rPr lang="hr-HR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</a:t>
            </a:fld>
            <a:endParaRPr lang="hr-H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3358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sz="2000" b="1" dirty="0"/>
              <a:t>Različite moguće upotrebe;  </a:t>
            </a:r>
            <a:r>
              <a:rPr lang="hr-HR" sz="2000" dirty="0"/>
              <a:t>Izvor informacija i mogućnost izrade cijelih radova, </a:t>
            </a:r>
            <a:r>
              <a:rPr lang="hr-HR" dirty="0"/>
              <a:t>ali kvalitativno </a:t>
            </a:r>
            <a:r>
              <a:rPr lang="hr-HR" b="1" u="none" dirty="0"/>
              <a:t>MORA revidirati čovjek, no što je sa već postojećim automatiziranim sustavima koji nisu AI, npr. za plagiranje ali zastarijevaju rapidno – </a:t>
            </a:r>
            <a:r>
              <a:rPr lang="hr-HR" b="1" u="none" dirty="0" err="1"/>
              <a:t>Plagsacan</a:t>
            </a:r>
            <a:r>
              <a:rPr lang="hr-HR" b="1" u="none" dirty="0"/>
              <a:t>, </a:t>
            </a:r>
            <a:r>
              <a:rPr lang="hr-HR" b="1" u="none" dirty="0" err="1"/>
              <a:t>Turnitin</a:t>
            </a:r>
            <a:r>
              <a:rPr lang="hr-HR" b="1" u="none" dirty="0"/>
              <a:t>? Je li moguć UI </a:t>
            </a:r>
            <a:r>
              <a:rPr lang="hr-HR" b="1" u="none" dirty="0" err="1"/>
              <a:t>Turnitin</a:t>
            </a:r>
            <a:r>
              <a:rPr lang="hr-HR" b="1" u="none" dirty="0"/>
              <a:t> koji će se boriti protiv UI</a:t>
            </a:r>
            <a:r>
              <a:rPr lang="en-GB" dirty="0"/>
              <a:t> </a:t>
            </a:r>
            <a:r>
              <a:rPr lang="hr-HR" dirty="0"/>
              <a:t>U </a:t>
            </a:r>
            <a:r>
              <a:rPr lang="en-GB" dirty="0" err="1"/>
              <a:t>ChatGPT</a:t>
            </a:r>
            <a:r>
              <a:rPr lang="en-GB" dirty="0"/>
              <a:t>-u </a:t>
            </a:r>
            <a:r>
              <a:rPr lang="hr-HR" dirty="0"/>
              <a:t>već je preveliki</a:t>
            </a:r>
            <a:r>
              <a:rPr lang="en-GB" dirty="0"/>
              <a:t> </a:t>
            </a:r>
            <a:r>
              <a:rPr lang="en-GB" dirty="0" err="1"/>
              <a:t>korpus</a:t>
            </a:r>
            <a:r>
              <a:rPr lang="en-GB" dirty="0"/>
              <a:t> </a:t>
            </a:r>
            <a:r>
              <a:rPr lang="en-GB" dirty="0" err="1"/>
              <a:t>tekstova</a:t>
            </a:r>
            <a:r>
              <a:rPr lang="en-GB" dirty="0"/>
              <a:t> </a:t>
            </a:r>
            <a:r>
              <a:rPr lang="hr-HR" dirty="0"/>
              <a:t>za čovjeka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b="1" u="none" dirty="0"/>
              <a:t>Zadnje dobiveni poslovi </a:t>
            </a:r>
            <a:r>
              <a:rPr lang="hr-HR" b="1" u="none" dirty="0" err="1"/>
              <a:t>bibliometrija</a:t>
            </a:r>
            <a:r>
              <a:rPr lang="hr-HR" b="1" u="none" dirty="0"/>
              <a:t>, </a:t>
            </a:r>
            <a:r>
              <a:rPr lang="hr-HR" b="1" u="none" dirty="0" err="1"/>
              <a:t>citatometrija</a:t>
            </a:r>
            <a:r>
              <a:rPr lang="hr-HR" b="1" u="none" dirty="0"/>
              <a:t> </a:t>
            </a:r>
            <a:r>
              <a:rPr lang="hr-HR" dirty="0"/>
              <a:t>u tehnološkom razvoju mogli bi biti </a:t>
            </a:r>
            <a:r>
              <a:rPr lang="hr-HR" b="1" dirty="0"/>
              <a:t>prvi koje će preuzeti UI</a:t>
            </a:r>
            <a:r>
              <a:rPr lang="hr-HR" dirty="0"/>
              <a:t>, logika nalaže. Opet čovjek nadzire? Ljudske sudbine su u pitanju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Kod automatizacije radnih procesa zanimljivo bi bilo </a:t>
            </a:r>
            <a:r>
              <a:rPr lang="hr-HR" b="1" dirty="0"/>
              <a:t>katalogiziranje</a:t>
            </a:r>
            <a:r>
              <a:rPr lang="hr-HR" dirty="0"/>
              <a:t> temeljem </a:t>
            </a:r>
            <a:r>
              <a:rPr lang="hr-HR" dirty="0" err="1"/>
              <a:t>qr</a:t>
            </a:r>
            <a:r>
              <a:rPr lang="hr-HR" dirty="0"/>
              <a:t> koda kao </a:t>
            </a:r>
            <a:r>
              <a:rPr lang="hr-HR" dirty="0" err="1"/>
              <a:t>prompta</a:t>
            </a:r>
            <a:r>
              <a:rPr lang="hr-HR" dirty="0"/>
              <a:t> ili same naslovnice i nadoda se, </a:t>
            </a:r>
            <a:r>
              <a:rPr lang="hr-HR" b="1" dirty="0" err="1"/>
              <a:t>poluautomatizirano</a:t>
            </a:r>
            <a:r>
              <a:rPr lang="hr-HR" b="1" dirty="0"/>
              <a:t>, no što je s klasifikacijom</a:t>
            </a:r>
            <a:r>
              <a:rPr lang="hr-HR" dirty="0"/>
              <a:t>?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b="1" dirty="0"/>
              <a:t>Pravni UI alati pomoćni alat koji skraćuje vrijeme, čovjek nezamjenjiv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Strani pravni alati: </a:t>
            </a:r>
            <a:r>
              <a:rPr lang="hr-HR" dirty="0" err="1"/>
              <a:t>Ulpian</a:t>
            </a:r>
            <a:r>
              <a:rPr lang="hr-HR" dirty="0"/>
              <a:t>, </a:t>
            </a:r>
            <a:r>
              <a:rPr lang="hr-HR" dirty="0" err="1"/>
              <a:t>Jonsbok</a:t>
            </a:r>
            <a:r>
              <a:rPr lang="hr-HR" dirty="0"/>
              <a:t>, Yure.ai. – i u RH!; </a:t>
            </a:r>
            <a:r>
              <a:rPr lang="hr-HR" b="1" dirty="0"/>
              <a:t>još profesionalnih: </a:t>
            </a:r>
            <a:r>
              <a:rPr lang="hr-HR" b="1" dirty="0" err="1"/>
              <a:t>Harvey</a:t>
            </a:r>
            <a:r>
              <a:rPr lang="hr-HR" b="1" dirty="0"/>
              <a:t>/</a:t>
            </a:r>
            <a:r>
              <a:rPr lang="hr-HR" b="1" dirty="0" err="1"/>
              <a:t>Legora</a:t>
            </a:r>
            <a:r>
              <a:rPr lang="hr-HR" b="1" dirty="0"/>
              <a:t>; Od otvorenih za javnost: </a:t>
            </a:r>
            <a:r>
              <a:rPr lang="hr-HR" b="1" dirty="0" err="1"/>
              <a:t>Claude</a:t>
            </a:r>
            <a:endParaRPr lang="hr-HR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dirty="0"/>
              <a:t>Srbija: Paragraf ; Hrvatska: </a:t>
            </a:r>
            <a:r>
              <a:rPr lang="hr-HR" dirty="0" err="1"/>
              <a:t>Paragrafko</a:t>
            </a:r>
            <a:r>
              <a:rPr lang="hr-HR" dirty="0"/>
              <a:t> ; BiH: </a:t>
            </a:r>
            <a:r>
              <a:rPr lang="hr-HR" dirty="0" err="1"/>
              <a:t>UstavAI</a:t>
            </a:r>
            <a:r>
              <a:rPr lang="hr-HR" dirty="0"/>
              <a:t>; </a:t>
            </a:r>
            <a:r>
              <a:rPr lang="hr-HR" u="sng" dirty="0"/>
              <a:t>Integrirani alati: </a:t>
            </a:r>
            <a:r>
              <a:rPr lang="hr-HR" dirty="0" err="1"/>
              <a:t>Lexi</a:t>
            </a:r>
            <a:r>
              <a:rPr lang="hr-HR" dirty="0"/>
              <a:t> (IUS Info), AI </a:t>
            </a:r>
            <a:r>
              <a:rPr lang="hr-HR" dirty="0" err="1"/>
              <a:t>lab</a:t>
            </a:r>
            <a:r>
              <a:rPr lang="hr-HR" dirty="0"/>
              <a:t> (Informator), </a:t>
            </a:r>
            <a:r>
              <a:rPr lang="hr-HR" dirty="0" err="1"/>
              <a:t>Ling</a:t>
            </a:r>
            <a:r>
              <a:rPr lang="hr-HR" dirty="0"/>
              <a:t> (</a:t>
            </a:r>
            <a:r>
              <a:rPr lang="hr-HR" dirty="0" err="1"/>
              <a:t>Ingbiro</a:t>
            </a:r>
            <a:r>
              <a:rPr lang="hr-HR" dirty="0"/>
              <a:t>); Potjeh – AI asistent unutar knjižničnog sustava Alma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dirty="0" err="1"/>
              <a:t>Library</a:t>
            </a:r>
            <a:r>
              <a:rPr lang="hr-HR" dirty="0"/>
              <a:t> </a:t>
            </a:r>
            <a:r>
              <a:rPr lang="hr-HR" dirty="0" err="1"/>
              <a:t>open</a:t>
            </a:r>
            <a:r>
              <a:rPr lang="hr-HR" dirty="0"/>
              <a:t> </a:t>
            </a:r>
            <a:r>
              <a:rPr lang="hr-HR" dirty="0" err="1"/>
              <a:t>workflows</a:t>
            </a:r>
            <a:r>
              <a:rPr lang="hr-HR" dirty="0"/>
              <a:t> </a:t>
            </a:r>
            <a:r>
              <a:rPr lang="hr-HR" dirty="0" err="1"/>
              <a:t>Exlibris</a:t>
            </a:r>
            <a:r>
              <a:rPr lang="hr-HR" dirty="0"/>
              <a:t> u Almi. </a:t>
            </a:r>
            <a:r>
              <a:rPr lang="hr-HR" b="1" dirty="0"/>
              <a:t>Kod istinitosti: poplava sudske prakse o lažnim citiranjima nepostojeće sudske prakse u SAD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dirty="0"/>
              <a:t>Ko</a:t>
            </a:r>
            <a:r>
              <a:rPr lang="hr-HR" b="1" dirty="0"/>
              <a:t>ji su sve rizici i izazovi već sada u knjižnicama</a:t>
            </a:r>
            <a:r>
              <a:rPr lang="hr-HR" dirty="0"/>
              <a:t>? </a:t>
            </a:r>
            <a:r>
              <a:rPr lang="hr-HR" b="1" dirty="0"/>
              <a:t>EU ima zabrane</a:t>
            </a:r>
            <a:r>
              <a:rPr lang="hr-HR" dirty="0"/>
              <a:t>, npr. Zaključaka o emocijama; </a:t>
            </a:r>
            <a:r>
              <a:rPr lang="hr-HR" b="1" dirty="0"/>
              <a:t>Nerazriješeno: </a:t>
            </a:r>
            <a:r>
              <a:rPr lang="hr-HR" sz="1200" b="1" dirty="0"/>
              <a:t>Akademska čestitost, </a:t>
            </a:r>
            <a:r>
              <a:rPr lang="hr-HR" sz="1200" b="1" dirty="0" err="1"/>
              <a:t>plagijarizam</a:t>
            </a:r>
            <a:r>
              <a:rPr lang="hr-HR" sz="1200" b="1" dirty="0"/>
              <a:t>, istinitost informacija </a:t>
            </a:r>
            <a:r>
              <a:rPr lang="hr-HR" sz="1200" dirty="0"/>
              <a:t>; Autorsko pravo – prebacivanje odgovornosti; naknade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dirty="0"/>
          </a:p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55C8A6BD-0EB9-49D1-B468-E721E0804C31}" type="slidenum">
              <a:rPr lang="hr-HR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7</a:t>
            </a:fld>
            <a:endParaRPr lang="hr-H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5596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>
          <a:xfrm>
            <a:off x="1177925" y="1239838"/>
            <a:ext cx="44640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b="1" dirty="0"/>
              <a:t>Kad su kao alati za rad u pitanju poput bibliografija poražavajući rezultati </a:t>
            </a:r>
          </a:p>
          <a:p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Ibrulj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kojeg stalno spominje, isključivo filozofija i logika, tako da ništa ne znači što ga povezuje s filozofijom jezika, logikom</a:t>
            </a:r>
          </a:p>
          <a:p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Mujkić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isključivo filozofija i sociologija, jedini dodir su teme pravda i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Rawls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nedovoljno</a:t>
            </a:r>
          </a:p>
          <a:p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Kasim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Trnka svaka čast, akademik, profesor, ali isključivo političko ustavno pravo i politička znanost, ništa ne znači poveznica s „interpretacijom prava” </a:t>
            </a:r>
          </a:p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Miodrag </a:t>
            </a:r>
            <a:r>
              <a:rPr lang="hr-H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Simović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akademik, ustavni sudac, profesor KPP u BL, nigdje veze</a:t>
            </a:r>
          </a:p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Rekao sam bibliografiju, bosanskohercegovačkih autora, a ne Lukić i Oleg Mandić, koje spominje?</a:t>
            </a:r>
          </a:p>
          <a:p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gotovo svim točkama upita je UI pala.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55C8A6BD-0EB9-49D1-B468-E721E0804C31}" type="slidenum">
              <a:rPr lang="hr-HR" sz="1400" b="0" strike="noStrike" spc="-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8</a:t>
            </a:fld>
            <a:endParaRPr lang="hr-HR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71906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Sve već rečeno povezano je s etikom, a osnovni temelj je zagovaranje javnog dobra – protest protiv </a:t>
            </a:r>
            <a:r>
              <a:rPr lang="hr-HR" b="1" dirty="0" err="1"/>
              <a:t>Information</a:t>
            </a:r>
            <a:r>
              <a:rPr lang="hr-HR" b="1" dirty="0"/>
              <a:t> acta, svaka uporaba tehnologije suprotna zaštićenim dobrima ljudi. Treba li </a:t>
            </a:r>
            <a:r>
              <a:rPr lang="hr-HR" b="1" dirty="0" err="1"/>
              <a:t>update</a:t>
            </a:r>
            <a:r>
              <a:rPr lang="hr-HR" b="1" dirty="0"/>
              <a:t>? Problem: </a:t>
            </a:r>
            <a:r>
              <a:rPr lang="hr-HR" dirty="0"/>
              <a:t>propisi i pravila na ustanovama; osobni razlozi, neformalna pravila i hijerarhija</a:t>
            </a:r>
          </a:p>
          <a:p>
            <a:r>
              <a:rPr lang="hr-HR" b="1" dirty="0"/>
              <a:t>Kolizija propisa i etike: autorsko pravo i slobodni pristup znanju; propisi o visokom obrazovanju i sankcija za obveze objavljivanja </a:t>
            </a:r>
            <a:r>
              <a:rPr lang="hr-HR" b="1" dirty="0" err="1"/>
              <a:t>radova</a:t>
            </a:r>
            <a:r>
              <a:rPr lang="hr-HR" dirty="0" err="1"/>
              <a:t>;Knjižničar</a:t>
            </a:r>
            <a:r>
              <a:rPr lang="hr-HR" dirty="0"/>
              <a:t> kao „filter”</a:t>
            </a:r>
          </a:p>
          <a:p>
            <a:r>
              <a:rPr lang="hr-HR" dirty="0"/>
              <a:t>AALL k</a:t>
            </a:r>
            <a:r>
              <a:rPr lang="en-GB" dirty="0" err="1"/>
              <a:t>odeks</a:t>
            </a:r>
            <a:r>
              <a:rPr lang="en-GB" dirty="0"/>
              <a:t> </a:t>
            </a:r>
            <a:r>
              <a:rPr lang="hr-HR" dirty="0"/>
              <a:t>od 1939</a:t>
            </a:r>
            <a:r>
              <a:rPr lang="en-GB" dirty="0"/>
              <a:t>, </a:t>
            </a:r>
            <a:r>
              <a:rPr lang="en-GB" dirty="0" err="1"/>
              <a:t>ali</a:t>
            </a:r>
            <a:r>
              <a:rPr lang="en-GB" dirty="0"/>
              <a:t> </a:t>
            </a:r>
            <a:r>
              <a:rPr lang="en-GB" dirty="0" err="1"/>
              <a:t>profesionalna</a:t>
            </a:r>
            <a:r>
              <a:rPr lang="en-GB" dirty="0"/>
              <a:t> </a:t>
            </a:r>
            <a:r>
              <a:rPr lang="en-GB" dirty="0" err="1"/>
              <a:t>etika</a:t>
            </a:r>
            <a:r>
              <a:rPr lang="en-GB" dirty="0"/>
              <a:t> </a:t>
            </a:r>
            <a:r>
              <a:rPr lang="en-GB" dirty="0" err="1"/>
              <a:t>knjižničara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dalje</a:t>
            </a:r>
            <a:r>
              <a:rPr lang="en-GB" dirty="0"/>
              <a:t> se </a:t>
            </a:r>
            <a:r>
              <a:rPr lang="en-GB" dirty="0" err="1"/>
              <a:t>temelji</a:t>
            </a:r>
            <a:r>
              <a:rPr lang="en-GB" dirty="0"/>
              <a:t> </a:t>
            </a:r>
            <a:r>
              <a:rPr lang="en-GB" dirty="0" err="1"/>
              <a:t>na</a:t>
            </a:r>
            <a:r>
              <a:rPr lang="en-GB" dirty="0"/>
              <a:t> </a:t>
            </a:r>
            <a:r>
              <a:rPr lang="en-GB" dirty="0" err="1"/>
              <a:t>poštivanju</a:t>
            </a:r>
            <a:r>
              <a:rPr lang="en-GB" dirty="0"/>
              <a:t> </a:t>
            </a:r>
            <a:r>
              <a:rPr lang="en-GB" dirty="0" err="1"/>
              <a:t>istih</a:t>
            </a:r>
            <a:r>
              <a:rPr lang="en-GB" dirty="0"/>
              <a:t> </a:t>
            </a:r>
            <a:r>
              <a:rPr lang="en-GB" dirty="0" err="1"/>
              <a:t>etičkih</a:t>
            </a:r>
            <a:r>
              <a:rPr lang="en-GB" dirty="0"/>
              <a:t> </a:t>
            </a:r>
            <a:r>
              <a:rPr lang="en-GB" dirty="0" err="1"/>
              <a:t>načela</a:t>
            </a:r>
            <a:r>
              <a:rPr lang="en-GB" dirty="0"/>
              <a:t> u </a:t>
            </a:r>
            <a:r>
              <a:rPr lang="en-GB" dirty="0" err="1"/>
              <a:t>odnosu</a:t>
            </a:r>
            <a:r>
              <a:rPr lang="en-GB" dirty="0"/>
              <a:t> </a:t>
            </a:r>
            <a:r>
              <a:rPr lang="en-GB" dirty="0" err="1"/>
              <a:t>prema</a:t>
            </a:r>
            <a:r>
              <a:rPr lang="en-GB" dirty="0"/>
              <a:t> </a:t>
            </a:r>
            <a:r>
              <a:rPr lang="en-GB" dirty="0" err="1"/>
              <a:t>korisnicima</a:t>
            </a:r>
            <a:r>
              <a:rPr lang="hr-HR" dirty="0"/>
              <a:t> (jednakost, privatnost, slobodan pristup)</a:t>
            </a:r>
            <a:r>
              <a:rPr lang="en-GB" dirty="0"/>
              <a:t>, </a:t>
            </a:r>
            <a:r>
              <a:rPr lang="en-GB" dirty="0" err="1"/>
              <a:t>kolegama</a:t>
            </a:r>
            <a:r>
              <a:rPr lang="hr-HR" dirty="0"/>
              <a:t> (uvažavanje)</a:t>
            </a:r>
            <a:r>
              <a:rPr lang="en-GB" dirty="0"/>
              <a:t> </a:t>
            </a:r>
            <a:r>
              <a:rPr lang="en-GB" dirty="0" err="1"/>
              <a:t>i</a:t>
            </a:r>
            <a:r>
              <a:rPr lang="en-GB" dirty="0"/>
              <a:t> </a:t>
            </a:r>
            <a:r>
              <a:rPr lang="en-GB" dirty="0" err="1"/>
              <a:t>široj</a:t>
            </a:r>
            <a:r>
              <a:rPr lang="en-GB" dirty="0"/>
              <a:t> </a:t>
            </a:r>
            <a:r>
              <a:rPr lang="en-GB" dirty="0" err="1"/>
              <a:t>društvenoj</a:t>
            </a:r>
            <a:r>
              <a:rPr lang="en-GB" dirty="0"/>
              <a:t> </a:t>
            </a:r>
            <a:r>
              <a:rPr lang="en-GB" dirty="0" err="1"/>
              <a:t>javnosti</a:t>
            </a:r>
            <a:r>
              <a:rPr lang="en-GB" dirty="0"/>
              <a:t>. </a:t>
            </a:r>
            <a:r>
              <a:rPr lang="hr-HR" dirty="0"/>
              <a:t> UNIVERZALNO je i treba biti tehnički neutralno. Ali naglasci radi objašnjenja trebaju pisati.</a:t>
            </a:r>
          </a:p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HKD ističe intelektualne slobode, demokratska načela(!), pravo na znanje i neometan pristup informacijama, povjerljivost osobnih podataka i poštivanje autorskih prava ali i </a:t>
            </a:r>
            <a:r>
              <a:rPr lang="hr-HR" dirty="0"/>
              <a:t> </a:t>
            </a:r>
            <a:r>
              <a:rPr lang="hr-H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izričito propisanu obvezu upoznavanja pravnog knjižničara sa svim relevantnim normama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 Zanimljivi prijedlozi u vezi nepokrivenih područja Etičkog kodeksa HKD u anketi, </a:t>
            </a:r>
            <a:r>
              <a:rPr lang="hr-HR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 tiče se većina novih tehnologija i poslova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nego diskriminacija,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uunemiravanje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moralna odgovornost knjižničara prema društvu, korupcija!, profesionalni integritet,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koelgijalnost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neutralnost, dostojanstvo struke, profesionalnosti, jače istaknuti rodnu i drugu ravnopravnost, samo UI</a:t>
            </a:r>
          </a:p>
          <a:p>
            <a:endParaRPr lang="en-US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756D0-3E8E-49F6-A47D-5A53DA29E094}" type="slidenum">
              <a:rPr lang="hr-HR" noProof="0" smtClean="0"/>
              <a:t>9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7724766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Što unaprijediti osim naravno, knjižničarskog stalnog obrazovanja, učenja o tehnologijama, procesima u obrazovanju itd.? Koristiti specifičnost struke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posebno sudjelovanje i pravno obrazovanih knjižničara u akademskim procesima, nudi i druga polja djelovanja različita od onih koja se odvijaju u ostalim vrstama knjižnica, pa i općenito visokoškolskim. No to,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kao i novi etički prijedlozi traži i viši stupanj odgovornosti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pogotovo ako knjižničar radi s društvenom ili strukovnom pravnom zajednicom. Za knjižnice: pravo i način istraživanja (pa i stvaranja prava!) drastično će se mijenjati;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od pravnika i knjižničara će se očekivati sasvim druge vještine od pretraživanja ili primjene propisa i drugih izvora (to će UI), socijalne vještine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; morati će poznavati i te alate i ograničenja i preuzimati odgovornosti.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Obrazovne programe će stvarati isto AI, ali u vezi knjižničnog poslovanja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glavna prepreka su kaotična reguliranost i procesi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Drugi primjer je suradnja s nešto užom, strukovnom pravosudnom zajednicom na projektu Pravna akademija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gdje su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upravo knjižničari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različitim temama Za razliku od pravnih klinika kojima se akademska zajednica koristi za vježbe studenata u pružanju pravne pomoći, ovdje je naglasak na (pravnoj i) informacijskoj pismenosti samih korisnika.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Područja u kojima se u suradnji s akademskom zajednicom može djelovati u široj zajednici kroz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alate građanske znanosti su brojna, primjer istraživanja s Pravnog fakulteta u Rijeci (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Golenko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hr-HR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Ritossa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Postoji mreža još uže specijaliziranih pravnih knjižničara za europsko pravo osnovana od strane Europske komisije, ; </a:t>
            </a:r>
            <a:r>
              <a:rPr lang="hr-H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takvoj specijalizaciji također treba graditi budućnost pravnog i svega drugog knjižničarstva</a:t>
            </a:r>
            <a:r>
              <a:rPr lang="hr-H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Specifičnost prava jer ima najveći društveni utjecaj: komparativna prednost za pravne i srodne knjižnice za opstanak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6756D0-3E8E-49F6-A47D-5A53DA29E094}" type="slidenum">
              <a:rPr lang="hr-HR" noProof="0" smtClean="0"/>
              <a:t>10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967674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body"/>
          </p:nvPr>
        </p:nvSpPr>
        <p:spPr>
          <a:xfrm>
            <a:off x="681990" y="4773472"/>
            <a:ext cx="5453414" cy="3902657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hr-HR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Neka dodatna </a:t>
            </a:r>
            <a:r>
              <a:rPr lang="hr-HR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razmišljana</a:t>
            </a:r>
            <a:r>
              <a:rPr lang="hr-HR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o struci </a:t>
            </a:r>
          </a:p>
        </p:txBody>
      </p:sp>
      <p:sp>
        <p:nvSpPr>
          <p:cNvPr id="623" name="CustomShape 2"/>
          <p:cNvSpPr/>
          <p:nvPr/>
        </p:nvSpPr>
        <p:spPr>
          <a:xfrm>
            <a:off x="3863178" y="9421203"/>
            <a:ext cx="2952784" cy="4947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fld id="{7F9E6F5C-96CB-4F85-8093-9B6E30F483BF}" type="slidenum">
              <a:rPr lang="hr-HR" sz="1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11</a:t>
            </a:fld>
            <a:endParaRPr lang="hr-HR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140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602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82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5468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093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430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95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89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32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280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23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6609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058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103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101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87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086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0421" y="204"/>
            <a:ext cx="1952272" cy="6853049"/>
            <a:chOff x="6627813" y="195650"/>
            <a:chExt cx="1952625" cy="5678101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65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FFB4-400D-1240-AB24-6F86C96D4DFB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5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iometrix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lf.ius.bg.ac.rs/files/2025/06/bibliografija-web.pd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allnet.org/advocacy/government-relations/recommended-guidelines/aall-ethical-principles/" TargetMode="External"/><Relationship Id="rId7" Type="http://schemas.openxmlformats.org/officeDocument/2006/relationships/hyperlink" Target="mailto:dnemec@pravo.h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fla.org/units/copyright-a2k" TargetMode="External"/><Relationship Id="rId5" Type="http://schemas.openxmlformats.org/officeDocument/2006/relationships/hyperlink" Target="https://pressbooks.pub/lawlibrarianship/chapter/introduction/" TargetMode="External"/><Relationship Id="rId4" Type="http://schemas.openxmlformats.org/officeDocument/2006/relationships/hyperlink" Target="https://pressbooks.pub/lawlibrarianship/chapter/advocating-for-the-law-librarian-professio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859990" y="2971800"/>
            <a:ext cx="7515410" cy="12797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endParaRPr lang="hr-HR" sz="32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32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32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32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32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2400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  <a:p>
            <a:pPr algn="ctr"/>
            <a:r>
              <a:rPr lang="hr-HR" b="1" spc="-1" dirty="0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ea typeface="DejaVu Sans"/>
              </a:rPr>
              <a:t>Međunarodna konferencija </a:t>
            </a:r>
            <a:r>
              <a:rPr lang="hr-HR" b="1" dirty="0">
                <a:solidFill>
                  <a:srgbClr val="0070C0"/>
                </a:solidFill>
                <a:latin typeface="+mj-lt"/>
              </a:rPr>
              <a:t>SEALL 2026: „Digitalna preobrazba </a:t>
            </a:r>
            <a:r>
              <a:rPr lang="hr-HR" b="1" dirty="0" err="1">
                <a:solidFill>
                  <a:srgbClr val="0070C0"/>
                </a:solidFill>
                <a:latin typeface="+mj-lt"/>
              </a:rPr>
              <a:t>in</a:t>
            </a:r>
            <a:r>
              <a:rPr lang="hr-HR" b="1" dirty="0">
                <a:solidFill>
                  <a:srgbClr val="0070C0"/>
                </a:solidFill>
                <a:latin typeface="+mj-lt"/>
              </a:rPr>
              <a:t> regionalno </a:t>
            </a:r>
            <a:r>
              <a:rPr lang="hr-HR" b="1" dirty="0" err="1">
                <a:solidFill>
                  <a:srgbClr val="0070C0"/>
                </a:solidFill>
                <a:latin typeface="+mj-lt"/>
              </a:rPr>
              <a:t>povezovanje</a:t>
            </a:r>
            <a:r>
              <a:rPr lang="hr-HR" b="1" dirty="0">
                <a:solidFill>
                  <a:srgbClr val="0070C0"/>
                </a:solidFill>
                <a:latin typeface="+mj-lt"/>
              </a:rPr>
              <a:t>“ </a:t>
            </a:r>
            <a:endParaRPr lang="hr-HR" b="1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+mj-lt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hr-HR" b="1" spc="-1" dirty="0">
                <a:solidFill>
                  <a:srgbClr val="5B9BD5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ea typeface="DejaVu Sans"/>
              </a:rPr>
              <a:t>a </a:t>
            </a:r>
          </a:p>
          <a:p>
            <a:pPr algn="ctr">
              <a:lnSpc>
                <a:spcPct val="100000"/>
              </a:lnSpc>
            </a:pPr>
            <a:endParaRPr lang="hr-HR" b="1" spc="-1" dirty="0">
              <a:solidFill>
                <a:srgbClr val="5B9BD5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  <a:ea typeface="DejaVu Sans"/>
            </a:endParaRPr>
          </a:p>
          <a:p>
            <a:pPr algn="ctr">
              <a:lnSpc>
                <a:spcPct val="100000"/>
              </a:lnSpc>
            </a:pPr>
            <a:r>
              <a:rPr lang="hr-HR" sz="2800" b="1" dirty="0">
                <a:solidFill>
                  <a:srgbClr val="0070C0"/>
                </a:solidFill>
              </a:rPr>
              <a:t>„Budućnost pravnih knjižnica i regionalno povezivanje/</a:t>
            </a:r>
            <a:r>
              <a:rPr lang="hr-HR" sz="2800" b="1" dirty="0" err="1">
                <a:solidFill>
                  <a:srgbClr val="0070C0"/>
                </a:solidFill>
              </a:rPr>
              <a:t>Prihodnost</a:t>
            </a:r>
            <a:r>
              <a:rPr lang="hr-HR" sz="2800" b="1" dirty="0">
                <a:solidFill>
                  <a:srgbClr val="0070C0"/>
                </a:solidFill>
              </a:rPr>
              <a:t> pravnih </a:t>
            </a:r>
            <a:r>
              <a:rPr lang="hr-HR" sz="2800" b="1" dirty="0" err="1">
                <a:solidFill>
                  <a:srgbClr val="0070C0"/>
                </a:solidFill>
              </a:rPr>
              <a:t>knjižnic</a:t>
            </a:r>
            <a:r>
              <a:rPr lang="hr-HR" sz="2800" b="1" dirty="0">
                <a:solidFill>
                  <a:srgbClr val="0070C0"/>
                </a:solidFill>
              </a:rPr>
              <a:t> </a:t>
            </a:r>
            <a:r>
              <a:rPr lang="hr-HR" sz="2800" b="1" dirty="0" err="1">
                <a:solidFill>
                  <a:srgbClr val="0070C0"/>
                </a:solidFill>
              </a:rPr>
              <a:t>in</a:t>
            </a:r>
            <a:r>
              <a:rPr lang="hr-HR" sz="2800" b="1" dirty="0">
                <a:solidFill>
                  <a:srgbClr val="0070C0"/>
                </a:solidFill>
              </a:rPr>
              <a:t> regionalno </a:t>
            </a:r>
            <a:r>
              <a:rPr lang="hr-HR" sz="2800" b="1" dirty="0" err="1">
                <a:solidFill>
                  <a:srgbClr val="0070C0"/>
                </a:solidFill>
              </a:rPr>
              <a:t>povezovanje</a:t>
            </a:r>
            <a:r>
              <a:rPr lang="hr-HR" sz="2800" b="1" dirty="0">
                <a:solidFill>
                  <a:srgbClr val="0070C0"/>
                </a:solidFill>
              </a:rPr>
              <a:t>“</a:t>
            </a:r>
            <a:endParaRPr lang="hr-HR" sz="2800" b="1" strike="noStrike" spc="-1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</a:endParaRPr>
          </a:p>
        </p:txBody>
      </p:sp>
      <p:sp>
        <p:nvSpPr>
          <p:cNvPr id="165" name="CustomShape 2"/>
          <p:cNvSpPr/>
          <p:nvPr/>
        </p:nvSpPr>
        <p:spPr>
          <a:xfrm>
            <a:off x="768600" y="4035972"/>
            <a:ext cx="7319110" cy="211858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hr-HR" sz="18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Dragutin </a:t>
            </a:r>
            <a:r>
              <a:rPr lang="hr-HR" sz="1800" b="0" strike="noStrike" spc="-1" dirty="0" err="1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Nemec</a:t>
            </a:r>
            <a:r>
              <a:rPr lang="hr-HR" sz="18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 </a:t>
            </a: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hr-HR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Knjižnica Pravnog fakulteta u Zagrebu</a:t>
            </a: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hr-HR" sz="1800" b="0" strike="noStrike" spc="-1" dirty="0">
                <a:solidFill>
                  <a:srgbClr val="808080"/>
                </a:solidFill>
                <a:uFill>
                  <a:solidFill>
                    <a:srgbClr val="FFFFFF"/>
                  </a:solidFill>
                </a:uFill>
                <a:latin typeface="+mj-lt"/>
                <a:ea typeface="DejaVu Sans"/>
              </a:rPr>
              <a:t>Ljubljana, 25.09. 2026.</a:t>
            </a: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60"/>
    </mc:Choice>
    <mc:Fallback xmlns="">
      <p:transition spd="slow" advTm="5006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utnik 1">
            <a:extLst>
              <a:ext uri="{FF2B5EF4-FFF2-40B4-BE49-F238E27FC236}">
                <a16:creationId xmlns:a16="http://schemas.microsoft.com/office/drawing/2014/main" id="{CD71F514-1A46-4E63-A646-F10F10E4F4CB}"/>
              </a:ext>
            </a:extLst>
          </p:cNvPr>
          <p:cNvSpPr/>
          <p:nvPr/>
        </p:nvSpPr>
        <p:spPr>
          <a:xfrm>
            <a:off x="2286000" y="-880511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r-HR" dirty="0"/>
              <a:t>Budućnost je već na konferenciji:</a:t>
            </a:r>
          </a:p>
          <a:p>
            <a:r>
              <a:rPr lang="hr-HR" dirty="0"/>
              <a:t>Pravo u digitalnom dobu</a:t>
            </a:r>
          </a:p>
          <a:p>
            <a:r>
              <a:rPr lang="hr-HR" dirty="0"/>
              <a:t>Otvorena znanost</a:t>
            </a:r>
          </a:p>
          <a:p>
            <a:r>
              <a:rPr lang="hr-HR" dirty="0"/>
              <a:t>Razvoj kompetencija</a:t>
            </a:r>
          </a:p>
          <a:p>
            <a:r>
              <a:rPr lang="hr-HR" dirty="0"/>
              <a:t>Umjetna inteligencija</a:t>
            </a:r>
          </a:p>
          <a:p>
            <a:r>
              <a:rPr lang="hr-HR" dirty="0"/>
              <a:t>Uloga u obrazovanju</a:t>
            </a:r>
          </a:p>
          <a:p>
            <a:r>
              <a:rPr lang="hr-HR" dirty="0"/>
              <a:t>Nove etičke obveze</a:t>
            </a:r>
          </a:p>
          <a:p>
            <a:r>
              <a:rPr lang="hr-HR" dirty="0"/>
              <a:t>Moderator: </a:t>
            </a:r>
            <a:r>
              <a:rPr lang="hr-HR" dirty="0" err="1"/>
              <a:t>mag</a:t>
            </a:r>
            <a:r>
              <a:rPr lang="hr-HR" dirty="0"/>
              <a:t>. Marjan Špoljar </a:t>
            </a:r>
          </a:p>
          <a:p>
            <a:r>
              <a:rPr lang="hr-HR" dirty="0"/>
              <a:t>•	Nova </a:t>
            </a:r>
            <a:r>
              <a:rPr lang="hr-HR" dirty="0" err="1"/>
              <a:t>vloga</a:t>
            </a:r>
            <a:r>
              <a:rPr lang="hr-HR" dirty="0"/>
              <a:t> </a:t>
            </a:r>
            <a:r>
              <a:rPr lang="hr-HR" dirty="0" err="1"/>
              <a:t>knjižničarja</a:t>
            </a:r>
            <a:r>
              <a:rPr lang="hr-HR" dirty="0"/>
              <a:t> v </a:t>
            </a:r>
            <a:r>
              <a:rPr lang="hr-HR" dirty="0" err="1"/>
              <a:t>skupnostih</a:t>
            </a:r>
            <a:endParaRPr lang="hr-HR" dirty="0"/>
          </a:p>
          <a:p>
            <a:r>
              <a:rPr lang="hr-HR" dirty="0"/>
              <a:t>•	Razvoj </a:t>
            </a:r>
            <a:r>
              <a:rPr lang="hr-HR" dirty="0" err="1"/>
              <a:t>kompetenc</a:t>
            </a:r>
            <a:r>
              <a:rPr lang="hr-HR" dirty="0"/>
              <a:t> (informacijska, digitalna, UI pismenost);</a:t>
            </a:r>
          </a:p>
          <a:p>
            <a:r>
              <a:rPr lang="hr-HR" dirty="0"/>
              <a:t>•	Etična </a:t>
            </a:r>
            <a:r>
              <a:rPr lang="hr-HR" dirty="0" err="1"/>
              <a:t>in</a:t>
            </a:r>
            <a:r>
              <a:rPr lang="hr-HR" dirty="0"/>
              <a:t> pravna odgovornost pri uporabi UI </a:t>
            </a:r>
            <a:r>
              <a:rPr lang="hr-HR" dirty="0" err="1"/>
              <a:t>orodij</a:t>
            </a:r>
            <a:r>
              <a:rPr lang="hr-HR" dirty="0"/>
              <a:t>; </a:t>
            </a:r>
          </a:p>
          <a:p>
            <a:r>
              <a:rPr lang="hr-HR" dirty="0"/>
              <a:t>•	</a:t>
            </a:r>
            <a:r>
              <a:rPr lang="hr-HR" dirty="0" err="1"/>
              <a:t>Priporočila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smernice</a:t>
            </a:r>
            <a:r>
              <a:rPr lang="hr-HR" dirty="0"/>
              <a:t> za </a:t>
            </a:r>
            <a:r>
              <a:rPr lang="hr-HR" dirty="0" err="1"/>
              <a:t>prihodnost</a:t>
            </a:r>
            <a:endParaRPr lang="hr-HR" dirty="0"/>
          </a:p>
        </p:txBody>
      </p:sp>
      <p:pic>
        <p:nvPicPr>
          <p:cNvPr id="1026" name="Picture 2" descr="Može biti slika sljedećeg: tekst">
            <a:extLst>
              <a:ext uri="{FF2B5EF4-FFF2-40B4-BE49-F238E27FC236}">
                <a16:creationId xmlns:a16="http://schemas.microsoft.com/office/drawing/2014/main" id="{F37A02AB-ED9C-473F-89B5-A2711FE28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109" y="3752075"/>
            <a:ext cx="3370875" cy="2455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avokutnik 2">
            <a:extLst>
              <a:ext uri="{FF2B5EF4-FFF2-40B4-BE49-F238E27FC236}">
                <a16:creationId xmlns:a16="http://schemas.microsoft.com/office/drawing/2014/main" id="{266B61DE-275A-46EC-B238-AFE0BAE1B696}"/>
              </a:ext>
            </a:extLst>
          </p:cNvPr>
          <p:cNvSpPr/>
          <p:nvPr/>
        </p:nvSpPr>
        <p:spPr>
          <a:xfrm>
            <a:off x="1684421" y="854562"/>
            <a:ext cx="715478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3200" b="1" dirty="0"/>
              <a:t>Budućnost je već na konferenciji:</a:t>
            </a:r>
          </a:p>
          <a:p>
            <a:endParaRPr lang="hr-H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Pravo u digitalnom dobu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Otvorena znanost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Razvoj kompetencija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Umjetna inteligencija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Obrazovna uloga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dirty="0"/>
              <a:t>Nove tehnologije - nove etičke obveze</a:t>
            </a:r>
          </a:p>
        </p:txBody>
      </p:sp>
    </p:spTree>
    <p:extLst>
      <p:ext uri="{BB962C8B-B14F-4D97-AF65-F5344CB8AC3E}">
        <p14:creationId xmlns:p14="http://schemas.microsoft.com/office/powerpoint/2010/main" val="395457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ECBDA6-3F04-01FB-57A2-7CB315CFB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140" y="738976"/>
            <a:ext cx="5268023" cy="794479"/>
          </a:xfrm>
        </p:spPr>
        <p:txBody>
          <a:bodyPr>
            <a:normAutofit fontScale="90000"/>
          </a:bodyPr>
          <a:lstStyle/>
          <a:p>
            <a:r>
              <a:rPr lang="hr-HR" dirty="0"/>
              <a:t>Insitucionalni izazovi</a:t>
            </a:r>
            <a:br>
              <a:rPr lang="hr-HR" dirty="0">
                <a:latin typeface="Abadi" panose="020B0604020104020204" pitchFamily="34" charset="0"/>
              </a:rPr>
            </a:br>
            <a:endParaRPr lang="en-US" dirty="0"/>
          </a:p>
        </p:txBody>
      </p:sp>
      <p:pic>
        <p:nvPicPr>
          <p:cNvPr id="6" name="Rezervirano mjesto sadržaja 5">
            <a:extLst>
              <a:ext uri="{FF2B5EF4-FFF2-40B4-BE49-F238E27FC236}">
                <a16:creationId xmlns:a16="http://schemas.microsoft.com/office/drawing/2014/main" id="{A8FFFB19-BAE7-A28C-B9D2-437FA425D5A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1808" y="3611450"/>
            <a:ext cx="1770318" cy="1103360"/>
          </a:xfrm>
        </p:spPr>
      </p:pic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25906F2-2238-EDE6-C954-7CFA268BCE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5813" y="1915752"/>
            <a:ext cx="4089976" cy="3813795"/>
          </a:xfrm>
        </p:spPr>
        <p:txBody>
          <a:bodyPr>
            <a:normAutofit fontScale="85000" lnSpcReduction="20000"/>
          </a:bodyPr>
          <a:lstStyle/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sz="1900" dirty="0">
                <a:solidFill>
                  <a:prstClr val="black"/>
                </a:solidFill>
              </a:rPr>
              <a:t>Suradnici matične zajednice na ustanovama i javnih institucija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sz="1900" dirty="0">
                <a:solidFill>
                  <a:prstClr val="black"/>
                </a:solidFill>
              </a:rPr>
              <a:t>Uloga u znanstvenom napredovanju u području prava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sz="1900" dirty="0">
                <a:solidFill>
                  <a:prstClr val="black"/>
                </a:solidFill>
              </a:rPr>
              <a:t>Sudionici u obrazovanju na ustanovama, pravosuđu, građanskoj znanosti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sz="1900" dirty="0">
                <a:solidFill>
                  <a:prstClr val="black"/>
                </a:solidFill>
              </a:rPr>
              <a:t>Specifična pravna znanja iz prakse: autorsko pravo, znanstvena djelatnost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sz="1900" dirty="0">
                <a:solidFill>
                  <a:prstClr val="black"/>
                </a:solidFill>
              </a:rPr>
              <a:t>Suradnja i djelovanje na programskim ugovorima, u projektima, </a:t>
            </a:r>
            <a:r>
              <a:rPr lang="hr-HR" sz="1900" dirty="0" err="1">
                <a:solidFill>
                  <a:prstClr val="black"/>
                </a:solidFill>
              </a:rPr>
              <a:t>reakreditacijama</a:t>
            </a:r>
            <a:r>
              <a:rPr lang="hr-HR" sz="1900" dirty="0">
                <a:solidFill>
                  <a:prstClr val="black"/>
                </a:solidFill>
              </a:rPr>
              <a:t>, zakonodavstvu (u našu korist)</a:t>
            </a:r>
          </a:p>
          <a:p>
            <a:endParaRPr lang="en-GB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01BCE259-4096-46C9-397B-33DF976A28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1808" y="1779601"/>
            <a:ext cx="2133004" cy="1645460"/>
          </a:xfrm>
          <a:prstGeom prst="rect">
            <a:avLst/>
          </a:prstGeom>
        </p:spPr>
      </p:pic>
      <p:pic>
        <p:nvPicPr>
          <p:cNvPr id="16" name="Slika 15" descr="Slika na kojoj se prikazuje u dvorani, zid, osoba, odijevanje&#10;&#10;Sadržaj generiran uz AI možda nije točan.">
            <a:extLst>
              <a:ext uri="{FF2B5EF4-FFF2-40B4-BE49-F238E27FC236}">
                <a16:creationId xmlns:a16="http://schemas.microsoft.com/office/drawing/2014/main" id="{E4B60EE3-150C-E390-25AA-E22C3C8E76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808" y="4901199"/>
            <a:ext cx="1956972" cy="16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24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4FA1B6-2B0B-427F-B3EF-2DB9B708A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7229" y="1111667"/>
            <a:ext cx="7204226" cy="794479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7110073-807F-40E8-8A79-AAAFF81018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7916" y="2550694"/>
            <a:ext cx="4191389" cy="3834063"/>
          </a:xfrm>
        </p:spPr>
        <p:txBody>
          <a:bodyPr>
            <a:normAutofit fontScale="25000" lnSpcReduction="20000"/>
          </a:bodyPr>
          <a:lstStyle/>
          <a:p>
            <a:r>
              <a:rPr lang="hr-HR" sz="7200" dirty="0">
                <a:ea typeface="Calibri" panose="020F0502020204030204" pitchFamily="34" charset="0"/>
              </a:rPr>
              <a:t>Dvojako obrazovanje ili usavršavanje?</a:t>
            </a:r>
          </a:p>
          <a:p>
            <a:r>
              <a:rPr lang="hr-HR" sz="7200" dirty="0">
                <a:ea typeface="Calibri" panose="020F0502020204030204" pitchFamily="34" charset="0"/>
              </a:rPr>
              <a:t>Nezaštićeni kao profesionalci</a:t>
            </a:r>
          </a:p>
          <a:p>
            <a:r>
              <a:rPr lang="hr-HR" sz="7200" b="1" dirty="0"/>
              <a:t>Tradicionalni knjižničarski posao</a:t>
            </a:r>
            <a:endParaRPr lang="en-GB" sz="7200" b="1" dirty="0"/>
          </a:p>
          <a:p>
            <a:r>
              <a:rPr lang="hr-HR" sz="7200" b="1" dirty="0"/>
              <a:t>Novi – stari poslovi</a:t>
            </a:r>
          </a:p>
          <a:p>
            <a:pPr lvl="1"/>
            <a:r>
              <a:rPr lang="hr-HR" sz="7200" dirty="0"/>
              <a:t>digitalizacija, repozitoriji, specijalizirane baze</a:t>
            </a:r>
          </a:p>
          <a:p>
            <a:pPr lvl="1"/>
            <a:r>
              <a:rPr lang="hr-HR" sz="7200" dirty="0" err="1"/>
              <a:t>bibliometrija</a:t>
            </a:r>
            <a:r>
              <a:rPr lang="hr-HR" sz="7200" dirty="0"/>
              <a:t> i </a:t>
            </a:r>
            <a:r>
              <a:rPr lang="hr-HR" sz="7200" dirty="0" err="1"/>
              <a:t>citatometrija</a:t>
            </a:r>
            <a:endParaRPr lang="hr-HR" sz="7200" dirty="0"/>
          </a:p>
          <a:p>
            <a:pPr lvl="1"/>
            <a:r>
              <a:rPr lang="hr-HR" sz="7200" dirty="0"/>
              <a:t>Informacijska i akademska pismenost</a:t>
            </a:r>
          </a:p>
          <a:p>
            <a:pPr lvl="1"/>
            <a:r>
              <a:rPr lang="hr-HR" sz="7200" dirty="0"/>
              <a:t>projekti  </a:t>
            </a:r>
            <a:endParaRPr lang="en-GB" sz="7200" dirty="0"/>
          </a:p>
          <a:p>
            <a:endParaRPr lang="hr-HR" sz="1575" dirty="0">
              <a:latin typeface="Abadi" panose="020B0604020104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AFD8719-70B2-4B8E-B892-EBD1F9F273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58063" y="2550694"/>
            <a:ext cx="3571986" cy="3529262"/>
          </a:xfrm>
        </p:spPr>
        <p:txBody>
          <a:bodyPr>
            <a:normAutofit fontScale="25000" lnSpcReduction="20000"/>
          </a:bodyPr>
          <a:lstStyle/>
          <a:p>
            <a:r>
              <a:rPr lang="hr-HR" sz="7200" b="1" dirty="0"/>
              <a:t>Specifične kompetencije pravnog i srodnog knjižničara</a:t>
            </a:r>
          </a:p>
          <a:p>
            <a:pPr lvl="1"/>
            <a:r>
              <a:rPr lang="hr-HR" sz="7200" dirty="0"/>
              <a:t>poznavanje pravnog sustava</a:t>
            </a:r>
          </a:p>
          <a:p>
            <a:pPr lvl="1"/>
            <a:r>
              <a:rPr lang="hr-HR" sz="7200" dirty="0"/>
              <a:t>poznavanje akademske nastave u području prava;</a:t>
            </a:r>
          </a:p>
          <a:p>
            <a:pPr lvl="1"/>
            <a:r>
              <a:rPr lang="hr-HR" sz="7200" dirty="0"/>
              <a:t>poznavanje specifičnih potreba akademije, pravne prakse, društva</a:t>
            </a:r>
            <a:endParaRPr lang="en-GB" sz="7200" dirty="0"/>
          </a:p>
          <a:p>
            <a:endParaRPr lang="hr-HR" dirty="0"/>
          </a:p>
        </p:txBody>
      </p:sp>
      <p:sp>
        <p:nvSpPr>
          <p:cNvPr id="5" name="Naslov 1">
            <a:extLst>
              <a:ext uri="{FF2B5EF4-FFF2-40B4-BE49-F238E27FC236}">
                <a16:creationId xmlns:a16="http://schemas.microsoft.com/office/drawing/2014/main" id="{1713EE87-CACF-D36D-A660-80C0AFF37CDB}"/>
              </a:ext>
            </a:extLst>
          </p:cNvPr>
          <p:cNvSpPr txBox="1">
            <a:spLocks/>
          </p:cNvSpPr>
          <p:nvPr/>
        </p:nvSpPr>
        <p:spPr>
          <a:xfrm>
            <a:off x="1673351" y="898358"/>
            <a:ext cx="6058943" cy="1310427"/>
          </a:xfrm>
          <a:prstGeom prst="rect">
            <a:avLst/>
          </a:prstGeom>
          <a:solidFill>
            <a:srgbClr val="FFFFFF"/>
          </a:solidFill>
        </p:spPr>
        <p:txBody>
          <a:bodyPr vert="horz" lIns="68580" tIns="34290" rIns="68580" bIns="3429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r-HR" dirty="0"/>
              <a:t>Status i kompetencije pravnog knjižničara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976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A477EB-F36B-483B-9488-E8F0A7F2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dirty="0"/>
              <a:t>IZAZOVI budućnosti:  tehnologija i pravni knjižničar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981146-4708-4DF8-B18D-5D87B0FBB8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1248" y="2068319"/>
            <a:ext cx="4186184" cy="3904169"/>
          </a:xfrm>
        </p:spPr>
        <p:txBody>
          <a:bodyPr>
            <a:normAutofit fontScale="77500" lnSpcReduction="20000"/>
          </a:bodyPr>
          <a:lstStyle/>
          <a:p>
            <a:r>
              <a:rPr lang="hr-HR" sz="2100" dirty="0">
                <a:ea typeface="Calibri" panose="020F0502020204030204" pitchFamily="34" charset="0"/>
              </a:rPr>
              <a:t>Tehnološki i strukovni izazovi, nove vještine</a:t>
            </a:r>
          </a:p>
          <a:p>
            <a:pPr lvl="1"/>
            <a:r>
              <a:rPr lang="hr-HR" sz="2100" dirty="0">
                <a:ea typeface="Calibri" panose="020F0502020204030204" pitchFamily="34" charset="0"/>
              </a:rPr>
              <a:t>Umjetna inteligencija</a:t>
            </a:r>
          </a:p>
          <a:p>
            <a:pPr lvl="2"/>
            <a:r>
              <a:rPr lang="hr-HR" sz="2100" dirty="0">
                <a:ea typeface="Calibri" panose="020F0502020204030204" pitchFamily="34" charset="0"/>
              </a:rPr>
              <a:t>Oblikovanje pravnih propisa, tekstova, visoko obrazovanje (akademski integritet)</a:t>
            </a:r>
          </a:p>
          <a:p>
            <a:pPr lvl="2"/>
            <a:r>
              <a:rPr lang="hr-HR" sz="2100" dirty="0">
                <a:ea typeface="Calibri" panose="020F0502020204030204" pitchFamily="34" charset="0"/>
              </a:rPr>
              <a:t>Specijalizirana UI u znanosti, </a:t>
            </a:r>
            <a:r>
              <a:rPr lang="hr-HR" sz="2100" dirty="0" err="1">
                <a:ea typeface="Calibri" panose="020F0502020204030204" pitchFamily="34" charset="0"/>
              </a:rPr>
              <a:t>citatometriji</a:t>
            </a:r>
            <a:r>
              <a:rPr lang="hr-HR" sz="2100" dirty="0">
                <a:ea typeface="Calibri" panose="020F0502020204030204" pitchFamily="34" charset="0"/>
              </a:rPr>
              <a:t>, posebno za pravo</a:t>
            </a:r>
          </a:p>
          <a:p>
            <a:pPr lvl="1"/>
            <a:r>
              <a:rPr lang="hr-HR" sz="2100" dirty="0">
                <a:ea typeface="Calibri" panose="020F0502020204030204" pitchFamily="34" charset="0"/>
              </a:rPr>
              <a:t>Informacijski sustavi i platforme</a:t>
            </a:r>
          </a:p>
          <a:p>
            <a:pPr lvl="1"/>
            <a:r>
              <a:rPr lang="hr-HR" sz="2100" dirty="0">
                <a:ea typeface="Calibri" panose="020F0502020204030204" pitchFamily="34" charset="0"/>
              </a:rPr>
              <a:t>Pravna i informacijska pismenost, </a:t>
            </a:r>
            <a:r>
              <a:rPr lang="hr-HR" sz="2100" dirty="0" err="1">
                <a:ea typeface="Calibri" panose="020F0502020204030204" pitchFamily="34" charset="0"/>
              </a:rPr>
              <a:t>nomotehnička</a:t>
            </a:r>
            <a:r>
              <a:rPr lang="hr-HR" sz="2100" dirty="0">
                <a:ea typeface="Calibri" panose="020F0502020204030204" pitchFamily="34" charset="0"/>
              </a:rPr>
              <a:t> znanja</a:t>
            </a:r>
          </a:p>
          <a:p>
            <a:endParaRPr lang="hr-HR" dirty="0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CE682F6-A1F3-42F0-974C-F0E3A632207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endParaRPr lang="hr-HR" dirty="0">
              <a:latin typeface="Abadi" panose="020B0604020104020204" pitchFamily="34" charset="0"/>
            </a:endParaRPr>
          </a:p>
          <a:p>
            <a:endParaRPr lang="hr-HR" dirty="0"/>
          </a:p>
        </p:txBody>
      </p:sp>
      <p:pic>
        <p:nvPicPr>
          <p:cNvPr id="7" name="Slika 6" descr="Slika na kojoj se prikazuje elektronika, računalo, elektronički uređaj, snimka zaslona&#10;&#10;Sadržaj generiran uz AI možda nije točan.">
            <a:extLst>
              <a:ext uri="{FF2B5EF4-FFF2-40B4-BE49-F238E27FC236}">
                <a16:creationId xmlns:a16="http://schemas.microsoft.com/office/drawing/2014/main" id="{7717BDAD-4242-90EE-6AE0-156DEDC3BB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6084" y="2414759"/>
            <a:ext cx="3318316" cy="2538242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58428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42FC0-DE8F-9EB3-C29C-BE011BC96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CF68A-72E5-CC76-B411-9AB559A2C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0836" y="-1131391"/>
            <a:ext cx="7353459" cy="2330604"/>
          </a:xfrm>
        </p:spPr>
        <p:txBody>
          <a:bodyPr>
            <a:normAutofit/>
          </a:bodyPr>
          <a:lstStyle/>
          <a:p>
            <a:r>
              <a:rPr lang="hr-HR" sz="3200" b="1" dirty="0"/>
              <a:t>Umjetna inteligencija u knjižnicama</a:t>
            </a:r>
            <a:endParaRPr lang="hr-HR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2440C5-013E-2D60-AEF8-7F4A767D58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0836" y="1540933"/>
            <a:ext cx="7001504" cy="502045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b="1" dirty="0"/>
              <a:t>Tri načina rada / treniranja / svrhe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 err="1"/>
              <a:t>Prediktivna</a:t>
            </a:r>
            <a:r>
              <a:rPr lang="hr-HR" sz="2000" dirty="0"/>
              <a:t> – analize, istraživanja, statistika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/>
              <a:t>Generativna umjetna inteligencija: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Stvara novi sadržaj na temelju naučenih uzoraka (ChatGPT)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/>
              <a:t>Integrativna UI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Povezuje unaprijed određene sustave – kontrolirano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/>
              <a:t>Autonomni AI agenti već postali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2000" dirty="0"/>
              <a:t>Za knjižnice je nužan razvoj specifičnih alata i oruđa u kontroliranom okruženju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2318133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62972" y="0"/>
            <a:ext cx="6295206" cy="1037262"/>
          </a:xfrm>
        </p:spPr>
        <p:txBody>
          <a:bodyPr>
            <a:normAutofit/>
          </a:bodyPr>
          <a:lstStyle/>
          <a:p>
            <a:r>
              <a:rPr lang="hr-HR" sz="3200" b="1" dirty="0"/>
              <a:t>O upotrebi UI u knjižnicama</a:t>
            </a:r>
            <a:endParaRPr lang="hr-HR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3846" y="1454055"/>
            <a:ext cx="7353459" cy="510406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dirty="0"/>
              <a:t>Informacijski upiti, istraživanje, pisanje radova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dirty="0"/>
              <a:t>Zamjena zadnje dobivenih poslova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dirty="0"/>
              <a:t>Alati za knjižnično poslovanje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obrazovni, obrada građe, radni procesi, bibliografije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1600" dirty="0"/>
              <a:t>Pravni UI alati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Strani čisto pravni alati: </a:t>
            </a:r>
            <a:r>
              <a:rPr lang="hr-HR" dirty="0" err="1"/>
              <a:t>Ulpian</a:t>
            </a:r>
            <a:r>
              <a:rPr lang="hr-HR" dirty="0"/>
              <a:t>, </a:t>
            </a:r>
            <a:r>
              <a:rPr lang="hr-HR" dirty="0" err="1"/>
              <a:t>Jonsbok</a:t>
            </a:r>
            <a:r>
              <a:rPr lang="hr-HR" dirty="0"/>
              <a:t>, Yure.ai. – i u RH!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Srbija: Paragraf ; Hrvatska: </a:t>
            </a:r>
            <a:r>
              <a:rPr lang="hr-HR" dirty="0" err="1"/>
              <a:t>Paragrafko</a:t>
            </a:r>
            <a:r>
              <a:rPr lang="hr-HR" dirty="0"/>
              <a:t> ; BiH: </a:t>
            </a:r>
            <a:r>
              <a:rPr lang="hr-HR" dirty="0" err="1"/>
              <a:t>UstavAI</a:t>
            </a:r>
            <a:endParaRPr lang="hr-HR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hr-HR" dirty="0"/>
              <a:t>Integrirani alati (</a:t>
            </a:r>
            <a:r>
              <a:rPr lang="hr-HR" dirty="0" err="1"/>
              <a:t>Lexi</a:t>
            </a:r>
            <a:r>
              <a:rPr lang="hr-HR" dirty="0"/>
              <a:t>; u knjižničarstvu: Potjeh od NSK)</a:t>
            </a:r>
          </a:p>
          <a:p>
            <a:r>
              <a:rPr lang="hr-HR" sz="1600" dirty="0"/>
              <a:t>„Izazovi” i rizici</a:t>
            </a:r>
          </a:p>
          <a:p>
            <a:r>
              <a:rPr lang="hr-HR" sz="1600" dirty="0"/>
              <a:t>Akademska čestitost, </a:t>
            </a:r>
            <a:r>
              <a:rPr lang="hr-HR" sz="1600" dirty="0" err="1"/>
              <a:t>plagijarizam</a:t>
            </a:r>
            <a:r>
              <a:rPr lang="hr-HR" sz="1600" dirty="0"/>
              <a:t>, istinitost informacija </a:t>
            </a:r>
          </a:p>
          <a:p>
            <a:r>
              <a:rPr lang="hr-HR" sz="1600" dirty="0"/>
              <a:t>Pravna pitanja: Autorsko pravo, zaštita tajnosti podataka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hr-HR" sz="1600" dirty="0"/>
          </a:p>
        </p:txBody>
      </p:sp>
      <p:pic>
        <p:nvPicPr>
          <p:cNvPr id="4" name="Slika 3" descr="bibliometrix_logoAI_trasparente (1)">
            <a:hlinkClick r:id="rId3"/>
            <a:extLst>
              <a:ext uri="{FF2B5EF4-FFF2-40B4-BE49-F238E27FC236}">
                <a16:creationId xmlns:a16="http://schemas.microsoft.com/office/drawing/2014/main" id="{AA4E5544-CE4B-7D33-4A9E-D8595A6B5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4531" y="5085347"/>
            <a:ext cx="1472774" cy="147277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CD0CEE5-3AEF-F63B-9B27-30B17E7B6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330" y="5712228"/>
            <a:ext cx="4244708" cy="845893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6695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0F1365-D0C3-4FA5-94E5-7179614B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753" y="662541"/>
            <a:ext cx="8325853" cy="784495"/>
          </a:xfrm>
        </p:spPr>
        <p:txBody>
          <a:bodyPr>
            <a:normAutofit/>
          </a:bodyPr>
          <a:lstStyle/>
          <a:p>
            <a:r>
              <a:rPr lang="hr-HR" sz="3200" b="1" dirty="0"/>
              <a:t>Primjer: bibliografija pravne teorije u BiH</a:t>
            </a:r>
            <a:endParaRPr lang="hr-HR" sz="3200" dirty="0"/>
          </a:p>
        </p:txBody>
      </p:sp>
      <p:sp>
        <p:nvSpPr>
          <p:cNvPr id="14" name="Pravokutnik 13">
            <a:extLst>
              <a:ext uri="{FF2B5EF4-FFF2-40B4-BE49-F238E27FC236}">
                <a16:creationId xmlns:a16="http://schemas.microsoft.com/office/drawing/2014/main" id="{B8311FAC-3C9B-4952-A9CE-81A78862B9FC}"/>
              </a:ext>
            </a:extLst>
          </p:cNvPr>
          <p:cNvSpPr/>
          <p:nvPr/>
        </p:nvSpPr>
        <p:spPr>
          <a:xfrm>
            <a:off x="259668" y="4069337"/>
            <a:ext cx="56885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endParaRPr lang="hr-HR" dirty="0"/>
          </a:p>
          <a:p>
            <a:pPr lvl="2"/>
            <a:r>
              <a:rPr lang="hr-HR" dirty="0"/>
              <a:t>Zdravko </a:t>
            </a:r>
            <a:r>
              <a:rPr lang="hr-HR" dirty="0" err="1"/>
              <a:t>Grebo</a:t>
            </a:r>
            <a:r>
              <a:rPr lang="hr-HR" dirty="0"/>
              <a:t> </a:t>
            </a:r>
          </a:p>
          <a:p>
            <a:pPr lvl="2"/>
            <a:r>
              <a:rPr lang="hr-HR" dirty="0"/>
              <a:t>Asim </a:t>
            </a:r>
            <a:r>
              <a:rPr lang="hr-HR" dirty="0" err="1"/>
              <a:t>Mujkić</a:t>
            </a:r>
            <a:endParaRPr lang="hr-HR" dirty="0"/>
          </a:p>
          <a:p>
            <a:pPr lvl="2"/>
            <a:r>
              <a:rPr lang="hr-HR" dirty="0"/>
              <a:t>Nijaz Ibrulj</a:t>
            </a:r>
          </a:p>
          <a:p>
            <a:pPr lvl="2"/>
            <a:r>
              <a:rPr lang="hr-HR" dirty="0" err="1"/>
              <a:t>Kasim</a:t>
            </a:r>
            <a:r>
              <a:rPr lang="hr-HR" dirty="0"/>
              <a:t> Trnka</a:t>
            </a:r>
          </a:p>
          <a:p>
            <a:pPr lvl="2"/>
            <a:r>
              <a:rPr lang="hr-HR" dirty="0" err="1"/>
              <a:t>Nedim</a:t>
            </a:r>
            <a:r>
              <a:rPr lang="hr-HR" dirty="0"/>
              <a:t> </a:t>
            </a:r>
            <a:r>
              <a:rPr lang="hr-HR" dirty="0" err="1"/>
              <a:t>Ademović</a:t>
            </a:r>
            <a:endParaRPr lang="hr-HR" dirty="0"/>
          </a:p>
          <a:p>
            <a:pPr lvl="2"/>
            <a:r>
              <a:rPr lang="hr-HR" dirty="0"/>
              <a:t>Miodrag </a:t>
            </a:r>
            <a:r>
              <a:rPr lang="hr-HR" dirty="0" err="1"/>
              <a:t>Simović</a:t>
            </a:r>
            <a:endParaRPr lang="hr-HR" dirty="0"/>
          </a:p>
        </p:txBody>
      </p:sp>
      <p:sp>
        <p:nvSpPr>
          <p:cNvPr id="3" name="Znak zbrajanja 2">
            <a:extLst>
              <a:ext uri="{FF2B5EF4-FFF2-40B4-BE49-F238E27FC236}">
                <a16:creationId xmlns:a16="http://schemas.microsoft.com/office/drawing/2014/main" id="{B8DBD613-3346-41FF-B257-E329A2BD2574}"/>
              </a:ext>
            </a:extLst>
          </p:cNvPr>
          <p:cNvSpPr/>
          <p:nvPr/>
        </p:nvSpPr>
        <p:spPr>
          <a:xfrm>
            <a:off x="3688371" y="4372270"/>
            <a:ext cx="320841" cy="348916"/>
          </a:xfrm>
          <a:prstGeom prst="mathPlu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00B050"/>
              </a:solidFill>
            </a:endParaRPr>
          </a:p>
        </p:txBody>
      </p:sp>
      <p:sp>
        <p:nvSpPr>
          <p:cNvPr id="5" name="Znak oduzimanja 4">
            <a:extLst>
              <a:ext uri="{FF2B5EF4-FFF2-40B4-BE49-F238E27FC236}">
                <a16:creationId xmlns:a16="http://schemas.microsoft.com/office/drawing/2014/main" id="{C622CA70-3565-4AA8-8BF6-A23DF70AE0AB}"/>
              </a:ext>
            </a:extLst>
          </p:cNvPr>
          <p:cNvSpPr/>
          <p:nvPr/>
        </p:nvSpPr>
        <p:spPr>
          <a:xfrm>
            <a:off x="3591246" y="4741735"/>
            <a:ext cx="529388" cy="1965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sp>
        <p:nvSpPr>
          <p:cNvPr id="8" name="Znak oduzimanja 7">
            <a:extLst>
              <a:ext uri="{FF2B5EF4-FFF2-40B4-BE49-F238E27FC236}">
                <a16:creationId xmlns:a16="http://schemas.microsoft.com/office/drawing/2014/main" id="{FBE7AC68-AA0E-4FD7-AE12-15DD476B751D}"/>
              </a:ext>
            </a:extLst>
          </p:cNvPr>
          <p:cNvSpPr/>
          <p:nvPr/>
        </p:nvSpPr>
        <p:spPr>
          <a:xfrm>
            <a:off x="3584097" y="5295326"/>
            <a:ext cx="529388" cy="1965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sp>
        <p:nvSpPr>
          <p:cNvPr id="9" name="Znak oduzimanja 8">
            <a:extLst>
              <a:ext uri="{FF2B5EF4-FFF2-40B4-BE49-F238E27FC236}">
                <a16:creationId xmlns:a16="http://schemas.microsoft.com/office/drawing/2014/main" id="{F0C0FB81-778A-4C3D-9066-74C918217726}"/>
              </a:ext>
            </a:extLst>
          </p:cNvPr>
          <p:cNvSpPr/>
          <p:nvPr/>
        </p:nvSpPr>
        <p:spPr>
          <a:xfrm>
            <a:off x="3564116" y="5601823"/>
            <a:ext cx="529388" cy="1965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sp>
        <p:nvSpPr>
          <p:cNvPr id="13" name="Znak oduzimanja 12">
            <a:extLst>
              <a:ext uri="{FF2B5EF4-FFF2-40B4-BE49-F238E27FC236}">
                <a16:creationId xmlns:a16="http://schemas.microsoft.com/office/drawing/2014/main" id="{8303F82B-663B-404D-8A82-FB8273952AA0}"/>
              </a:ext>
            </a:extLst>
          </p:cNvPr>
          <p:cNvSpPr/>
          <p:nvPr/>
        </p:nvSpPr>
        <p:spPr>
          <a:xfrm>
            <a:off x="3584097" y="5897274"/>
            <a:ext cx="529388" cy="1965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sp>
        <p:nvSpPr>
          <p:cNvPr id="16" name="Znak oduzimanja 15">
            <a:extLst>
              <a:ext uri="{FF2B5EF4-FFF2-40B4-BE49-F238E27FC236}">
                <a16:creationId xmlns:a16="http://schemas.microsoft.com/office/drawing/2014/main" id="{A730249D-EBF9-47EC-A74C-2603AF25B7C5}"/>
              </a:ext>
            </a:extLst>
          </p:cNvPr>
          <p:cNvSpPr/>
          <p:nvPr/>
        </p:nvSpPr>
        <p:spPr>
          <a:xfrm>
            <a:off x="3584097" y="5023109"/>
            <a:ext cx="529388" cy="196516"/>
          </a:xfrm>
          <a:prstGeom prst="mathMin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rgbClr val="FF0000"/>
              </a:solidFill>
            </a:endParaRPr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3AF7CE8A-4B29-4F39-9D42-463AD79E4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831" y="3284842"/>
            <a:ext cx="3755607" cy="3249950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4" name="Pravokutnik 3">
            <a:extLst>
              <a:ext uri="{FF2B5EF4-FFF2-40B4-BE49-F238E27FC236}">
                <a16:creationId xmlns:a16="http://schemas.microsoft.com/office/drawing/2014/main" id="{675F5A83-30C7-4419-B800-89268EB6E619}"/>
              </a:ext>
            </a:extLst>
          </p:cNvPr>
          <p:cNvSpPr/>
          <p:nvPr/>
        </p:nvSpPr>
        <p:spPr>
          <a:xfrm>
            <a:off x="0" y="1656682"/>
            <a:ext cx="75677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/>
            <a:r>
              <a:rPr lang="hr-HR" dirty="0" err="1"/>
              <a:t>ChatGPT</a:t>
            </a:r>
            <a:r>
              <a:rPr lang="hr-HR" dirty="0"/>
              <a:t> </a:t>
            </a:r>
            <a:r>
              <a:rPr lang="hr-HR" dirty="0" err="1"/>
              <a:t>prompt</a:t>
            </a:r>
            <a:r>
              <a:rPr lang="hr-HR" dirty="0"/>
              <a:t>: „navedi bibliografiju radova autora iz Bosne i Hercegovine u vezi pravne teorije s naglaskom na pravo i jezik, argumentaciju, interpretaciju i pravnu filozofiju”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hr-HR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Bibliografija postoji na internetu</a:t>
            </a:r>
            <a:r>
              <a:rPr lang="hr-HR" dirty="0">
                <a:solidFill>
                  <a:srgbClr val="FF0000"/>
                </a:solidFill>
              </a:rPr>
              <a:t>!</a:t>
            </a:r>
            <a:r>
              <a:rPr lang="hr-HR" dirty="0"/>
              <a:t> 	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hr-HR" dirty="0"/>
              <a:t>Najzastupljenijih nema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hr-HR" dirty="0"/>
              <a:t>Logika, kriteriji za autore?</a:t>
            </a:r>
          </a:p>
        </p:txBody>
      </p:sp>
    </p:spTree>
    <p:extLst>
      <p:ext uri="{BB962C8B-B14F-4D97-AF65-F5344CB8AC3E}">
        <p14:creationId xmlns:p14="http://schemas.microsoft.com/office/powerpoint/2010/main" val="24025208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EA789C-7E1D-E0E8-1102-C7E87DC8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Etika pravnog i srodnog knjižničarstva u budućnosti</a:t>
            </a:r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3E677EE-39E4-642D-A1B1-85B3E2DA65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6981" y="2365408"/>
            <a:ext cx="7099750" cy="4492592"/>
          </a:xfrm>
        </p:spPr>
        <p:txBody>
          <a:bodyPr>
            <a:normAutofit/>
          </a:bodyPr>
          <a:lstStyle/>
          <a:p>
            <a:r>
              <a:rPr lang="hr-HR" dirty="0"/>
              <a:t>Odnos javnog dobra i pojedinačnih interesa</a:t>
            </a:r>
          </a:p>
          <a:p>
            <a:r>
              <a:rPr lang="hr-HR" dirty="0"/>
              <a:t>Problem politike i pravila ustanova</a:t>
            </a:r>
          </a:p>
          <a:p>
            <a:r>
              <a:rPr lang="hr-HR" dirty="0"/>
              <a:t>Moramo znati propise ali i kodekse krovnih i uže profesionalnih društava (IFLA, AALL, HKD, DBPSB/SEALL)</a:t>
            </a:r>
          </a:p>
          <a:p>
            <a:r>
              <a:rPr lang="hr-HR" dirty="0"/>
              <a:t>Univerzalna načela, ali trebamo li ipak „</a:t>
            </a:r>
            <a:r>
              <a:rPr lang="hr-HR" dirty="0" err="1"/>
              <a:t>update</a:t>
            </a:r>
            <a:r>
              <a:rPr lang="hr-HR" dirty="0"/>
              <a:t>”?</a:t>
            </a:r>
          </a:p>
          <a:p>
            <a:pPr lvl="1"/>
            <a:r>
              <a:rPr lang="hr-HR" sz="1800" dirty="0"/>
              <a:t>Potpuno </a:t>
            </a:r>
            <a:r>
              <a:rPr lang="hr-HR" sz="1800" dirty="0" err="1"/>
              <a:t>netehnološki</a:t>
            </a:r>
            <a:r>
              <a:rPr lang="hr-HR" sz="1800" dirty="0"/>
              <a:t> prijedlozi: profesionalno djelovanje, radno mjesto, društvena uloga i dostojanstvo struke</a:t>
            </a:r>
          </a:p>
          <a:p>
            <a:pPr lvl="1"/>
            <a:r>
              <a:rPr lang="hr-HR" sz="1800" dirty="0"/>
              <a:t>Tehnološki prijedlozi: umjetna inteligencija</a:t>
            </a:r>
          </a:p>
          <a:p>
            <a:pPr lvl="1"/>
            <a:endParaRPr lang="hr-HR" dirty="0">
              <a:latin typeface="Abadi" panose="020B0604020104020204" pitchFamily="34" charset="0"/>
            </a:endParaRPr>
          </a:p>
          <a:p>
            <a:endParaRPr lang="hr-HR" dirty="0"/>
          </a:p>
          <a:p>
            <a:endParaRPr lang="en-US" dirty="0"/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3AF4985-92C1-41CA-B5D5-D3515552BD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06014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140A35-3F57-4AB8-9096-D43785B00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389" y="648100"/>
            <a:ext cx="7395411" cy="1280890"/>
          </a:xfrm>
        </p:spPr>
        <p:txBody>
          <a:bodyPr/>
          <a:lstStyle/>
          <a:p>
            <a:r>
              <a:rPr lang="hr-HR" dirty="0"/>
              <a:t>Zaključak i što još unaprijediti?</a:t>
            </a:r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F37F1A4C-CC1F-8A00-4991-36AB113D75E3}"/>
              </a:ext>
            </a:extLst>
          </p:cNvPr>
          <p:cNvSpPr txBox="1"/>
          <p:nvPr/>
        </p:nvSpPr>
        <p:spPr>
          <a:xfrm>
            <a:off x="609600" y="1875710"/>
            <a:ext cx="4245919" cy="451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Jačanje uloge suradnika matičnoj zajednici kroz tehnološke promjene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Promjena prava, pravnog istraživanja i znanosti, usluga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Nove vještine i odgovornosti </a:t>
            </a:r>
          </a:p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Otvaranje prema pravnoj praksi, javnosti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Edukacije u pravosuđu</a:t>
            </a:r>
          </a:p>
          <a:p>
            <a:pPr marL="514350" lvl="1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Projekti u društvenoj zajednici</a:t>
            </a:r>
          </a:p>
          <a:p>
            <a:pPr marL="857250" lvl="2" indent="-171450" defTabSz="685800">
              <a:lnSpc>
                <a:spcPct val="120000"/>
              </a:lnSpc>
              <a:spcBef>
                <a:spcPts val="375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Građanska znanost: suradnja s civilnim društvom, tijelima javne vlasti</a:t>
            </a:r>
          </a:p>
        </p:txBody>
      </p:sp>
      <p:pic>
        <p:nvPicPr>
          <p:cNvPr id="1030" name="Picture 6" descr="Projekti u tijeku – Pravosudna akademija">
            <a:extLst>
              <a:ext uri="{FF2B5EF4-FFF2-40B4-BE49-F238E27FC236}">
                <a16:creationId xmlns:a16="http://schemas.microsoft.com/office/drawing/2014/main" id="{9109926B-CBA0-F622-91F0-16ECCAD3A5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519" y="5344009"/>
            <a:ext cx="1555777" cy="83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kstniOkvir 10">
            <a:extLst>
              <a:ext uri="{FF2B5EF4-FFF2-40B4-BE49-F238E27FC236}">
                <a16:creationId xmlns:a16="http://schemas.microsoft.com/office/drawing/2014/main" id="{99098019-4B96-0F0A-25E5-0E3BEF092DCA}"/>
              </a:ext>
            </a:extLst>
          </p:cNvPr>
          <p:cNvSpPr txBox="1"/>
          <p:nvPr/>
        </p:nvSpPr>
        <p:spPr>
          <a:xfrm>
            <a:off x="5135863" y="1905000"/>
            <a:ext cx="3785937" cy="2030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Umrežavanje</a:t>
            </a:r>
          </a:p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Infrastruktura</a:t>
            </a:r>
          </a:p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Socijalne aktivnosti</a:t>
            </a:r>
          </a:p>
          <a:p>
            <a:pPr marL="171450" indent="-171450" defTabSz="685800">
              <a:lnSpc>
                <a:spcPct val="120000"/>
              </a:lnSpc>
              <a:spcBef>
                <a:spcPts val="75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hr-HR" dirty="0">
                <a:solidFill>
                  <a:prstClr val="black"/>
                </a:solidFill>
              </a:rPr>
              <a:t>Jačanje uloge u pravno-političkoj zajednici: EUI; EDC</a:t>
            </a:r>
          </a:p>
        </p:txBody>
      </p:sp>
      <p:pic>
        <p:nvPicPr>
          <p:cNvPr id="1032" name="Picture 8" descr="EDC - Ekonomski fakultet u Splitu">
            <a:extLst>
              <a:ext uri="{FF2B5EF4-FFF2-40B4-BE49-F238E27FC236}">
                <a16:creationId xmlns:a16="http://schemas.microsoft.com/office/drawing/2014/main" id="{21926031-D5D7-4211-661F-D6F2701F5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821" y="5192136"/>
            <a:ext cx="1134019" cy="113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Slika 12" descr="Slika na kojoj se prikazuje snimka zaslona, Font, dizajn&#10;&#10;Sadržaj generiran uz AI možda nije točan.">
            <a:extLst>
              <a:ext uri="{FF2B5EF4-FFF2-40B4-BE49-F238E27FC236}">
                <a16:creationId xmlns:a16="http://schemas.microsoft.com/office/drawing/2014/main" id="{8247D4BE-310C-9A46-2B96-AF955462C2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3079" y="4358315"/>
            <a:ext cx="2963761" cy="594686"/>
          </a:xfrm>
          <a:prstGeom prst="rect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36192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CustomShape 1"/>
          <p:cNvSpPr/>
          <p:nvPr/>
        </p:nvSpPr>
        <p:spPr>
          <a:xfrm>
            <a:off x="1014660" y="703440"/>
            <a:ext cx="7114680" cy="782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hr-HR" sz="3200" b="1" strike="noStrike" spc="-1" dirty="0">
                <a:solidFill>
                  <a:srgbClr val="5B9BD5"/>
                </a:solidFill>
                <a:uFill>
                  <a:solidFill>
                    <a:srgbClr val="FFFFFF"/>
                  </a:solidFill>
                </a:uFill>
                <a:latin typeface="Century Gothic" panose="020B0502020202020204" pitchFamily="34" charset="0"/>
                <a:ea typeface="DejaVu Sans"/>
              </a:rPr>
              <a:t>Hvala na pažnji!</a:t>
            </a: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entury Gothic" panose="020B0502020202020204" pitchFamily="34" charset="0"/>
            </a:endParaRPr>
          </a:p>
        </p:txBody>
      </p:sp>
      <p:sp>
        <p:nvSpPr>
          <p:cNvPr id="557" name="CustomShape 2"/>
          <p:cNvSpPr/>
          <p:nvPr/>
        </p:nvSpPr>
        <p:spPr>
          <a:xfrm>
            <a:off x="896936" y="1473480"/>
            <a:ext cx="7653505" cy="3911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r>
              <a:rPr lang="hr-HR" dirty="0">
                <a:ea typeface="Calibri" panose="020F0502020204030204" pitchFamily="34" charset="0"/>
              </a:rPr>
              <a:t>IFLA IAP: https://www.ifla.org/publications/international-advocacy-programme-iap-brochure/</a:t>
            </a:r>
          </a:p>
          <a:p>
            <a:r>
              <a:rPr lang="hr-HR" dirty="0"/>
              <a:t>AALL. </a:t>
            </a:r>
            <a:r>
              <a:rPr lang="hr-HR" dirty="0" err="1"/>
              <a:t>Ethical</a:t>
            </a:r>
            <a:r>
              <a:rPr lang="hr-HR" dirty="0"/>
              <a:t> </a:t>
            </a:r>
            <a:r>
              <a:rPr lang="hr-HR" dirty="0" err="1"/>
              <a:t>Principles</a:t>
            </a:r>
            <a:r>
              <a:rPr lang="hr-HR" dirty="0"/>
              <a:t>. </a:t>
            </a:r>
            <a:r>
              <a:rPr lang="hr-HR" dirty="0">
                <a:hlinkClick r:id="rId3"/>
              </a:rPr>
              <a:t>https://www.aallnet.org/advocacy/government-relations/recommended-guidelines/aall-ethical-principles/</a:t>
            </a:r>
            <a:endParaRPr lang="hr-HR" dirty="0"/>
          </a:p>
          <a:p>
            <a:r>
              <a:rPr lang="hr-HR" dirty="0" err="1"/>
              <a:t>Advocating</a:t>
            </a:r>
            <a:r>
              <a:rPr lang="hr-HR" dirty="0"/>
              <a:t> for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Law</a:t>
            </a:r>
            <a:r>
              <a:rPr lang="hr-HR" dirty="0"/>
              <a:t> </a:t>
            </a:r>
            <a:r>
              <a:rPr lang="hr-HR" dirty="0" err="1"/>
              <a:t>Librarian</a:t>
            </a:r>
            <a:r>
              <a:rPr lang="hr-HR" dirty="0"/>
              <a:t> </a:t>
            </a:r>
            <a:r>
              <a:rPr lang="hr-HR" dirty="0" err="1"/>
              <a:t>Profession</a:t>
            </a:r>
            <a:r>
              <a:rPr lang="hr-HR" dirty="0"/>
              <a:t> </a:t>
            </a:r>
            <a:r>
              <a:rPr lang="hr-HR" dirty="0">
                <a:hlinkClick r:id="rId4"/>
              </a:rPr>
              <a:t>https://pressbooks.pub/lawlibrarianship/chapter/advocating-for-the-law-librarian-profession</a:t>
            </a:r>
            <a:endParaRPr lang="hr-HR" dirty="0"/>
          </a:p>
          <a:p>
            <a:r>
              <a:rPr lang="hr-HR" dirty="0" err="1"/>
              <a:t>What</a:t>
            </a:r>
            <a:r>
              <a:rPr lang="hr-HR" dirty="0"/>
              <a:t> Are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Benefits</a:t>
            </a:r>
            <a:r>
              <a:rPr lang="hr-HR" dirty="0"/>
              <a:t> &amp; </a:t>
            </a:r>
            <a:r>
              <a:rPr lang="hr-HR" dirty="0" err="1"/>
              <a:t>Drawbacks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Having</a:t>
            </a:r>
            <a:r>
              <a:rPr lang="hr-HR" dirty="0"/>
              <a:t> </a:t>
            </a:r>
            <a:r>
              <a:rPr lang="hr-HR" dirty="0" err="1"/>
              <a:t>or</a:t>
            </a:r>
            <a:r>
              <a:rPr lang="hr-HR" dirty="0"/>
              <a:t> </a:t>
            </a:r>
            <a:r>
              <a:rPr lang="hr-HR" dirty="0" err="1"/>
              <a:t>Not</a:t>
            </a:r>
            <a:r>
              <a:rPr lang="hr-HR" dirty="0"/>
              <a:t> </a:t>
            </a:r>
            <a:r>
              <a:rPr lang="hr-HR" dirty="0" err="1"/>
              <a:t>Having</a:t>
            </a:r>
            <a:r>
              <a:rPr lang="hr-HR" dirty="0"/>
              <a:t> a J.D. as a </a:t>
            </a:r>
            <a:r>
              <a:rPr lang="hr-HR" dirty="0" err="1"/>
              <a:t>Law</a:t>
            </a:r>
            <a:r>
              <a:rPr lang="hr-HR" dirty="0"/>
              <a:t> </a:t>
            </a:r>
            <a:r>
              <a:rPr lang="hr-HR" dirty="0" err="1"/>
              <a:t>Librarian</a:t>
            </a:r>
            <a:r>
              <a:rPr lang="hr-HR" dirty="0"/>
              <a:t>? </a:t>
            </a:r>
            <a:r>
              <a:rPr lang="hr-HR" dirty="0">
                <a:hlinkClick r:id="rId5"/>
              </a:rPr>
              <a:t>https://pressbooks.pub/lawlibrarianship/chapter/introduction/</a:t>
            </a:r>
            <a:r>
              <a:rPr lang="hr-HR" dirty="0"/>
              <a:t>    </a:t>
            </a:r>
            <a:endParaRPr lang="hr-HR" b="1" dirty="0"/>
          </a:p>
          <a:p>
            <a:r>
              <a:rPr lang="hr-HR" dirty="0"/>
              <a:t>IFLA: International </a:t>
            </a:r>
            <a:r>
              <a:rPr lang="hr-HR" dirty="0" err="1"/>
              <a:t>Federation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Library</a:t>
            </a:r>
            <a:r>
              <a:rPr lang="hr-HR" dirty="0"/>
              <a:t> </a:t>
            </a:r>
            <a:r>
              <a:rPr lang="hr-HR" dirty="0" err="1"/>
              <a:t>Associations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institutions</a:t>
            </a:r>
            <a:r>
              <a:rPr lang="hr-HR" dirty="0"/>
              <a:t>. Copyright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access</a:t>
            </a:r>
            <a:r>
              <a:rPr lang="hr-HR" dirty="0"/>
              <a:t> to </a:t>
            </a:r>
            <a:r>
              <a:rPr lang="hr-HR" dirty="0" err="1"/>
              <a:t>knowledge</a:t>
            </a:r>
            <a:r>
              <a:rPr lang="hr-HR" dirty="0"/>
              <a:t>. </a:t>
            </a:r>
            <a:r>
              <a:rPr lang="hr-HR" dirty="0">
                <a:hlinkClick r:id="rId6"/>
              </a:rPr>
              <a:t>https://www.ifla.org/units/copyright-a2k</a:t>
            </a:r>
            <a:r>
              <a:rPr lang="hr-HR" dirty="0"/>
              <a:t> /</a:t>
            </a:r>
            <a:endParaRPr lang="hr-HR" dirty="0">
              <a:solidFill>
                <a:srgbClr val="663300"/>
              </a:solidFill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algn="ctr">
              <a:lnSpc>
                <a:spcPct val="100000"/>
              </a:lnSpc>
            </a:pPr>
            <a:r>
              <a:rPr lang="hr-HR" sz="1400" b="0" strike="noStrike" spc="-1" dirty="0">
                <a:uFill>
                  <a:solidFill>
                    <a:srgbClr val="FFFFFF"/>
                  </a:solidFill>
                </a:uFill>
                <a:ea typeface="DejaVu Sans"/>
              </a:rPr>
              <a:t>Dragutin </a:t>
            </a:r>
            <a:r>
              <a:rPr lang="hr-HR" sz="1400" b="0" strike="noStrike" spc="-1" dirty="0" err="1">
                <a:uFill>
                  <a:solidFill>
                    <a:srgbClr val="FFFFFF"/>
                  </a:solidFill>
                </a:uFill>
                <a:ea typeface="DejaVu Sans"/>
              </a:rPr>
              <a:t>Nemec</a:t>
            </a:r>
            <a:endParaRPr lang="hr-HR" sz="14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algn="ctr">
              <a:lnSpc>
                <a:spcPct val="100000"/>
              </a:lnSpc>
            </a:pPr>
            <a:r>
              <a:rPr lang="hr-HR" sz="1400" b="0" strike="noStrike" spc="-1" dirty="0">
                <a:uFill>
                  <a:solidFill>
                    <a:srgbClr val="FFFFFF"/>
                  </a:solidFill>
                </a:uFill>
                <a:ea typeface="DejaVu Sans"/>
              </a:rPr>
              <a:t>Knjižnica PF u Zagrebu</a:t>
            </a:r>
            <a:endParaRPr lang="hr-HR" sz="1400" b="0" strike="noStrike" spc="-1" dirty="0">
              <a:uFill>
                <a:solidFill>
                  <a:srgbClr val="FFFFFF"/>
                </a:solidFill>
              </a:uFill>
            </a:endParaRPr>
          </a:p>
          <a:p>
            <a:pPr algn="ctr">
              <a:lnSpc>
                <a:spcPct val="100000"/>
              </a:lnSpc>
            </a:pPr>
            <a:r>
              <a:rPr lang="hr-HR" sz="1400" b="0" u="sng" strike="noStrike" spc="-1" dirty="0">
                <a:uFill>
                  <a:solidFill>
                    <a:srgbClr val="FFFFFF"/>
                  </a:solidFill>
                </a:uFill>
                <a:ea typeface="DejaVu San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dnemec@pravo.hr</a:t>
            </a:r>
            <a:endParaRPr lang="hr-HR" sz="1400" b="0" u="sng" strike="noStrike" spc="-1" dirty="0">
              <a:uFill>
                <a:solidFill>
                  <a:srgbClr val="FFFFFF"/>
                </a:solidFill>
              </a:uFill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hr-HR" sz="1800" b="0" strike="noStrike" spc="-1" dirty="0">
              <a:solidFill>
                <a:srgbClr val="808080"/>
              </a:solidFill>
              <a:uFill>
                <a:solidFill>
                  <a:srgbClr val="FFFFFF"/>
                </a:solidFill>
              </a:uFill>
              <a:latin typeface="Trebuchet MS"/>
              <a:ea typeface="DejaVu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amen">
  <a:themeElements>
    <a:clrScheme name="Pramen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E9368FAEE5B8846B5FCE8625BC34C8D" ma:contentTypeVersion="15" ma:contentTypeDescription="Stvaranje novog dokumenta." ma:contentTypeScope="" ma:versionID="7aef7e0fcea3eda22efed963ba457bfd">
  <xsd:schema xmlns:xsd="http://www.w3.org/2001/XMLSchema" xmlns:xs="http://www.w3.org/2001/XMLSchema" xmlns:p="http://schemas.microsoft.com/office/2006/metadata/properties" xmlns:ns3="14d0b722-0152-4d87-84a0-afb2a452c039" targetNamespace="http://schemas.microsoft.com/office/2006/metadata/properties" ma:root="true" ma:fieldsID="d4fedb865528abb9aaee93e9f2411c38" ns3:_="">
    <xsd:import namespace="14d0b722-0152-4d87-84a0-afb2a452c0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d0b722-0152-4d87-84a0-afb2a452c0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CD9D5DB-8EBD-4E2A-B96B-E3BB99DEED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937F290-8285-4C91-A3DA-0B5994A9F76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d0b722-0152-4d87-84a0-afb2a452c0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3542A2-8765-4F87-AD69-00FE0838F90C}">
  <ds:schemaRefs>
    <ds:schemaRef ds:uri="http://purl.org/dc/dcmitype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14d0b722-0152-4d87-84a0-afb2a452c03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3197</TotalTime>
  <Words>2788</Words>
  <Application>Microsoft Office PowerPoint</Application>
  <PresentationFormat>Prikaz na zaslonu (4:3)</PresentationFormat>
  <Paragraphs>184</Paragraphs>
  <Slides>11</Slides>
  <Notes>10</Notes>
  <HiddenSlides>0</HiddenSlides>
  <MMClips>0</MMClips>
  <ScaleCrop>false</ScaleCrop>
  <HeadingPairs>
    <vt:vector size="6" baseType="variant">
      <vt:variant>
        <vt:lpstr>Korišteni fontovi</vt:lpstr>
      </vt:variant>
      <vt:variant>
        <vt:i4>9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11</vt:i4>
      </vt:variant>
    </vt:vector>
  </HeadingPairs>
  <TitlesOfParts>
    <vt:vector size="21" baseType="lpstr">
      <vt:lpstr>Abadi</vt:lpstr>
      <vt:lpstr>Arial</vt:lpstr>
      <vt:lpstr>Calibri</vt:lpstr>
      <vt:lpstr>Century Gothic</vt:lpstr>
      <vt:lpstr>Courier New</vt:lpstr>
      <vt:lpstr>DejaVu Sans</vt:lpstr>
      <vt:lpstr>Times New Roman</vt:lpstr>
      <vt:lpstr>Trebuchet MS</vt:lpstr>
      <vt:lpstr>Wingdings 3</vt:lpstr>
      <vt:lpstr>Pramen</vt:lpstr>
      <vt:lpstr>PowerPoint prezentacija</vt:lpstr>
      <vt:lpstr>PowerPoint prezentacija</vt:lpstr>
      <vt:lpstr>Insitucionalni izazovi </vt:lpstr>
      <vt:lpstr> </vt:lpstr>
      <vt:lpstr>IZAZOVI budućnosti:  tehnologija i pravni knjižničar</vt:lpstr>
      <vt:lpstr>Umjetna inteligencija u knjižnicama</vt:lpstr>
      <vt:lpstr>O upotrebi UI u knjižnicama</vt:lpstr>
      <vt:lpstr>Primjer: bibliografija pravne teorije u BiH</vt:lpstr>
      <vt:lpstr>Etika pravnog i srodnog knjižničarstva u budućnosti</vt:lpstr>
      <vt:lpstr>Zaključak i što još unaprijediti?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Dragutin Nemec</dc:creator>
  <dc:description/>
  <cp:lastModifiedBy>Dragutin Nemec</cp:lastModifiedBy>
  <cp:revision>246</cp:revision>
  <cp:lastPrinted>2024-06-18T14:14:07Z</cp:lastPrinted>
  <dcterms:created xsi:type="dcterms:W3CDTF">2016-02-29T15:05:41Z</dcterms:created>
  <dcterms:modified xsi:type="dcterms:W3CDTF">2026-09-22T17:18:16Z</dcterms:modified>
  <dc:language>hr-HR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21</vt:i4>
  </property>
  <property fmtid="{D5CDD505-2E9C-101B-9397-08002B2CF9AE}" pid="8" name="PresentationFormat">
    <vt:lpwstr>On-screen Show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22</vt:i4>
  </property>
  <property fmtid="{D5CDD505-2E9C-101B-9397-08002B2CF9AE}" pid="12" name="ContentTypeId">
    <vt:lpwstr>0x010100CE9368FAEE5B8846B5FCE8625BC34C8D</vt:lpwstr>
  </property>
</Properties>
</file>