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rednji slog 2 – poudarek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rednji slog 2 – poudarek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rednji slog 2 – poudarek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rednji slo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rez sloga, brez mrež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0C1A4-6DA5-4E07-93FC-3C3CF1A0293E}" type="datetimeFigureOut">
              <a:rPr lang="sl-SI" smtClean="0"/>
              <a:t>11. 09. 2026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87D6C-2399-45B8-8536-D520C31E315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17364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F_glavni_naslov_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5013" y="1139824"/>
            <a:ext cx="5421312" cy="2761616"/>
          </a:xfrm>
        </p:spPr>
        <p:txBody>
          <a:bodyPr anchor="ctr" anchorCtr="0"/>
          <a:lstStyle>
            <a:lvl1pPr algn="l">
              <a:defRPr sz="2700">
                <a:solidFill>
                  <a:schemeClr val="bg2"/>
                </a:solidFill>
              </a:defRPr>
            </a:lvl1pPr>
          </a:lstStyle>
          <a:p>
            <a:r>
              <a:rPr lang="sl-SI"/>
              <a:t>Glavni naslov predstavitve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014" y="3863340"/>
            <a:ext cx="5421312" cy="608648"/>
          </a:xfrm>
        </p:spPr>
        <p:txBody>
          <a:bodyPr/>
          <a:lstStyle>
            <a:lvl1pPr marL="0" indent="0" algn="l">
              <a:buNone/>
              <a:defRPr sz="1300" spc="1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l-SI"/>
              <a:t>Dodamo lahko tudi podnaslov, avtorja ali datum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076" y="377889"/>
            <a:ext cx="1531938" cy="28723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D78FEB5-2EF7-FB1E-C64A-6ABBB83D1640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07415" y="1735931"/>
            <a:ext cx="1667457" cy="166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06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F_glavni_naslov_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5013" y="1139824"/>
            <a:ext cx="5421312" cy="2761616"/>
          </a:xfrm>
        </p:spPr>
        <p:txBody>
          <a:bodyPr anchor="ctr" anchorCtr="0"/>
          <a:lstStyle>
            <a:lvl1pPr algn="l"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sl-SI"/>
              <a:t>Glavni naslov predstavitve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5014" y="3863340"/>
            <a:ext cx="5421312" cy="608648"/>
          </a:xfrm>
        </p:spPr>
        <p:txBody>
          <a:bodyPr/>
          <a:lstStyle>
            <a:lvl1pPr marL="0" indent="0" algn="l">
              <a:buNone/>
              <a:defRPr sz="1300" spc="1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l-SI"/>
              <a:t>Dodamo lahko tudi podnaslov, avtorja ali datum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3076" y="377889"/>
            <a:ext cx="1531938" cy="28723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D78FEB5-2EF7-FB1E-C64A-6ABBB83D1640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7415" y="1735931"/>
            <a:ext cx="1667457" cy="166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63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napovednik_poglavja_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5012" y="1139824"/>
            <a:ext cx="6897688" cy="2761616"/>
          </a:xfrm>
        </p:spPr>
        <p:txBody>
          <a:bodyPr anchor="ctr" anchorCtr="0"/>
          <a:lstStyle>
            <a:lvl1pPr algn="l">
              <a:defRPr sz="2700">
                <a:solidFill>
                  <a:schemeClr val="bg2"/>
                </a:solidFill>
              </a:defRPr>
            </a:lvl1pPr>
          </a:lstStyle>
          <a:p>
            <a:r>
              <a:rPr lang="sl-SI"/>
              <a:t>Napovednik novega poglavja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076" y="377889"/>
            <a:ext cx="1531938" cy="28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28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napovednik_poglavja_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5012" y="1139824"/>
            <a:ext cx="6897687" cy="2761616"/>
          </a:xfrm>
        </p:spPr>
        <p:txBody>
          <a:bodyPr anchor="ctr" anchorCtr="0"/>
          <a:lstStyle>
            <a:lvl1pPr algn="l"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sl-SI"/>
              <a:t>Napovednik novega poglavja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3076" y="377889"/>
            <a:ext cx="1531938" cy="28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9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naslov+vsebina_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1131888"/>
            <a:ext cx="6897687" cy="704532"/>
          </a:xfrm>
        </p:spPr>
        <p:txBody>
          <a:bodyPr anchor="b" anchorCtr="0"/>
          <a:lstStyle>
            <a:lvl1pPr algn="l">
              <a:defRPr sz="2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076" y="377889"/>
            <a:ext cx="1531938" cy="28723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4" y="2202180"/>
            <a:ext cx="5421311" cy="16764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732D594-0B1B-C148-35E0-AA0B9C285718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64500" y="30794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10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F_naslov+vsebina_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1131888"/>
            <a:ext cx="6897687" cy="704532"/>
          </a:xfrm>
        </p:spPr>
        <p:txBody>
          <a:bodyPr anchor="b" anchorCtr="0"/>
          <a:lstStyle>
            <a:lvl1pPr algn="l">
              <a:defRPr sz="2700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3076" y="377889"/>
            <a:ext cx="1531938" cy="28723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4" y="2202180"/>
            <a:ext cx="5421311" cy="16764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9F931B-118E-343B-B4B4-ECBA54407C07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4500" y="30794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75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F_naslov+dvostolpicna_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1131888"/>
            <a:ext cx="6897685" cy="704532"/>
          </a:xfrm>
        </p:spPr>
        <p:txBody>
          <a:bodyPr anchor="b" anchorCtr="0"/>
          <a:lstStyle>
            <a:lvl1pPr algn="l">
              <a:defRPr sz="2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076" y="377889"/>
            <a:ext cx="1531938" cy="28723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3" y="2202180"/>
            <a:ext cx="3276000" cy="2269808"/>
          </a:xfrm>
        </p:spPr>
        <p:txBody>
          <a:bodyPr numCol="1" spcCol="360000"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1949BEA7-CD04-8BF3-9C91-FD1F71054E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56697" y="2202180"/>
            <a:ext cx="3276000" cy="2269808"/>
          </a:xfrm>
        </p:spPr>
        <p:txBody>
          <a:bodyPr numCol="1" spcCol="360000"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70A4F1-4144-3C59-FB70-41D8AFD50A84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64500" y="30794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95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F_naslov+dvostolpicna_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1131888"/>
            <a:ext cx="6897685" cy="704532"/>
          </a:xfrm>
        </p:spPr>
        <p:txBody>
          <a:bodyPr anchor="b" anchorCtr="0"/>
          <a:lstStyle>
            <a:lvl1pPr algn="l">
              <a:defRPr sz="2700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3076" y="377889"/>
            <a:ext cx="1531938" cy="28723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3" y="2202180"/>
            <a:ext cx="3276000" cy="2269808"/>
          </a:xfrm>
        </p:spPr>
        <p:txBody>
          <a:bodyPr numCol="1" spcCol="360000"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1949BEA7-CD04-8BF3-9C91-FD1F71054E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56697" y="2202180"/>
            <a:ext cx="3276000" cy="2269808"/>
          </a:xfrm>
        </p:spPr>
        <p:txBody>
          <a:bodyPr numCol="1" spcCol="360000"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FAD994-C44A-3BED-B346-CF64CE47E66D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4500" y="30794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10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sredinske_pik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5012" y="1131888"/>
            <a:ext cx="7329487" cy="704532"/>
          </a:xfrm>
        </p:spPr>
        <p:txBody>
          <a:bodyPr anchor="b" anchorCtr="0"/>
          <a:lstStyle>
            <a:lvl1pPr algn="l">
              <a:defRPr sz="2700">
                <a:solidFill>
                  <a:schemeClr val="bg2"/>
                </a:solidFill>
              </a:defRPr>
            </a:lvl1pPr>
          </a:lstStyle>
          <a:p>
            <a:r>
              <a:rPr lang="sl-SI"/>
              <a:t>Glavni naslov predstavitve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076" y="377889"/>
            <a:ext cx="1531938" cy="28723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2" y="2506980"/>
            <a:ext cx="5421313" cy="1504633"/>
          </a:xfrm>
        </p:spPr>
        <p:txBody>
          <a:bodyPr/>
          <a:lstStyle>
            <a:lvl1pPr>
              <a:lnSpc>
                <a:spcPct val="100000"/>
              </a:lnSpc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>
              <a:lnSpc>
                <a:spcPct val="100000"/>
              </a:lnSpc>
              <a:defRPr lang="en-US" sz="1300" spc="-10" baseline="0">
                <a:solidFill>
                  <a:schemeClr val="accent5"/>
                </a:solidFill>
              </a:defRPr>
            </a:lvl2pPr>
            <a:lvl3pPr>
              <a:lnSpc>
                <a:spcPct val="100000"/>
              </a:lnSpc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>
              <a:lnSpc>
                <a:spcPct val="100000"/>
              </a:lnSpc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ct val="100000"/>
              </a:lnSpc>
              <a:defRPr lang="sl-SI" sz="1300" b="0" kern="1200" spc="-1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53BF199-C08A-4F8E-CFA1-7E6A95AC51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64500" y="30794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18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sredinske_pike_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5012" y="1131888"/>
            <a:ext cx="7329487" cy="704532"/>
          </a:xfrm>
        </p:spPr>
        <p:txBody>
          <a:bodyPr anchor="b" anchorCtr="0"/>
          <a:lstStyle>
            <a:lvl1pPr algn="l"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sl-SI"/>
              <a:t>Glavni naslov predstavitve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3076" y="377889"/>
            <a:ext cx="1531938" cy="28723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2" y="2506980"/>
            <a:ext cx="5421313" cy="1504633"/>
          </a:xfrm>
        </p:spPr>
        <p:txBody>
          <a:bodyPr/>
          <a:lstStyle>
            <a:lvl1pPr>
              <a:lnSpc>
                <a:spcPct val="100000"/>
              </a:lnSpc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>
              <a:lnSpc>
                <a:spcPct val="100000"/>
              </a:lnSpc>
              <a:defRPr lang="en-US" sz="1300" spc="-10" baseline="0">
                <a:solidFill>
                  <a:schemeClr val="accent3"/>
                </a:solidFill>
              </a:defRPr>
            </a:lvl2pPr>
            <a:lvl3pPr>
              <a:lnSpc>
                <a:spcPct val="100000"/>
              </a:lnSpc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>
              <a:lnSpc>
                <a:spcPct val="100000"/>
              </a:lnSpc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ct val="100000"/>
              </a:lnSpc>
              <a:defRPr lang="sl-SI" sz="1300" b="0" kern="1200" spc="-1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96E825B-8B59-5822-84DF-D078BA76D4D3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4500" y="30794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84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slika_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1131888"/>
            <a:ext cx="3457159" cy="704532"/>
          </a:xfrm>
        </p:spPr>
        <p:txBody>
          <a:bodyPr anchor="b" anchorCtr="0"/>
          <a:lstStyle>
            <a:lvl1pPr algn="l">
              <a:defRPr sz="2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076" y="377889"/>
            <a:ext cx="1531938" cy="28723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5" y="2202180"/>
            <a:ext cx="3059745" cy="226980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3167855-6896-C53D-88CB-13328A065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</p:spPr>
        <p:txBody>
          <a:bodyPr lIns="360000" tIns="360000" rIns="360000" bIns="360000"/>
          <a:lstStyle>
            <a:lvl1pPr marL="0" indent="0">
              <a:buNone/>
              <a:defRPr spc="-10" baseline="0">
                <a:solidFill>
                  <a:schemeClr val="bg1"/>
                </a:solidFill>
              </a:defRPr>
            </a:lvl1pPr>
          </a:lstStyle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19893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F_slika_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1131888"/>
            <a:ext cx="3457159" cy="704532"/>
          </a:xfrm>
        </p:spPr>
        <p:txBody>
          <a:bodyPr anchor="b" anchorCtr="0"/>
          <a:lstStyle>
            <a:lvl1pPr algn="l">
              <a:defRPr sz="2700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3076" y="377889"/>
            <a:ext cx="1531938" cy="28723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5" y="2202180"/>
            <a:ext cx="3059745" cy="226980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3167855-6896-C53D-88CB-13328A065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</p:spPr>
        <p:txBody>
          <a:bodyPr lIns="360000" tIns="360000" rIns="360000" bIns="360000"/>
          <a:lstStyle>
            <a:lvl1pPr marL="0" indent="0">
              <a:buNone/>
              <a:defRPr spc="-10" baseline="0">
                <a:solidFill>
                  <a:schemeClr val="accent3"/>
                </a:solidFill>
              </a:defRPr>
            </a:lvl1pPr>
          </a:lstStyle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43356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vec_slik_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1131888"/>
            <a:ext cx="6897687" cy="704532"/>
          </a:xfrm>
        </p:spPr>
        <p:txBody>
          <a:bodyPr anchor="b" anchorCtr="0"/>
          <a:lstStyle>
            <a:lvl1pPr algn="l">
              <a:defRPr sz="2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076" y="377889"/>
            <a:ext cx="1531938" cy="28723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4" y="2202180"/>
            <a:ext cx="6897685" cy="26479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60184F-A81B-8C60-E3AF-9E94E8ECA4D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967" y="2752725"/>
            <a:ext cx="2192337" cy="1719263"/>
          </a:xfrm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sl-SI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0D20450-FFAC-2FEA-CB68-43311CC658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94098" y="2752725"/>
            <a:ext cx="2944814" cy="1719263"/>
          </a:xfrm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sl-SI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5A1CA56D-A820-E8EA-6540-6B3BF3C2DB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4706" y="2752725"/>
            <a:ext cx="2192337" cy="1719263"/>
          </a:xfrm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sl-S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F823BA1-C241-74E4-8C1B-DD7F6A5BE1E5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64500" y="30794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8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  <p15:guide id="3" orient="horz" pos="173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vec_slik_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1131888"/>
            <a:ext cx="6897687" cy="704532"/>
          </a:xfrm>
        </p:spPr>
        <p:txBody>
          <a:bodyPr anchor="b" anchorCtr="0"/>
          <a:lstStyle>
            <a:lvl1pPr algn="l">
              <a:defRPr sz="2700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E689737-CDA1-BAC5-074F-6D255B67EA8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3076" y="377889"/>
            <a:ext cx="1531938" cy="28723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4" y="2202180"/>
            <a:ext cx="6897685" cy="26479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D3B8D00-6C52-8C73-B708-F3CDA41FF82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4500" y="307940"/>
            <a:ext cx="714375" cy="714375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60184F-A81B-8C60-E3AF-9E94E8ECA4D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967" y="2752725"/>
            <a:ext cx="2192337" cy="1719263"/>
          </a:xfrm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endParaRPr lang="sl-SI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0D20450-FFAC-2FEA-CB68-43311CC658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94098" y="2752725"/>
            <a:ext cx="2944814" cy="1719263"/>
          </a:xfrm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endParaRPr lang="sl-SI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5A1CA56D-A820-E8EA-6540-6B3BF3C2DB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4706" y="2752725"/>
            <a:ext cx="2192337" cy="1719263"/>
          </a:xfrm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51248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  <p15:guide id="3" orient="horz" pos="1734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_Celostranska_sli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C7EC16D-DC23-A312-1241-5FBFE8F06B8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</p:spPr>
        <p:txBody>
          <a:bodyPr lIns="360000" tIns="360000" rIns="360000" bIns="36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l-SI"/>
              <a:t>Click icon to insert picture then send to back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012" y="2571750"/>
            <a:ext cx="6897687" cy="704532"/>
          </a:xfrm>
        </p:spPr>
        <p:txBody>
          <a:bodyPr anchor="b" anchorCtr="0"/>
          <a:lstStyle>
            <a:lvl1pPr algn="l">
              <a:defRPr sz="27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9AB6A5-F11E-277A-7881-603ADCC659C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5015" y="3642042"/>
            <a:ext cx="3836986" cy="82994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00000"/>
              </a:lnSpc>
              <a:buNone/>
              <a:defRPr lang="en-US" sz="1300" b="1" kern="1200" spc="-1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28700" indent="0">
              <a:lnSpc>
                <a:spcPct val="100000"/>
              </a:lnSpc>
              <a:buNone/>
              <a:defRPr lang="en-US" sz="1300" b="0" kern="1200" spc="-1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71600" indent="0">
              <a:lnSpc>
                <a:spcPct val="100000"/>
              </a:lnSpc>
              <a:buNone/>
              <a:defRPr lang="sl-SI" sz="1300" b="0" kern="1200" spc="-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37597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13" y="4767263"/>
            <a:ext cx="20574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FA81DA45-63DE-4D8A-B593-57CF2289F636}" type="datetimeFigureOut">
              <a:rPr lang="sl-SI" smtClean="0"/>
              <a:pPr/>
              <a:t>11. 09. 2026</a:t>
            </a:fld>
            <a:r>
              <a:rPr lang="sl-SI"/>
              <a:t> 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bg2"/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1475" y="4767263"/>
            <a:ext cx="20574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4F011A79-AB69-42ED-A1E9-6EEC17C9E5D3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0815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75" r:id="rId5"/>
    <p:sldLayoutId id="2147483677" r:id="rId6"/>
    <p:sldLayoutId id="2147483678" r:id="rId7"/>
    <p:sldLayoutId id="2147483679" r:id="rId8"/>
    <p:sldLayoutId id="2147483676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</p:sldLayoutIdLst>
  <p:txStyles>
    <p:titleStyle>
      <a:lvl1pPr algn="l" defTabSz="685800" rtl="0" eaLnBrk="1" latinLnBrk="0" hangingPunct="1">
        <a:lnSpc>
          <a:spcPct val="95000"/>
        </a:lnSpc>
        <a:spcBef>
          <a:spcPct val="0"/>
        </a:spcBef>
        <a:buNone/>
        <a:defRPr sz="27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5000"/>
        </a:lnSpc>
        <a:spcBef>
          <a:spcPts val="750"/>
        </a:spcBef>
        <a:buFont typeface="Arial" panose="020B0604020202020204" pitchFamily="34" charset="0"/>
        <a:buChar char="•"/>
        <a:defRPr sz="13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5000"/>
        </a:lnSpc>
        <a:spcBef>
          <a:spcPts val="375"/>
        </a:spcBef>
        <a:buFont typeface="Arial" panose="020B0604020202020204" pitchFamily="34" charset="0"/>
        <a:buChar char="•"/>
        <a:defRPr sz="13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5000"/>
        </a:lnSpc>
        <a:spcBef>
          <a:spcPts val="375"/>
        </a:spcBef>
        <a:buFont typeface="Arial" panose="020B0604020202020204" pitchFamily="34" charset="0"/>
        <a:buChar char="•"/>
        <a:defRPr sz="13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5000"/>
        </a:lnSpc>
        <a:spcBef>
          <a:spcPts val="375"/>
        </a:spcBef>
        <a:buFont typeface="Arial" panose="020B0604020202020204" pitchFamily="34" charset="0"/>
        <a:buChar char="•"/>
        <a:defRPr sz="13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5000"/>
        </a:lnSpc>
        <a:spcBef>
          <a:spcPts val="375"/>
        </a:spcBef>
        <a:buFont typeface="Arial" panose="020B0604020202020204" pitchFamily="34" charset="0"/>
        <a:buChar char="•"/>
        <a:defRPr sz="13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476" userDrawn="1">
          <p15:clr>
            <a:srgbClr val="F26B43"/>
          </p15:clr>
        </p15:guide>
        <p15:guide id="5" pos="4808" userDrawn="1">
          <p15:clr>
            <a:srgbClr val="F26B43"/>
          </p15:clr>
        </p15:guide>
        <p15:guide id="6" pos="5080" userDrawn="1">
          <p15:clr>
            <a:srgbClr val="F26B43"/>
          </p15:clr>
        </p15:guide>
        <p15:guide id="7" orient="horz" pos="713" userDrawn="1">
          <p15:clr>
            <a:srgbClr val="F26B43"/>
          </p15:clr>
        </p15:guide>
        <p15:guide id="8" orient="horz" pos="242" userDrawn="1">
          <p15:clr>
            <a:srgbClr val="F26B43"/>
          </p15:clr>
        </p15:guide>
        <p15:guide id="9" orient="horz" pos="417" userDrawn="1">
          <p15:clr>
            <a:srgbClr val="F26B43"/>
          </p15:clr>
        </p15:guide>
        <p15:guide id="10" orient="horz" pos="1106" userDrawn="1">
          <p15:clr>
            <a:srgbClr val="F26B43"/>
          </p15:clr>
        </p15:guide>
        <p15:guide id="11" pos="3878" userDrawn="1">
          <p15:clr>
            <a:srgbClr val="F26B43"/>
          </p15:clr>
        </p15:guide>
        <p15:guide id="12" orient="horz" pos="2817" userDrawn="1">
          <p15:clr>
            <a:srgbClr val="F26B43"/>
          </p15:clr>
        </p15:guide>
        <p15:guide id="13" pos="553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E6BC09-895A-367B-DF57-70CDA0C26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1803" y="406717"/>
            <a:ext cx="5998941" cy="264795"/>
          </a:xfrm>
        </p:spPr>
        <p:txBody>
          <a:bodyPr/>
          <a:lstStyle/>
          <a:p>
            <a:r>
              <a:rPr lang="sl-SI" sz="1800" dirty="0"/>
              <a:t>KNJIŽNICA PRAVNE FAKULTETE UNIVERZE V LJUBLJANI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C14A263-9DF4-C465-89BA-920FDCDB794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81802" y="819947"/>
            <a:ext cx="5920969" cy="264795"/>
          </a:xfrm>
        </p:spPr>
        <p:txBody>
          <a:bodyPr/>
          <a:lstStyle/>
          <a:p>
            <a:pPr algn="ctr"/>
            <a:r>
              <a:rPr lang="sl-SI" dirty="0"/>
              <a:t>Podpora študiju prava in pravnemu raziskovanju ter ohranjanje dediščine</a:t>
            </a:r>
          </a:p>
          <a:p>
            <a:pPr algn="ctr"/>
            <a:endParaRPr lang="sl-SI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5E1CB5E-E9D7-02E5-3A45-41CE4B8CF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183218"/>
              </p:ext>
            </p:extLst>
          </p:nvPr>
        </p:nvGraphicFramePr>
        <p:xfrm>
          <a:off x="354415" y="1233177"/>
          <a:ext cx="8527315" cy="2148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2438">
                  <a:extLst>
                    <a:ext uri="{9D8B030D-6E8A-4147-A177-3AD203B41FA5}">
                      <a16:colId xmlns:a16="http://schemas.microsoft.com/office/drawing/2014/main" val="3120094076"/>
                    </a:ext>
                  </a:extLst>
                </a:gridCol>
                <a:gridCol w="2861776">
                  <a:extLst>
                    <a:ext uri="{9D8B030D-6E8A-4147-A177-3AD203B41FA5}">
                      <a16:colId xmlns:a16="http://schemas.microsoft.com/office/drawing/2014/main" val="1544588927"/>
                    </a:ext>
                  </a:extLst>
                </a:gridCol>
                <a:gridCol w="2823101">
                  <a:extLst>
                    <a:ext uri="{9D8B030D-6E8A-4147-A177-3AD203B41FA5}">
                      <a16:colId xmlns:a16="http://schemas.microsoft.com/office/drawing/2014/main" val="2943458188"/>
                    </a:ext>
                  </a:extLst>
                </a:gridCol>
              </a:tblGrid>
              <a:tr h="2098358">
                <a:tc>
                  <a:txBody>
                    <a:bodyPr/>
                    <a:lstStyle/>
                    <a:p>
                      <a:r>
                        <a:rPr lang="sl-SI" b="0" u="sng" dirty="0">
                          <a:solidFill>
                            <a:schemeClr val="bg1"/>
                          </a:solidFill>
                        </a:rPr>
                        <a:t>Kdo, kdaj in kje?</a:t>
                      </a:r>
                    </a:p>
                    <a:p>
                      <a:endParaRPr lang="sl-SI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dirty="0">
                          <a:solidFill>
                            <a:schemeClr val="bg1"/>
                          </a:solidFill>
                        </a:rPr>
                        <a:t>Pobudnik prof. dr. </a:t>
                      </a:r>
                      <a:br>
                        <a:rPr lang="sl-SI" dirty="0">
                          <a:solidFill>
                            <a:schemeClr val="bg1"/>
                          </a:solidFill>
                        </a:rPr>
                      </a:br>
                      <a:r>
                        <a:rPr lang="sl-SI" dirty="0">
                          <a:solidFill>
                            <a:schemeClr val="bg1"/>
                          </a:solidFill>
                        </a:rPr>
                        <a:t>Gregor Krek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sl-SI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dirty="0">
                          <a:solidFill>
                            <a:schemeClr val="bg1"/>
                          </a:solidFill>
                        </a:rPr>
                        <a:t>Ustanovljena leta 1920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sl-SI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dirty="0">
                          <a:solidFill>
                            <a:schemeClr val="bg1"/>
                          </a:solidFill>
                        </a:rPr>
                        <a:t>Od leta 2000 v novih prostorih</a:t>
                      </a:r>
                    </a:p>
                    <a:p>
                      <a:endParaRPr lang="sl-SI" dirty="0">
                        <a:solidFill>
                          <a:schemeClr val="bg1"/>
                        </a:solidFill>
                      </a:endParaRPr>
                    </a:p>
                    <a:p>
                      <a:endParaRPr lang="sl-SI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u="sng" dirty="0">
                          <a:solidFill>
                            <a:schemeClr val="bg1"/>
                          </a:solidFill>
                        </a:rPr>
                        <a:t>Knjižnica v številkah</a:t>
                      </a:r>
                    </a:p>
                    <a:p>
                      <a:endParaRPr lang="sl-SI" u="sng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147.000 enot gradiva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sl-SI" u="none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200 čitalniških mest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sl-SI" u="none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Delovni čas: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od 8.00 do 20.00,</a:t>
                      </a:r>
                      <a:br>
                        <a:rPr lang="sl-SI" u="none" dirty="0">
                          <a:solidFill>
                            <a:schemeClr val="bg1"/>
                          </a:solidFill>
                        </a:rPr>
                      </a:b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izpitno obdobje do 22.00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l-SI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u="sng" dirty="0">
                          <a:solidFill>
                            <a:schemeClr val="bg1"/>
                          </a:solidFill>
                        </a:rPr>
                        <a:t>Viri in storitve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Kvalitetna pravna zbirka knjig, revij, zaključnih del in elektronskih virov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sl-SI" u="none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l-SI" u="sng" dirty="0">
                          <a:solidFill>
                            <a:schemeClr val="bg1"/>
                          </a:solidFill>
                        </a:rPr>
                        <a:t>Temeljni elektronski viri </a:t>
                      </a:r>
                      <a:br>
                        <a:rPr lang="sl-SI" u="sng" dirty="0">
                          <a:solidFill>
                            <a:schemeClr val="bg1"/>
                          </a:solidFill>
                        </a:rPr>
                      </a:br>
                      <a:r>
                        <a:rPr lang="sl-SI" u="none" dirty="0" err="1">
                          <a:solidFill>
                            <a:schemeClr val="bg1"/>
                          </a:solidFill>
                        </a:rPr>
                        <a:t>Tax</a:t>
                      </a: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-Fin-</a:t>
                      </a:r>
                      <a:r>
                        <a:rPr lang="sl-SI" u="none" dirty="0" err="1">
                          <a:solidFill>
                            <a:schemeClr val="bg1"/>
                          </a:solidFill>
                        </a:rPr>
                        <a:t>Lex</a:t>
                      </a: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sl-SI" u="none" dirty="0" err="1">
                          <a:solidFill>
                            <a:schemeClr val="bg1"/>
                          </a:solidFill>
                        </a:rPr>
                        <a:t>Beck-Online</a:t>
                      </a: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sl-SI" u="none" dirty="0" err="1">
                          <a:solidFill>
                            <a:schemeClr val="bg1"/>
                          </a:solidFill>
                        </a:rPr>
                        <a:t>HeinOnline</a:t>
                      </a: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sl-SI" u="none" dirty="0" err="1">
                          <a:solidFill>
                            <a:schemeClr val="bg1"/>
                          </a:solidFill>
                        </a:rPr>
                        <a:t>Westlaw</a:t>
                      </a:r>
                      <a:r>
                        <a:rPr lang="sl-SI" u="none" dirty="0">
                          <a:solidFill>
                            <a:schemeClr val="bg1"/>
                          </a:solidFill>
                        </a:rPr>
                        <a:t>, Jus Mundi, EU Law Live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641032"/>
                  </a:ext>
                </a:extLst>
              </a:tr>
            </a:tbl>
          </a:graphicData>
        </a:graphic>
      </p:graphicFrame>
      <p:pic>
        <p:nvPicPr>
          <p:cNvPr id="11" name="Slika 10">
            <a:extLst>
              <a:ext uri="{FF2B5EF4-FFF2-40B4-BE49-F238E27FC236}">
                <a16:creationId xmlns:a16="http://schemas.microsoft.com/office/drawing/2014/main" id="{DDE3C97D-405E-EB6B-FD9A-2E9725E9C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70" y="3506065"/>
            <a:ext cx="2629786" cy="1438781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9A82972A-934B-FE51-E9A0-D131396FF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7614" y="3506065"/>
            <a:ext cx="2463208" cy="1414395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F12108ED-1652-2075-C0EF-519F26C36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380" y="3506066"/>
            <a:ext cx="2835349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39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F">
      <a:dk1>
        <a:sysClr val="windowText" lastClr="000000"/>
      </a:dk1>
      <a:lt1>
        <a:sysClr val="window" lastClr="FFFFFF"/>
      </a:lt1>
      <a:dk2>
        <a:srgbClr val="082B45"/>
      </a:dk2>
      <a:lt2>
        <a:srgbClr val="0084BB"/>
      </a:lt2>
      <a:accent1>
        <a:srgbClr val="E03127"/>
      </a:accent1>
      <a:accent2>
        <a:srgbClr val="054670"/>
      </a:accent2>
      <a:accent3>
        <a:srgbClr val="58595B"/>
      </a:accent3>
      <a:accent4>
        <a:srgbClr val="B3D8ED"/>
      </a:accent4>
      <a:accent5>
        <a:srgbClr val="84BDDF"/>
      </a:accent5>
      <a:accent6>
        <a:srgbClr val="4EA72E"/>
      </a:accent6>
      <a:hlink>
        <a:srgbClr val="FFC000"/>
      </a:hlink>
      <a:folHlink>
        <a:srgbClr val="E97132"/>
      </a:folHlink>
    </a:clrScheme>
    <a:fontScheme name="Lek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09E7F29E924D4E8E4BCC1CF137BAFC" ma:contentTypeVersion="0" ma:contentTypeDescription="Ustvari nov dokument." ma:contentTypeScope="" ma:versionID="c44ed0307daf783690a0635af5f8c1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bc75116dd7c71a50cbc6f7894763ab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F82393-A358-4914-B235-9E8A48D094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83A1A71-D316-429E-AE26-4A718479171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3BD5B0B-A823-49BF-92FF-AF0D380C87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</TotalTime>
  <Words>93</Words>
  <Application>Microsoft Office PowerPoint</Application>
  <PresentationFormat>On-screen Show (16:9)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Arial Bold</vt:lpstr>
      <vt:lpstr>Office Theme</vt:lpstr>
      <vt:lpstr>KNJIŽNICA PRAVNE FAKULTETE UNIVERZE V LJUBLJANI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Glavni naslov predstavitve</dc:title>
  <dc:creator>Siniša Šafarić</dc:creator>
  <cp:lastModifiedBy>Korisnik</cp:lastModifiedBy>
  <cp:revision>50</cp:revision>
  <dcterms:created xsi:type="dcterms:W3CDTF">2024-06-07T10:39:34Z</dcterms:created>
  <dcterms:modified xsi:type="dcterms:W3CDTF">2026-09-11T16:26:43Z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0x0101003609E7F29E924D4E8E4BCC1CF137BAFC</vt:lpwstr>
  </property>
</Properties>
</file>