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5143500" cx="9144000"/>
  <p:notesSz cx="6858000" cy="9144000"/>
  <p:embeddedFontLst>
    <p:embeddedFont>
      <p:font typeface="Lato"/>
      <p:regular r:id="rId19"/>
      <p:bold r:id="rId20"/>
      <p:italic r:id="rId21"/>
      <p:boldItalic r:id="rId22"/>
    </p:embeddedFont>
    <p:embeddedFont>
      <p:font typeface="Barlow"/>
      <p:regular r:id="rId23"/>
      <p:bold r:id="rId24"/>
      <p:italic r:id="rId25"/>
      <p:boldItalic r:id="rId2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.fntdata"/><Relationship Id="rId22" Type="http://schemas.openxmlformats.org/officeDocument/2006/relationships/font" Target="fonts/Lato-boldItalic.fntdata"/><Relationship Id="rId21" Type="http://schemas.openxmlformats.org/officeDocument/2006/relationships/font" Target="fonts/Lato-italic.fntdata"/><Relationship Id="rId24" Type="http://schemas.openxmlformats.org/officeDocument/2006/relationships/font" Target="fonts/Barlow-bold.fntdata"/><Relationship Id="rId23" Type="http://schemas.openxmlformats.org/officeDocument/2006/relationships/font" Target="fonts/Barlow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Barlow-boldItalic.fntdata"/><Relationship Id="rId25" Type="http://schemas.openxmlformats.org/officeDocument/2006/relationships/font" Target="fonts/Barlow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font" Target="fonts/Lato-regular.fntdata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f3abfe4fc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f3abfe4fc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f3abfe4fc7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g3f3abfe4fc7_0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3f65363aa0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g3f65363aa0b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f8e0440aa3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f8e0440aa3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f3abfe4fc7_0_4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f3abfe4fc7_0_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f3abfe4fc7_0_3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f3abfe4fc7_0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f3abfe4fc7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f3abfe4fc7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3f3abfe4fc7_0_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3f3abfe4fc7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3f8e0932047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3f8e0932047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f8e0932047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f8e0932047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3f3abfe4fc7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g3f3abfe4fc7_0_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f85767027a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f85767027a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 1">
  <p:cSld name="Caption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893700" y="4649963"/>
            <a:ext cx="6462600" cy="350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2185C5"/>
              </a:buClr>
              <a:buSzPts val="1400"/>
              <a:buNone/>
              <a:defRPr sz="1400">
                <a:solidFill>
                  <a:srgbClr val="2185C5"/>
                </a:solidFill>
              </a:defRPr>
            </a:lvl1pPr>
            <a:lvl2pPr indent="-3810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429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2" type="sldNum"/>
          </p:nvPr>
        </p:nvSpPr>
        <p:spPr>
          <a:xfrm>
            <a:off x="8480575" y="4773133"/>
            <a:ext cx="548700" cy="31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C5"/>
              </a:buClr>
              <a:buSzPts val="1300"/>
              <a:buFont typeface="Lato"/>
              <a:buNone/>
              <a:defRPr b="0" i="0" sz="1300" u="none" cap="none" strike="noStrike">
                <a:solidFill>
                  <a:srgbClr val="2185C5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C5"/>
              </a:buClr>
              <a:buSzPts val="1300"/>
              <a:buFont typeface="Lato"/>
              <a:buNone/>
              <a:defRPr b="0" i="0" sz="1300" u="none" cap="none" strike="noStrike">
                <a:solidFill>
                  <a:srgbClr val="2185C5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C5"/>
              </a:buClr>
              <a:buSzPts val="1300"/>
              <a:buFont typeface="Lato"/>
              <a:buNone/>
              <a:defRPr b="0" i="0" sz="1300" u="none" cap="none" strike="noStrike">
                <a:solidFill>
                  <a:srgbClr val="2185C5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C5"/>
              </a:buClr>
              <a:buSzPts val="1300"/>
              <a:buFont typeface="Lato"/>
              <a:buNone/>
              <a:defRPr b="0" i="0" sz="1300" u="none" cap="none" strike="noStrike">
                <a:solidFill>
                  <a:srgbClr val="2185C5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C5"/>
              </a:buClr>
              <a:buSzPts val="1300"/>
              <a:buFont typeface="Lato"/>
              <a:buNone/>
              <a:defRPr b="0" i="0" sz="1300" u="none" cap="none" strike="noStrike">
                <a:solidFill>
                  <a:srgbClr val="2185C5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C5"/>
              </a:buClr>
              <a:buSzPts val="1300"/>
              <a:buFont typeface="Lato"/>
              <a:buNone/>
              <a:defRPr b="0" i="0" sz="1300" u="none" cap="none" strike="noStrike">
                <a:solidFill>
                  <a:srgbClr val="2185C5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C5"/>
              </a:buClr>
              <a:buSzPts val="1300"/>
              <a:buFont typeface="Lato"/>
              <a:buNone/>
              <a:defRPr b="0" i="0" sz="1300" u="none" cap="none" strike="noStrike">
                <a:solidFill>
                  <a:srgbClr val="2185C5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C5"/>
              </a:buClr>
              <a:buSzPts val="1300"/>
              <a:buFont typeface="Lato"/>
              <a:buNone/>
              <a:defRPr b="0" i="0" sz="1300" u="none" cap="none" strike="noStrike">
                <a:solidFill>
                  <a:srgbClr val="2185C5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185C5"/>
              </a:buClr>
              <a:buSzPts val="1300"/>
              <a:buFont typeface="Lato"/>
              <a:buNone/>
              <a:defRPr b="0" i="0" sz="1300" u="none" cap="none" strike="noStrike">
                <a:solidFill>
                  <a:srgbClr val="2185C5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4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" name="Google Shape;55;p14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1pPr>
            <a:lvl2pPr indent="-317500" lvl="1" marL="914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2pPr>
            <a:lvl3pPr indent="-317500" lvl="2" marL="1371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3pPr>
            <a:lvl4pPr indent="-317500" lvl="3" marL="18288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4pPr>
            <a:lvl5pPr indent="-317500" lvl="4" marL="2286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5pPr>
            <a:lvl6pPr indent="-317500" lvl="5" marL="2743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7" name="Google Shape;57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58" name="Google Shape;58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g"/><Relationship Id="rId4" Type="http://schemas.openxmlformats.org/officeDocument/2006/relationships/hyperlink" Target="http://www.stm-assoc.org/2015_02_20_STM_Report_2015.pdf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Relationship Id="rId4" Type="http://schemas.openxmlformats.org/officeDocument/2006/relationships/image" Target="../media/image9.png"/><Relationship Id="rId5" Type="http://schemas.openxmlformats.org/officeDocument/2006/relationships/image" Target="../media/image1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.png"/><Relationship Id="rId4" Type="http://schemas.openxmlformats.org/officeDocument/2006/relationships/hyperlink" Target="https://data.consilium.europa.eu/doc/document/ST-9616-2023-INIT/en/pdf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doaj.org/" TargetMode="External"/><Relationship Id="rId4" Type="http://schemas.openxmlformats.org/officeDocument/2006/relationships/hyperlink" Target="https://ddh.edch.eu/" TargetMode="External"/><Relationship Id="rId5" Type="http://schemas.openxmlformats.org/officeDocument/2006/relationships/image" Target="../media/image12.png"/><Relationship Id="rId6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Zakaj diamantni odprti dostop v znanstvenem založništvu </a:t>
            </a:r>
            <a:endParaRPr/>
          </a:p>
        </p:txBody>
      </p:sp>
      <p:sp>
        <p:nvSpPr>
          <p:cNvPr id="64" name="Google Shape;64;p15"/>
          <p:cNvSpPr txBox="1"/>
          <p:nvPr>
            <p:ph idx="1" type="subTitle"/>
          </p:nvPr>
        </p:nvSpPr>
        <p:spPr>
          <a:xfrm>
            <a:off x="311700" y="3471150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predavanje na konferenci SEALL 2026, 24. 9. 2026, 11.20​–11.35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mag. Aleš Pogačnik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vodja in glavni urednik Založbe ZRC, ZRC SAZU</a:t>
            </a:r>
            <a:endParaRPr/>
          </a:p>
        </p:txBody>
      </p:sp>
      <p:pic>
        <p:nvPicPr>
          <p:cNvPr id="65" name="Google Shape;65;p15" title="ZRCSAZU_logotip_Pantone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0625" y="4447625"/>
            <a:ext cx="1895539" cy="57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GB" sz="2400">
                <a:solidFill>
                  <a:srgbClr val="000000"/>
                </a:solidFill>
              </a:rPr>
              <a:t>Definicija diamantnega odprtega dostopa</a:t>
            </a:r>
            <a:endParaRPr/>
          </a:p>
        </p:txBody>
      </p:sp>
      <p:sp>
        <p:nvSpPr>
          <p:cNvPr id="71" name="Google Shape;71;p16"/>
          <p:cNvSpPr txBox="1"/>
          <p:nvPr>
            <p:ph idx="1" type="body"/>
          </p:nvPr>
        </p:nvSpPr>
        <p:spPr>
          <a:xfrm>
            <a:off x="311700" y="1152475"/>
            <a:ext cx="8520600" cy="35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Izraz diamantni odprti dostop velja za poslovni model znanstvenega založništva, pri katerem založniki </a:t>
            </a:r>
            <a:r>
              <a:rPr b="1" lang="en-GB"/>
              <a:t>ne zaračunavajo pristojbin</a:t>
            </a:r>
            <a:r>
              <a:rPr lang="en-GB"/>
              <a:t> ne avtorjem ne bralcem.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Revija zagotavlja </a:t>
            </a:r>
            <a:r>
              <a:rPr b="1" lang="en-GB"/>
              <a:t>takojšen </a:t>
            </a:r>
            <a:r>
              <a:rPr lang="en-GB"/>
              <a:t>(ali vnaprejšen) </a:t>
            </a:r>
            <a:r>
              <a:rPr b="1" lang="en-GB"/>
              <a:t>prosti dostop</a:t>
            </a:r>
            <a:r>
              <a:rPr lang="en-GB"/>
              <a:t> do spletne objave za kogarkoli.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-GB"/>
              <a:t>Stroške objavljanja</a:t>
            </a:r>
            <a:r>
              <a:rPr lang="en-GB"/>
              <a:t> (APC/BPC) najpogosteje krijejo raziskovalne ustanove, knjižnice, nacionalni programi financiranja ipd. – ne pa trg ali avtorji.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b="1" lang="en-GB"/>
              <a:t>Pogoj </a:t>
            </a:r>
            <a:r>
              <a:rPr lang="en-GB"/>
              <a:t>za to so standardna spletna orodja za objavljanje znanstvenih vsebin in stabilno financiranje.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1020" y="333887"/>
            <a:ext cx="5875748" cy="3895914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17"/>
          <p:cNvSpPr txBox="1"/>
          <p:nvPr/>
        </p:nvSpPr>
        <p:spPr>
          <a:xfrm>
            <a:off x="5158071" y="3873922"/>
            <a:ext cx="3985800" cy="11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Ware, Mark, and Mabe, Michael. 2015. </a:t>
            </a:r>
            <a:r>
              <a:rPr i="1" lang="en-GB" sz="1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The STM Report, Fourth Edition. An Overview of Scientific and Scholarly Journal Publishing. Celebrating the 350th Anniversary of Journal Publishing</a:t>
            </a:r>
            <a:r>
              <a:rPr lang="en-GB"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Haag: International Association of Scientific, Technical and Medical Publishers, str. 18.</a:t>
            </a:r>
            <a:endParaRPr sz="11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17"/>
          <p:cNvSpPr txBox="1"/>
          <p:nvPr>
            <p:ph type="title"/>
          </p:nvPr>
        </p:nvSpPr>
        <p:spPr>
          <a:xfrm>
            <a:off x="6150150" y="333875"/>
            <a:ext cx="2839200" cy="1085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GB" sz="2400">
                <a:solidFill>
                  <a:srgbClr val="000000"/>
                </a:solidFill>
              </a:rPr>
              <a:t>Model znanstvenega založništva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GB" sz="2400"/>
              <a:t>Kratka zgodovina </a:t>
            </a:r>
            <a:r>
              <a:rPr lang="en-GB" sz="2400"/>
              <a:t>znanstvenega založništva</a:t>
            </a:r>
            <a:endParaRPr/>
          </a:p>
        </p:txBody>
      </p:sp>
      <p:sp>
        <p:nvSpPr>
          <p:cNvPr id="84" name="Google Shape;84;p18"/>
          <p:cNvSpPr txBox="1"/>
          <p:nvPr>
            <p:ph idx="1" type="body"/>
          </p:nvPr>
        </p:nvSpPr>
        <p:spPr>
          <a:xfrm>
            <a:off x="628650" y="1369226"/>
            <a:ext cx="7886700" cy="36228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540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Popularizacija znanosti po drugi svetovni vojni: 1953 DNK, 1955 Eugene Garfield in bibliometrija, 1957 Sputnik.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Pergamon Press in Robert Maxwell od 1951 poskrbijo za komercializacijo znanstvenega tiska: do leta 1959 159 revij, Elsevier le 10.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 60. letih ofsetni tisk omogoči še več revij, v 70. letih se financerji hočejo rezultate in bibliometrija je pridobila na pomenu: 1975 Journal Impact Factor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 70. letih se začne »kriza revij« (izrazite podražitve), ki kulminira v 90. letih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Leta 1991 Pergamon Press kupi Elsevier in za 50 odstotkov podraži vse revije; 1973 je pet največjih znanstvenih založb (Elsevier, Springer, Wiley-Blackwell, Taylor &amp; Francis, SAGE Publications) obvladovalo 20 % trga, leta 2006 pa se je njihov delež ustalil na okoli 50 %.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Leta 1998 prvi Big Deal (Elsevier); 2024 so velike založbe večino prihodkov dobile od digitalnih vsebin: RELX (Elsevier) in Wiley navajata »več kot« 83 %.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Leta 2006 prva megarevija (PLOS ONE) in porast zlatega odprtega dostopa.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54000" lvl="0" marL="3429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-GB"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Leta 2002 Budapest Open Initiative in začetek gibanja za odprto znanost, ki ga izrazito pospeši COVID (2019–2020).</a:t>
            </a:r>
            <a:endParaRPr sz="2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11975" y="765125"/>
            <a:ext cx="4648975" cy="3418925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9"/>
          <p:cNvSpPr txBox="1"/>
          <p:nvPr/>
        </p:nvSpPr>
        <p:spPr>
          <a:xfrm>
            <a:off x="4380500" y="4407225"/>
            <a:ext cx="3436800" cy="660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</a:rPr>
              <a:t>Prevzeto iz Open Access colours Venn, avtor Jamie Farquharson, 2022, Wikimedia Commons (https://commons.wikimedia.org/wiki/File:Open_Access_colours_Venn.svg).</a:t>
            </a:r>
            <a:endParaRPr sz="900">
              <a:solidFill>
                <a:schemeClr val="dk2"/>
              </a:solidFill>
            </a:endParaRPr>
          </a:p>
        </p:txBody>
      </p:sp>
      <p:pic>
        <p:nvPicPr>
          <p:cNvPr id="91" name="Google Shape;9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7575" y="1440025"/>
            <a:ext cx="3925402" cy="2641752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9"/>
          <p:cNvSpPr txBox="1"/>
          <p:nvPr/>
        </p:nvSpPr>
        <p:spPr>
          <a:xfrm>
            <a:off x="333275" y="4407225"/>
            <a:ext cx="3654000" cy="78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2"/>
                </a:solidFill>
              </a:rPr>
              <a:t>Alberto Martín-Martín, Rodrigo Costas, Thed N. van Leeuwen, Emilio Delgado López-Cózar:Unbundling Open Access dimensions: a conceptual discussion to reduce terminology inconsistencies; prednatis prispevka na simpoziju, STI 2018, 12–14. 9. 2018, Leiden.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93" name="Google Shape;93;p19"/>
          <p:cNvSpPr txBox="1"/>
          <p:nvPr>
            <p:ph idx="4294967295" type="title"/>
          </p:nvPr>
        </p:nvSpPr>
        <p:spPr>
          <a:xfrm>
            <a:off x="158525" y="2446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GB" sz="2400"/>
              <a:t>Različni odtenki odprtega dostopa</a:t>
            </a:r>
            <a:endParaRPr sz="24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20" title="ChatGPT Image 17. jul. 2026, 11_01_07 (1)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67925" y="3938850"/>
            <a:ext cx="4016348" cy="1204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20" title="ChatGPT Image 17. jul. 2026, 11_01_07 (2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56775" y="280125"/>
            <a:ext cx="3717652" cy="1098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20" title="ChatGPT Image 17. jul. 2026, 11_01_07 (3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67925" y="1299750"/>
            <a:ext cx="3895352" cy="2496451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0"/>
          <p:cNvSpPr txBox="1"/>
          <p:nvPr/>
        </p:nvSpPr>
        <p:spPr>
          <a:xfrm>
            <a:off x="227925" y="1267075"/>
            <a:ext cx="3240000" cy="38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2"/>
                </a:solidFill>
              </a:rPr>
              <a:t>Publish &amp; Read (P&amp;R):</a:t>
            </a:r>
            <a:r>
              <a:rPr lang="en-GB" sz="1100">
                <a:solidFill>
                  <a:schemeClr val="dk2"/>
                </a:solidFill>
              </a:rPr>
              <a:t> stroški objave </a:t>
            </a:r>
            <a:r>
              <a:rPr lang="en-GB" sz="1100">
                <a:solidFill>
                  <a:schemeClr val="dk2"/>
                </a:solidFill>
              </a:rPr>
              <a:t>(APC/BPC) </a:t>
            </a:r>
            <a:r>
              <a:rPr lang="en-GB" sz="1100">
                <a:solidFill>
                  <a:schemeClr val="dk2"/>
                </a:solidFill>
              </a:rPr>
              <a:t>so neodvisni od stroškov za branje (naročnine)</a:t>
            </a:r>
            <a:endParaRPr b="1"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2"/>
                </a:solidFill>
              </a:rPr>
              <a:t>Subscribe to open (S2O):</a:t>
            </a:r>
            <a:r>
              <a:rPr lang="en-GB" sz="1100">
                <a:solidFill>
                  <a:schemeClr val="dk2"/>
                </a:solidFill>
              </a:rPr>
              <a:t> dovolj naročnin omogoča odprti dostop, pogosto tudi opustitev plačila stroškov objave (APC/BPC)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2"/>
                </a:solidFill>
              </a:rPr>
              <a:t>Diamantni odprti dostop (Diamond OA)</a:t>
            </a:r>
            <a:r>
              <a:rPr lang="en-GB" sz="1100">
                <a:solidFill>
                  <a:schemeClr val="dk2"/>
                </a:solidFill>
              </a:rPr>
              <a:t>: vsebina je vsem dostopna prek spleta, a avtorjem stroška objave (APC/BPC) ni treba plačati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100">
                <a:solidFill>
                  <a:schemeClr val="dk2"/>
                </a:solidFill>
              </a:rPr>
              <a:t>Zeleni odprti dostop (Green OA):</a:t>
            </a:r>
            <a:r>
              <a:rPr lang="en-GB" sz="1100">
                <a:solidFill>
                  <a:schemeClr val="dk2"/>
                </a:solidFill>
              </a:rPr>
              <a:t> vsebina (za katero so avtorji plačali [manjši] APC/BPC] je prosto dostopna prek spleta, toda v zaprtih repozitorijih ustanov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2"/>
                </a:solidFill>
              </a:rPr>
              <a:t>Zlati odprti dostop (</a:t>
            </a:r>
            <a:r>
              <a:rPr b="1" lang="en-GB" sz="1100">
                <a:solidFill>
                  <a:schemeClr val="dk2"/>
                </a:solidFill>
              </a:rPr>
              <a:t>Golden</a:t>
            </a:r>
            <a:r>
              <a:rPr b="1" lang="en-GB" sz="1100">
                <a:solidFill>
                  <a:schemeClr val="dk2"/>
                </a:solidFill>
              </a:rPr>
              <a:t> OA):</a:t>
            </a:r>
            <a:r>
              <a:rPr lang="en-GB" sz="1100">
                <a:solidFill>
                  <a:schemeClr val="dk2"/>
                </a:solidFill>
              </a:rPr>
              <a:t> vsebina je vsem dostopna prek spleta, avtorji morajo zato plačati APC/BPC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2"/>
                </a:solidFill>
              </a:rPr>
              <a:t>Hibridni odprti dostop (Hybrid OA):</a:t>
            </a:r>
            <a:r>
              <a:rPr lang="en-GB" sz="1100">
                <a:solidFill>
                  <a:schemeClr val="dk2"/>
                </a:solidFill>
              </a:rPr>
              <a:t> </a:t>
            </a:r>
            <a:r>
              <a:rPr lang="en-GB" sz="1100">
                <a:solidFill>
                  <a:schemeClr val="dk2"/>
                </a:solidFill>
              </a:rPr>
              <a:t>možnost objave v prostem dostopu, če avtor plača APC/BPC</a:t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2"/>
              </a:solidFill>
            </a:endParaRPr>
          </a:p>
        </p:txBody>
      </p:sp>
      <p:sp>
        <p:nvSpPr>
          <p:cNvPr id="102" name="Google Shape;102;p20"/>
          <p:cNvSpPr txBox="1"/>
          <p:nvPr>
            <p:ph type="title"/>
          </p:nvPr>
        </p:nvSpPr>
        <p:spPr>
          <a:xfrm>
            <a:off x="158525" y="244675"/>
            <a:ext cx="3443400" cy="1022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GB" sz="2400"/>
              <a:t>Najpogostejši poslovni modeli, povezani z odprtim dostopom</a:t>
            </a:r>
            <a:endParaRPr sz="24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21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836710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6"/>
              <a:buFont typeface="Arial"/>
              <a:buNone/>
            </a:pPr>
            <a:r>
              <a:rPr lang="en-GB"/>
              <a:t>Zakaj je diamantni odprti dostop pomemben</a:t>
            </a:r>
            <a:endParaRPr/>
          </a:p>
        </p:txBody>
      </p:sp>
      <p:sp>
        <p:nvSpPr>
          <p:cNvPr id="113" name="Google Shape;113;p22"/>
          <p:cNvSpPr txBox="1"/>
          <p:nvPr>
            <p:ph idx="1" type="body"/>
          </p:nvPr>
        </p:nvSpPr>
        <p:spPr>
          <a:xfrm>
            <a:off x="225300" y="1177000"/>
            <a:ext cx="8693400" cy="386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23215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1490"/>
              <a:buChar char="●"/>
            </a:pPr>
            <a:r>
              <a:rPr lang="en-GB" sz="1490"/>
              <a:t>Spodbuja </a:t>
            </a:r>
            <a:r>
              <a:rPr lang="en-GB" sz="1490">
                <a:solidFill>
                  <a:schemeClr val="dk1"/>
                </a:solidFill>
              </a:rPr>
              <a:t>enakopravnost </a:t>
            </a:r>
            <a:r>
              <a:rPr lang="en-GB" sz="1490"/>
              <a:t>v znanstvenem založništvu (vključno z večjezičnostjo): prosti dostop prek spleta zagotavlja najdljivost.</a:t>
            </a:r>
            <a:endParaRPr sz="1490"/>
          </a:p>
          <a:p>
            <a:pPr indent="-32321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90"/>
              <a:buChar char="●"/>
            </a:pPr>
            <a:r>
              <a:rPr lang="en-GB" sz="1490"/>
              <a:t>Ohranja </a:t>
            </a:r>
            <a:r>
              <a:rPr lang="en-GB" sz="1490">
                <a:solidFill>
                  <a:schemeClr val="dk1"/>
                </a:solidFill>
              </a:rPr>
              <a:t>nadzor </a:t>
            </a:r>
            <a:r>
              <a:rPr lang="en-GB" sz="1490"/>
              <a:t>nad znanstvenim založništvom v okviru znanstvene skupnosti: manjša verjetnost, da so diamantne objave plenilske.</a:t>
            </a:r>
            <a:endParaRPr sz="1490"/>
          </a:p>
          <a:p>
            <a:pPr indent="-32321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90"/>
              <a:buChar char="●"/>
            </a:pPr>
            <a:r>
              <a:rPr lang="en-GB" sz="1490"/>
              <a:t>Zmanjšuje </a:t>
            </a:r>
            <a:r>
              <a:rPr lang="en-GB" sz="1490">
                <a:solidFill>
                  <a:schemeClr val="dk1"/>
                </a:solidFill>
              </a:rPr>
              <a:t>ovire </a:t>
            </a:r>
            <a:r>
              <a:rPr lang="en-GB" sz="1490"/>
              <a:t>za raziskovalce v okoljih z omejenimi sredstvi: brezplačnost tako za avtorje kot bralce oziroma njihove ustanove.</a:t>
            </a:r>
            <a:endParaRPr sz="1490"/>
          </a:p>
          <a:p>
            <a:pPr indent="-323215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1490"/>
              <a:buChar char="●"/>
            </a:pPr>
            <a:r>
              <a:rPr lang="en-GB" sz="1490"/>
              <a:t>Prispeva k bolj trajnostnemu in odprtemu znanstvenemu </a:t>
            </a:r>
            <a:r>
              <a:rPr lang="en-GB" sz="1490">
                <a:solidFill>
                  <a:schemeClr val="dk1"/>
                </a:solidFill>
              </a:rPr>
              <a:t>ekosistemu</a:t>
            </a:r>
            <a:r>
              <a:rPr lang="en-GB" sz="1490"/>
              <a:t>.</a:t>
            </a:r>
            <a:endParaRPr sz="1490"/>
          </a:p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490"/>
          </a:p>
          <a:p>
            <a:pPr indent="0" lvl="0" marL="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1400"/>
              <a:t>Zagovorniki:</a:t>
            </a:r>
            <a:endParaRPr b="1"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2014 Obzorje Evropa (</a:t>
            </a:r>
            <a:r>
              <a:rPr i="1" lang="en-GB" sz="1400"/>
              <a:t>Horizont Europe</a:t>
            </a:r>
            <a:r>
              <a:rPr lang="en-GB" sz="1400"/>
              <a:t>)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2018 Načrt S (</a:t>
            </a:r>
            <a:r>
              <a:rPr i="1" lang="en-GB" sz="1400"/>
              <a:t>Plan S</a:t>
            </a:r>
            <a:r>
              <a:rPr lang="en-GB" sz="1400"/>
              <a:t>)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2021 UNESCO priporočilo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2021 nov slovenski Zakon o znanstvenoraziskovalni in inovacijski dejavnosti (ZZrID; dopolnitve 2023, 2024, 2025)</a:t>
            </a:r>
            <a:endParaRPr sz="1400"/>
          </a:p>
          <a:p>
            <a:pPr indent="-3175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-GB" sz="1400"/>
              <a:t>2021 Evropska komisija (</a:t>
            </a:r>
            <a:r>
              <a:rPr i="1" lang="en-GB" sz="1400"/>
              <a:t>European Comission</a:t>
            </a:r>
            <a:r>
              <a:rPr lang="en-GB" sz="1400"/>
              <a:t>) in platforma Open Research Europe (ORE)</a:t>
            </a:r>
            <a:endParaRPr sz="149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Svet EU o nujnosti diamantnega odprtega dostopa</a:t>
            </a:r>
            <a:endParaRPr/>
          </a:p>
        </p:txBody>
      </p:sp>
      <p:sp>
        <p:nvSpPr>
          <p:cNvPr id="119" name="Google Shape;119;p23"/>
          <p:cNvSpPr txBox="1"/>
          <p:nvPr>
            <p:ph idx="4294967295" type="body"/>
          </p:nvPr>
        </p:nvSpPr>
        <p:spPr>
          <a:xfrm>
            <a:off x="4685400" y="1226750"/>
            <a:ext cx="4219200" cy="335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62500" lnSpcReduction="2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ct val="55224"/>
              <a:buNone/>
            </a:pPr>
            <a:r>
              <a:rPr lang="en-GB" sz="1843">
                <a:latin typeface="Barlow"/>
                <a:ea typeface="Barlow"/>
                <a:cs typeface="Barlow"/>
                <a:sym typeface="Barlow"/>
              </a:rPr>
              <a:t>6. HIGHLIGHTS the importance of not-for-profit, scholarly open access publishing models that do not charge fees to authors or readers and where authors can publish their work without funding/institutional eligibility criteria; NOTES the variety of models that do not depend on article processing charges or similar per-unit charges and STRESSES the importance of supporting the development of such models led by public research organisations;</a:t>
            </a:r>
            <a:endParaRPr sz="1843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ct val="55224"/>
              <a:buNone/>
            </a:pPr>
            <a:r>
              <a:t/>
            </a:r>
            <a:endParaRPr sz="1843">
              <a:latin typeface="Barlow"/>
              <a:ea typeface="Barlow"/>
              <a:cs typeface="Barlow"/>
              <a:sym typeface="Barlow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ct val="55224"/>
              <a:buNone/>
            </a:pPr>
            <a:r>
              <a:rPr lang="en-GB" sz="1843">
                <a:latin typeface="Barlow"/>
                <a:ea typeface="Barlow"/>
                <a:cs typeface="Barlow"/>
                <a:sym typeface="Barlow"/>
              </a:rPr>
              <a:t>11. ENCOURAGES Member States and the Commission to step up support to the development of aligned institutional and funding policies and strategies regarding not-for-profit open access multi-format scholarly publishing models in Europe with no costs for authors or readers, and to set and implement roadmaps or action plans for a significant expansion of such publishing models;</a:t>
            </a:r>
            <a:endParaRPr sz="1843">
              <a:latin typeface="Barlow"/>
              <a:ea typeface="Barlow"/>
              <a:cs typeface="Barlow"/>
              <a:sym typeface="Barlow"/>
            </a:endParaRPr>
          </a:p>
        </p:txBody>
      </p:sp>
      <p:pic>
        <p:nvPicPr>
          <p:cNvPr id="120" name="Google Shape;12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600" y="1356100"/>
            <a:ext cx="4171350" cy="3183701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3"/>
          <p:cNvSpPr txBox="1"/>
          <p:nvPr/>
        </p:nvSpPr>
        <p:spPr>
          <a:xfrm>
            <a:off x="1928800" y="4653400"/>
            <a:ext cx="5787900" cy="38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300" u="sng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https://data.consilium.europa.eu/doc/document/ST-9616-2023-INIT/en/pdf</a:t>
            </a:r>
            <a:r>
              <a:rPr lang="en-GB" sz="1300">
                <a:solidFill>
                  <a:schemeClr val="dk1"/>
                </a:solidFill>
                <a:latin typeface="Barlow"/>
                <a:ea typeface="Barlow"/>
                <a:cs typeface="Barlow"/>
                <a:sym typeface="Barlow"/>
              </a:rPr>
              <a:t> </a:t>
            </a:r>
            <a:endParaRPr sz="1300">
              <a:solidFill>
                <a:schemeClr val="dk1"/>
              </a:solidFill>
              <a:latin typeface="Barlow"/>
              <a:ea typeface="Barlow"/>
              <a:cs typeface="Barlow"/>
              <a:sym typeface="Barlow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lang="en-GB" sz="2600"/>
              <a:t>European Diamond Capacity Hub (EDCH)</a:t>
            </a:r>
            <a:endParaRPr/>
          </a:p>
        </p:txBody>
      </p:sp>
      <p:sp>
        <p:nvSpPr>
          <p:cNvPr id="127" name="Google Shape;127;p24"/>
          <p:cNvSpPr txBox="1"/>
          <p:nvPr>
            <p:ph idx="1" type="body"/>
          </p:nvPr>
        </p:nvSpPr>
        <p:spPr>
          <a:xfrm>
            <a:off x="225300" y="2218100"/>
            <a:ext cx="5583300" cy="244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04800" lvl="0" marL="457200" rtl="0" algn="l">
              <a:spcBef>
                <a:spcPts val="900"/>
              </a:spcBef>
              <a:spcAft>
                <a:spcPts val="0"/>
              </a:spcAft>
              <a:buSzPts val="1200"/>
              <a:buChar char="●"/>
            </a:pPr>
            <a:r>
              <a:rPr lang="en-GB" sz="1300"/>
              <a:t>Združenje OPERAS in projekti:</a:t>
            </a:r>
            <a:endParaRPr sz="13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GB" sz="1300"/>
              <a:t>DIAMAS (2022–2025)</a:t>
            </a:r>
            <a:endParaRPr sz="13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GB" sz="1300"/>
              <a:t>CRAFT-OA (2022–2023)</a:t>
            </a:r>
            <a:endParaRPr sz="1300"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SzPts val="1200"/>
              <a:buChar char="○"/>
            </a:pPr>
            <a:r>
              <a:rPr lang="en-GB" sz="1300"/>
              <a:t>AEGIS-OA (2026–2028)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sz="1300"/>
              <a:t>Izobraževanje: gradivo in samoocenitveni obrazec</a:t>
            </a:r>
            <a:endParaRPr sz="13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300"/>
              <a:t>Forum: vprašanja glede znanstvenih revij in diamantnega dostopa</a:t>
            </a:r>
            <a:endParaRPr sz="13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300"/>
              <a:t>Diamond Open Acces Standard (DOAS, september 2024)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sz="1300"/>
              <a:t>Diamond Discovery Hub (DDH, september 2025)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sz="1300"/>
              <a:t>Slovenski nacionalni center za diamantni odprti dostop (SIDOD, februar 2026)</a:t>
            </a:r>
            <a:endParaRPr sz="1490"/>
          </a:p>
        </p:txBody>
      </p:sp>
      <p:sp>
        <p:nvSpPr>
          <p:cNvPr id="128" name="Google Shape;128;p24"/>
          <p:cNvSpPr/>
          <p:nvPr/>
        </p:nvSpPr>
        <p:spPr>
          <a:xfrm>
            <a:off x="7026851" y="68003"/>
            <a:ext cx="1805446" cy="1773081"/>
          </a:xfrm>
          <a:custGeom>
            <a:rect b="b" l="l" r="r" t="t"/>
            <a:pathLst>
              <a:path extrusionOk="0" h="3238505" w="2832072">
                <a:moveTo>
                  <a:pt x="0" y="0"/>
                </a:moveTo>
                <a:lnTo>
                  <a:pt x="2832072" y="0"/>
                </a:lnTo>
                <a:lnTo>
                  <a:pt x="2832072" y="3238504"/>
                </a:lnTo>
                <a:lnTo>
                  <a:pt x="0" y="32385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22850" lIns="45725" spcFirstLastPara="1" rIns="45725" wrap="square" tIns="228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9" name="Google Shape;12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0098" y="2074649"/>
            <a:ext cx="2827725" cy="29726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lang="en-GB" sz="2600"/>
              <a:t>Diamond Discovery </a:t>
            </a:r>
            <a:r>
              <a:rPr lang="en-GB" sz="2600"/>
              <a:t>Hub (DDH)</a:t>
            </a:r>
            <a:endParaRPr/>
          </a:p>
        </p:txBody>
      </p:sp>
      <p:sp>
        <p:nvSpPr>
          <p:cNvPr id="135" name="Google Shape;135;p25"/>
          <p:cNvSpPr txBox="1"/>
          <p:nvPr>
            <p:ph idx="1" type="body"/>
          </p:nvPr>
        </p:nvSpPr>
        <p:spPr>
          <a:xfrm>
            <a:off x="311700" y="1570788"/>
            <a:ext cx="5215200" cy="200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900"/>
              </a:spcBef>
              <a:spcAft>
                <a:spcPts val="0"/>
              </a:spcAft>
              <a:buNone/>
            </a:pPr>
            <a:r>
              <a:rPr lang="en-GB" sz="1300"/>
              <a:t>Pogoji za uvrščanje revij v DDH:</a:t>
            </a:r>
            <a:endParaRPr sz="1300"/>
          </a:p>
          <a:p>
            <a:pPr indent="-311150" lvl="0" marL="457200" rtl="0" algn="l">
              <a:spcBef>
                <a:spcPts val="900"/>
              </a:spcBef>
              <a:spcAft>
                <a:spcPts val="0"/>
              </a:spcAft>
              <a:buSzPts val="1300"/>
              <a:buChar char="●"/>
            </a:pPr>
            <a:r>
              <a:rPr lang="en-GB" sz="1300"/>
              <a:t>Trajni identifikator (ISSN).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sz="1300"/>
              <a:t>Znanstvena revija.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sz="1300"/>
              <a:t>Odprti dostop (z navedenimi odprtimi licencami).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sz="1300"/>
              <a:t>Brez pristojbin (za avtorje in bralce).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sz="1300"/>
              <a:t>Odprtost za vse avtorje (ne le npr. za avtorje lastne ustanove).</a:t>
            </a:r>
            <a:endParaRPr sz="1300"/>
          </a:p>
          <a:p>
            <a:pPr indent="-311150" lvl="0" marL="457200" rtl="0" algn="l">
              <a:spcBef>
                <a:spcPts val="0"/>
              </a:spcBef>
              <a:spcAft>
                <a:spcPts val="0"/>
              </a:spcAft>
              <a:buSzPts val="1300"/>
              <a:buChar char="●"/>
            </a:pPr>
            <a:r>
              <a:rPr lang="en-GB" sz="1300"/>
              <a:t>V lasti skupnosti (in ne komercialnih založnikov).</a:t>
            </a:r>
            <a:endParaRPr sz="1300"/>
          </a:p>
        </p:txBody>
      </p:sp>
      <p:pic>
        <p:nvPicPr>
          <p:cNvPr id="136" name="Google Shape;13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9475" y="835897"/>
            <a:ext cx="2890150" cy="2890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6"/>
          <p:cNvSpPr txBox="1"/>
          <p:nvPr>
            <p:ph type="title"/>
          </p:nvPr>
        </p:nvSpPr>
        <p:spPr>
          <a:xfrm>
            <a:off x="158525" y="24467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r>
              <a:rPr lang="en-GB" sz="2400"/>
              <a:t>Kako najti diamantno revijo</a:t>
            </a:r>
            <a:endParaRPr sz="2400"/>
          </a:p>
        </p:txBody>
      </p:sp>
      <p:sp>
        <p:nvSpPr>
          <p:cNvPr id="142" name="Google Shape;142;p26"/>
          <p:cNvSpPr/>
          <p:nvPr/>
        </p:nvSpPr>
        <p:spPr>
          <a:xfrm>
            <a:off x="158525" y="750825"/>
            <a:ext cx="3270600" cy="444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dk1"/>
                </a:solidFill>
                <a:highlight>
                  <a:schemeClr val="lt1"/>
                </a:highlight>
              </a:rPr>
              <a:t>Directory of Open Access Journals</a:t>
            </a:r>
            <a:r>
              <a:rPr lang="en-GB" sz="1000">
                <a:solidFill>
                  <a:schemeClr val="dk1"/>
                </a:solidFill>
                <a:highlight>
                  <a:schemeClr val="lt1"/>
                </a:highlight>
              </a:rPr>
              <a:t>: </a:t>
            </a:r>
            <a:r>
              <a:rPr lang="en-GB" sz="1000" u="sng">
                <a:solidFill>
                  <a:schemeClr val="dk1"/>
                </a:solidFill>
                <a:highlight>
                  <a:schemeClr val="lt1"/>
                </a:highlight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https://doaj.org</a:t>
            </a:r>
            <a:r>
              <a:rPr lang="en-GB" sz="1000">
                <a:solidFill>
                  <a:schemeClr val="dk1"/>
                </a:solidFill>
                <a:highlight>
                  <a:schemeClr val="lt1"/>
                </a:highlight>
              </a:rPr>
              <a:t> </a:t>
            </a:r>
            <a:endParaRPr sz="10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sp>
        <p:nvSpPr>
          <p:cNvPr id="143" name="Google Shape;143;p26"/>
          <p:cNvSpPr/>
          <p:nvPr/>
        </p:nvSpPr>
        <p:spPr>
          <a:xfrm>
            <a:off x="5408525" y="750825"/>
            <a:ext cx="3270600" cy="4446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000">
                <a:solidFill>
                  <a:schemeClr val="dk1"/>
                </a:solidFill>
                <a:highlight>
                  <a:schemeClr val="lt1"/>
                </a:highlight>
              </a:rPr>
              <a:t>D</a:t>
            </a:r>
            <a:r>
              <a:rPr b="1" lang="en-GB" sz="1000">
                <a:solidFill>
                  <a:schemeClr val="dk1"/>
                </a:solidFill>
                <a:highlight>
                  <a:schemeClr val="lt1"/>
                </a:highlight>
              </a:rPr>
              <a:t>iamond Discovery Hub</a:t>
            </a:r>
            <a:r>
              <a:rPr lang="en-GB" sz="1000">
                <a:solidFill>
                  <a:schemeClr val="dk1"/>
                </a:solidFill>
                <a:highlight>
                  <a:schemeClr val="lt1"/>
                </a:highlight>
              </a:rPr>
              <a:t>: </a:t>
            </a:r>
            <a:r>
              <a:rPr lang="en-GB" sz="1000" u="sng">
                <a:solidFill>
                  <a:schemeClr val="dk1"/>
                </a:solidFill>
                <a:highlight>
                  <a:schemeClr val="lt1"/>
                </a:highlight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https://ddh.edch.eu/</a:t>
            </a:r>
            <a:endParaRPr sz="1000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pic>
        <p:nvPicPr>
          <p:cNvPr id="144" name="Google Shape;14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5850" y="1320750"/>
            <a:ext cx="4956649" cy="2501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236650" y="2330250"/>
            <a:ext cx="4785525" cy="2777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Kaj pa …</a:t>
            </a:r>
            <a:endParaRPr/>
          </a:p>
        </p:txBody>
      </p:sp>
      <p:sp>
        <p:nvSpPr>
          <p:cNvPr id="151" name="Google Shape;151;p27"/>
          <p:cNvSpPr txBox="1"/>
          <p:nvPr>
            <p:ph idx="4294967295" type="body"/>
          </p:nvPr>
        </p:nvSpPr>
        <p:spPr>
          <a:xfrm>
            <a:off x="377500" y="2147975"/>
            <a:ext cx="4506600" cy="68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490"/>
              <a:t> … to pomeni za Slovenijo?</a:t>
            </a:r>
            <a:endParaRPr sz="1490"/>
          </a:p>
        </p:txBody>
      </p:sp>
      <p:sp>
        <p:nvSpPr>
          <p:cNvPr id="152" name="Google Shape;152;p27"/>
          <p:cNvSpPr txBox="1"/>
          <p:nvPr>
            <p:ph idx="4294967295" type="body"/>
          </p:nvPr>
        </p:nvSpPr>
        <p:spPr>
          <a:xfrm>
            <a:off x="377500" y="1241150"/>
            <a:ext cx="4506600" cy="68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490"/>
              <a:t> … knjige?</a:t>
            </a:r>
            <a:endParaRPr sz="1490"/>
          </a:p>
        </p:txBody>
      </p:sp>
      <p:sp>
        <p:nvSpPr>
          <p:cNvPr id="153" name="Google Shape;153;p27"/>
          <p:cNvSpPr txBox="1"/>
          <p:nvPr>
            <p:ph type="title"/>
          </p:nvPr>
        </p:nvSpPr>
        <p:spPr>
          <a:xfrm>
            <a:off x="377500" y="40814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Hvala za pozornost!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