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8"/>
  </p:notesMasterIdLst>
  <p:sldIdLst>
    <p:sldId id="256" r:id="rId6"/>
    <p:sldId id="382" r:id="rId7"/>
    <p:sldId id="354" r:id="rId8"/>
    <p:sldId id="386" r:id="rId9"/>
    <p:sldId id="257" r:id="rId10"/>
    <p:sldId id="384" r:id="rId11"/>
    <p:sldId id="385" r:id="rId12"/>
    <p:sldId id="310" r:id="rId13"/>
    <p:sldId id="313" r:id="rId14"/>
    <p:sldId id="314" r:id="rId15"/>
    <p:sldId id="387" r:id="rId16"/>
    <p:sldId id="392" r:id="rId17"/>
    <p:sldId id="389" r:id="rId18"/>
    <p:sldId id="391" r:id="rId19"/>
    <p:sldId id="315" r:id="rId20"/>
    <p:sldId id="306" r:id="rId21"/>
    <p:sldId id="388" r:id="rId22"/>
    <p:sldId id="393" r:id="rId23"/>
    <p:sldId id="394" r:id="rId24"/>
    <p:sldId id="303" r:id="rId25"/>
    <p:sldId id="395" r:id="rId26"/>
    <p:sldId id="334" r:id="rId27"/>
    <p:sldId id="396" r:id="rId28"/>
    <p:sldId id="397" r:id="rId29"/>
    <p:sldId id="403" r:id="rId30"/>
    <p:sldId id="402" r:id="rId31"/>
    <p:sldId id="405" r:id="rId32"/>
    <p:sldId id="341" r:id="rId33"/>
    <p:sldId id="342" r:id="rId34"/>
    <p:sldId id="343" r:id="rId35"/>
    <p:sldId id="345" r:id="rId36"/>
    <p:sldId id="346" r:id="rId37"/>
    <p:sldId id="347" r:id="rId38"/>
    <p:sldId id="348" r:id="rId39"/>
    <p:sldId id="398" r:id="rId40"/>
    <p:sldId id="399" r:id="rId41"/>
    <p:sldId id="400" r:id="rId42"/>
    <p:sldId id="401" r:id="rId43"/>
    <p:sldId id="349" r:id="rId44"/>
    <p:sldId id="351" r:id="rId45"/>
    <p:sldId id="350" r:id="rId46"/>
    <p:sldId id="352" r:id="rId47"/>
    <p:sldId id="406" r:id="rId48"/>
    <p:sldId id="363" r:id="rId49"/>
    <p:sldId id="404" r:id="rId50"/>
    <p:sldId id="365" r:id="rId51"/>
    <p:sldId id="366" r:id="rId52"/>
    <p:sldId id="371" r:id="rId53"/>
    <p:sldId id="372" r:id="rId54"/>
    <p:sldId id="358" r:id="rId55"/>
    <p:sldId id="376" r:id="rId56"/>
    <p:sldId id="407" r:id="rId5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25A90-E5A6-4678-97F0-E216E1D2CA3A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662B-570A-4592-BDCA-2260BE91119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02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970" y="9430091"/>
            <a:ext cx="2945136" cy="496568"/>
          </a:xfrm>
          <a:prstGeom prst="rect">
            <a:avLst/>
          </a:prstGeom>
          <a:ln/>
        </p:spPr>
        <p:txBody>
          <a:bodyPr lIns="90306" tIns="45153" rIns="90306" bIns="45153"/>
          <a:lstStyle/>
          <a:p>
            <a:fld id="{8242FB94-E9FC-478A-93AF-220F0836D5EC}" type="slidenum">
              <a:rPr lang="sl-SI">
                <a:solidFill>
                  <a:prstClr val="black"/>
                </a:solidFill>
              </a:rPr>
              <a:pPr/>
              <a:t>25</a:t>
            </a:fld>
            <a:endParaRPr lang="sl-SI">
              <a:solidFill>
                <a:prstClr val="black"/>
              </a:solidFill>
            </a:endParaRPr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2DB88-137A-482C-8A3B-9B017C6A18A4}" type="slidenum"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4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F2DB88-137A-482C-8A3B-9B017C6A18A4}" type="slidenum"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23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5AC56-902E-4480-83EB-A3F9CBBEE963}" type="slidenum"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006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FA60D-33DF-46C1-93C3-C3F5F265CBA7}" type="slidenum"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786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21FFD-B43E-4C2C-932C-F5D8B80C9B25}" type="slidenum">
              <a: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72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8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44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89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7758E-6E5F-4A77-B8F9-A8F3B8EEE864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1F60-F76A-4A4C-A35B-F1E27D8B60C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6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238B-DE43-4372-8AE0-7EE215FDECE9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14C1-8ED1-468B-A3F0-8F16D6A3F8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24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1EFE-60A5-4659-8AA5-27EE1B066C98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9D24-6ADB-46AD-9A46-8150713C27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02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97D8-E405-43A8-A6A6-72931D1DF465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BC7A-D52A-4F25-9C6A-542CBC5FD9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0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D034-860A-45AC-B5A9-A7B84ACEFB35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ED28-D71E-4B32-AD92-A9D6163BE9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9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F8D1-431E-478B-B750-6D71A3400374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0BB3-D40D-4CDC-8C60-9CD7F3AF36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063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B7BA-61C5-488D-A73D-6AA072C9B818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E1E9-9A36-46D2-AB93-9D58063861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61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17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5B87-DEAF-4C1E-B563-4025AD9323DD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96DA-A492-46CA-ADB6-5B99C3AA78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0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038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21FE-A6C8-4769-8AA6-9AD4DCB9468A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D164-B76F-4F81-9236-905B53B62F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99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4BF7-6CBC-4CB8-BE57-9D452776A477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74A4-15BD-4446-8082-AEA83D2FE9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430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BF09-9DC0-4351-9DCB-2FE123C187F3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7823-7EC0-4E35-AB6B-44FC4BE0BB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43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7046384" y="6546851"/>
            <a:ext cx="5120216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1200" smtClean="0">
                <a:solidFill>
                  <a:srgbClr val="800000"/>
                </a:solidFill>
                <a:latin typeface="Arial" charset="0"/>
              </a:rPr>
              <a:t>dr. Petra Javrh, Kariera v vseh obdobjih, 2009</a:t>
            </a:r>
          </a:p>
        </p:txBody>
      </p:sp>
      <p:sp>
        <p:nvSpPr>
          <p:cNvPr id="199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 smtClean="0"/>
              <a:t>Kliknite, če želite urediti slog naslova matrice</a:t>
            </a:r>
          </a:p>
        </p:txBody>
      </p:sp>
      <p:sp>
        <p:nvSpPr>
          <p:cNvPr id="199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noProof="0" smtClean="0"/>
              <a:t>Kliknite, če želite urediti slog podnaslova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1750"/>
            <a:ext cx="3860800" cy="476250"/>
          </a:xfrm>
        </p:spPr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7360E197-4246-4DD2-B5A4-009B7E79E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1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40D8975E-DFD3-4B8C-9A6E-CBA8CE19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6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1D6D3C8-3D66-4AA0-B830-A3A27D672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73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DB724F7-5794-4B78-8A93-512254BDE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4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55FE188-A126-49DF-869D-53B5B024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4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7E95729-51D5-4539-B81C-9A8A6CCC5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9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13A9044-8BCF-4BF3-A021-8B26D2B06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01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17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7CB508A6-BEA3-4D43-AEF8-C32561F4F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2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6B48FD5-6F35-4F5A-88FF-2A3FCB340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04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7BE264AC-A6E1-4DC7-9706-80EE3CA22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FFA1D9A-916A-4B7F-A9CE-A82E2688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2673980-9E55-4A16-B373-729713619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48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0E72694-F91B-45A0-8899-DF0B70C55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4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D600A5-156E-477D-A5E4-61934393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0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629A7F9-A788-4606-8CC8-D7B4F073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4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BC6654-4E1D-41BF-829F-8320A943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4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FE1BA07-A695-4C0A-B5D2-E973CD68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513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349573-A23B-4069-BEB7-EDC20A63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4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17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A406D08-2F86-472D-A28C-1F993D6F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3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9BB949-8352-4086-B065-D73A1840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2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ED3BD7-478B-42A1-945E-D1B3F83E2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5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ED006ED-52DE-41DD-A1A5-7A6A6B5D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3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CD63ED4-26F7-4413-973C-65D52E16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6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F16C5A-9A3D-4399-BC49-84707A62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3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A29295-A733-4980-86B2-E009EBE89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89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D6F9DB0-F128-4B4B-9662-A2704EA15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6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7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572E079-E33A-4CEA-B452-CF35DEB13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469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884A64-973B-40E1-B2F2-2D5111B27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8FA22B-350C-4CAF-BBFA-F2EC154D9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4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17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2B1C52-EC04-43DE-AB38-EC1B8846A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4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E8DDAFC-CF52-4517-AF97-587D3FF11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0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3D8CB99-B2D9-4489-A912-D4F1B8B78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4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0335CEC-5BA9-4A8C-8FE2-859F72E53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45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7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73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5135-8DDB-4C51-8F50-1E8C0209859C}" type="datetimeFigureOut">
              <a:rPr lang="sl-SI" smtClean="0"/>
              <a:t>29. 05. 2025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6B1B-4B63-4471-A0A8-639BFD2A8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1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0C3BF-B6C2-4919-BCA5-79FD7DA03516}" type="datetimeFigureOut">
              <a:rPr lang="sl-SI"/>
              <a:pPr>
                <a:defRPr/>
              </a:pPr>
              <a:t>29. 05. 2025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E3449-6A88-4122-AF79-60D909D938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42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A38F34-7C4F-4BD2-AEF6-B5BD24523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3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5483100-E4AB-4D2A-97C4-1F4BEF925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 userDrawn="1"/>
        </p:nvSpPr>
        <p:spPr bwMode="auto">
          <a:xfrm rot="16200000">
            <a:off x="-2729177" y="3807232"/>
            <a:ext cx="582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1200" smtClean="0">
                <a:solidFill>
                  <a:srgbClr val="F4FAA4"/>
                </a:solidFill>
                <a:latin typeface="Arial" charset="0"/>
              </a:rPr>
              <a:t>dr. Petra Javrh, FILOZOFSKA FAKULTETA, Pedagogi 2009</a:t>
            </a:r>
          </a:p>
        </p:txBody>
      </p:sp>
    </p:spTree>
    <p:extLst>
      <p:ext uri="{BB962C8B-B14F-4D97-AF65-F5344CB8AC3E}">
        <p14:creationId xmlns:p14="http://schemas.microsoft.com/office/powerpoint/2010/main" val="26267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FC34508-CB55-4B67-A798-8671134F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 userDrawn="1"/>
        </p:nvSpPr>
        <p:spPr bwMode="auto">
          <a:xfrm rot="16200000">
            <a:off x="-2729177" y="3807232"/>
            <a:ext cx="5824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sl-SI" sz="1200" smtClean="0">
                <a:solidFill>
                  <a:srgbClr val="F4FAA4"/>
                </a:solidFill>
                <a:latin typeface="Arial" charset="0"/>
              </a:rPr>
              <a:t>dr. Petra Javrh, FILOZOFSKA FAKULTETA, Pedagogi 2009</a:t>
            </a:r>
          </a:p>
        </p:txBody>
      </p:sp>
    </p:spTree>
    <p:extLst>
      <p:ext uri="{BB962C8B-B14F-4D97-AF65-F5344CB8AC3E}">
        <p14:creationId xmlns:p14="http://schemas.microsoft.com/office/powerpoint/2010/main" val="17100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si/url?sa=i&amp;rct=j&amp;q=&amp;esrc=s&amp;source=images&amp;cd=&amp;cad=rja&amp;uact=8&amp;ved=0ahUKEwjY6tikhfrSAhUHVxQKHackASYQjRwIBw&amp;url=https://fossbytes.com/luna-ai-artificial-intelligence/&amp;psig=AFQjCNHXzRhA_s2iUui4QjNRMWyWQuxjBQ&amp;ust=149081936593183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0999" y="1024507"/>
            <a:ext cx="9144000" cy="2942656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Profesionalni razvoj </a:t>
            </a: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4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 </a:t>
            </a:r>
            <a:r>
              <a:rPr lang="sl-SI" sz="4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sl-SI" sz="49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0209" y="4875618"/>
            <a:ext cx="3465577" cy="588962"/>
          </a:xfrm>
        </p:spPr>
        <p:txBody>
          <a:bodyPr/>
          <a:lstStyle/>
          <a:p>
            <a:r>
              <a:rPr lang="sl-SI" dirty="0" err="1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sl-SI" dirty="0" err="1" smtClean="0">
                <a:solidFill>
                  <a:schemeClr val="accent4">
                    <a:lumMod val="75000"/>
                  </a:schemeClr>
                </a:solidFill>
              </a:rPr>
              <a:t>oc.dr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. Petra 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Javrh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Podnaslov 8"/>
          <p:cNvSpPr txBox="1">
            <a:spLocks/>
          </p:cNvSpPr>
          <p:nvPr/>
        </p:nvSpPr>
        <p:spPr>
          <a:xfrm>
            <a:off x="4746834" y="376435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1600" dirty="0" err="1">
                <a:solidFill>
                  <a:schemeClr val="accent6">
                    <a:lumMod val="50000"/>
                  </a:schemeClr>
                </a:solidFill>
                <a:latin typeface="Calibri"/>
              </a:rPr>
              <a:t>petra.javrh@acs.si</a:t>
            </a:r>
            <a:endParaRPr lang="sl-SI" sz="1600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23" y="5514790"/>
            <a:ext cx="1512824" cy="543692"/>
          </a:xfrm>
          <a:prstGeom prst="rect">
            <a:avLst/>
          </a:prstGeom>
        </p:spPr>
      </p:pic>
      <p:sp>
        <p:nvSpPr>
          <p:cNvPr id="10" name="Podnaslov 2"/>
          <p:cNvSpPr txBox="1">
            <a:spLocks/>
          </p:cNvSpPr>
          <p:nvPr/>
        </p:nvSpPr>
        <p:spPr>
          <a:xfrm>
            <a:off x="2670553" y="6239483"/>
            <a:ext cx="7104890" cy="58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600" dirty="0" smtClean="0">
                <a:solidFill>
                  <a:schemeClr val="accent4">
                    <a:lumMod val="75000"/>
                  </a:schemeClr>
                </a:solidFill>
              </a:rPr>
              <a:t>Dnevi specialnih knjižnic, Gozdarski inštitut, 29.5.2025</a:t>
            </a:r>
            <a:endParaRPr lang="sl-SI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 rotWithShape="1">
          <a:blip r:embed="rId2"/>
          <a:srcRect l="3052" t="34631" r="87683" b="37287"/>
          <a:stretch/>
        </p:blipFill>
        <p:spPr bwMode="auto">
          <a:xfrm>
            <a:off x="416475" y="320836"/>
            <a:ext cx="4965292" cy="6298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895098" y="657626"/>
            <a:ext cx="4458269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sl-SI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teorije o karieri, 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karierne poti enaindvajsetega stoletja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pri delu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spremembe kariere </a:t>
            </a:r>
            <a:endParaRPr lang="sl-SI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načrtovane kot nenačrtovane)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del: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pristopi kariernega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coachinga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 pri kariernem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coachingu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Del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vstop v svet dela  </a:t>
            </a:r>
          </a:p>
        </p:txBody>
      </p:sp>
    </p:spTree>
    <p:extLst>
      <p:ext uri="{BB962C8B-B14F-4D97-AF65-F5344CB8AC3E}">
        <p14:creationId xmlns:p14="http://schemas.microsoft.com/office/powerpoint/2010/main" val="27628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 rot="16200000">
            <a:off x="-604914" y="3001954"/>
            <a:ext cx="51604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Novejše karierne teorije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835460" y="1013534"/>
            <a:ext cx="6291766" cy="4512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Teorija karierne nedejavnosti </a:t>
            </a:r>
          </a:p>
          <a:p>
            <a:endParaRPr lang="sl-SI" sz="3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razlaga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tiste,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imajo jasne karierne cilje in natančno vedo, kaj morajo storiti, </a:t>
            </a:r>
            <a:endParaRPr lang="sl-SI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vendar </a:t>
            </a:r>
            <a:r>
              <a:rPr lang="sl-SI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storijo ničesar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 bi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napredovali</a:t>
            </a:r>
            <a:endParaRPr lang="sl-SI" sz="2800" dirty="0" smtClean="0"/>
          </a:p>
          <a:p>
            <a:endParaRPr lang="sl-SI" sz="2800" dirty="0"/>
          </a:p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Pomaga razumeti, zakaj posamezniki včasih ne naredijo ničesar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 smtClean="0"/>
              <a:t>(</a:t>
            </a:r>
            <a:r>
              <a:rPr lang="sl-SI" dirty="0"/>
              <a:t>De Vos &amp; </a:t>
            </a:r>
            <a:r>
              <a:rPr lang="sl-SI" dirty="0" err="1"/>
              <a:t>Verbbruggen</a:t>
            </a:r>
            <a:r>
              <a:rPr lang="sl-SI" dirty="0"/>
              <a:t>, 2021)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</a:rPr>
              <a:t>Karierna nedejavnost</a:t>
            </a:r>
            <a:endParaRPr lang="sl-SI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0" y="1825625"/>
            <a:ext cx="4402394" cy="4781652"/>
          </a:xfrm>
        </p:spPr>
        <p:txBody>
          <a:bodyPr>
            <a:normAutofit/>
          </a:bodyPr>
          <a:lstStyle/>
          <a:p>
            <a:r>
              <a:rPr lang="sl-SI" dirty="0" smtClean="0"/>
              <a:t>Strah </a:t>
            </a:r>
            <a:r>
              <a:rPr lang="sl-SI" dirty="0"/>
              <a:t>in </a:t>
            </a:r>
            <a:r>
              <a:rPr lang="sl-SI" dirty="0" smtClean="0"/>
              <a:t>tesnoba</a:t>
            </a:r>
          </a:p>
          <a:p>
            <a:r>
              <a:rPr lang="sl-SI" dirty="0" smtClean="0"/>
              <a:t>Izbira nove profesionalne poti </a:t>
            </a:r>
            <a:r>
              <a:rPr lang="sl-SI" dirty="0"/>
              <a:t>ima skoraj vedno negotov </a:t>
            </a:r>
            <a:r>
              <a:rPr lang="sl-SI" dirty="0" smtClean="0"/>
              <a:t>izid</a:t>
            </a:r>
          </a:p>
          <a:p>
            <a:r>
              <a:rPr lang="sl-SI" dirty="0" smtClean="0"/>
              <a:t>Kratkoročnost dela/zaposlitev</a:t>
            </a:r>
          </a:p>
          <a:p>
            <a:r>
              <a:rPr lang="sl-SI" dirty="0" smtClean="0"/>
              <a:t>Izbire nove kariere </a:t>
            </a:r>
            <a:r>
              <a:rPr lang="sl-SI" dirty="0"/>
              <a:t>običajno pomenijo opustitev nečesa varnega in </a:t>
            </a:r>
            <a:r>
              <a:rPr lang="sl-SI" dirty="0" smtClean="0"/>
              <a:t>znanega</a:t>
            </a:r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096000" y="1825625"/>
            <a:ext cx="4178710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sz="2800" dirty="0"/>
              <a:t>Kognitivna preobremenitev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sz="2800" dirty="0"/>
              <a:t>Poklicne izbire so izredno zapletene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sz="2800" dirty="0"/>
              <a:t>Potrebni so mehanizmi za povečanje vztrajnosti (vzorniki, majhni koraki, postopne spremembe)</a:t>
            </a:r>
          </a:p>
        </p:txBody>
      </p:sp>
    </p:spTree>
    <p:extLst>
      <p:ext uri="{BB962C8B-B14F-4D97-AF65-F5344CB8AC3E}">
        <p14:creationId xmlns:p14="http://schemas.microsoft.com/office/powerpoint/2010/main" val="19847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947320" y="797225"/>
            <a:ext cx="4614768" cy="535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 kariernih virov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raziskovanje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psiholoških virov, potrebnih za razvoj kariere v 21.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stoletju, teorija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karierni</a:t>
            </a:r>
            <a:r>
              <a:rPr lang="sl-SI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samoregulaciji </a:t>
            </a:r>
          </a:p>
          <a:p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 razumeti karierno motivacijo in zadovoljstvo</a:t>
            </a:r>
          </a:p>
          <a:p>
            <a:endParaRPr lang="sl-SI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/>
              <a:t>(</a:t>
            </a:r>
            <a:r>
              <a:rPr lang="sl-SI" dirty="0" err="1"/>
              <a:t>Chen</a:t>
            </a:r>
            <a:r>
              <a:rPr lang="sl-SI" dirty="0"/>
              <a:t>, 2017)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 rot="16200000">
            <a:off x="-604914" y="3001954"/>
            <a:ext cx="51604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Novejše karierne teorije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8782268" y="4897134"/>
            <a:ext cx="308143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Karierni model </a:t>
            </a:r>
            <a:r>
              <a:rPr lang="sl-SI" sz="2000" b="1" dirty="0" err="1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Kaleidoskop</a:t>
            </a:r>
            <a:endParaRPr lang="sl-SI" sz="2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raziskuje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različne dejavnike, ki motivirajo moške in ženske v njihovi karieri</a:t>
            </a:r>
          </a:p>
        </p:txBody>
      </p:sp>
    </p:spTree>
    <p:extLst>
      <p:ext uri="{BB962C8B-B14F-4D97-AF65-F5344CB8AC3E}">
        <p14:creationId xmlns:p14="http://schemas.microsoft.com/office/powerpoint/2010/main" val="12102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4">
                    <a:lumMod val="75000"/>
                  </a:schemeClr>
                </a:solidFill>
              </a:rPr>
              <a:t>Karierna samoregulacija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4972665" cy="4351338"/>
          </a:xfrm>
        </p:spPr>
        <p:txBody>
          <a:bodyPr/>
          <a:lstStyle/>
          <a:p>
            <a:r>
              <a:rPr lang="sl-SI" dirty="0" smtClean="0"/>
              <a:t>Kako dobri so odnosi na delovnem mestu</a:t>
            </a:r>
          </a:p>
          <a:p>
            <a:r>
              <a:rPr lang="sl-SI" dirty="0" smtClean="0"/>
              <a:t>Kako samozavesten sem pri delu</a:t>
            </a:r>
          </a:p>
          <a:p>
            <a:r>
              <a:rPr lang="sl-SI" dirty="0" smtClean="0"/>
              <a:t>Se moje delo sklada z mojimi vrednotami</a:t>
            </a:r>
            <a:endParaRPr lang="sl-SI" dirty="0"/>
          </a:p>
        </p:txBody>
      </p:sp>
      <p:sp>
        <p:nvSpPr>
          <p:cNvPr id="4" name="Elipsa 3"/>
          <p:cNvSpPr/>
          <p:nvPr/>
        </p:nvSpPr>
        <p:spPr>
          <a:xfrm>
            <a:off x="5958349" y="3164738"/>
            <a:ext cx="3404718" cy="3393377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avtonomija</a:t>
            </a:r>
            <a:endParaRPr lang="sl-SI" sz="2800" dirty="0"/>
          </a:p>
        </p:txBody>
      </p:sp>
      <p:sp>
        <p:nvSpPr>
          <p:cNvPr id="5" name="Elipsa 4"/>
          <p:cNvSpPr/>
          <p:nvPr/>
        </p:nvSpPr>
        <p:spPr>
          <a:xfrm>
            <a:off x="7311562" y="1398728"/>
            <a:ext cx="3608439" cy="3439592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odnosnost</a:t>
            </a:r>
            <a:endParaRPr lang="sl-SI" sz="2800" dirty="0"/>
          </a:p>
        </p:txBody>
      </p:sp>
      <p:sp>
        <p:nvSpPr>
          <p:cNvPr id="6" name="Elipsa 5"/>
          <p:cNvSpPr/>
          <p:nvPr/>
        </p:nvSpPr>
        <p:spPr>
          <a:xfrm>
            <a:off x="8859635" y="3164739"/>
            <a:ext cx="3450352" cy="3393376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/>
              <a:t>k</a:t>
            </a:r>
            <a:r>
              <a:rPr lang="sl-SI" sz="2800" dirty="0" smtClean="0"/>
              <a:t>ompetence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767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893574" y="933897"/>
            <a:ext cx="5906141" cy="582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 karierne rasti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 izgubi 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službe </a:t>
            </a:r>
            <a:endParaRPr lang="sl-SI" sz="4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posttravmatska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 -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ljudje, ki so izgubili službo, lahko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skozi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bolečino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najdejo pot do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 pozitivne prihodnosti</a:t>
            </a:r>
          </a:p>
          <a:p>
            <a:endParaRPr lang="sl-SI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Teorija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identitetnega statusa </a:t>
            </a:r>
            <a:endParaRPr lang="sl-SI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 smtClean="0"/>
              <a:t>(</a:t>
            </a:r>
            <a:r>
              <a:rPr lang="sl-SI" dirty="0" err="1"/>
              <a:t>Kolbert</a:t>
            </a:r>
            <a:r>
              <a:rPr lang="sl-SI" dirty="0"/>
              <a:t> et </a:t>
            </a:r>
            <a:r>
              <a:rPr lang="sl-SI" dirty="0" err="1"/>
              <a:t>al</a:t>
            </a:r>
            <a:r>
              <a:rPr lang="sl-SI" dirty="0"/>
              <a:t>., 2021)</a:t>
            </a:r>
          </a:p>
          <a:p>
            <a:endParaRPr lang="sl-SI" dirty="0" smtClean="0"/>
          </a:p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 razumeti razvoj karierne identitete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posameznika</a:t>
            </a:r>
            <a:endParaRPr lang="sl-SI" sz="28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 rot="16200000">
            <a:off x="-604914" y="3001954"/>
            <a:ext cx="51604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Novejše karierne teorije</a:t>
            </a:r>
          </a:p>
        </p:txBody>
      </p:sp>
    </p:spTree>
    <p:extLst>
      <p:ext uri="{BB962C8B-B14F-4D97-AF65-F5344CB8AC3E}">
        <p14:creationId xmlns:p14="http://schemas.microsoft.com/office/powerpoint/2010/main" val="4291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</a:rPr>
              <a:t>Skrajna identitetna statusa</a:t>
            </a:r>
            <a:endParaRPr lang="sl-SI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3822290" cy="250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u="sng" dirty="0" smtClean="0"/>
              <a:t>Visoka stopnja neodločnosti</a:t>
            </a:r>
          </a:p>
          <a:p>
            <a:pPr marL="0" indent="0">
              <a:buNone/>
            </a:pPr>
            <a:endParaRPr lang="sl-SI" u="sng" dirty="0" smtClean="0"/>
          </a:p>
          <a:p>
            <a:r>
              <a:rPr lang="sl-SI" dirty="0"/>
              <a:t>Identitetna </a:t>
            </a:r>
            <a:r>
              <a:rPr lang="sl-SI" dirty="0" err="1"/>
              <a:t>difuznost</a:t>
            </a:r>
            <a:endParaRPr lang="sl-SI" dirty="0"/>
          </a:p>
          <a:p>
            <a:r>
              <a:rPr lang="sl-SI" dirty="0"/>
              <a:t>Identitetni moratorij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5407742" y="1314348"/>
            <a:ext cx="4778478" cy="309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l-SI" u="sng" dirty="0" smtClean="0"/>
              <a:t>Visoka stopnja odločnosti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u="sng" dirty="0" smtClean="0"/>
          </a:p>
          <a:p>
            <a:r>
              <a:rPr lang="sl-SI" dirty="0" smtClean="0"/>
              <a:t>„Zaprta </a:t>
            </a:r>
            <a:r>
              <a:rPr lang="sl-SI" dirty="0" err="1" smtClean="0"/>
              <a:t>identieta</a:t>
            </a:r>
            <a:r>
              <a:rPr lang="sl-SI" dirty="0" smtClean="0"/>
              <a:t>“ (fiksne ideje)</a:t>
            </a:r>
          </a:p>
          <a:p>
            <a:r>
              <a:rPr lang="sl-SI" dirty="0" smtClean="0"/>
              <a:t>Ciljna identitetna naravnanost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5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457062" y="874649"/>
            <a:ext cx="4802034" cy="5764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Sistem 1 in sistem 2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razlaga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kariernega odločanja Daniela </a:t>
            </a:r>
            <a:r>
              <a:rPr lang="sl-SI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Kahnemanna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(dobitnik Nobelove nagrade)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eorija </a:t>
            </a:r>
            <a:r>
              <a:rPr lang="sl-S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vedenjske ekonomije = </a:t>
            </a:r>
            <a:r>
              <a:rPr lang="sl-S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obetov, </a:t>
            </a:r>
            <a:r>
              <a:rPr lang="sl-SI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izzidov</a:t>
            </a:r>
            <a:endParaRPr lang="sl-S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 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razumeti človeško odločanje</a:t>
            </a:r>
          </a:p>
          <a:p>
            <a:pPr>
              <a:lnSpc>
                <a:spcPct val="107000"/>
              </a:lnSpc>
            </a:pPr>
            <a:endParaRPr lang="sl-S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Kahneman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 rot="16200000">
            <a:off x="-604914" y="3001954"/>
            <a:ext cx="51604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Novejše karierne teorije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27224" t="30625" r="48623" b="45270"/>
          <a:stretch/>
        </p:blipFill>
        <p:spPr>
          <a:xfrm>
            <a:off x="8244490" y="668593"/>
            <a:ext cx="2241755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4931" y="1973644"/>
            <a:ext cx="5294927" cy="315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Nezavedn</a:t>
            </a:r>
            <a:r>
              <a:rPr lang="sl-SI" dirty="0" smtClean="0"/>
              <a:t>i del osebnosti </a:t>
            </a:r>
            <a:r>
              <a:rPr lang="sl-SI" dirty="0" smtClean="0"/>
              <a:t>močno vpliva na odločitve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Nehoten</a:t>
            </a:r>
            <a:r>
              <a:rPr lang="sl-SI" dirty="0" smtClean="0"/>
              <a:t>e – intuitivne odločitve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Hitro</a:t>
            </a:r>
            <a:r>
              <a:rPr lang="sl-SI" dirty="0" smtClean="0"/>
              <a:t> odločanje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Vključuje</a:t>
            </a:r>
            <a:r>
              <a:rPr lang="en-US" dirty="0"/>
              <a:t> </a:t>
            </a:r>
            <a:r>
              <a:rPr lang="en-US" dirty="0" err="1"/>
              <a:t>čustva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sl-SI" dirty="0" smtClean="0"/>
              <a:t>Podobe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02225" y="716908"/>
            <a:ext cx="2258961" cy="1325563"/>
          </a:xfrm>
        </p:spPr>
        <p:txBody>
          <a:bodyPr/>
          <a:lstStyle/>
          <a:p>
            <a:r>
              <a:rPr lang="pt-BR" dirty="0"/>
              <a:t>Sistem </a:t>
            </a:r>
            <a:r>
              <a:rPr lang="sl-SI" dirty="0" smtClean="0"/>
              <a:t>1</a:t>
            </a:r>
            <a:r>
              <a:rPr lang="pt-BR" dirty="0" smtClean="0"/>
              <a:t>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882580" y="1462368"/>
            <a:ext cx="40017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Poteka kot: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Hitra obdelava velikih količin </a:t>
            </a:r>
            <a:r>
              <a:rPr lang="sl-SI" sz="2800" dirty="0"/>
              <a:t>podatkov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Kreativno razmišljanje</a:t>
            </a:r>
            <a:endParaRPr lang="sl-SI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Dobro </a:t>
            </a:r>
            <a:r>
              <a:rPr lang="sl-SI" sz="2800" dirty="0"/>
              <a:t>je, kadar ni </a:t>
            </a:r>
            <a:r>
              <a:rPr lang="sl-SI" sz="2800" dirty="0" smtClean="0"/>
              <a:t>dokončnega, </a:t>
            </a:r>
            <a:r>
              <a:rPr lang="sl-SI" sz="2800" dirty="0"/>
              <a:t>pravilnega odgovora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3018502" y="362656"/>
            <a:ext cx="112176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8535" y="2191747"/>
            <a:ext cx="2258961" cy="1325563"/>
          </a:xfrm>
        </p:spPr>
        <p:txBody>
          <a:bodyPr/>
          <a:lstStyle/>
          <a:p>
            <a:r>
              <a:rPr lang="pt-BR" dirty="0"/>
              <a:t>Sistem 2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3064" y="3654425"/>
            <a:ext cx="4461387" cy="275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• Zavestno</a:t>
            </a:r>
            <a:r>
              <a:rPr lang="sl-SI" dirty="0" smtClean="0"/>
              <a:t> odločanje</a:t>
            </a:r>
            <a:r>
              <a:rPr lang="pt-BR" dirty="0" smtClean="0"/>
              <a:t> </a:t>
            </a:r>
            <a:endParaRPr lang="sl-SI" dirty="0" smtClean="0"/>
          </a:p>
          <a:p>
            <a:pPr marL="0" indent="0">
              <a:buNone/>
            </a:pPr>
            <a:r>
              <a:rPr lang="pt-BR" dirty="0" smtClean="0"/>
              <a:t>• Prostovoljn</a:t>
            </a:r>
            <a:r>
              <a:rPr lang="sl-SI" dirty="0" smtClean="0"/>
              <a:t>a izbira</a:t>
            </a:r>
          </a:p>
          <a:p>
            <a:pPr marL="0" indent="0">
              <a:buNone/>
            </a:pPr>
            <a:r>
              <a:rPr lang="pt-BR" dirty="0" smtClean="0"/>
              <a:t>• Počasno</a:t>
            </a:r>
            <a:r>
              <a:rPr lang="sl-SI" dirty="0" smtClean="0"/>
              <a:t> do zaključkov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Izogibanje čustvom </a:t>
            </a:r>
            <a:endParaRPr lang="sl-SI" dirty="0" smtClean="0"/>
          </a:p>
          <a:p>
            <a:pPr marL="0" indent="0">
              <a:buNone/>
            </a:pPr>
            <a:r>
              <a:rPr lang="pt-BR" dirty="0" smtClean="0"/>
              <a:t>• Besede</a:t>
            </a:r>
            <a:r>
              <a:rPr lang="sl-SI" dirty="0" smtClean="0"/>
              <a:t> kot nosilci pomena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180803" y="3068420"/>
            <a:ext cx="59030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Poteka kot: </a:t>
            </a:r>
            <a:endParaRPr lang="sl-SI" sz="2800" dirty="0" smtClean="0"/>
          </a:p>
          <a:p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/>
              <a:t>Generiranje </a:t>
            </a:r>
            <a:r>
              <a:rPr lang="sl-SI" sz="2800" dirty="0" smtClean="0"/>
              <a:t>različnih možnosti </a:t>
            </a: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/>
              <a:t>Opredelitev </a:t>
            </a:r>
            <a:r>
              <a:rPr lang="sl-SI" sz="2800" dirty="0" smtClean="0"/>
              <a:t>problema/identifikacija </a:t>
            </a:r>
            <a:r>
              <a:rPr lang="sl-SI" sz="2800" dirty="0"/>
              <a:t>ciljev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/>
              <a:t>Natančna </a:t>
            </a:r>
            <a:r>
              <a:rPr lang="sl-SI" sz="2800" dirty="0"/>
              <a:t>ocena </a:t>
            </a:r>
            <a:r>
              <a:rPr lang="sl-SI" sz="2800" dirty="0" smtClean="0"/>
              <a:t>dejanskih možnosti </a:t>
            </a: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/>
              <a:t>Izbira na podlagi uporabnosti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233929" y="1916154"/>
            <a:ext cx="112176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Vsebina: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33025" y="698090"/>
            <a:ext cx="5139027" cy="5850193"/>
          </a:xfrm>
        </p:spPr>
        <p:txBody>
          <a:bodyPr>
            <a:normAutofit/>
          </a:bodyPr>
          <a:lstStyle/>
          <a:p>
            <a:r>
              <a:rPr lang="sl-SI" dirty="0" smtClean="0"/>
              <a:t>Ključni elementi </a:t>
            </a:r>
            <a:r>
              <a:rPr lang="sl-SI" dirty="0"/>
              <a:t>profesionalnega razvoja, ki kljub spremembam ostajajo temeljni </a:t>
            </a:r>
            <a:endParaRPr lang="sl-SI" dirty="0" smtClean="0"/>
          </a:p>
          <a:p>
            <a:r>
              <a:rPr lang="sl-SI" dirty="0" smtClean="0"/>
              <a:t>Novejše teorije profesionalnega razvoja</a:t>
            </a:r>
          </a:p>
          <a:p>
            <a:r>
              <a:rPr lang="sl-SI" dirty="0" smtClean="0"/>
              <a:t>Moč tradicionalnih teorij – sintezni pogled na profesionalni razvoj</a:t>
            </a:r>
          </a:p>
          <a:p>
            <a:r>
              <a:rPr lang="sl-SI" dirty="0" smtClean="0"/>
              <a:t>Kje so rešitve za osebno rabo/Kako </a:t>
            </a:r>
            <a:r>
              <a:rPr lang="sl-SI" dirty="0"/>
              <a:t>ali ob kom vrednotiti svoj </a:t>
            </a:r>
            <a:r>
              <a:rPr lang="sl-SI" dirty="0" smtClean="0"/>
              <a:t>napredek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25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4">
                    <a:lumMod val="75000"/>
                  </a:schemeClr>
                </a:solidFill>
              </a:rPr>
              <a:t>Zakaj so nove teorije potrebne?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01297" y="2336902"/>
            <a:ext cx="5257800" cy="1556672"/>
          </a:xfrm>
        </p:spPr>
        <p:txBody>
          <a:bodyPr/>
          <a:lstStyle/>
          <a:p>
            <a:r>
              <a:rPr lang="sl-SI" dirty="0"/>
              <a:t>Svet se je </a:t>
            </a:r>
            <a:r>
              <a:rPr lang="sl-SI" dirty="0" smtClean="0"/>
              <a:t>spremenil</a:t>
            </a:r>
          </a:p>
          <a:p>
            <a:r>
              <a:rPr lang="sl-SI" dirty="0" smtClean="0"/>
              <a:t>Stare </a:t>
            </a:r>
            <a:r>
              <a:rPr lang="sl-SI" dirty="0"/>
              <a:t>teorije so </a:t>
            </a:r>
            <a:r>
              <a:rPr lang="sl-SI" dirty="0" smtClean="0"/>
              <a:t>napačne</a:t>
            </a:r>
          </a:p>
          <a:p>
            <a:r>
              <a:rPr lang="sl-SI" dirty="0" smtClean="0"/>
              <a:t>Naše </a:t>
            </a:r>
            <a:r>
              <a:rPr lang="sl-SI" dirty="0"/>
              <a:t>razumevanje se je izboljšalo</a:t>
            </a:r>
          </a:p>
        </p:txBody>
      </p:sp>
      <p:sp>
        <p:nvSpPr>
          <p:cNvPr id="4" name="Pravokotnik 3"/>
          <p:cNvSpPr/>
          <p:nvPr/>
        </p:nvSpPr>
        <p:spPr>
          <a:xfrm>
            <a:off x="939097" y="2231611"/>
            <a:ext cx="1602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accent4">
                    <a:lumMod val="75000"/>
                  </a:schemeClr>
                </a:solidFill>
              </a:rPr>
              <a:t>Dr. Julia Yates: </a:t>
            </a:r>
          </a:p>
        </p:txBody>
      </p:sp>
    </p:spTree>
    <p:extLst>
      <p:ext uri="{BB962C8B-B14F-4D97-AF65-F5344CB8AC3E}">
        <p14:creationId xmlns:p14="http://schemas.microsoft.com/office/powerpoint/2010/main" val="25838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73394" y="1806047"/>
            <a:ext cx="105669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dirty="0" smtClean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 e</a:t>
            </a:r>
            <a:r>
              <a:rPr kumimoji="0" lang="sl-SI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lementi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kljub spremembam ostajajo temeljni 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profesionalni razvoj: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„stara spoznanja o profesionalnem</a:t>
            </a:r>
            <a:r>
              <a:rPr kumimoji="0" lang="sl-SI" sz="4000" b="1" i="0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razvoju</a:t>
            </a: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kumimoji="0" lang="sl-SI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8" b="36089"/>
          <a:stretch/>
        </p:blipFill>
        <p:spPr bwMode="auto">
          <a:xfrm>
            <a:off x="0" y="5496232"/>
            <a:ext cx="12192000" cy="99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2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580104" y="2514160"/>
            <a:ext cx="52410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sl-SI"/>
            </a:defPPr>
            <a:lvl1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Calibri" pitchFamily="34" charset="0"/>
                <a:cs typeface="Arial" charset="0"/>
              </a:defRPr>
            </a:lvl1pPr>
          </a:lstStyle>
          <a:p>
            <a:r>
              <a:rPr lang="sl-SI" dirty="0"/>
              <a:t>POKLIC PRIDOBI POLOŽAJ V DRUŽBENI STRATIFIKACIJI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571435" y="2493757"/>
            <a:ext cx="523710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USTREZEN POKLICNI RAZVOJ POSAMEZNIKA 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602657" y="4641892"/>
            <a:ext cx="4301061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Država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jamči, regulira 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kakovost, etičnost, ekspertizo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584664" y="4625494"/>
            <a:ext cx="505672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Profesionalna </a:t>
            </a:r>
            <a:r>
              <a:rPr lang="sl-SI" sz="2800" dirty="0" err="1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samoorganiziranost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</a:t>
            </a:r>
            <a:endParaRPr lang="sl-SI" sz="28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Mogoč nadaljnji profesionalni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razvoj</a:t>
            </a:r>
            <a:endParaRPr lang="sl-SI" sz="28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571434" y="1392595"/>
            <a:ext cx="523710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Individualni profesionalni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razvoj posameznika</a:t>
            </a: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580104" y="1377642"/>
            <a:ext cx="525444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Profesionalni razvoj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določenega področja dela</a:t>
            </a:r>
            <a:endParaRPr lang="sl-SI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421257" y="3623989"/>
            <a:ext cx="241328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PROFESIJA</a:t>
            </a:r>
            <a:r>
              <a:rPr lang="sl-SI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</a:t>
            </a: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584665" y="3626046"/>
            <a:ext cx="361188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PROFESIONALEC</a:t>
            </a:r>
          </a:p>
        </p:txBody>
      </p:sp>
      <p:sp>
        <p:nvSpPr>
          <p:cNvPr id="19" name="Puščica dol 18"/>
          <p:cNvSpPr/>
          <p:nvPr/>
        </p:nvSpPr>
        <p:spPr>
          <a:xfrm>
            <a:off x="6876484" y="861005"/>
            <a:ext cx="2080703" cy="353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Puščica dol 19"/>
          <p:cNvSpPr/>
          <p:nvPr/>
        </p:nvSpPr>
        <p:spPr>
          <a:xfrm>
            <a:off x="3038562" y="858542"/>
            <a:ext cx="1944551" cy="3583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99540" y="153119"/>
            <a:ext cx="539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PROFESIONALNI 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RAZVOJ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1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580104" y="2514160"/>
            <a:ext cx="52410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sl-SI"/>
            </a:defPPr>
            <a:lvl1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800000"/>
                </a:solidFill>
                <a:latin typeface="Calibri" pitchFamily="34" charset="0"/>
                <a:cs typeface="Arial" charset="0"/>
              </a:defRPr>
            </a:lvl1pPr>
          </a:lstStyle>
          <a:p>
            <a:r>
              <a:rPr lang="sl-SI" dirty="0"/>
              <a:t>POKLIC PRIDOBI POLOŽAJ V DRUŽBENI STRATIFIKACIJI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602657" y="4641892"/>
            <a:ext cx="4301061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Država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jamči, regulira, kakovost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, etičnost, ekspertizo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80104" y="1377642"/>
            <a:ext cx="525444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Profesionalni razvoj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določenega področja dela</a:t>
            </a:r>
            <a:endParaRPr lang="sl-SI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421257" y="3623989"/>
            <a:ext cx="241328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PROFESIJA</a:t>
            </a:r>
            <a:r>
              <a:rPr lang="sl-SI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</a:t>
            </a: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Puščica dol 19"/>
          <p:cNvSpPr/>
          <p:nvPr/>
        </p:nvSpPr>
        <p:spPr>
          <a:xfrm rot="16200000">
            <a:off x="6293039" y="1130711"/>
            <a:ext cx="1944551" cy="155937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99540" y="153119"/>
            <a:ext cx="539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PROFESIONALNI 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RAZVOJ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385215" y="2856905"/>
            <a:ext cx="5771949" cy="40010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POGOJI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Ima 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status v družbeni stratifikaciji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Zahtevno teoretično znanje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Predpisano izobraževanje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Strokovni izpit – dokazilo o usposobljenosti + zmožnosti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Državna regulativa – zbornice, drugi mehanizmi</a:t>
            </a: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6571435" y="2493757"/>
            <a:ext cx="523710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USTREZEN POKLICNI RAZVOJ POSAMEZNIKA 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584664" y="4625494"/>
            <a:ext cx="505672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Profesionalna </a:t>
            </a:r>
            <a:r>
              <a:rPr lang="sl-SI" sz="2800" dirty="0" err="1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samoorganiziranost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</a:t>
            </a:r>
            <a:endParaRPr lang="sl-SI" sz="28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Mogoč nadaljnji profesionalni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razvoj</a:t>
            </a:r>
            <a:endParaRPr lang="sl-SI" sz="28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571434" y="1392595"/>
            <a:ext cx="523710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Individualni profesionalni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razvoj posameznika</a:t>
            </a: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584665" y="3626046"/>
            <a:ext cx="361188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PROFESIONALEC</a:t>
            </a:r>
          </a:p>
        </p:txBody>
      </p:sp>
      <p:sp>
        <p:nvSpPr>
          <p:cNvPr id="19" name="Puščica dol 18"/>
          <p:cNvSpPr/>
          <p:nvPr/>
        </p:nvSpPr>
        <p:spPr>
          <a:xfrm rot="5400000">
            <a:off x="4614939" y="1119297"/>
            <a:ext cx="2080703" cy="162232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99540" y="153119"/>
            <a:ext cx="5396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PROFESIONALNI 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RAZVOJ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157317" y="2046353"/>
            <a:ext cx="4581831" cy="467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b="1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Kontinuirano delo 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na 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določenem 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poklicnem področju</a:t>
            </a:r>
            <a:endParaRPr lang="en-US" sz="28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Pripadnost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poklicu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Razvita poklicna </a:t>
            </a:r>
            <a:r>
              <a:rPr lang="sl-SI" sz="28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identiteta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+</a:t>
            </a:r>
            <a:r>
              <a:rPr lang="sl-SI" sz="28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sl-SI" sz="28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potreba po pripadnosti strokovni skupnosti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2800" b="1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Vključevanje v samoorganizirano odliko profesionalne skupnosti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7" name="Line 3"/>
          <p:cNvSpPr>
            <a:spLocks noChangeShapeType="1"/>
          </p:cNvSpPr>
          <p:nvPr/>
        </p:nvSpPr>
        <p:spPr bwMode="auto">
          <a:xfrm>
            <a:off x="5664201" y="2060576"/>
            <a:ext cx="2797302" cy="7740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49668" name="Text Box 4"/>
          <p:cNvSpPr txBox="1">
            <a:spLocks noChangeArrowheads="1"/>
          </p:cNvSpPr>
          <p:nvPr/>
        </p:nvSpPr>
        <p:spPr bwMode="auto">
          <a:xfrm>
            <a:off x="1169294" y="4836062"/>
            <a:ext cx="4789053" cy="14784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HRM</a:t>
            </a:r>
          </a:p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Višina plače kot “</a:t>
            </a:r>
            <a:r>
              <a:rPr lang="sl-SI" sz="2800" b="1" dirty="0" err="1">
                <a:solidFill>
                  <a:srgbClr val="000000"/>
                </a:solidFill>
                <a:cs typeface="Arial"/>
              </a:rPr>
              <a:t>cenjenost</a:t>
            </a:r>
            <a:r>
              <a:rPr lang="sl-SI" sz="2800" b="1" dirty="0">
                <a:solidFill>
                  <a:srgbClr val="000000"/>
                </a:solidFill>
                <a:cs typeface="Arial"/>
              </a:rPr>
              <a:t>” poklica</a:t>
            </a:r>
          </a:p>
          <a:p>
            <a:pPr>
              <a:buFont typeface="Wingdings" pitchFamily="2" charset="2"/>
              <a:buNone/>
            </a:pPr>
            <a:endParaRPr lang="sl-SI" sz="14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49669" name="Line 5"/>
          <p:cNvSpPr>
            <a:spLocks noChangeShapeType="1"/>
          </p:cNvSpPr>
          <p:nvPr/>
        </p:nvSpPr>
        <p:spPr bwMode="auto">
          <a:xfrm>
            <a:off x="5678383" y="2068154"/>
            <a:ext cx="1097067" cy="363472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49670" name="Line 6"/>
          <p:cNvSpPr>
            <a:spLocks noChangeShapeType="1"/>
          </p:cNvSpPr>
          <p:nvPr/>
        </p:nvSpPr>
        <p:spPr bwMode="auto">
          <a:xfrm flipH="1">
            <a:off x="5053780" y="2107741"/>
            <a:ext cx="640583" cy="272832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49671" name="Line 7"/>
          <p:cNvSpPr>
            <a:spLocks noChangeShapeType="1"/>
          </p:cNvSpPr>
          <p:nvPr/>
        </p:nvSpPr>
        <p:spPr bwMode="auto">
          <a:xfrm>
            <a:off x="5664201" y="2060575"/>
            <a:ext cx="2663825" cy="17287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49672" name="Line 8"/>
          <p:cNvSpPr>
            <a:spLocks noChangeShapeType="1"/>
          </p:cNvSpPr>
          <p:nvPr/>
        </p:nvSpPr>
        <p:spPr bwMode="auto">
          <a:xfrm flipH="1">
            <a:off x="4295776" y="2098216"/>
            <a:ext cx="1368425" cy="1081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49673" name="Text Box 9"/>
          <p:cNvSpPr txBox="1">
            <a:spLocks noChangeArrowheads="1"/>
          </p:cNvSpPr>
          <p:nvPr/>
        </p:nvSpPr>
        <p:spPr bwMode="auto">
          <a:xfrm>
            <a:off x="209751" y="3226469"/>
            <a:ext cx="4501539" cy="1407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PSIHOLOŠKO</a:t>
            </a:r>
          </a:p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Motiv ugleda in spoštovanja</a:t>
            </a:r>
          </a:p>
        </p:txBody>
      </p:sp>
      <p:sp>
        <p:nvSpPr>
          <p:cNvPr id="1649674" name="Text Box 10"/>
          <p:cNvSpPr txBox="1">
            <a:spLocks noChangeArrowheads="1"/>
          </p:cNvSpPr>
          <p:nvPr/>
        </p:nvSpPr>
        <p:spPr bwMode="auto">
          <a:xfrm>
            <a:off x="7861300" y="3814764"/>
            <a:ext cx="4084894" cy="1760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lIns="18000" rIns="18000"/>
          <a:lstStyle>
            <a:lvl1pPr marL="88900" indent="15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ANDRAGOŠKI VIDIK</a:t>
            </a:r>
          </a:p>
          <a:p>
            <a:pPr>
              <a:buFont typeface="Wingdings" pitchFamily="2" charset="2"/>
              <a:buNone/>
            </a:pPr>
            <a:endParaRPr lang="sl-SI" sz="28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Ali je </a:t>
            </a:r>
            <a:r>
              <a:rPr lang="sl-SI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ustrezno </a:t>
            </a:r>
            <a:r>
              <a:rPr lang="sl-SI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obravnavan glede na obdobje kariere</a:t>
            </a:r>
          </a:p>
          <a:p>
            <a:pPr>
              <a:buFont typeface="Wingdings" pitchFamily="2" charset="2"/>
              <a:buNone/>
            </a:pPr>
            <a:endParaRPr lang="sl-SI" sz="28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49675" name="Text Box 11"/>
          <p:cNvSpPr txBox="1">
            <a:spLocks noChangeArrowheads="1"/>
          </p:cNvSpPr>
          <p:nvPr/>
        </p:nvSpPr>
        <p:spPr bwMode="auto">
          <a:xfrm>
            <a:off x="6337428" y="5702882"/>
            <a:ext cx="4559044" cy="11467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IZOBRAŽEVALNI SISTEM</a:t>
            </a:r>
          </a:p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latin typeface="Calibri" pitchFamily="34" charset="0"/>
                <a:cs typeface="Arial"/>
              </a:rPr>
              <a:t>Ali omogoča razvoj kariere</a:t>
            </a:r>
          </a:p>
        </p:txBody>
      </p:sp>
      <p:sp>
        <p:nvSpPr>
          <p:cNvPr id="1649676" name="Text Box 12"/>
          <p:cNvSpPr txBox="1">
            <a:spLocks noChangeArrowheads="1"/>
          </p:cNvSpPr>
          <p:nvPr/>
        </p:nvSpPr>
        <p:spPr bwMode="auto">
          <a:xfrm>
            <a:off x="4213353" y="596110"/>
            <a:ext cx="4248150" cy="1497343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sl-SI" sz="4000" dirty="0" smtClean="0">
                <a:solidFill>
                  <a:srgbClr val="FFFFFF"/>
                </a:solidFill>
                <a:cs typeface="Arial"/>
              </a:rPr>
              <a:t>Ugled profesije</a:t>
            </a:r>
            <a:endParaRPr lang="sl-SI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49677" name="Text Box 13"/>
          <p:cNvSpPr txBox="1">
            <a:spLocks noChangeArrowheads="1"/>
          </p:cNvSpPr>
          <p:nvPr/>
        </p:nvSpPr>
        <p:spPr bwMode="auto">
          <a:xfrm>
            <a:off x="8486173" y="1945635"/>
            <a:ext cx="3434557" cy="1671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 marL="88900" indent="15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413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sl-SI" sz="28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INDIVIDUALNI </a:t>
            </a:r>
            <a:r>
              <a:rPr lang="sl-SI" sz="2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VIDIK</a:t>
            </a:r>
          </a:p>
          <a:p>
            <a:pPr eaLnBrk="0" hangingPunct="0">
              <a:buFont typeface="Wingdings" pitchFamily="2" charset="2"/>
              <a:buNone/>
            </a:pPr>
            <a:r>
              <a:rPr lang="sl-SI" sz="2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Ali </a:t>
            </a:r>
            <a:r>
              <a:rPr lang="sl-SI" sz="28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profesionalec sam </a:t>
            </a:r>
            <a:r>
              <a:rPr lang="sl-SI" sz="28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dovolj ceni svoje poslanstvo</a:t>
            </a:r>
          </a:p>
        </p:txBody>
      </p:sp>
      <p:sp>
        <p:nvSpPr>
          <p:cNvPr id="1649679" name="Text Box 15"/>
          <p:cNvSpPr txBox="1">
            <a:spLocks noChangeArrowheads="1"/>
          </p:cNvSpPr>
          <p:nvPr/>
        </p:nvSpPr>
        <p:spPr bwMode="auto">
          <a:xfrm>
            <a:off x="538059" y="1386348"/>
            <a:ext cx="3602140" cy="1606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SOCIOLOŠKO</a:t>
            </a:r>
          </a:p>
          <a:p>
            <a:pPr>
              <a:buFont typeface="Wingdings" pitchFamily="2" charset="2"/>
              <a:buNone/>
            </a:pPr>
            <a:r>
              <a:rPr lang="sl-SI" sz="2800" b="1" dirty="0">
                <a:solidFill>
                  <a:srgbClr val="000000"/>
                </a:solidFill>
                <a:cs typeface="Arial"/>
              </a:rPr>
              <a:t>Kje na lestvici zaželenih poklicev je </a:t>
            </a:r>
          </a:p>
        </p:txBody>
      </p:sp>
      <p:sp>
        <p:nvSpPr>
          <p:cNvPr id="1649680" name="Line 16"/>
          <p:cNvSpPr>
            <a:spLocks noChangeShapeType="1"/>
          </p:cNvSpPr>
          <p:nvPr/>
        </p:nvSpPr>
        <p:spPr bwMode="auto">
          <a:xfrm flipH="1">
            <a:off x="4103689" y="2107741"/>
            <a:ext cx="1590675" cy="3619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sl-SI" sz="1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9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67608" y="1600201"/>
            <a:ext cx="7643192" cy="4525963"/>
          </a:xfrm>
        </p:spPr>
        <p:txBody>
          <a:bodyPr/>
          <a:lstStyle/>
          <a:p>
            <a:pPr marL="0" lvl="0" indent="0">
              <a:buNone/>
            </a:pPr>
            <a:r>
              <a:rPr lang="sl-SI" b="1" dirty="0">
                <a:solidFill>
                  <a:srgbClr val="C00000"/>
                </a:solidFill>
              </a:rPr>
              <a:t>Individualni karierni uspeh </a:t>
            </a:r>
            <a:r>
              <a:rPr lang="sl-SI" dirty="0"/>
              <a:t>je mogoče definirati kot seštevek posameznikovega dojemanja številnih dimenzij uspeha (pričakovan zaslužek, varnost zaposlitve, možnost kariernega razvoja, avtonomije pri delu, kakovosti </a:t>
            </a:r>
            <a:r>
              <a:rPr lang="sl-SI" dirty="0" smtClean="0"/>
              <a:t>zdravja, ugleda…). </a:t>
            </a:r>
            <a:endParaRPr lang="sl-SI" dirty="0"/>
          </a:p>
          <a:p>
            <a:pPr marL="0" indent="0">
              <a:buNone/>
            </a:pPr>
            <a:r>
              <a:rPr lang="sl-SI" sz="2500" dirty="0">
                <a:solidFill>
                  <a:prstClr val="black"/>
                </a:solidFill>
              </a:rPr>
              <a:t>	</a:t>
            </a:r>
          </a:p>
          <a:p>
            <a:pPr marL="2333625" indent="0">
              <a:buNone/>
            </a:pPr>
            <a:r>
              <a:rPr lang="sl-SI" sz="1800" dirty="0"/>
              <a:t>V bistvu gre za individualne občutke, čutenje in  dojemanje doseženega.</a:t>
            </a:r>
          </a:p>
          <a:p>
            <a:pPr marL="2333625" indent="0">
              <a:buNone/>
            </a:pPr>
            <a:r>
              <a:rPr lang="sl-SI" sz="1100" dirty="0">
                <a:solidFill>
                  <a:prstClr val="black"/>
                </a:solidFill>
              </a:rPr>
              <a:t>(po Arthur et </a:t>
            </a:r>
            <a:r>
              <a:rPr lang="sl-SI" sz="1100" dirty="0" err="1">
                <a:solidFill>
                  <a:prstClr val="black"/>
                </a:solidFill>
              </a:rPr>
              <a:t>al</a:t>
            </a:r>
            <a:r>
              <a:rPr lang="sl-SI" sz="1100" dirty="0">
                <a:solidFill>
                  <a:prstClr val="black"/>
                </a:solidFill>
              </a:rPr>
              <a:t>. 2005).</a:t>
            </a:r>
          </a:p>
        </p:txBody>
      </p:sp>
    </p:spTree>
    <p:extLst>
      <p:ext uri="{BB962C8B-B14F-4D97-AF65-F5344CB8AC3E}">
        <p14:creationId xmlns:p14="http://schemas.microsoft.com/office/powerpoint/2010/main" val="2570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319201" y="2405814"/>
            <a:ext cx="9555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Moč tradicionalnih teorij – sintezni pogled na profesionalni </a:t>
            </a: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endParaRPr kumimoji="0" lang="sl-SI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4F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ChangeArrowheads="1"/>
          </p:cNvSpPr>
          <p:nvPr/>
        </p:nvSpPr>
        <p:spPr bwMode="auto">
          <a:xfrm>
            <a:off x="3759201" y="5160964"/>
            <a:ext cx="2886075" cy="407987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11" name="Rectangle 3"/>
          <p:cNvSpPr>
            <a:spLocks noChangeArrowheads="1"/>
          </p:cNvSpPr>
          <p:nvPr/>
        </p:nvSpPr>
        <p:spPr bwMode="auto">
          <a:xfrm>
            <a:off x="6637339" y="1525588"/>
            <a:ext cx="731837" cy="332105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AE5E5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12" name="Rectangle 4"/>
          <p:cNvSpPr>
            <a:spLocks noChangeArrowheads="1"/>
          </p:cNvSpPr>
          <p:nvPr/>
        </p:nvSpPr>
        <p:spPr bwMode="auto">
          <a:xfrm>
            <a:off x="2979738" y="1528763"/>
            <a:ext cx="806450" cy="331946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1B8B8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13" name="Rectangle 5"/>
          <p:cNvSpPr>
            <a:spLocks noChangeArrowheads="1"/>
          </p:cNvSpPr>
          <p:nvPr/>
        </p:nvSpPr>
        <p:spPr bwMode="auto">
          <a:xfrm>
            <a:off x="3787775" y="1530351"/>
            <a:ext cx="2857500" cy="33194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14" name="Freeform 6"/>
          <p:cNvSpPr>
            <a:spLocks/>
          </p:cNvSpPr>
          <p:nvPr/>
        </p:nvSpPr>
        <p:spPr bwMode="auto">
          <a:xfrm>
            <a:off x="7954964" y="1574801"/>
            <a:ext cx="2435225" cy="1617663"/>
          </a:xfrm>
          <a:custGeom>
            <a:avLst/>
            <a:gdLst>
              <a:gd name="T0" fmla="*/ 0 w 1534"/>
              <a:gd name="T1" fmla="*/ 2147483647 h 1019"/>
              <a:gd name="T2" fmla="*/ 599797188 w 1534"/>
              <a:gd name="T3" fmla="*/ 2147483647 h 1019"/>
              <a:gd name="T4" fmla="*/ 836691875 w 1534"/>
              <a:gd name="T5" fmla="*/ 2051407822 h 1019"/>
              <a:gd name="T6" fmla="*/ 1040825325 w 1534"/>
              <a:gd name="T7" fmla="*/ 2147483647 h 1019"/>
              <a:gd name="T8" fmla="*/ 1340723125 w 1534"/>
              <a:gd name="T9" fmla="*/ 1877517780 h 1019"/>
              <a:gd name="T10" fmla="*/ 1625501575 w 1534"/>
              <a:gd name="T11" fmla="*/ 2099291599 h 1019"/>
              <a:gd name="T12" fmla="*/ 2033766888 w 1534"/>
              <a:gd name="T13" fmla="*/ 1262599465 h 1019"/>
              <a:gd name="T14" fmla="*/ 2147483647 w 1534"/>
              <a:gd name="T15" fmla="*/ 1514615168 h 1019"/>
              <a:gd name="T16" fmla="*/ 2147483647 w 1534"/>
              <a:gd name="T17" fmla="*/ 614918315 h 1019"/>
              <a:gd name="T18" fmla="*/ 2147483647 w 1534"/>
              <a:gd name="T19" fmla="*/ 1199594746 h 1019"/>
              <a:gd name="T20" fmla="*/ 2147483647 w 1534"/>
              <a:gd name="T21" fmla="*/ 0 h 10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4" h="1019">
                <a:moveTo>
                  <a:pt x="0" y="995"/>
                </a:moveTo>
                <a:cubicBezTo>
                  <a:pt x="91" y="1007"/>
                  <a:pt x="183" y="1019"/>
                  <a:pt x="238" y="989"/>
                </a:cubicBezTo>
                <a:cubicBezTo>
                  <a:pt x="293" y="959"/>
                  <a:pt x="303" y="835"/>
                  <a:pt x="332" y="814"/>
                </a:cubicBezTo>
                <a:cubicBezTo>
                  <a:pt x="361" y="793"/>
                  <a:pt x="380" y="876"/>
                  <a:pt x="413" y="864"/>
                </a:cubicBezTo>
                <a:cubicBezTo>
                  <a:pt x="446" y="852"/>
                  <a:pt x="493" y="750"/>
                  <a:pt x="532" y="745"/>
                </a:cubicBezTo>
                <a:cubicBezTo>
                  <a:pt x="571" y="740"/>
                  <a:pt x="599" y="874"/>
                  <a:pt x="645" y="833"/>
                </a:cubicBezTo>
                <a:cubicBezTo>
                  <a:pt x="691" y="792"/>
                  <a:pt x="759" y="540"/>
                  <a:pt x="807" y="501"/>
                </a:cubicBezTo>
                <a:cubicBezTo>
                  <a:pt x="855" y="462"/>
                  <a:pt x="885" y="644"/>
                  <a:pt x="933" y="601"/>
                </a:cubicBezTo>
                <a:cubicBezTo>
                  <a:pt x="981" y="558"/>
                  <a:pt x="1035" y="265"/>
                  <a:pt x="1095" y="244"/>
                </a:cubicBezTo>
                <a:cubicBezTo>
                  <a:pt x="1155" y="223"/>
                  <a:pt x="1223" y="517"/>
                  <a:pt x="1296" y="476"/>
                </a:cubicBezTo>
                <a:cubicBezTo>
                  <a:pt x="1369" y="435"/>
                  <a:pt x="1494" y="79"/>
                  <a:pt x="1534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15" name="Freeform 7"/>
          <p:cNvSpPr>
            <a:spLocks/>
          </p:cNvSpPr>
          <p:nvPr/>
        </p:nvSpPr>
        <p:spPr bwMode="auto">
          <a:xfrm>
            <a:off x="2376489" y="1857376"/>
            <a:ext cx="5380037" cy="2359025"/>
          </a:xfrm>
          <a:custGeom>
            <a:avLst/>
            <a:gdLst>
              <a:gd name="T0" fmla="*/ 0 w 3651"/>
              <a:gd name="T1" fmla="*/ 2147483647 h 1474"/>
              <a:gd name="T2" fmla="*/ 382172719 w 3651"/>
              <a:gd name="T3" fmla="*/ 2147483647 h 1474"/>
              <a:gd name="T4" fmla="*/ 532001813 w 3651"/>
              <a:gd name="T5" fmla="*/ 2147483647 h 1474"/>
              <a:gd name="T6" fmla="*/ 666630939 w 3651"/>
              <a:gd name="T7" fmla="*/ 2147483647 h 1474"/>
              <a:gd name="T8" fmla="*/ 953259741 w 3651"/>
              <a:gd name="T9" fmla="*/ 2147483647 h 1474"/>
              <a:gd name="T10" fmla="*/ 1400574968 w 3651"/>
              <a:gd name="T11" fmla="*/ 1890281611 h 1474"/>
              <a:gd name="T12" fmla="*/ 1550404062 w 3651"/>
              <a:gd name="T13" fmla="*/ 2082383707 h 1474"/>
              <a:gd name="T14" fmla="*/ 1821834370 w 3651"/>
              <a:gd name="T15" fmla="*/ 1167978244 h 1474"/>
              <a:gd name="T16" fmla="*/ 2054177995 w 3651"/>
              <a:gd name="T17" fmla="*/ 1265309631 h 1474"/>
              <a:gd name="T18" fmla="*/ 2147483647 w 3651"/>
              <a:gd name="T19" fmla="*/ 576304686 h 1474"/>
              <a:gd name="T20" fmla="*/ 2147483647 w 3651"/>
              <a:gd name="T21" fmla="*/ 960508877 h 1474"/>
              <a:gd name="T22" fmla="*/ 2147483647 w 3651"/>
              <a:gd name="T23" fmla="*/ 1488147870 h 1474"/>
              <a:gd name="T24" fmla="*/ 2147483647 w 3651"/>
              <a:gd name="T25" fmla="*/ 1201276666 h 1474"/>
              <a:gd name="T26" fmla="*/ 2147483647 w 3651"/>
              <a:gd name="T27" fmla="*/ 671075395 h 1474"/>
              <a:gd name="T28" fmla="*/ 2147483647 w 3651"/>
              <a:gd name="T29" fmla="*/ 463606028 h 1474"/>
              <a:gd name="T30" fmla="*/ 2147483647 w 3651"/>
              <a:gd name="T31" fmla="*/ 768406782 h 1474"/>
              <a:gd name="T32" fmla="*/ 2147483647 w 3651"/>
              <a:gd name="T33" fmla="*/ 1216643938 h 1474"/>
              <a:gd name="T34" fmla="*/ 2147483647 w 3651"/>
              <a:gd name="T35" fmla="*/ 799142925 h 1474"/>
              <a:gd name="T36" fmla="*/ 2147483647 w 3651"/>
              <a:gd name="T37" fmla="*/ 286871204 h 1474"/>
              <a:gd name="T38" fmla="*/ 2147483647 w 3651"/>
              <a:gd name="T39" fmla="*/ 30736143 h 1474"/>
              <a:gd name="T40" fmla="*/ 2147483647 w 3651"/>
              <a:gd name="T41" fmla="*/ 478973299 h 1474"/>
              <a:gd name="T42" fmla="*/ 2147483647 w 3651"/>
              <a:gd name="T43" fmla="*/ 286871204 h 1474"/>
              <a:gd name="T44" fmla="*/ 2147483647 w 3651"/>
              <a:gd name="T45" fmla="*/ 640339251 h 1474"/>
              <a:gd name="T46" fmla="*/ 2147483647 w 3651"/>
              <a:gd name="T47" fmla="*/ 478973299 h 1474"/>
              <a:gd name="T48" fmla="*/ 2147483647 w 3651"/>
              <a:gd name="T49" fmla="*/ 975877749 h 1474"/>
              <a:gd name="T50" fmla="*/ 2147483647 w 3651"/>
              <a:gd name="T51" fmla="*/ 1442044455 h 1474"/>
              <a:gd name="T52" fmla="*/ 2147483647 w 3651"/>
              <a:gd name="T53" fmla="*/ 1265309631 h 1474"/>
              <a:gd name="T54" fmla="*/ 2147483647 w 3651"/>
              <a:gd name="T55" fmla="*/ 1841615918 h 1474"/>
              <a:gd name="T56" fmla="*/ 2147483647 w 3651"/>
              <a:gd name="T57" fmla="*/ 2051647563 h 1474"/>
              <a:gd name="T58" fmla="*/ 2147483647 w 3651"/>
              <a:gd name="T59" fmla="*/ 2082383707 h 14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51" h="1474">
                <a:moveTo>
                  <a:pt x="0" y="1464"/>
                </a:moveTo>
                <a:cubicBezTo>
                  <a:pt x="67" y="1437"/>
                  <a:pt x="135" y="1410"/>
                  <a:pt x="176" y="1408"/>
                </a:cubicBezTo>
                <a:cubicBezTo>
                  <a:pt x="217" y="1406"/>
                  <a:pt x="223" y="1474"/>
                  <a:pt x="245" y="1452"/>
                </a:cubicBezTo>
                <a:cubicBezTo>
                  <a:pt x="267" y="1430"/>
                  <a:pt x="275" y="1305"/>
                  <a:pt x="307" y="1276"/>
                </a:cubicBezTo>
                <a:cubicBezTo>
                  <a:pt x="339" y="1247"/>
                  <a:pt x="383" y="1366"/>
                  <a:pt x="439" y="1276"/>
                </a:cubicBezTo>
                <a:cubicBezTo>
                  <a:pt x="495" y="1186"/>
                  <a:pt x="599" y="815"/>
                  <a:pt x="645" y="738"/>
                </a:cubicBezTo>
                <a:cubicBezTo>
                  <a:pt x="691" y="661"/>
                  <a:pt x="682" y="860"/>
                  <a:pt x="714" y="813"/>
                </a:cubicBezTo>
                <a:cubicBezTo>
                  <a:pt x="746" y="766"/>
                  <a:pt x="800" y="509"/>
                  <a:pt x="839" y="456"/>
                </a:cubicBezTo>
                <a:cubicBezTo>
                  <a:pt x="878" y="403"/>
                  <a:pt x="899" y="533"/>
                  <a:pt x="946" y="494"/>
                </a:cubicBezTo>
                <a:cubicBezTo>
                  <a:pt x="993" y="455"/>
                  <a:pt x="1055" y="245"/>
                  <a:pt x="1121" y="225"/>
                </a:cubicBezTo>
                <a:cubicBezTo>
                  <a:pt x="1187" y="205"/>
                  <a:pt x="1277" y="316"/>
                  <a:pt x="1340" y="375"/>
                </a:cubicBezTo>
                <a:cubicBezTo>
                  <a:pt x="1403" y="434"/>
                  <a:pt x="1449" y="565"/>
                  <a:pt x="1497" y="581"/>
                </a:cubicBezTo>
                <a:cubicBezTo>
                  <a:pt x="1545" y="597"/>
                  <a:pt x="1583" y="522"/>
                  <a:pt x="1628" y="469"/>
                </a:cubicBezTo>
                <a:cubicBezTo>
                  <a:pt x="1673" y="416"/>
                  <a:pt x="1719" y="310"/>
                  <a:pt x="1766" y="262"/>
                </a:cubicBezTo>
                <a:cubicBezTo>
                  <a:pt x="1813" y="214"/>
                  <a:pt x="1865" y="175"/>
                  <a:pt x="1910" y="181"/>
                </a:cubicBezTo>
                <a:cubicBezTo>
                  <a:pt x="1955" y="187"/>
                  <a:pt x="1994" y="251"/>
                  <a:pt x="2035" y="300"/>
                </a:cubicBezTo>
                <a:cubicBezTo>
                  <a:pt x="2076" y="349"/>
                  <a:pt x="2103" y="473"/>
                  <a:pt x="2154" y="475"/>
                </a:cubicBezTo>
                <a:cubicBezTo>
                  <a:pt x="2205" y="477"/>
                  <a:pt x="2285" y="372"/>
                  <a:pt x="2342" y="312"/>
                </a:cubicBezTo>
                <a:cubicBezTo>
                  <a:pt x="2399" y="252"/>
                  <a:pt x="2442" y="162"/>
                  <a:pt x="2499" y="112"/>
                </a:cubicBezTo>
                <a:cubicBezTo>
                  <a:pt x="2556" y="62"/>
                  <a:pt x="2621" y="0"/>
                  <a:pt x="2686" y="12"/>
                </a:cubicBezTo>
                <a:cubicBezTo>
                  <a:pt x="2751" y="24"/>
                  <a:pt x="2843" y="170"/>
                  <a:pt x="2887" y="187"/>
                </a:cubicBezTo>
                <a:cubicBezTo>
                  <a:pt x="2931" y="204"/>
                  <a:pt x="2928" y="102"/>
                  <a:pt x="2949" y="112"/>
                </a:cubicBezTo>
                <a:cubicBezTo>
                  <a:pt x="2970" y="122"/>
                  <a:pt x="2991" y="238"/>
                  <a:pt x="3012" y="250"/>
                </a:cubicBezTo>
                <a:cubicBezTo>
                  <a:pt x="3033" y="262"/>
                  <a:pt x="3052" y="165"/>
                  <a:pt x="3075" y="187"/>
                </a:cubicBezTo>
                <a:cubicBezTo>
                  <a:pt x="3098" y="209"/>
                  <a:pt x="3126" y="318"/>
                  <a:pt x="3150" y="381"/>
                </a:cubicBezTo>
                <a:cubicBezTo>
                  <a:pt x="3174" y="444"/>
                  <a:pt x="3191" y="544"/>
                  <a:pt x="3219" y="563"/>
                </a:cubicBezTo>
                <a:cubicBezTo>
                  <a:pt x="3247" y="582"/>
                  <a:pt x="3293" y="468"/>
                  <a:pt x="3319" y="494"/>
                </a:cubicBezTo>
                <a:cubicBezTo>
                  <a:pt x="3345" y="520"/>
                  <a:pt x="3347" y="668"/>
                  <a:pt x="3375" y="719"/>
                </a:cubicBezTo>
                <a:cubicBezTo>
                  <a:pt x="3403" y="770"/>
                  <a:pt x="3442" y="785"/>
                  <a:pt x="3488" y="801"/>
                </a:cubicBezTo>
                <a:cubicBezTo>
                  <a:pt x="3534" y="817"/>
                  <a:pt x="3625" y="811"/>
                  <a:pt x="3651" y="813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V="1">
            <a:off x="1951039" y="4586289"/>
            <a:ext cx="8110537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9529764" y="4519614"/>
            <a:ext cx="509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>
                <a:solidFill>
                  <a:srgbClr val="000000"/>
                </a:solidFill>
                <a:latin typeface="Arial" charset="0"/>
              </a:rPr>
              <a:t>čas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2349501" y="4391025"/>
            <a:ext cx="11113" cy="450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19" name="Text Box 11"/>
          <p:cNvSpPr txBox="1">
            <a:spLocks noChangeArrowheads="1"/>
          </p:cNvSpPr>
          <p:nvPr/>
        </p:nvSpPr>
        <p:spPr bwMode="auto">
          <a:xfrm>
            <a:off x="4399758" y="3513575"/>
            <a:ext cx="15176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FFFFFF"/>
                </a:solidFill>
                <a:latin typeface="Arial Black" pitchFamily="34" charset="0"/>
              </a:rPr>
              <a:t>KARIERA</a:t>
            </a:r>
            <a:endParaRPr lang="en-US" sz="16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860620" name="Rectangle 12"/>
          <p:cNvSpPr>
            <a:spLocks noChangeArrowheads="1"/>
          </p:cNvSpPr>
          <p:nvPr/>
        </p:nvSpPr>
        <p:spPr bwMode="auto">
          <a:xfrm>
            <a:off x="2347913" y="4837113"/>
            <a:ext cx="5607050" cy="309562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POKLICNA    POT</a:t>
            </a:r>
            <a:endParaRPr lang="en-US" sz="1600" dirty="0">
              <a:solidFill>
                <a:srgbClr val="CC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0621" name="AutoShape 13"/>
          <p:cNvSpPr>
            <a:spLocks noChangeArrowheads="1"/>
          </p:cNvSpPr>
          <p:nvPr/>
        </p:nvSpPr>
        <p:spPr bwMode="auto">
          <a:xfrm>
            <a:off x="2111376" y="5191126"/>
            <a:ext cx="460375" cy="633413"/>
          </a:xfrm>
          <a:prstGeom prst="upArrow">
            <a:avLst>
              <a:gd name="adj1" fmla="val 50000"/>
              <a:gd name="adj2" fmla="val 34397"/>
            </a:avLst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dirty="0">
                <a:solidFill>
                  <a:srgbClr val="CC0000"/>
                </a:solidFill>
                <a:latin typeface="Arial" charset="0"/>
                <a:cs typeface="Arial" charset="0"/>
              </a:rPr>
              <a:t>ROJSTVO</a:t>
            </a:r>
            <a:endParaRPr lang="en-US" sz="1400" b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22" name="AutoShape 14"/>
          <p:cNvSpPr>
            <a:spLocks noChangeArrowheads="1"/>
          </p:cNvSpPr>
          <p:nvPr/>
        </p:nvSpPr>
        <p:spPr bwMode="auto">
          <a:xfrm rot="10800000">
            <a:off x="7777162" y="3744119"/>
            <a:ext cx="330200" cy="827089"/>
          </a:xfrm>
          <a:prstGeom prst="upArrow">
            <a:avLst>
              <a:gd name="adj1" fmla="val 50000"/>
              <a:gd name="adj2" fmla="val 47476"/>
            </a:avLst>
          </a:prstGeom>
          <a:solidFill>
            <a:srgbClr val="9933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860623" name="Rectangle 15"/>
          <p:cNvSpPr>
            <a:spLocks noChangeArrowheads="1"/>
          </p:cNvSpPr>
          <p:nvPr/>
        </p:nvSpPr>
        <p:spPr bwMode="auto">
          <a:xfrm>
            <a:off x="7620000" y="3479801"/>
            <a:ext cx="693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990099"/>
                </a:solidFill>
                <a:latin typeface="Arial" charset="0"/>
                <a:cs typeface="Arial" charset="0"/>
              </a:rPr>
              <a:t>SMRT</a:t>
            </a:r>
            <a:endParaRPr lang="en-US" sz="1400" b="1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  <p:sp>
        <p:nvSpPr>
          <p:cNvPr id="1860624" name="Line 16"/>
          <p:cNvSpPr>
            <a:spLocks noChangeShapeType="1"/>
          </p:cNvSpPr>
          <p:nvPr/>
        </p:nvSpPr>
        <p:spPr bwMode="auto">
          <a:xfrm flipH="1" flipV="1">
            <a:off x="7945438" y="4465639"/>
            <a:ext cx="0" cy="365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5" name="Line 17"/>
          <p:cNvSpPr>
            <a:spLocks noChangeShapeType="1"/>
          </p:cNvSpPr>
          <p:nvPr/>
        </p:nvSpPr>
        <p:spPr bwMode="auto">
          <a:xfrm>
            <a:off x="7913688" y="2940051"/>
            <a:ext cx="0" cy="500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6" name="Rectangle 18"/>
          <p:cNvSpPr>
            <a:spLocks noChangeArrowheads="1"/>
          </p:cNvSpPr>
          <p:nvPr/>
        </p:nvSpPr>
        <p:spPr bwMode="auto">
          <a:xfrm>
            <a:off x="2066926" y="3892551"/>
            <a:ext cx="5953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600">
                <a:solidFill>
                  <a:srgbClr val="FF6600"/>
                </a:solidFill>
                <a:latin typeface="Arial" charset="0"/>
                <a:cs typeface="Arial" charset="0"/>
                <a:sym typeface="Wingdings" pitchFamily="2" charset="2"/>
              </a:rPr>
              <a:t></a:t>
            </a:r>
            <a:endParaRPr lang="en-US" sz="3600">
              <a:solidFill>
                <a:srgbClr val="FF6600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860627" name="Line 19"/>
          <p:cNvSpPr>
            <a:spLocks noChangeShapeType="1"/>
          </p:cNvSpPr>
          <p:nvPr/>
        </p:nvSpPr>
        <p:spPr bwMode="auto">
          <a:xfrm flipH="1">
            <a:off x="3751547" y="3676934"/>
            <a:ext cx="874713" cy="111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8" name="Line 20"/>
          <p:cNvSpPr>
            <a:spLocks noChangeShapeType="1"/>
          </p:cNvSpPr>
          <p:nvPr/>
        </p:nvSpPr>
        <p:spPr bwMode="auto">
          <a:xfrm flipV="1">
            <a:off x="5711828" y="3642853"/>
            <a:ext cx="904875" cy="111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9" name="Rectangle 21"/>
          <p:cNvSpPr>
            <a:spLocks noChangeArrowheads="1"/>
          </p:cNvSpPr>
          <p:nvPr/>
        </p:nvSpPr>
        <p:spPr bwMode="auto">
          <a:xfrm>
            <a:off x="2986089" y="5156200"/>
            <a:ext cx="801687" cy="42068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3C5C5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30" name="Rectangle 22"/>
          <p:cNvSpPr>
            <a:spLocks noChangeArrowheads="1"/>
          </p:cNvSpPr>
          <p:nvPr/>
        </p:nvSpPr>
        <p:spPr bwMode="auto">
          <a:xfrm>
            <a:off x="6645276" y="5160963"/>
            <a:ext cx="720725" cy="4175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0631" name="Text Box 23"/>
          <p:cNvSpPr txBox="1">
            <a:spLocks noChangeArrowheads="1"/>
          </p:cNvSpPr>
          <p:nvPr/>
        </p:nvSpPr>
        <p:spPr bwMode="auto">
          <a:xfrm>
            <a:off x="2273585" y="739198"/>
            <a:ext cx="2955924" cy="707886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POKLICNA SOCIALIZACIJA</a:t>
            </a:r>
            <a:endParaRPr lang="en-US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0636" name="Text Box 28"/>
          <p:cNvSpPr txBox="1">
            <a:spLocks noChangeArrowheads="1"/>
          </p:cNvSpPr>
          <p:nvPr/>
        </p:nvSpPr>
        <p:spPr bwMode="auto">
          <a:xfrm>
            <a:off x="5307017" y="442456"/>
            <a:ext cx="2605340" cy="1015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 </a:t>
            </a:r>
            <a:r>
              <a:rPr lang="sl-SI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STARANJE/ </a:t>
            </a:r>
            <a:r>
              <a:rPr lang="sl-SI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DRUGA KARIERA</a:t>
            </a:r>
            <a:endParaRPr lang="en-US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5826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0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0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0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0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6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86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60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60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60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60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60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60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60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6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6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60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6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6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86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6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6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6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60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6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6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6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60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6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6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6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6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2000"/>
                                        <p:tgtEl>
                                          <p:spTgt spid="186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2000"/>
                                        <p:tgtEl>
                                          <p:spTgt spid="186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60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6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6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6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86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60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60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6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10" grpId="0" animBg="1"/>
      <p:bldP spid="1860611" grpId="0" animBg="1"/>
      <p:bldP spid="1860612" grpId="0" animBg="1"/>
      <p:bldP spid="1860613" grpId="0" animBg="1"/>
      <p:bldP spid="1860614" grpId="0" animBg="1"/>
      <p:bldP spid="1860615" grpId="0" animBg="1"/>
      <p:bldP spid="1860619" grpId="0"/>
      <p:bldP spid="1860620" grpId="0" animBg="1"/>
      <p:bldP spid="1860621" grpId="0" animBg="1"/>
      <p:bldP spid="1860622" grpId="0" animBg="1"/>
      <p:bldP spid="1860623" grpId="0"/>
      <p:bldP spid="1860624" grpId="0" animBg="1"/>
      <p:bldP spid="1860625" grpId="0" animBg="1"/>
      <p:bldP spid="1860626" grpId="0"/>
      <p:bldP spid="1860627" grpId="0" animBg="1"/>
      <p:bldP spid="1860628" grpId="0" animBg="1"/>
      <p:bldP spid="1860629" grpId="0" animBg="1"/>
      <p:bldP spid="1860630" grpId="0" animBg="1"/>
      <p:bldP spid="18606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603462" y="1478456"/>
            <a:ext cx="3652743" cy="34778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PROFESIONALNI RAZVOJ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chemeClr val="accent3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POSLANSTVO?</a:t>
            </a:r>
            <a:endParaRPr lang="sl-SI" sz="20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chemeClr val="accent3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0614" name="Freeform 6"/>
          <p:cNvSpPr>
            <a:spLocks/>
          </p:cNvSpPr>
          <p:nvPr/>
        </p:nvSpPr>
        <p:spPr bwMode="auto">
          <a:xfrm>
            <a:off x="7954964" y="1574801"/>
            <a:ext cx="2435225" cy="1617663"/>
          </a:xfrm>
          <a:custGeom>
            <a:avLst/>
            <a:gdLst>
              <a:gd name="T0" fmla="*/ 0 w 1534"/>
              <a:gd name="T1" fmla="*/ 2147483647 h 1019"/>
              <a:gd name="T2" fmla="*/ 599797188 w 1534"/>
              <a:gd name="T3" fmla="*/ 2147483647 h 1019"/>
              <a:gd name="T4" fmla="*/ 836691875 w 1534"/>
              <a:gd name="T5" fmla="*/ 2051407822 h 1019"/>
              <a:gd name="T6" fmla="*/ 1040825325 w 1534"/>
              <a:gd name="T7" fmla="*/ 2147483647 h 1019"/>
              <a:gd name="T8" fmla="*/ 1340723125 w 1534"/>
              <a:gd name="T9" fmla="*/ 1877517780 h 1019"/>
              <a:gd name="T10" fmla="*/ 1625501575 w 1534"/>
              <a:gd name="T11" fmla="*/ 2099291599 h 1019"/>
              <a:gd name="T12" fmla="*/ 2033766888 w 1534"/>
              <a:gd name="T13" fmla="*/ 1262599465 h 1019"/>
              <a:gd name="T14" fmla="*/ 2147483647 w 1534"/>
              <a:gd name="T15" fmla="*/ 1514615168 h 1019"/>
              <a:gd name="T16" fmla="*/ 2147483647 w 1534"/>
              <a:gd name="T17" fmla="*/ 614918315 h 1019"/>
              <a:gd name="T18" fmla="*/ 2147483647 w 1534"/>
              <a:gd name="T19" fmla="*/ 1199594746 h 1019"/>
              <a:gd name="T20" fmla="*/ 2147483647 w 1534"/>
              <a:gd name="T21" fmla="*/ 0 h 10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34" h="1019">
                <a:moveTo>
                  <a:pt x="0" y="995"/>
                </a:moveTo>
                <a:cubicBezTo>
                  <a:pt x="91" y="1007"/>
                  <a:pt x="183" y="1019"/>
                  <a:pt x="238" y="989"/>
                </a:cubicBezTo>
                <a:cubicBezTo>
                  <a:pt x="293" y="959"/>
                  <a:pt x="303" y="835"/>
                  <a:pt x="332" y="814"/>
                </a:cubicBezTo>
                <a:cubicBezTo>
                  <a:pt x="361" y="793"/>
                  <a:pt x="380" y="876"/>
                  <a:pt x="413" y="864"/>
                </a:cubicBezTo>
                <a:cubicBezTo>
                  <a:pt x="446" y="852"/>
                  <a:pt x="493" y="750"/>
                  <a:pt x="532" y="745"/>
                </a:cubicBezTo>
                <a:cubicBezTo>
                  <a:pt x="571" y="740"/>
                  <a:pt x="599" y="874"/>
                  <a:pt x="645" y="833"/>
                </a:cubicBezTo>
                <a:cubicBezTo>
                  <a:pt x="691" y="792"/>
                  <a:pt x="759" y="540"/>
                  <a:pt x="807" y="501"/>
                </a:cubicBezTo>
                <a:cubicBezTo>
                  <a:pt x="855" y="462"/>
                  <a:pt x="885" y="644"/>
                  <a:pt x="933" y="601"/>
                </a:cubicBezTo>
                <a:cubicBezTo>
                  <a:pt x="981" y="558"/>
                  <a:pt x="1035" y="265"/>
                  <a:pt x="1095" y="244"/>
                </a:cubicBezTo>
                <a:cubicBezTo>
                  <a:pt x="1155" y="223"/>
                  <a:pt x="1223" y="517"/>
                  <a:pt x="1296" y="476"/>
                </a:cubicBezTo>
                <a:cubicBezTo>
                  <a:pt x="1369" y="435"/>
                  <a:pt x="1494" y="79"/>
                  <a:pt x="1534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15" name="Freeform 7"/>
          <p:cNvSpPr>
            <a:spLocks/>
          </p:cNvSpPr>
          <p:nvPr/>
        </p:nvSpPr>
        <p:spPr bwMode="auto">
          <a:xfrm>
            <a:off x="2376489" y="1857376"/>
            <a:ext cx="5380037" cy="2359025"/>
          </a:xfrm>
          <a:custGeom>
            <a:avLst/>
            <a:gdLst>
              <a:gd name="T0" fmla="*/ 0 w 3651"/>
              <a:gd name="T1" fmla="*/ 2147483647 h 1474"/>
              <a:gd name="T2" fmla="*/ 382172719 w 3651"/>
              <a:gd name="T3" fmla="*/ 2147483647 h 1474"/>
              <a:gd name="T4" fmla="*/ 532001813 w 3651"/>
              <a:gd name="T5" fmla="*/ 2147483647 h 1474"/>
              <a:gd name="T6" fmla="*/ 666630939 w 3651"/>
              <a:gd name="T7" fmla="*/ 2147483647 h 1474"/>
              <a:gd name="T8" fmla="*/ 953259741 w 3651"/>
              <a:gd name="T9" fmla="*/ 2147483647 h 1474"/>
              <a:gd name="T10" fmla="*/ 1400574968 w 3651"/>
              <a:gd name="T11" fmla="*/ 1890281611 h 1474"/>
              <a:gd name="T12" fmla="*/ 1550404062 w 3651"/>
              <a:gd name="T13" fmla="*/ 2082383707 h 1474"/>
              <a:gd name="T14" fmla="*/ 1821834370 w 3651"/>
              <a:gd name="T15" fmla="*/ 1167978244 h 1474"/>
              <a:gd name="T16" fmla="*/ 2054177995 w 3651"/>
              <a:gd name="T17" fmla="*/ 1265309631 h 1474"/>
              <a:gd name="T18" fmla="*/ 2147483647 w 3651"/>
              <a:gd name="T19" fmla="*/ 576304686 h 1474"/>
              <a:gd name="T20" fmla="*/ 2147483647 w 3651"/>
              <a:gd name="T21" fmla="*/ 960508877 h 1474"/>
              <a:gd name="T22" fmla="*/ 2147483647 w 3651"/>
              <a:gd name="T23" fmla="*/ 1488147870 h 1474"/>
              <a:gd name="T24" fmla="*/ 2147483647 w 3651"/>
              <a:gd name="T25" fmla="*/ 1201276666 h 1474"/>
              <a:gd name="T26" fmla="*/ 2147483647 w 3651"/>
              <a:gd name="T27" fmla="*/ 671075395 h 1474"/>
              <a:gd name="T28" fmla="*/ 2147483647 w 3651"/>
              <a:gd name="T29" fmla="*/ 463606028 h 1474"/>
              <a:gd name="T30" fmla="*/ 2147483647 w 3651"/>
              <a:gd name="T31" fmla="*/ 768406782 h 1474"/>
              <a:gd name="T32" fmla="*/ 2147483647 w 3651"/>
              <a:gd name="T33" fmla="*/ 1216643938 h 1474"/>
              <a:gd name="T34" fmla="*/ 2147483647 w 3651"/>
              <a:gd name="T35" fmla="*/ 799142925 h 1474"/>
              <a:gd name="T36" fmla="*/ 2147483647 w 3651"/>
              <a:gd name="T37" fmla="*/ 286871204 h 1474"/>
              <a:gd name="T38" fmla="*/ 2147483647 w 3651"/>
              <a:gd name="T39" fmla="*/ 30736143 h 1474"/>
              <a:gd name="T40" fmla="*/ 2147483647 w 3651"/>
              <a:gd name="T41" fmla="*/ 478973299 h 1474"/>
              <a:gd name="T42" fmla="*/ 2147483647 w 3651"/>
              <a:gd name="T43" fmla="*/ 286871204 h 1474"/>
              <a:gd name="T44" fmla="*/ 2147483647 w 3651"/>
              <a:gd name="T45" fmla="*/ 640339251 h 1474"/>
              <a:gd name="T46" fmla="*/ 2147483647 w 3651"/>
              <a:gd name="T47" fmla="*/ 478973299 h 1474"/>
              <a:gd name="T48" fmla="*/ 2147483647 w 3651"/>
              <a:gd name="T49" fmla="*/ 975877749 h 1474"/>
              <a:gd name="T50" fmla="*/ 2147483647 w 3651"/>
              <a:gd name="T51" fmla="*/ 1442044455 h 1474"/>
              <a:gd name="T52" fmla="*/ 2147483647 w 3651"/>
              <a:gd name="T53" fmla="*/ 1265309631 h 1474"/>
              <a:gd name="T54" fmla="*/ 2147483647 w 3651"/>
              <a:gd name="T55" fmla="*/ 1841615918 h 1474"/>
              <a:gd name="T56" fmla="*/ 2147483647 w 3651"/>
              <a:gd name="T57" fmla="*/ 2051647563 h 1474"/>
              <a:gd name="T58" fmla="*/ 2147483647 w 3651"/>
              <a:gd name="T59" fmla="*/ 2082383707 h 14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51" h="1474">
                <a:moveTo>
                  <a:pt x="0" y="1464"/>
                </a:moveTo>
                <a:cubicBezTo>
                  <a:pt x="67" y="1437"/>
                  <a:pt x="135" y="1410"/>
                  <a:pt x="176" y="1408"/>
                </a:cubicBezTo>
                <a:cubicBezTo>
                  <a:pt x="217" y="1406"/>
                  <a:pt x="223" y="1474"/>
                  <a:pt x="245" y="1452"/>
                </a:cubicBezTo>
                <a:cubicBezTo>
                  <a:pt x="267" y="1430"/>
                  <a:pt x="275" y="1305"/>
                  <a:pt x="307" y="1276"/>
                </a:cubicBezTo>
                <a:cubicBezTo>
                  <a:pt x="339" y="1247"/>
                  <a:pt x="383" y="1366"/>
                  <a:pt x="439" y="1276"/>
                </a:cubicBezTo>
                <a:cubicBezTo>
                  <a:pt x="495" y="1186"/>
                  <a:pt x="599" y="815"/>
                  <a:pt x="645" y="738"/>
                </a:cubicBezTo>
                <a:cubicBezTo>
                  <a:pt x="691" y="661"/>
                  <a:pt x="682" y="860"/>
                  <a:pt x="714" y="813"/>
                </a:cubicBezTo>
                <a:cubicBezTo>
                  <a:pt x="746" y="766"/>
                  <a:pt x="800" y="509"/>
                  <a:pt x="839" y="456"/>
                </a:cubicBezTo>
                <a:cubicBezTo>
                  <a:pt x="878" y="403"/>
                  <a:pt x="899" y="533"/>
                  <a:pt x="946" y="494"/>
                </a:cubicBezTo>
                <a:cubicBezTo>
                  <a:pt x="993" y="455"/>
                  <a:pt x="1055" y="245"/>
                  <a:pt x="1121" y="225"/>
                </a:cubicBezTo>
                <a:cubicBezTo>
                  <a:pt x="1187" y="205"/>
                  <a:pt x="1277" y="316"/>
                  <a:pt x="1340" y="375"/>
                </a:cubicBezTo>
                <a:cubicBezTo>
                  <a:pt x="1403" y="434"/>
                  <a:pt x="1449" y="565"/>
                  <a:pt x="1497" y="581"/>
                </a:cubicBezTo>
                <a:cubicBezTo>
                  <a:pt x="1545" y="597"/>
                  <a:pt x="1583" y="522"/>
                  <a:pt x="1628" y="469"/>
                </a:cubicBezTo>
                <a:cubicBezTo>
                  <a:pt x="1673" y="416"/>
                  <a:pt x="1719" y="310"/>
                  <a:pt x="1766" y="262"/>
                </a:cubicBezTo>
                <a:cubicBezTo>
                  <a:pt x="1813" y="214"/>
                  <a:pt x="1865" y="175"/>
                  <a:pt x="1910" y="181"/>
                </a:cubicBezTo>
                <a:cubicBezTo>
                  <a:pt x="1955" y="187"/>
                  <a:pt x="1994" y="251"/>
                  <a:pt x="2035" y="300"/>
                </a:cubicBezTo>
                <a:cubicBezTo>
                  <a:pt x="2076" y="349"/>
                  <a:pt x="2103" y="473"/>
                  <a:pt x="2154" y="475"/>
                </a:cubicBezTo>
                <a:cubicBezTo>
                  <a:pt x="2205" y="477"/>
                  <a:pt x="2285" y="372"/>
                  <a:pt x="2342" y="312"/>
                </a:cubicBezTo>
                <a:cubicBezTo>
                  <a:pt x="2399" y="252"/>
                  <a:pt x="2442" y="162"/>
                  <a:pt x="2499" y="112"/>
                </a:cubicBezTo>
                <a:cubicBezTo>
                  <a:pt x="2556" y="62"/>
                  <a:pt x="2621" y="0"/>
                  <a:pt x="2686" y="12"/>
                </a:cubicBezTo>
                <a:cubicBezTo>
                  <a:pt x="2751" y="24"/>
                  <a:pt x="2843" y="170"/>
                  <a:pt x="2887" y="187"/>
                </a:cubicBezTo>
                <a:cubicBezTo>
                  <a:pt x="2931" y="204"/>
                  <a:pt x="2928" y="102"/>
                  <a:pt x="2949" y="112"/>
                </a:cubicBezTo>
                <a:cubicBezTo>
                  <a:pt x="2970" y="122"/>
                  <a:pt x="2991" y="238"/>
                  <a:pt x="3012" y="250"/>
                </a:cubicBezTo>
                <a:cubicBezTo>
                  <a:pt x="3033" y="262"/>
                  <a:pt x="3052" y="165"/>
                  <a:pt x="3075" y="187"/>
                </a:cubicBezTo>
                <a:cubicBezTo>
                  <a:pt x="3098" y="209"/>
                  <a:pt x="3126" y="318"/>
                  <a:pt x="3150" y="381"/>
                </a:cubicBezTo>
                <a:cubicBezTo>
                  <a:pt x="3174" y="444"/>
                  <a:pt x="3191" y="544"/>
                  <a:pt x="3219" y="563"/>
                </a:cubicBezTo>
                <a:cubicBezTo>
                  <a:pt x="3247" y="582"/>
                  <a:pt x="3293" y="468"/>
                  <a:pt x="3319" y="494"/>
                </a:cubicBezTo>
                <a:cubicBezTo>
                  <a:pt x="3345" y="520"/>
                  <a:pt x="3347" y="668"/>
                  <a:pt x="3375" y="719"/>
                </a:cubicBezTo>
                <a:cubicBezTo>
                  <a:pt x="3403" y="770"/>
                  <a:pt x="3442" y="785"/>
                  <a:pt x="3488" y="801"/>
                </a:cubicBezTo>
                <a:cubicBezTo>
                  <a:pt x="3534" y="817"/>
                  <a:pt x="3625" y="811"/>
                  <a:pt x="3651" y="813"/>
                </a:cubicBezTo>
              </a:path>
            </a:pathLst>
          </a:custGeom>
          <a:noFill/>
          <a:ln w="571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V="1">
            <a:off x="1847529" y="4637949"/>
            <a:ext cx="9036781" cy="1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0340322" y="4384676"/>
            <a:ext cx="509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>
                <a:solidFill>
                  <a:srgbClr val="000000"/>
                </a:solidFill>
                <a:latin typeface="Arial" charset="0"/>
              </a:rPr>
              <a:t>čas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2349501" y="4391025"/>
            <a:ext cx="11113" cy="450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2" name="AutoShape 14"/>
          <p:cNvSpPr>
            <a:spLocks noChangeArrowheads="1"/>
          </p:cNvSpPr>
          <p:nvPr/>
        </p:nvSpPr>
        <p:spPr bwMode="auto">
          <a:xfrm rot="10800000">
            <a:off x="7690644" y="2133687"/>
            <a:ext cx="386556" cy="1031639"/>
          </a:xfrm>
          <a:prstGeom prst="upArrow">
            <a:avLst>
              <a:gd name="adj1" fmla="val 50000"/>
              <a:gd name="adj2" fmla="val 47476"/>
            </a:avLst>
          </a:prstGeom>
          <a:solidFill>
            <a:srgbClr val="993366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9900"/>
              </a:solidFill>
              <a:latin typeface="Arial" charset="0"/>
              <a:cs typeface="Arial" charset="0"/>
            </a:endParaRPr>
          </a:p>
        </p:txBody>
      </p:sp>
      <p:sp>
        <p:nvSpPr>
          <p:cNvPr id="1860623" name="Rectangle 15"/>
          <p:cNvSpPr>
            <a:spLocks noChangeArrowheads="1"/>
          </p:cNvSpPr>
          <p:nvPr/>
        </p:nvSpPr>
        <p:spPr bwMode="auto">
          <a:xfrm>
            <a:off x="7587457" y="1750927"/>
            <a:ext cx="6937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 dirty="0">
                <a:solidFill>
                  <a:srgbClr val="990099"/>
                </a:solidFill>
                <a:latin typeface="Arial" charset="0"/>
                <a:cs typeface="Arial" charset="0"/>
              </a:rPr>
              <a:t>SMRT</a:t>
            </a:r>
            <a:endParaRPr lang="en-US" sz="1400" b="1" dirty="0">
              <a:solidFill>
                <a:srgbClr val="990099"/>
              </a:solidFill>
              <a:latin typeface="Arial" charset="0"/>
              <a:cs typeface="Arial" charset="0"/>
            </a:endParaRPr>
          </a:p>
        </p:txBody>
      </p:sp>
      <p:sp>
        <p:nvSpPr>
          <p:cNvPr id="1860624" name="Line 16"/>
          <p:cNvSpPr>
            <a:spLocks noChangeShapeType="1"/>
          </p:cNvSpPr>
          <p:nvPr/>
        </p:nvSpPr>
        <p:spPr bwMode="auto">
          <a:xfrm flipH="1" flipV="1">
            <a:off x="7945438" y="4465639"/>
            <a:ext cx="0" cy="365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5" name="Line 17"/>
          <p:cNvSpPr>
            <a:spLocks noChangeShapeType="1"/>
          </p:cNvSpPr>
          <p:nvPr/>
        </p:nvSpPr>
        <p:spPr bwMode="auto">
          <a:xfrm>
            <a:off x="7913688" y="2940051"/>
            <a:ext cx="0" cy="500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0626" name="Rectangle 18"/>
          <p:cNvSpPr>
            <a:spLocks noChangeArrowheads="1"/>
          </p:cNvSpPr>
          <p:nvPr/>
        </p:nvSpPr>
        <p:spPr bwMode="auto">
          <a:xfrm>
            <a:off x="2066926" y="3892551"/>
            <a:ext cx="5953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600">
                <a:solidFill>
                  <a:srgbClr val="FF6600"/>
                </a:solidFill>
                <a:latin typeface="Arial" charset="0"/>
                <a:cs typeface="Arial" charset="0"/>
                <a:sym typeface="Wingdings" pitchFamily="2" charset="2"/>
              </a:rPr>
              <a:t></a:t>
            </a:r>
            <a:endParaRPr lang="en-US" sz="3600">
              <a:solidFill>
                <a:srgbClr val="FF6600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860637" name="Rectangle 29"/>
          <p:cNvSpPr>
            <a:spLocks noChangeArrowheads="1"/>
          </p:cNvSpPr>
          <p:nvPr/>
        </p:nvSpPr>
        <p:spPr bwMode="auto">
          <a:xfrm>
            <a:off x="4358372" y="5661886"/>
            <a:ext cx="7833628" cy="589985"/>
          </a:xfrm>
          <a:prstGeom prst="rect">
            <a:avLst/>
          </a:prstGeom>
          <a:gradFill rotWithShape="1">
            <a:gsLst>
              <a:gs pos="0">
                <a:srgbClr val="99FF33"/>
              </a:gs>
              <a:gs pos="100000">
                <a:srgbClr val="D8FFB1"/>
              </a:gs>
            </a:gsLst>
            <a:lin ang="5400000" scaled="1"/>
          </a:gradFill>
          <a:ln w="9525" algn="ctr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000000"/>
                </a:solidFill>
                <a:latin typeface="Arial" charset="0"/>
                <a:cs typeface="Arial" charset="0"/>
              </a:rPr>
              <a:t>VPLIV NA MLAJŠE GENERACIJE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603462" y="4671965"/>
            <a:ext cx="8588538" cy="101566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VPLIV </a:t>
            </a:r>
            <a:r>
              <a:rPr lang="sl-SI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NA PROFESIONALNO </a:t>
            </a:r>
            <a:r>
              <a:rPr lang="sl-SI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SKUPNOST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2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7" name="Raven povezovalnik 6"/>
          <p:cNvCxnSpPr/>
          <p:nvPr/>
        </p:nvCxnSpPr>
        <p:spPr bwMode="auto">
          <a:xfrm flipH="1" flipV="1">
            <a:off x="3758964" y="2"/>
            <a:ext cx="48028" cy="4671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aven povezovalnik 8"/>
          <p:cNvCxnSpPr/>
          <p:nvPr/>
        </p:nvCxnSpPr>
        <p:spPr bwMode="auto">
          <a:xfrm flipH="1" flipV="1">
            <a:off x="6651805" y="2"/>
            <a:ext cx="70800" cy="46531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PoljeZBesedilom 12"/>
          <p:cNvSpPr txBox="1"/>
          <p:nvPr/>
        </p:nvSpPr>
        <p:spPr>
          <a:xfrm>
            <a:off x="4392773" y="757171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Obdobje dela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-21886" y="757171"/>
            <a:ext cx="371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Obdobje šolanja, </a:t>
            </a:r>
            <a:r>
              <a:rPr lang="sl-SI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priprava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 delo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702589" y="757171"/>
            <a:ext cx="223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Obdobje upokojitve</a:t>
            </a:r>
          </a:p>
        </p:txBody>
      </p:sp>
    </p:spTree>
    <p:extLst>
      <p:ext uri="{BB962C8B-B14F-4D97-AF65-F5344CB8AC3E}">
        <p14:creationId xmlns:p14="http://schemas.microsoft.com/office/powerpoint/2010/main" val="8776812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73394" y="1806047"/>
            <a:ext cx="105669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Elementi, </a:t>
            </a:r>
          </a:p>
          <a:p>
            <a:pPr algn="ctr"/>
            <a:r>
              <a:rPr lang="sl-SI" sz="3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kljub spremembam ostajajo temeljni </a:t>
            </a:r>
            <a:r>
              <a:rPr lang="sl-SI" sz="32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profesionalni razvoj: </a:t>
            </a:r>
          </a:p>
          <a:p>
            <a:pPr algn="ctr"/>
            <a:endParaRPr lang="sl-SI" sz="32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4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prememba v karieri/ individualni vidik</a:t>
            </a:r>
            <a:endParaRPr lang="sl-SI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spect="1" noChangeArrowheads="1"/>
          </p:cNvSpPr>
          <p:nvPr/>
        </p:nvSpPr>
        <p:spPr bwMode="auto">
          <a:xfrm>
            <a:off x="1631950" y="620713"/>
            <a:ext cx="882015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24875" y="870187"/>
            <a:ext cx="6002338" cy="111814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kariera je proces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razvoja</a:t>
            </a:r>
            <a:endParaRPr lang="sl-SI" sz="16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poteka v celotnem življenjskem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obdobju</a:t>
            </a:r>
            <a:endParaRPr lang="sl-SI" sz="16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73099" y="2052627"/>
            <a:ext cx="5973763" cy="1312863"/>
          </a:xfrm>
          <a:prstGeom prst="rect">
            <a:avLst/>
          </a:prstGeom>
          <a:solidFill>
            <a:srgbClr val="BFBDE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>
                <a:solidFill>
                  <a:srgbClr val="800000"/>
                </a:solidFill>
                <a:latin typeface="Calibri" pitchFamily="34" charset="0"/>
                <a:cs typeface="Arial" charset="0"/>
              </a:rPr>
              <a:t>vsebuje spremembe in ključne prehode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>
                <a:solidFill>
                  <a:srgbClr val="800000"/>
                </a:solidFill>
                <a:latin typeface="Calibri" pitchFamily="34" charset="0"/>
                <a:cs typeface="Arial" charset="0"/>
              </a:rPr>
              <a:t>uspešna kariera je nenehno usklajevanje posameznika 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</a:pPr>
            <a:r>
              <a:rPr lang="sl-SI" sz="160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    in delovne organizacije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>
                <a:solidFill>
                  <a:srgbClr val="800000"/>
                </a:solidFill>
                <a:latin typeface="Calibri" pitchFamily="34" charset="0"/>
                <a:cs typeface="Arial" charset="0"/>
              </a:rPr>
              <a:t>kariera ni nujno vertikalna</a:t>
            </a:r>
            <a:endParaRPr lang="en-US" sz="16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213408" y="3432258"/>
            <a:ext cx="5973763" cy="615950"/>
          </a:xfrm>
          <a:prstGeom prst="rect">
            <a:avLst/>
          </a:prstGeom>
          <a:solidFill>
            <a:srgbClr val="E2BCD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združuje </a:t>
            </a: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dva vidika: notranja in zunanja kariera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824001" y="4116175"/>
            <a:ext cx="5973763" cy="942975"/>
          </a:xfrm>
          <a:prstGeom prst="rect">
            <a:avLst/>
          </a:prstGeom>
          <a:solidFill>
            <a:srgbClr val="B7AF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ntenzivne interakcije </a:t>
            </a: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med posameznikom in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delovnim okoljem</a:t>
            </a:r>
            <a:endParaRPr lang="sl-SI" sz="16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so fazno pogojene – vsaka faza ima svoje značilnosti, 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    svoje 'zahteve'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6042025" y="5159575"/>
            <a:ext cx="5964238" cy="148700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prevladujoča je delovna vloga posameznika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(aktivno producira za svoje preživetje)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prepletanje treh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ključnih procesov: </a:t>
            </a:r>
            <a:endParaRPr lang="sl-SI" sz="1600" dirty="0">
              <a:solidFill>
                <a:srgbClr val="800000"/>
              </a:solidFill>
              <a:latin typeface="Calibri" pitchFamily="34" charset="0"/>
              <a:cs typeface="Arial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    individualni razvoj,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družinski </a:t>
            </a: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ciklus in </a:t>
            </a:r>
            <a:r>
              <a:rPr lang="sl-SI" sz="1600" dirty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ciklus </a:t>
            </a:r>
            <a:r>
              <a:rPr lang="sl-SI" sz="1600" dirty="0" smtClean="0">
                <a:solidFill>
                  <a:srgbClr val="800000"/>
                </a:solidFill>
                <a:latin typeface="Calibri" pitchFamily="34" charset="0"/>
                <a:cs typeface="Arial" charset="0"/>
              </a:rPr>
              <a:t>profesionalnega razvoja</a:t>
            </a:r>
            <a:endParaRPr lang="en-US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24875" y="296347"/>
            <a:ext cx="3198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KARIERA</a:t>
            </a:r>
            <a:r>
              <a:rPr lang="sl-SI" dirty="0">
                <a:solidFill>
                  <a:srgbClr val="800000"/>
                </a:solidFill>
                <a:latin typeface="Arial" charset="0"/>
              </a:rPr>
              <a:t> – splošna definicija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4"/>
          <p:cNvGrpSpPr>
            <a:grpSpLocks noChangeAspect="1"/>
          </p:cNvGrpSpPr>
          <p:nvPr/>
        </p:nvGrpSpPr>
        <p:grpSpPr bwMode="auto">
          <a:xfrm>
            <a:off x="1703389" y="919164"/>
            <a:ext cx="9535826" cy="5030787"/>
            <a:chOff x="2317" y="3874"/>
            <a:chExt cx="7399" cy="3780"/>
          </a:xfrm>
        </p:grpSpPr>
        <p:sp>
          <p:nvSpPr>
            <p:cNvPr id="101379" name="AutoShape 5"/>
            <p:cNvSpPr>
              <a:spLocks noChangeAspect="1" noChangeArrowheads="1"/>
            </p:cNvSpPr>
            <p:nvPr/>
          </p:nvSpPr>
          <p:spPr bwMode="auto">
            <a:xfrm>
              <a:off x="2317" y="3874"/>
              <a:ext cx="6840" cy="378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1380" name="Line 6"/>
            <p:cNvSpPr>
              <a:spLocks noChangeShapeType="1"/>
            </p:cNvSpPr>
            <p:nvPr/>
          </p:nvSpPr>
          <p:spPr bwMode="auto">
            <a:xfrm>
              <a:off x="6277" y="4774"/>
              <a:ext cx="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l-SI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101381" name="Group 7"/>
            <p:cNvGrpSpPr>
              <a:grpSpLocks/>
            </p:cNvGrpSpPr>
            <p:nvPr/>
          </p:nvGrpSpPr>
          <p:grpSpPr bwMode="auto">
            <a:xfrm>
              <a:off x="2497" y="4054"/>
              <a:ext cx="7219" cy="3390"/>
              <a:chOff x="2497" y="4054"/>
              <a:chExt cx="7219" cy="3390"/>
            </a:xfrm>
          </p:grpSpPr>
          <p:grpSp>
            <p:nvGrpSpPr>
              <p:cNvPr id="101382" name="Group 8"/>
              <p:cNvGrpSpPr>
                <a:grpSpLocks/>
              </p:cNvGrpSpPr>
              <p:nvPr/>
            </p:nvGrpSpPr>
            <p:grpSpPr bwMode="auto">
              <a:xfrm>
                <a:off x="2497" y="4054"/>
                <a:ext cx="7219" cy="3390"/>
                <a:chOff x="2497" y="4054"/>
                <a:chExt cx="7219" cy="3390"/>
              </a:xfrm>
            </p:grpSpPr>
            <p:sp>
              <p:nvSpPr>
                <p:cNvPr id="10139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76" y="4894"/>
                  <a:ext cx="2160" cy="1650"/>
                </a:xfrm>
                <a:prstGeom prst="rect">
                  <a:avLst/>
                </a:prstGeom>
                <a:solidFill>
                  <a:srgbClr val="FFFF97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 dirty="0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 dirty="0" smtClean="0">
                      <a:solidFill>
                        <a:srgbClr val="A50021"/>
                      </a:solidFill>
                      <a:latin typeface="Arial Black" pitchFamily="34" charset="0"/>
                    </a:rPr>
                    <a:t>KLJUČNE SIMULTANE </a:t>
                  </a:r>
                  <a:r>
                    <a:rPr lang="sl-SI" dirty="0">
                      <a:solidFill>
                        <a:srgbClr val="A50021"/>
                      </a:solidFill>
                      <a:latin typeface="Arial Black" pitchFamily="34" charset="0"/>
                    </a:rPr>
                    <a:t>VLOGE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 dirty="0" smtClean="0">
                      <a:solidFill>
                        <a:srgbClr val="A50021"/>
                      </a:solidFill>
                      <a:latin typeface="Arial Black" pitchFamily="34" charset="0"/>
                    </a:rPr>
                    <a:t>ODRASLEGA PROFESIONALCA</a:t>
                  </a:r>
                  <a:endParaRPr lang="sl-SI" dirty="0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 dirty="0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297" y="405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UČENEC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7" y="4774"/>
                  <a:ext cx="1620" cy="72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upokojenec in/ali rentnik</a:t>
                  </a:r>
                </a:p>
              </p:txBody>
            </p:sp>
            <p:sp>
              <p:nvSpPr>
                <p:cNvPr id="10139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917" y="405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študent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357" y="477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ljubitelj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857" y="585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oskrbnik /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gospodinja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017" y="690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starš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3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97" y="663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soprog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40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37" y="6574"/>
                  <a:ext cx="14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>
                      <a:solidFill>
                        <a:srgbClr val="A50021"/>
                      </a:solidFill>
                      <a:latin typeface="Arial Black" pitchFamily="34" charset="0"/>
                    </a:rPr>
                    <a:t>prebivalec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sl-SI">
                    <a:solidFill>
                      <a:srgbClr val="A50021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140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177" y="5674"/>
                  <a:ext cx="2539" cy="797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 dirty="0" smtClean="0">
                      <a:latin typeface="Arial Black" pitchFamily="34" charset="0"/>
                    </a:rPr>
                    <a:t>PROFESIONALEC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 dirty="0" smtClean="0">
                      <a:latin typeface="Arial Black" pitchFamily="34" charset="0"/>
                    </a:rPr>
                    <a:t>delavec</a:t>
                  </a:r>
                  <a:r>
                    <a:rPr lang="sl-SI" dirty="0">
                      <a:latin typeface="Arial Black" pitchFamily="34" charset="0"/>
                    </a:rPr>
                    <a:t>/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l-SI" dirty="0">
                      <a:latin typeface="Arial Black" pitchFamily="34" charset="0"/>
                    </a:rPr>
                    <a:t>proizvajalec</a:t>
                  </a:r>
                </a:p>
              </p:txBody>
            </p:sp>
          </p:grpSp>
          <p:sp>
            <p:nvSpPr>
              <p:cNvPr id="101383" name="Line 19"/>
              <p:cNvSpPr>
                <a:spLocks noChangeShapeType="1"/>
              </p:cNvSpPr>
              <p:nvPr/>
            </p:nvSpPr>
            <p:spPr bwMode="auto">
              <a:xfrm flipH="1">
                <a:off x="4117" y="5134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01384" name="Line 20"/>
              <p:cNvSpPr>
                <a:spLocks noChangeShapeType="1"/>
              </p:cNvSpPr>
              <p:nvPr/>
            </p:nvSpPr>
            <p:spPr bwMode="auto">
              <a:xfrm flipH="1">
                <a:off x="4297" y="6214"/>
                <a:ext cx="180" cy="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01388" name="Line 24"/>
              <p:cNvSpPr>
                <a:spLocks noChangeShapeType="1"/>
              </p:cNvSpPr>
              <p:nvPr/>
            </p:nvSpPr>
            <p:spPr bwMode="auto">
              <a:xfrm>
                <a:off x="6997" y="5854"/>
                <a:ext cx="1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01389" name="Line 25"/>
              <p:cNvSpPr>
                <a:spLocks noChangeShapeType="1"/>
              </p:cNvSpPr>
              <p:nvPr/>
            </p:nvSpPr>
            <p:spPr bwMode="auto">
              <a:xfrm flipV="1">
                <a:off x="7177" y="5134"/>
                <a:ext cx="180" cy="1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01390" name="Line 26"/>
              <p:cNvSpPr>
                <a:spLocks noChangeShapeType="1"/>
              </p:cNvSpPr>
              <p:nvPr/>
            </p:nvSpPr>
            <p:spPr bwMode="auto">
              <a:xfrm flipV="1">
                <a:off x="6637" y="459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01391" name="Line 27"/>
              <p:cNvSpPr>
                <a:spLocks noChangeShapeType="1"/>
              </p:cNvSpPr>
              <p:nvPr/>
            </p:nvSpPr>
            <p:spPr bwMode="auto">
              <a:xfrm flipV="1">
                <a:off x="5017" y="459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l-SI">
                  <a:solidFill>
                    <a:srgbClr val="00000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12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774951" y="474633"/>
            <a:ext cx="5031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Prepletanje treh </a:t>
            </a:r>
            <a:r>
              <a:rPr lang="sl-SI" sz="20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ž</a:t>
            </a:r>
            <a:r>
              <a:rPr lang="sl-SI" sz="20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ivljenjskih </a:t>
            </a:r>
            <a:r>
              <a:rPr lang="sl-SI" sz="20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ciklov</a:t>
            </a:r>
            <a:endParaRPr lang="sl-SI" sz="2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5475" name="AutoShape 3"/>
          <p:cNvSpPr>
            <a:spLocks noChangeAspect="1" noChangeArrowheads="1" noTextEdit="1"/>
          </p:cNvSpPr>
          <p:nvPr/>
        </p:nvSpPr>
        <p:spPr bwMode="auto">
          <a:xfrm>
            <a:off x="2698751" y="836613"/>
            <a:ext cx="748982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72" name="Text Box 4"/>
          <p:cNvSpPr txBox="1">
            <a:spLocks noChangeArrowheads="1"/>
          </p:cNvSpPr>
          <p:nvPr/>
        </p:nvSpPr>
        <p:spPr bwMode="auto">
          <a:xfrm>
            <a:off x="8185150" y="4895851"/>
            <a:ext cx="20081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biosocialni cikel</a:t>
            </a:r>
            <a:endParaRPr lang="sl-SI" sz="1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22373" name="Line 5"/>
          <p:cNvSpPr>
            <a:spLocks noChangeShapeType="1"/>
          </p:cNvSpPr>
          <p:nvPr/>
        </p:nvSpPr>
        <p:spPr bwMode="auto">
          <a:xfrm>
            <a:off x="7504114" y="5113338"/>
            <a:ext cx="57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74" name="Line 6"/>
          <p:cNvSpPr>
            <a:spLocks noChangeShapeType="1"/>
          </p:cNvSpPr>
          <p:nvPr/>
        </p:nvSpPr>
        <p:spPr bwMode="auto">
          <a:xfrm>
            <a:off x="7505700" y="5659439"/>
            <a:ext cx="573088" cy="15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75" name="Line 7"/>
          <p:cNvSpPr>
            <a:spLocks noChangeShapeType="1"/>
          </p:cNvSpPr>
          <p:nvPr/>
        </p:nvSpPr>
        <p:spPr bwMode="auto">
          <a:xfrm>
            <a:off x="7496175" y="5353050"/>
            <a:ext cx="573088" cy="1588"/>
          </a:xfrm>
          <a:prstGeom prst="line">
            <a:avLst/>
          </a:pr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625725" y="4264026"/>
            <a:ext cx="9604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nizek stres</a:t>
            </a:r>
            <a:endParaRPr lang="sl-SI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V="1">
            <a:off x="3457576" y="4448175"/>
            <a:ext cx="61944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78" name="Freeform 10"/>
          <p:cNvSpPr>
            <a:spLocks/>
          </p:cNvSpPr>
          <p:nvPr/>
        </p:nvSpPr>
        <p:spPr bwMode="auto">
          <a:xfrm>
            <a:off x="3571875" y="1482726"/>
            <a:ext cx="6034088" cy="2836863"/>
          </a:xfrm>
          <a:custGeom>
            <a:avLst/>
            <a:gdLst>
              <a:gd name="T0" fmla="*/ 0 w 7560"/>
              <a:gd name="T1" fmla="*/ 2147483647 h 3090"/>
              <a:gd name="T2" fmla="*/ 458682476 w 7560"/>
              <a:gd name="T3" fmla="*/ 632151311 h 3090"/>
              <a:gd name="T4" fmla="*/ 802694134 w 7560"/>
              <a:gd name="T5" fmla="*/ 328718975 h 3090"/>
              <a:gd name="T6" fmla="*/ 1032035771 w 7560"/>
              <a:gd name="T7" fmla="*/ 935583646 h 3090"/>
              <a:gd name="T8" fmla="*/ 1261376610 w 7560"/>
              <a:gd name="T9" fmla="*/ 935583646 h 3090"/>
              <a:gd name="T10" fmla="*/ 1490718248 w 7560"/>
              <a:gd name="T11" fmla="*/ 328718975 h 3090"/>
              <a:gd name="T12" fmla="*/ 1720059087 w 7560"/>
              <a:gd name="T13" fmla="*/ 328718975 h 3090"/>
              <a:gd name="T14" fmla="*/ 2064071543 w 7560"/>
              <a:gd name="T15" fmla="*/ 935583646 h 3090"/>
              <a:gd name="T16" fmla="*/ 2147483647 w 7560"/>
              <a:gd name="T17" fmla="*/ 480435143 h 3090"/>
              <a:gd name="T18" fmla="*/ 2147483647 w 7560"/>
              <a:gd name="T19" fmla="*/ 177002808 h 3090"/>
              <a:gd name="T20" fmla="*/ 2147483647 w 7560"/>
              <a:gd name="T21" fmla="*/ 177002808 h 3090"/>
              <a:gd name="T22" fmla="*/ 2147483647 w 7560"/>
              <a:gd name="T23" fmla="*/ 783867479 h 3090"/>
              <a:gd name="T24" fmla="*/ 2147483647 w 7560"/>
              <a:gd name="T25" fmla="*/ 632151311 h 3090"/>
              <a:gd name="T26" fmla="*/ 2147483647 w 7560"/>
              <a:gd name="T27" fmla="*/ 177002808 h 3090"/>
              <a:gd name="T28" fmla="*/ 2147483647 w 7560"/>
              <a:gd name="T29" fmla="*/ 25285722 h 3090"/>
              <a:gd name="T30" fmla="*/ 2147483647 w 7560"/>
              <a:gd name="T31" fmla="*/ 25285722 h 3090"/>
              <a:gd name="T32" fmla="*/ 2147483647 w 7560"/>
              <a:gd name="T33" fmla="*/ 177002808 h 3090"/>
              <a:gd name="T34" fmla="*/ 2147483647 w 7560"/>
              <a:gd name="T35" fmla="*/ 632151311 h 3090"/>
              <a:gd name="T36" fmla="*/ 2147483647 w 7560"/>
              <a:gd name="T37" fmla="*/ 783867479 h 3090"/>
              <a:gd name="T38" fmla="*/ 2147483647 w 7560"/>
              <a:gd name="T39" fmla="*/ 480435143 h 30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560" h="3090">
                <a:moveTo>
                  <a:pt x="0" y="3090"/>
                </a:moveTo>
                <a:cubicBezTo>
                  <a:pt x="255" y="2145"/>
                  <a:pt x="510" y="1200"/>
                  <a:pt x="720" y="750"/>
                </a:cubicBezTo>
                <a:cubicBezTo>
                  <a:pt x="930" y="300"/>
                  <a:pt x="1110" y="330"/>
                  <a:pt x="1260" y="390"/>
                </a:cubicBezTo>
                <a:cubicBezTo>
                  <a:pt x="1410" y="450"/>
                  <a:pt x="1500" y="990"/>
                  <a:pt x="1620" y="1110"/>
                </a:cubicBezTo>
                <a:cubicBezTo>
                  <a:pt x="1740" y="1230"/>
                  <a:pt x="1860" y="1230"/>
                  <a:pt x="1980" y="1110"/>
                </a:cubicBezTo>
                <a:cubicBezTo>
                  <a:pt x="2100" y="990"/>
                  <a:pt x="2220" y="510"/>
                  <a:pt x="2340" y="390"/>
                </a:cubicBezTo>
                <a:cubicBezTo>
                  <a:pt x="2460" y="270"/>
                  <a:pt x="2550" y="270"/>
                  <a:pt x="2700" y="390"/>
                </a:cubicBezTo>
                <a:cubicBezTo>
                  <a:pt x="2850" y="510"/>
                  <a:pt x="3060" y="1080"/>
                  <a:pt x="3240" y="1110"/>
                </a:cubicBezTo>
                <a:cubicBezTo>
                  <a:pt x="3420" y="1140"/>
                  <a:pt x="3630" y="720"/>
                  <a:pt x="3780" y="570"/>
                </a:cubicBezTo>
                <a:cubicBezTo>
                  <a:pt x="3930" y="420"/>
                  <a:pt x="4020" y="270"/>
                  <a:pt x="4140" y="210"/>
                </a:cubicBezTo>
                <a:cubicBezTo>
                  <a:pt x="4260" y="150"/>
                  <a:pt x="4350" y="90"/>
                  <a:pt x="4500" y="210"/>
                </a:cubicBezTo>
                <a:cubicBezTo>
                  <a:pt x="4650" y="330"/>
                  <a:pt x="4860" y="840"/>
                  <a:pt x="5040" y="930"/>
                </a:cubicBezTo>
                <a:cubicBezTo>
                  <a:pt x="5220" y="1020"/>
                  <a:pt x="5430" y="870"/>
                  <a:pt x="5580" y="750"/>
                </a:cubicBezTo>
                <a:cubicBezTo>
                  <a:pt x="5730" y="630"/>
                  <a:pt x="5850" y="330"/>
                  <a:pt x="5940" y="210"/>
                </a:cubicBezTo>
                <a:cubicBezTo>
                  <a:pt x="6030" y="90"/>
                  <a:pt x="6060" y="60"/>
                  <a:pt x="6120" y="30"/>
                </a:cubicBezTo>
                <a:cubicBezTo>
                  <a:pt x="6180" y="0"/>
                  <a:pt x="6240" y="0"/>
                  <a:pt x="6300" y="30"/>
                </a:cubicBezTo>
                <a:cubicBezTo>
                  <a:pt x="6360" y="60"/>
                  <a:pt x="6420" y="90"/>
                  <a:pt x="6480" y="210"/>
                </a:cubicBezTo>
                <a:cubicBezTo>
                  <a:pt x="6540" y="330"/>
                  <a:pt x="6540" y="630"/>
                  <a:pt x="6660" y="750"/>
                </a:cubicBezTo>
                <a:cubicBezTo>
                  <a:pt x="6780" y="870"/>
                  <a:pt x="7050" y="960"/>
                  <a:pt x="7200" y="930"/>
                </a:cubicBezTo>
                <a:cubicBezTo>
                  <a:pt x="7350" y="900"/>
                  <a:pt x="7500" y="630"/>
                  <a:pt x="7560" y="57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79" name="Freeform 11"/>
          <p:cNvSpPr>
            <a:spLocks/>
          </p:cNvSpPr>
          <p:nvPr/>
        </p:nvSpPr>
        <p:spPr bwMode="auto">
          <a:xfrm>
            <a:off x="3571876" y="1997076"/>
            <a:ext cx="6024563" cy="2322513"/>
          </a:xfrm>
          <a:custGeom>
            <a:avLst/>
            <a:gdLst>
              <a:gd name="T0" fmla="*/ 0 w 7560"/>
              <a:gd name="T1" fmla="*/ 2090723502 h 2580"/>
              <a:gd name="T2" fmla="*/ 114308911 w 7560"/>
              <a:gd name="T3" fmla="*/ 1944858883 h 2580"/>
              <a:gd name="T4" fmla="*/ 342926732 w 7560"/>
              <a:gd name="T5" fmla="*/ 1361401308 h 2580"/>
              <a:gd name="T6" fmla="*/ 685853465 w 7560"/>
              <a:gd name="T7" fmla="*/ 632079115 h 2580"/>
              <a:gd name="T8" fmla="*/ 1028780197 w 7560"/>
              <a:gd name="T9" fmla="*/ 340350777 h 2580"/>
              <a:gd name="T10" fmla="*/ 1371706930 w 7560"/>
              <a:gd name="T11" fmla="*/ 632079115 h 2580"/>
              <a:gd name="T12" fmla="*/ 1828942573 w 7560"/>
              <a:gd name="T13" fmla="*/ 194486158 h 2580"/>
              <a:gd name="T14" fmla="*/ 2147483647 w 7560"/>
              <a:gd name="T15" fmla="*/ 486214496 h 2580"/>
              <a:gd name="T16" fmla="*/ 2147483647 w 7560"/>
              <a:gd name="T17" fmla="*/ 48621540 h 2580"/>
              <a:gd name="T18" fmla="*/ 2147483647 w 7560"/>
              <a:gd name="T19" fmla="*/ 194486158 h 2580"/>
              <a:gd name="T20" fmla="*/ 2147483647 w 7560"/>
              <a:gd name="T21" fmla="*/ 1069672071 h 2580"/>
              <a:gd name="T22" fmla="*/ 2147483647 w 7560"/>
              <a:gd name="T23" fmla="*/ 1215536689 h 25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60" h="2580">
                <a:moveTo>
                  <a:pt x="0" y="2580"/>
                </a:moveTo>
                <a:cubicBezTo>
                  <a:pt x="45" y="2565"/>
                  <a:pt x="90" y="2550"/>
                  <a:pt x="180" y="2400"/>
                </a:cubicBezTo>
                <a:cubicBezTo>
                  <a:pt x="270" y="2250"/>
                  <a:pt x="390" y="1950"/>
                  <a:pt x="540" y="1680"/>
                </a:cubicBezTo>
                <a:cubicBezTo>
                  <a:pt x="690" y="1410"/>
                  <a:pt x="900" y="990"/>
                  <a:pt x="1080" y="780"/>
                </a:cubicBezTo>
                <a:cubicBezTo>
                  <a:pt x="1260" y="570"/>
                  <a:pt x="1440" y="420"/>
                  <a:pt x="1620" y="420"/>
                </a:cubicBezTo>
                <a:cubicBezTo>
                  <a:pt x="1800" y="420"/>
                  <a:pt x="1950" y="810"/>
                  <a:pt x="2160" y="780"/>
                </a:cubicBezTo>
                <a:cubicBezTo>
                  <a:pt x="2370" y="750"/>
                  <a:pt x="2640" y="270"/>
                  <a:pt x="2880" y="240"/>
                </a:cubicBezTo>
                <a:cubicBezTo>
                  <a:pt x="3120" y="210"/>
                  <a:pt x="3270" y="630"/>
                  <a:pt x="3600" y="600"/>
                </a:cubicBezTo>
                <a:cubicBezTo>
                  <a:pt x="3930" y="570"/>
                  <a:pt x="4530" y="120"/>
                  <a:pt x="4860" y="60"/>
                </a:cubicBezTo>
                <a:cubicBezTo>
                  <a:pt x="5190" y="0"/>
                  <a:pt x="5250" y="30"/>
                  <a:pt x="5580" y="240"/>
                </a:cubicBezTo>
                <a:cubicBezTo>
                  <a:pt x="5910" y="450"/>
                  <a:pt x="6510" y="1110"/>
                  <a:pt x="6840" y="1320"/>
                </a:cubicBezTo>
                <a:cubicBezTo>
                  <a:pt x="7170" y="1530"/>
                  <a:pt x="7440" y="1470"/>
                  <a:pt x="7560" y="150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80" name="Freeform 12"/>
          <p:cNvSpPr>
            <a:spLocks/>
          </p:cNvSpPr>
          <p:nvPr/>
        </p:nvSpPr>
        <p:spPr bwMode="auto">
          <a:xfrm>
            <a:off x="3571876" y="2163763"/>
            <a:ext cx="6024563" cy="2266950"/>
          </a:xfrm>
          <a:custGeom>
            <a:avLst/>
            <a:gdLst>
              <a:gd name="T0" fmla="*/ 0 w 7560"/>
              <a:gd name="T1" fmla="*/ 1964415963 h 2490"/>
              <a:gd name="T2" fmla="*/ 342926732 w 7560"/>
              <a:gd name="T3" fmla="*/ 1815219699 h 2490"/>
              <a:gd name="T4" fmla="*/ 800162376 w 7560"/>
              <a:gd name="T5" fmla="*/ 472454230 h 2490"/>
              <a:gd name="T6" fmla="*/ 1143089108 w 7560"/>
              <a:gd name="T7" fmla="*/ 24866348 h 2490"/>
              <a:gd name="T8" fmla="*/ 1600324752 w 7560"/>
              <a:gd name="T9" fmla="*/ 323257966 h 2490"/>
              <a:gd name="T10" fmla="*/ 1943251484 w 7560"/>
              <a:gd name="T11" fmla="*/ 770846759 h 2490"/>
              <a:gd name="T12" fmla="*/ 2147483647 w 7560"/>
              <a:gd name="T13" fmla="*/ 174062612 h 2490"/>
              <a:gd name="T14" fmla="*/ 2147483647 w 7560"/>
              <a:gd name="T15" fmla="*/ 174062612 h 2490"/>
              <a:gd name="T16" fmla="*/ 2147483647 w 7560"/>
              <a:gd name="T17" fmla="*/ 621650494 h 2490"/>
              <a:gd name="T18" fmla="*/ 2147483647 w 7560"/>
              <a:gd name="T19" fmla="*/ 770846759 h 2490"/>
              <a:gd name="T20" fmla="*/ 2147483647 w 7560"/>
              <a:gd name="T21" fmla="*/ 621650494 h 2490"/>
              <a:gd name="T22" fmla="*/ 2147483647 w 7560"/>
              <a:gd name="T23" fmla="*/ 174062612 h 24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60" h="2490">
                <a:moveTo>
                  <a:pt x="0" y="2370"/>
                </a:moveTo>
                <a:cubicBezTo>
                  <a:pt x="165" y="2430"/>
                  <a:pt x="330" y="2490"/>
                  <a:pt x="540" y="2190"/>
                </a:cubicBezTo>
                <a:cubicBezTo>
                  <a:pt x="750" y="1890"/>
                  <a:pt x="1050" y="930"/>
                  <a:pt x="1260" y="570"/>
                </a:cubicBezTo>
                <a:cubicBezTo>
                  <a:pt x="1470" y="210"/>
                  <a:pt x="1590" y="60"/>
                  <a:pt x="1800" y="30"/>
                </a:cubicBezTo>
                <a:cubicBezTo>
                  <a:pt x="2010" y="0"/>
                  <a:pt x="2310" y="240"/>
                  <a:pt x="2520" y="390"/>
                </a:cubicBezTo>
                <a:cubicBezTo>
                  <a:pt x="2730" y="540"/>
                  <a:pt x="2880" y="960"/>
                  <a:pt x="3060" y="930"/>
                </a:cubicBezTo>
                <a:cubicBezTo>
                  <a:pt x="3240" y="900"/>
                  <a:pt x="3450" y="330"/>
                  <a:pt x="3600" y="210"/>
                </a:cubicBezTo>
                <a:cubicBezTo>
                  <a:pt x="3750" y="90"/>
                  <a:pt x="3780" y="120"/>
                  <a:pt x="3960" y="210"/>
                </a:cubicBezTo>
                <a:cubicBezTo>
                  <a:pt x="4140" y="300"/>
                  <a:pt x="4380" y="630"/>
                  <a:pt x="4680" y="750"/>
                </a:cubicBezTo>
                <a:cubicBezTo>
                  <a:pt x="4980" y="870"/>
                  <a:pt x="5460" y="930"/>
                  <a:pt x="5760" y="930"/>
                </a:cubicBezTo>
                <a:cubicBezTo>
                  <a:pt x="6060" y="930"/>
                  <a:pt x="6180" y="870"/>
                  <a:pt x="6480" y="750"/>
                </a:cubicBezTo>
                <a:cubicBezTo>
                  <a:pt x="6780" y="630"/>
                  <a:pt x="7380" y="300"/>
                  <a:pt x="7560" y="210"/>
                </a:cubicBezTo>
              </a:path>
            </a:pathLst>
          </a:custGeom>
          <a:noFill/>
          <a:ln w="76200" cmpd="sng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5005389" y="4651375"/>
            <a:ext cx="24399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kronološki ali »sociološki« čas</a:t>
            </a:r>
            <a:endParaRPr lang="sl-SI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2625726" y="836614"/>
            <a:ext cx="13874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2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visok stres</a:t>
            </a:r>
            <a:endParaRPr lang="sl-SI" sz="1200">
              <a:solidFill>
                <a:srgbClr val="000000"/>
              </a:solidFill>
              <a:latin typeface="Arial" charset="0"/>
              <a:sym typeface="Wingdings 2" pitchFamily="18" charset="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V="1">
            <a:off x="3457575" y="1001713"/>
            <a:ext cx="0" cy="3484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22384" name="Rectangle 16"/>
          <p:cNvSpPr>
            <a:spLocks noChangeArrowheads="1"/>
          </p:cNvSpPr>
          <p:nvPr/>
        </p:nvSpPr>
        <p:spPr bwMode="auto">
          <a:xfrm>
            <a:off x="5718176" y="2065338"/>
            <a:ext cx="790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200">
                <a:solidFill>
                  <a:srgbClr val="CC00CC"/>
                </a:solidFill>
                <a:latin typeface="Arial" charset="0"/>
                <a:cs typeface="Arial" charset="0"/>
                <a:sym typeface="Wingdings 2" pitchFamily="18" charset="2"/>
              </a:rPr>
              <a:t></a:t>
            </a:r>
            <a:endParaRPr lang="en-US" sz="3200">
              <a:solidFill>
                <a:srgbClr val="CC00CC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722385" name="Rectangle 17"/>
          <p:cNvSpPr>
            <a:spLocks noChangeArrowheads="1"/>
          </p:cNvSpPr>
          <p:nvPr/>
        </p:nvSpPr>
        <p:spPr bwMode="auto">
          <a:xfrm>
            <a:off x="4437063" y="1976438"/>
            <a:ext cx="5953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600">
                <a:solidFill>
                  <a:srgbClr val="CC00CC"/>
                </a:solidFill>
                <a:latin typeface="Arial" charset="0"/>
                <a:cs typeface="Arial" charset="0"/>
                <a:sym typeface="Wingdings 2" pitchFamily="18" charset="2"/>
              </a:rPr>
              <a:t></a:t>
            </a:r>
            <a:endParaRPr lang="en-US" sz="3600">
              <a:solidFill>
                <a:srgbClr val="CC00CC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722386" name="Rectangle 18"/>
          <p:cNvSpPr>
            <a:spLocks noChangeArrowheads="1"/>
          </p:cNvSpPr>
          <p:nvPr/>
        </p:nvSpPr>
        <p:spPr bwMode="auto">
          <a:xfrm>
            <a:off x="5154614" y="2138363"/>
            <a:ext cx="4587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>
                <a:solidFill>
                  <a:srgbClr val="CC00CC"/>
                </a:solidFill>
                <a:latin typeface="Arial" charset="0"/>
                <a:cs typeface="Arial" charset="0"/>
                <a:sym typeface="Wingdings 2" pitchFamily="18" charset="2"/>
              </a:rPr>
              <a:t></a:t>
            </a:r>
            <a:endParaRPr lang="en-US" sz="2400">
              <a:solidFill>
                <a:srgbClr val="CC00CC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722387" name="Rectangle 19"/>
          <p:cNvSpPr>
            <a:spLocks noChangeArrowheads="1"/>
          </p:cNvSpPr>
          <p:nvPr/>
        </p:nvSpPr>
        <p:spPr bwMode="auto">
          <a:xfrm>
            <a:off x="7366001" y="1839913"/>
            <a:ext cx="549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3200">
                <a:solidFill>
                  <a:srgbClr val="CC00CC"/>
                </a:solidFill>
                <a:latin typeface="Arial" charset="0"/>
                <a:cs typeface="Arial" charset="0"/>
                <a:sym typeface="Wingdings 2" pitchFamily="18" charset="2"/>
              </a:rPr>
              <a:t></a:t>
            </a:r>
            <a:endParaRPr lang="en-US" sz="3200">
              <a:solidFill>
                <a:srgbClr val="CC00CC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722388" name="Rectangle 20"/>
          <p:cNvSpPr>
            <a:spLocks noChangeArrowheads="1"/>
          </p:cNvSpPr>
          <p:nvPr/>
        </p:nvSpPr>
        <p:spPr bwMode="auto">
          <a:xfrm>
            <a:off x="3282950" y="5208588"/>
            <a:ext cx="248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>
                <a:solidFill>
                  <a:srgbClr val="CC00CC"/>
                </a:solidFill>
                <a:latin typeface="Arial" charset="0"/>
                <a:cs typeface="Arial" charset="0"/>
                <a:sym typeface="Wingdings 2" pitchFamily="18" charset="2"/>
              </a:rPr>
              <a:t></a:t>
            </a:r>
            <a:r>
              <a:rPr lang="sl-SI" sz="2400">
                <a:solidFill>
                  <a:srgbClr val="000000"/>
                </a:solidFill>
                <a:latin typeface="Arial" charset="0"/>
                <a:cs typeface="Arial" charset="0"/>
                <a:sym typeface="Wingdings 2" pitchFamily="18" charset="2"/>
              </a:rPr>
              <a:t> 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  <a:sym typeface="Wingdings 2" pitchFamily="18" charset="2"/>
              </a:rPr>
              <a:t>INTENZIVNE ZAHTEVE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Wingdings 2" pitchFamily="18" charset="2"/>
            </a:endParaRPr>
          </a:p>
        </p:txBody>
      </p:sp>
      <p:sp>
        <p:nvSpPr>
          <p:cNvPr id="1722389" name="Text Box 21"/>
          <p:cNvSpPr txBox="1">
            <a:spLocks noChangeArrowheads="1"/>
          </p:cNvSpPr>
          <p:nvPr/>
        </p:nvSpPr>
        <p:spPr bwMode="auto">
          <a:xfrm>
            <a:off x="8207376" y="5522913"/>
            <a:ext cx="1470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0000FF"/>
                </a:solidFill>
                <a:latin typeface="Arial Black" pitchFamily="34" charset="0"/>
                <a:cs typeface="Times New Roman" pitchFamily="18" charset="0"/>
              </a:rPr>
              <a:t>karierni cikel</a:t>
            </a:r>
            <a:endParaRPr lang="sl-SI" sz="1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22390" name="Text Box 22"/>
          <p:cNvSpPr txBox="1">
            <a:spLocks noChangeArrowheads="1"/>
          </p:cNvSpPr>
          <p:nvPr/>
        </p:nvSpPr>
        <p:spPr bwMode="auto">
          <a:xfrm>
            <a:off x="8212139" y="5195888"/>
            <a:ext cx="1698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družinski cikel</a:t>
            </a:r>
            <a:endParaRPr lang="sl-SI" sz="100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00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31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72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72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72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2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2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2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2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2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2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22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22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22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2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2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22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372" grpId="0"/>
      <p:bldP spid="1722373" grpId="0" animBg="1"/>
      <p:bldP spid="1722374" grpId="0" animBg="1"/>
      <p:bldP spid="1722375" grpId="0" animBg="1"/>
      <p:bldP spid="1722378" grpId="0" animBg="1"/>
      <p:bldP spid="1722379" grpId="0" animBg="1"/>
      <p:bldP spid="1722380" grpId="0" animBg="1"/>
      <p:bldP spid="1722384" grpId="0"/>
      <p:bldP spid="1722385" grpId="0"/>
      <p:bldP spid="1722386" grpId="0"/>
      <p:bldP spid="1722387" grpId="0"/>
      <p:bldP spid="1722388" grpId="0"/>
      <p:bldP spid="1722389" grpId="0"/>
      <p:bldP spid="17223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spect="1" noChangeArrowheads="1"/>
          </p:cNvSpPr>
          <p:nvPr/>
        </p:nvSpPr>
        <p:spPr bwMode="auto">
          <a:xfrm>
            <a:off x="2424114" y="908051"/>
            <a:ext cx="6264275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1" name="Line 3"/>
          <p:cNvSpPr>
            <a:spLocks noChangeShapeType="1"/>
          </p:cNvSpPr>
          <p:nvPr/>
        </p:nvSpPr>
        <p:spPr bwMode="auto">
          <a:xfrm>
            <a:off x="8682038" y="50307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2660" name="Text Box 4"/>
          <p:cNvSpPr txBox="1">
            <a:spLocks noChangeArrowheads="1"/>
          </p:cNvSpPr>
          <p:nvPr/>
        </p:nvSpPr>
        <p:spPr bwMode="auto">
          <a:xfrm rot="10800000">
            <a:off x="3403600" y="2708276"/>
            <a:ext cx="547688" cy="2138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74066" tIns="37033" rIns="74066" bIns="3703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sz="1400">
              <a:solidFill>
                <a:srgbClr val="FF0000"/>
              </a:solidFill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 Black" pitchFamily="34" charset="0"/>
              </a:rPr>
              <a:t>položaj </a:t>
            </a:r>
            <a:r>
              <a:rPr lang="sl-SI" sz="1400">
                <a:solidFill>
                  <a:srgbClr val="FF0000"/>
                </a:solidFill>
                <a:latin typeface="Arial Black" pitchFamily="34" charset="0"/>
              </a:rPr>
              <a:t> v hierarhiji</a:t>
            </a:r>
          </a:p>
        </p:txBody>
      </p:sp>
      <p:sp>
        <p:nvSpPr>
          <p:cNvPr id="1862661" name="Line 5"/>
          <p:cNvSpPr>
            <a:spLocks noChangeShapeType="1"/>
          </p:cNvSpPr>
          <p:nvPr/>
        </p:nvSpPr>
        <p:spPr bwMode="auto">
          <a:xfrm rot="13500000" flipH="1">
            <a:off x="4948239" y="4535488"/>
            <a:ext cx="2066925" cy="20304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2662" name="Line 6"/>
          <p:cNvSpPr>
            <a:spLocks noChangeShapeType="1"/>
          </p:cNvSpPr>
          <p:nvPr/>
        </p:nvSpPr>
        <p:spPr bwMode="auto">
          <a:xfrm rot="10800000">
            <a:off x="4056063" y="1268413"/>
            <a:ext cx="0" cy="35290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2663" name="Text Box 7"/>
          <p:cNvSpPr txBox="1">
            <a:spLocks noChangeArrowheads="1"/>
          </p:cNvSpPr>
          <p:nvPr/>
        </p:nvSpPr>
        <p:spPr bwMode="auto">
          <a:xfrm>
            <a:off x="4491038" y="5732464"/>
            <a:ext cx="2324100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066" tIns="37033" rIns="74066" bIns="3703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009999"/>
                </a:solidFill>
                <a:latin typeface="Arial Black" pitchFamily="34" charset="0"/>
              </a:rPr>
              <a:t>zamenjava </a:t>
            </a:r>
            <a:r>
              <a:rPr lang="en-US" sz="1400" b="1">
                <a:solidFill>
                  <a:srgbClr val="009999"/>
                </a:solidFill>
                <a:latin typeface="Arial Black" pitchFamily="34" charset="0"/>
              </a:rPr>
              <a:t>funkcij</a:t>
            </a:r>
            <a:r>
              <a:rPr lang="sl-SI" sz="1400" b="1">
                <a:solidFill>
                  <a:srgbClr val="009999"/>
                </a:solidFill>
                <a:latin typeface="Arial Black" pitchFamily="34" charset="0"/>
              </a:rPr>
              <a:t>e</a:t>
            </a:r>
            <a:r>
              <a:rPr lang="en-US" sz="1400" b="1">
                <a:solidFill>
                  <a:srgbClr val="009999"/>
                </a:solidFill>
                <a:latin typeface="Arial Black" pitchFamily="34" charset="0"/>
              </a:rPr>
              <a:t> ali delovn</a:t>
            </a:r>
            <a:r>
              <a:rPr lang="sl-SI" sz="1400" b="1">
                <a:solidFill>
                  <a:srgbClr val="009999"/>
                </a:solidFill>
                <a:latin typeface="Arial Black" pitchFamily="34" charset="0"/>
              </a:rPr>
              <a:t>ega</a:t>
            </a:r>
            <a:r>
              <a:rPr lang="en-US" sz="1400" b="1">
                <a:solidFill>
                  <a:srgbClr val="009999"/>
                </a:solidFill>
                <a:latin typeface="Arial Black" pitchFamily="34" charset="0"/>
              </a:rPr>
              <a:t> mest</a:t>
            </a:r>
            <a:r>
              <a:rPr lang="sl-SI" sz="1400" b="1">
                <a:solidFill>
                  <a:srgbClr val="009999"/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1862664" name="Text Box 8"/>
          <p:cNvSpPr txBox="1">
            <a:spLocks noChangeArrowheads="1"/>
          </p:cNvSpPr>
          <p:nvPr/>
        </p:nvSpPr>
        <p:spPr bwMode="auto">
          <a:xfrm>
            <a:off x="8183564" y="5157788"/>
            <a:ext cx="2160587" cy="722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066" tIns="37033" rIns="74066" bIns="37033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333399"/>
                </a:solidFill>
                <a:latin typeface="Arial Black" pitchFamily="34" charset="0"/>
              </a:rPr>
              <a:t>notranje članstvo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4079876" y="4395788"/>
            <a:ext cx="4424363" cy="762000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4872039" y="3211513"/>
            <a:ext cx="2808287" cy="577850"/>
          </a:xfrm>
          <a:prstGeom prst="ellipse">
            <a:avLst/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5519739" y="2349500"/>
            <a:ext cx="1512887" cy="215900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6248400" y="1320800"/>
            <a:ext cx="0" cy="3436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 flipV="1">
            <a:off x="4079875" y="1268414"/>
            <a:ext cx="2160588" cy="3489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H="1" flipV="1">
            <a:off x="6240464" y="1268414"/>
            <a:ext cx="2232025" cy="3455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5345113" y="1268414"/>
            <a:ext cx="895350" cy="385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H="1" flipV="1">
            <a:off x="6240463" y="1268414"/>
            <a:ext cx="2006600" cy="3692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 flipV="1">
            <a:off x="6240463" y="1268413"/>
            <a:ext cx="792162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62674" name="Line 18"/>
          <p:cNvSpPr>
            <a:spLocks noChangeShapeType="1"/>
          </p:cNvSpPr>
          <p:nvPr/>
        </p:nvSpPr>
        <p:spPr bwMode="auto">
          <a:xfrm flipH="1" flipV="1">
            <a:off x="6240463" y="4724401"/>
            <a:ext cx="1854200" cy="5762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flipV="1">
            <a:off x="4079876" y="4724400"/>
            <a:ext cx="4392613" cy="33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H="1">
            <a:off x="5345113" y="4437064"/>
            <a:ext cx="1687512" cy="682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V="1">
            <a:off x="5664200" y="3213101"/>
            <a:ext cx="1079500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6311900" y="4724400"/>
            <a:ext cx="1944688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 flipV="1">
            <a:off x="5951538" y="2349500"/>
            <a:ext cx="576262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3719514" y="198438"/>
            <a:ext cx="57927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000">
                <a:solidFill>
                  <a:srgbClr val="000000"/>
                </a:solidFill>
                <a:latin typeface="Arial" charset="0"/>
                <a:cs typeface="Arial" charset="0"/>
              </a:rPr>
              <a:t>Tri dimenzije razvoja kariere 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</a:rPr>
              <a:t>(prilagojeno po E.H. Scheinu)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6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86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661" grpId="0" animBg="1"/>
      <p:bldP spid="1862662" grpId="0" animBg="1"/>
      <p:bldP spid="18626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ChangeArrowheads="1"/>
          </p:cNvSpPr>
          <p:nvPr/>
        </p:nvSpPr>
        <p:spPr bwMode="auto">
          <a:xfrm>
            <a:off x="3800476" y="5567363"/>
            <a:ext cx="4938713" cy="6651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1400">
              <a:solidFill>
                <a:srgbClr val="000000"/>
              </a:solidFill>
              <a:latin typeface="Arial Black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400">
                <a:solidFill>
                  <a:srgbClr val="000000"/>
                </a:solidFill>
                <a:latin typeface="Arial Black" pitchFamily="34" charset="0"/>
                <a:cs typeface="Arial"/>
              </a:rPr>
              <a:t>upokojitev</a:t>
            </a:r>
            <a:r>
              <a:rPr lang="sl-SI" sz="1400">
                <a:solidFill>
                  <a:srgbClr val="000000"/>
                </a:solidFill>
                <a:latin typeface="Arial" pitchFamily="34" charset="0"/>
                <a:cs typeface="Arial"/>
              </a:rPr>
              <a:t> </a:t>
            </a:r>
            <a:r>
              <a:rPr lang="sl-SI" sz="1400">
                <a:solidFill>
                  <a:srgbClr val="000000"/>
                </a:solidFill>
                <a:latin typeface="Arial" pitchFamily="34" charset="0"/>
                <a:cs typeface="Arial"/>
                <a:sym typeface="Wingdings" pitchFamily="2" charset="2"/>
              </a:rPr>
              <a:t> </a:t>
            </a:r>
            <a:r>
              <a:rPr lang="sl-SI" sz="1400">
                <a:solidFill>
                  <a:srgbClr val="000000"/>
                </a:solidFill>
                <a:latin typeface="Arial" pitchFamily="34" charset="0"/>
                <a:cs typeface="Arial"/>
              </a:rPr>
              <a:t>prenos težišča v druge življenjske vloge,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1400">
                <a:solidFill>
                  <a:srgbClr val="000000"/>
                </a:solidFill>
                <a:latin typeface="Arial" pitchFamily="34" charset="0"/>
                <a:cs typeface="Arial"/>
              </a:rPr>
              <a:t> “druga kariera”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sp>
        <p:nvSpPr>
          <p:cNvPr id="1864707" name="Rectangle 3"/>
          <p:cNvSpPr>
            <a:spLocks noChangeArrowheads="1"/>
          </p:cNvSpPr>
          <p:nvPr/>
        </p:nvSpPr>
        <p:spPr bwMode="auto">
          <a:xfrm>
            <a:off x="3800475" y="2882900"/>
            <a:ext cx="4929188" cy="116205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srednja 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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sl-SI" sz="1400" b="1">
                <a:solidFill>
                  <a:srgbClr val="000000"/>
                </a:solidFill>
                <a:latin typeface="Arial" charset="0"/>
                <a:cs typeface="Arial" charset="0"/>
              </a:rPr>
              <a:t>polnopravno članstvo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4708" name="Rectangle 4"/>
          <p:cNvSpPr>
            <a:spLocks noChangeArrowheads="1"/>
          </p:cNvSpPr>
          <p:nvPr/>
        </p:nvSpPr>
        <p:spPr bwMode="auto">
          <a:xfrm>
            <a:off x="3800476" y="2106614"/>
            <a:ext cx="4919663" cy="70643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zgodnja 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sl-SI" sz="1400">
                <a:solidFill>
                  <a:srgbClr val="000000"/>
                </a:solidFill>
                <a:latin typeface="Arial" charset="0"/>
                <a:cs typeface="Arial" charset="0"/>
              </a:rPr>
              <a:t>usvajanje  delovnih spretnosti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4709" name="Rectangle 5"/>
          <p:cNvSpPr>
            <a:spLocks noChangeArrowheads="1"/>
          </p:cNvSpPr>
          <p:nvPr/>
        </p:nvSpPr>
        <p:spPr bwMode="auto">
          <a:xfrm>
            <a:off x="3798889" y="1352550"/>
            <a:ext cx="4930775" cy="66675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dirty="0" err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predkariera</a:t>
            </a:r>
            <a:r>
              <a:rPr lang="sl-SI" sz="1400" dirty="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sl-SI" sz="140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sl-SI" sz="1400" dirty="0">
                <a:solidFill>
                  <a:srgbClr val="000000"/>
                </a:solidFill>
                <a:latin typeface="Arial" charset="0"/>
                <a:cs typeface="Arial" charset="0"/>
              </a:rPr>
              <a:t>šolanje in raziskovanje dela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4710" name="Rectangle 6"/>
          <p:cNvSpPr>
            <a:spLocks noChangeArrowheads="1"/>
          </p:cNvSpPr>
          <p:nvPr/>
        </p:nvSpPr>
        <p:spPr bwMode="auto">
          <a:xfrm>
            <a:off x="3802063" y="4113214"/>
            <a:ext cx="4938712" cy="13747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400" b="1">
                <a:solidFill>
                  <a:srgbClr val="FF9900"/>
                </a:solidFill>
                <a:latin typeface="Arial Black" pitchFamily="34" charset="0"/>
                <a:cs typeface="Arial" charset="0"/>
              </a:rPr>
              <a:t>zrela </a:t>
            </a:r>
            <a:r>
              <a:rPr lang="sl-SI" sz="1400">
                <a:solidFill>
                  <a:srgbClr val="FF9900"/>
                </a:solidFill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sl-SI" sz="1400" b="1">
                <a:solidFill>
                  <a:srgbClr val="FF9900"/>
                </a:solidFill>
                <a:latin typeface="Arial" charset="0"/>
                <a:cs typeface="Arial" charset="0"/>
              </a:rPr>
              <a:t>mojstrstvo, mentorstvo mlajšim, izpreganje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4711" name="Text Box 7"/>
          <p:cNvSpPr txBox="1">
            <a:spLocks noChangeArrowheads="1"/>
          </p:cNvSpPr>
          <p:nvPr/>
        </p:nvSpPr>
        <p:spPr bwMode="auto">
          <a:xfrm>
            <a:off x="2189164" y="1435101"/>
            <a:ext cx="1176337" cy="4429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>
                <a:solidFill>
                  <a:srgbClr val="000000"/>
                </a:solidFill>
                <a:latin typeface="Arial" charset="0"/>
              </a:rPr>
              <a:t>do 15</a:t>
            </a:r>
          </a:p>
        </p:txBody>
      </p:sp>
      <p:sp>
        <p:nvSpPr>
          <p:cNvPr id="1864712" name="Text Box 8"/>
          <p:cNvSpPr txBox="1">
            <a:spLocks noChangeArrowheads="1"/>
          </p:cNvSpPr>
          <p:nvPr/>
        </p:nvSpPr>
        <p:spPr bwMode="auto">
          <a:xfrm>
            <a:off x="8881600" y="2322513"/>
            <a:ext cx="800100" cy="2746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200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DO </a:t>
            </a:r>
            <a:r>
              <a:rPr lang="sl-SI" sz="1200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5 LET</a:t>
            </a:r>
          </a:p>
        </p:txBody>
      </p:sp>
      <p:sp>
        <p:nvSpPr>
          <p:cNvPr id="1864713" name="Text Box 9"/>
          <p:cNvSpPr txBox="1">
            <a:spLocks noChangeArrowheads="1"/>
          </p:cNvSpPr>
          <p:nvPr/>
        </p:nvSpPr>
        <p:spPr bwMode="auto">
          <a:xfrm>
            <a:off x="8881600" y="3164348"/>
            <a:ext cx="800100" cy="2671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5-20 LET </a:t>
            </a:r>
            <a:endParaRPr lang="sl-SI" sz="1400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64714" name="Text Box 10"/>
          <p:cNvSpPr txBox="1">
            <a:spLocks noChangeArrowheads="1"/>
          </p:cNvSpPr>
          <p:nvPr/>
        </p:nvSpPr>
        <p:spPr bwMode="auto">
          <a:xfrm>
            <a:off x="8930812" y="4728369"/>
            <a:ext cx="750888" cy="31557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b="1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 20-40 </a:t>
            </a:r>
            <a:r>
              <a:rPr lang="sl-SI" b="1" dirty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LET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3508375" y="1312863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3336926" y="901700"/>
            <a:ext cx="13938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LETA DELOVNIH IZKUŠENJ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4800600" y="892175"/>
            <a:ext cx="271780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88697" tIns="44348" rIns="88697" bIns="4434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600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OBDOBJA KARIERE</a:t>
            </a: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2465388" y="5427663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4719" name="Line 15"/>
          <p:cNvSpPr>
            <a:spLocks noChangeShapeType="1"/>
          </p:cNvSpPr>
          <p:nvPr/>
        </p:nvSpPr>
        <p:spPr bwMode="auto">
          <a:xfrm>
            <a:off x="3719513" y="1341439"/>
            <a:ext cx="0" cy="4967287"/>
          </a:xfrm>
          <a:prstGeom prst="line">
            <a:avLst/>
          </a:prstGeom>
          <a:noFill/>
          <a:ln w="57150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0" y="212081"/>
            <a:ext cx="12191999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dirty="0">
                <a:solidFill>
                  <a:srgbClr val="CCFF33"/>
                </a:solidFill>
                <a:latin typeface="Arial" charset="0"/>
                <a:cs typeface="Arial" charset="0"/>
              </a:rPr>
              <a:t>Približno razmerje med </a:t>
            </a:r>
            <a:r>
              <a:rPr lang="sl-SI" sz="2400" b="1" dirty="0" smtClean="0">
                <a:solidFill>
                  <a:srgbClr val="CCFF33"/>
                </a:solidFill>
                <a:latin typeface="Arial" charset="0"/>
                <a:cs typeface="Arial" charset="0"/>
              </a:rPr>
              <a:t>starostjo</a:t>
            </a:r>
            <a:r>
              <a:rPr lang="sl-SI" sz="2400" b="1" dirty="0">
                <a:solidFill>
                  <a:srgbClr val="CCFF33"/>
                </a:solidFill>
                <a:latin typeface="Arial" charset="0"/>
                <a:cs typeface="Arial" charset="0"/>
              </a:rPr>
              <a:t>, obdobjem kariere in delovnimi izkušnjami</a:t>
            </a:r>
            <a:endParaRPr lang="en-US" sz="2400" b="1" dirty="0">
              <a:solidFill>
                <a:srgbClr val="CCFF33"/>
              </a:solidFill>
              <a:latin typeface="Arial" charset="0"/>
              <a:cs typeface="Arial" charset="0"/>
            </a:endParaRPr>
          </a:p>
        </p:txBody>
      </p:sp>
      <p:sp>
        <p:nvSpPr>
          <p:cNvPr id="1864721" name="Text Box 17"/>
          <p:cNvSpPr txBox="1">
            <a:spLocks noChangeArrowheads="1"/>
          </p:cNvSpPr>
          <p:nvPr/>
        </p:nvSpPr>
        <p:spPr bwMode="auto">
          <a:xfrm>
            <a:off x="2176463" y="2105025"/>
            <a:ext cx="1185862" cy="5730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400">
                <a:solidFill>
                  <a:srgbClr val="000000"/>
                </a:solidFill>
                <a:latin typeface="Arial" charset="0"/>
              </a:rPr>
              <a:t>15-30</a:t>
            </a:r>
            <a:endParaRPr lang="sl-SI" sz="1400" b="1">
              <a:solidFill>
                <a:srgbClr val="990000"/>
              </a:solidFill>
              <a:latin typeface="Arial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64722" name="Text Box 18"/>
          <p:cNvSpPr txBox="1">
            <a:spLocks noChangeArrowheads="1"/>
          </p:cNvSpPr>
          <p:nvPr/>
        </p:nvSpPr>
        <p:spPr bwMode="auto">
          <a:xfrm>
            <a:off x="2189163" y="3094039"/>
            <a:ext cx="1187450" cy="5619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20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30-45</a:t>
            </a:r>
          </a:p>
        </p:txBody>
      </p:sp>
      <p:sp>
        <p:nvSpPr>
          <p:cNvPr id="1864723" name="Text Box 19"/>
          <p:cNvSpPr txBox="1">
            <a:spLocks noChangeArrowheads="1"/>
          </p:cNvSpPr>
          <p:nvPr/>
        </p:nvSpPr>
        <p:spPr bwMode="auto">
          <a:xfrm>
            <a:off x="2197101" y="4365626"/>
            <a:ext cx="1209675" cy="919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l-SI" sz="2000" b="1">
              <a:solidFill>
                <a:srgbClr val="FFCC99"/>
              </a:solidFill>
              <a:latin typeface="Arial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2000" b="1">
                <a:solidFill>
                  <a:srgbClr val="FFCC99"/>
                </a:solidFill>
                <a:latin typeface="Arial" charset="0"/>
                <a:cs typeface="Times New Roman" pitchFamily="18" charset="0"/>
              </a:rPr>
              <a:t>45-65</a:t>
            </a:r>
          </a:p>
        </p:txBody>
      </p:sp>
      <p:sp>
        <p:nvSpPr>
          <p:cNvPr id="1864724" name="Text Box 20"/>
          <p:cNvSpPr txBox="1">
            <a:spLocks noChangeArrowheads="1"/>
          </p:cNvSpPr>
          <p:nvPr/>
        </p:nvSpPr>
        <p:spPr bwMode="auto">
          <a:xfrm>
            <a:off x="2279650" y="887414"/>
            <a:ext cx="10795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STAROST</a:t>
            </a:r>
          </a:p>
        </p:txBody>
      </p:sp>
    </p:spTree>
    <p:extLst>
      <p:ext uri="{BB962C8B-B14F-4D97-AF65-F5344CB8AC3E}">
        <p14:creationId xmlns:p14="http://schemas.microsoft.com/office/powerpoint/2010/main" val="1398127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4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11" grpId="0" animBg="1"/>
      <p:bldP spid="1864712" grpId="0" animBg="1"/>
      <p:bldP spid="1864713" grpId="0" animBg="1"/>
      <p:bldP spid="1864714" grpId="0" animBg="1"/>
      <p:bldP spid="1864719" grpId="0" animBg="1"/>
      <p:bldP spid="1864721" grpId="0" animBg="1"/>
      <p:bldP spid="1864722" grpId="0" animBg="1"/>
      <p:bldP spid="1864723" grpId="0" animBg="1"/>
      <p:bldP spid="18647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KNJ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15" y="289540"/>
            <a:ext cx="44958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340805" y="5906664"/>
            <a:ext cx="4261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Predstavitev rezultatov raziskave o karieri učiteljev 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2008-2010</a:t>
            </a: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387975" y="3651251"/>
            <a:ext cx="1136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	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376685" y="4158408"/>
            <a:ext cx="2153162" cy="5847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sproščeni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172241" y="2049134"/>
            <a:ext cx="6209430" cy="1323439"/>
          </a:xfrm>
          <a:prstGeom prst="rect">
            <a:avLst/>
          </a:prstGeom>
          <a:solidFill>
            <a:srgbClr val="CCFF66"/>
          </a:solidFill>
          <a:ln w="9525" algn="ctr">
            <a:solidFill>
              <a:srgbClr val="CC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Trije tipi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učiteljev S-modela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7598288" y="3332164"/>
            <a:ext cx="3856293" cy="138499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bodoči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učitelji, ki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vstopajo iz drugih poklicev</a:t>
            </a:r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1291160" y="5381450"/>
            <a:ext cx="2877140" cy="95410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kritično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odgovorni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3577356" y="4257025"/>
            <a:ext cx="3054682" cy="954107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zagrenjeni/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nemočni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9098" name="Line 11"/>
          <p:cNvSpPr>
            <a:spLocks noChangeShapeType="1"/>
          </p:cNvSpPr>
          <p:nvPr/>
        </p:nvSpPr>
        <p:spPr bwMode="auto">
          <a:xfrm flipH="1">
            <a:off x="1573161" y="3373108"/>
            <a:ext cx="1419782" cy="785299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9099" name="Line 12"/>
          <p:cNvSpPr>
            <a:spLocks noChangeShapeType="1"/>
          </p:cNvSpPr>
          <p:nvPr/>
        </p:nvSpPr>
        <p:spPr bwMode="auto">
          <a:xfrm flipH="1">
            <a:off x="2969880" y="3372575"/>
            <a:ext cx="23063" cy="2018574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9100" name="Line 13"/>
          <p:cNvSpPr>
            <a:spLocks noChangeShapeType="1"/>
          </p:cNvSpPr>
          <p:nvPr/>
        </p:nvSpPr>
        <p:spPr bwMode="auto">
          <a:xfrm>
            <a:off x="2992943" y="3372574"/>
            <a:ext cx="1175357" cy="884451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9101" name="Freeform 14"/>
          <p:cNvSpPr>
            <a:spLocks/>
          </p:cNvSpPr>
          <p:nvPr/>
        </p:nvSpPr>
        <p:spPr bwMode="auto">
          <a:xfrm>
            <a:off x="6381671" y="2544762"/>
            <a:ext cx="2393825" cy="731838"/>
          </a:xfrm>
          <a:custGeom>
            <a:avLst/>
            <a:gdLst>
              <a:gd name="T0" fmla="*/ 0 w 1180"/>
              <a:gd name="T1" fmla="*/ 2147483647 h 461"/>
              <a:gd name="T2" fmla="*/ 2147483647 w 1180"/>
              <a:gd name="T3" fmla="*/ 2147483647 h 461"/>
              <a:gd name="T4" fmla="*/ 2147483647 w 1180"/>
              <a:gd name="T5" fmla="*/ 2147483647 h 461"/>
              <a:gd name="T6" fmla="*/ 2147483647 w 1180"/>
              <a:gd name="T7" fmla="*/ 2147483647 h 461"/>
              <a:gd name="T8" fmla="*/ 2147483647 w 1180"/>
              <a:gd name="T9" fmla="*/ 2147483647 h 461"/>
              <a:gd name="T10" fmla="*/ 2147483647 w 1180"/>
              <a:gd name="T11" fmla="*/ 2147483647 h 461"/>
              <a:gd name="T12" fmla="*/ 2147483647 w 1180"/>
              <a:gd name="T13" fmla="*/ 2147483647 h 461"/>
              <a:gd name="T14" fmla="*/ 2147483647 w 1180"/>
              <a:gd name="T15" fmla="*/ 2147483647 h 4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80" h="461">
                <a:moveTo>
                  <a:pt x="0" y="99"/>
                </a:moveTo>
                <a:cubicBezTo>
                  <a:pt x="117" y="174"/>
                  <a:pt x="235" y="250"/>
                  <a:pt x="363" y="235"/>
                </a:cubicBezTo>
                <a:cubicBezTo>
                  <a:pt x="491" y="220"/>
                  <a:pt x="703" y="16"/>
                  <a:pt x="771" y="8"/>
                </a:cubicBezTo>
                <a:cubicBezTo>
                  <a:pt x="839" y="0"/>
                  <a:pt x="741" y="151"/>
                  <a:pt x="771" y="189"/>
                </a:cubicBezTo>
                <a:cubicBezTo>
                  <a:pt x="801" y="227"/>
                  <a:pt x="900" y="227"/>
                  <a:pt x="953" y="235"/>
                </a:cubicBezTo>
                <a:cubicBezTo>
                  <a:pt x="1006" y="243"/>
                  <a:pt x="1059" y="212"/>
                  <a:pt x="1089" y="235"/>
                </a:cubicBezTo>
                <a:cubicBezTo>
                  <a:pt x="1119" y="258"/>
                  <a:pt x="1119" y="333"/>
                  <a:pt x="1134" y="371"/>
                </a:cubicBezTo>
                <a:cubicBezTo>
                  <a:pt x="1149" y="409"/>
                  <a:pt x="1172" y="446"/>
                  <a:pt x="1180" y="461"/>
                </a:cubicBezTo>
              </a:path>
            </a:pathLst>
          </a:custGeom>
          <a:noFill/>
          <a:ln w="28575" cap="flat" cmpd="sng">
            <a:solidFill>
              <a:srgbClr val="CCFF6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9103" name="Rectangle 16"/>
          <p:cNvSpPr>
            <a:spLocks noChangeArrowheads="1"/>
          </p:cNvSpPr>
          <p:nvPr/>
        </p:nvSpPr>
        <p:spPr bwMode="auto">
          <a:xfrm>
            <a:off x="462115" y="490538"/>
            <a:ext cx="114644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Raziskava o profesionalnem razvoju učiteljev</a:t>
            </a:r>
            <a:b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sl-SI" sz="4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72241" y="6542088"/>
            <a:ext cx="47712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CRP, Filozofska </a:t>
            </a:r>
            <a:r>
              <a:rPr kumimoji="0" lang="sl-SI" sz="1100" b="1" i="0" u="none" strike="noStrike" kern="1200" cap="none" spc="0" normalizeH="0" baseline="0" noProof="0" dirty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fakulteta Univerza v </a:t>
            </a:r>
            <a:r>
              <a:rPr kumimoji="0" lang="sl-SI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Ljubljani, 2008-2010</a:t>
            </a:r>
            <a:endParaRPr kumimoji="0" lang="sl-SI" sz="1100" b="1" i="0" u="none" strike="noStrike" kern="1200" cap="none" spc="0" normalizeH="0" baseline="0" noProof="0" dirty="0">
              <a:ln>
                <a:noFill/>
              </a:ln>
              <a:solidFill>
                <a:srgbClr val="CCFF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729730" y="6176447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0680010" y="4934133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N=119</a:t>
            </a:r>
          </a:p>
        </p:txBody>
      </p:sp>
    </p:spTree>
    <p:extLst>
      <p:ext uri="{BB962C8B-B14F-4D97-AF65-F5344CB8AC3E}">
        <p14:creationId xmlns:p14="http://schemas.microsoft.com/office/powerpoint/2010/main" val="30399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5854724" y="1903528"/>
            <a:ext cx="312714" cy="3698979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6151091" y="1885339"/>
            <a:ext cx="1494411" cy="356557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H="1">
            <a:off x="4503174" y="1894269"/>
            <a:ext cx="1701272" cy="644717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344907" y="3328290"/>
            <a:ext cx="35885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status svobodnega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umetnika/kulturnega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delavca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samozaposleni v kulturi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projektno delo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upokojenci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7804943" y="2034539"/>
            <a:ext cx="2706895" cy="707886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že imajo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pedagoške izkušnje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771868" y="2212187"/>
            <a:ext cx="2706895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brez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pedagoške izkušnje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8001663" y="2862554"/>
            <a:ext cx="2313454" cy="40011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približno ½ vseh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0075223" y="3736936"/>
            <a:ext cx="1664493" cy="101566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ž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e več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delajo na področju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6743701" y="3729038"/>
            <a:ext cx="2967316" cy="1631216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le nekaj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izkušenj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(voditelji krožkov, v taborih,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šola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 naravi)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>
            <a:off x="8256588" y="3213100"/>
            <a:ext cx="360362" cy="503238"/>
          </a:xfrm>
          <a:prstGeom prst="line">
            <a:avLst/>
          </a:prstGeom>
          <a:noFill/>
          <a:ln w="28575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8616951" y="3213100"/>
            <a:ext cx="1691557" cy="572146"/>
          </a:xfrm>
          <a:prstGeom prst="line">
            <a:avLst/>
          </a:prstGeom>
          <a:noFill/>
          <a:ln w="28575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004119" y="5575059"/>
            <a:ext cx="6865299" cy="707886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Njihov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ključni motiv: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“osebnostna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rast, ne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rast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osebnega proračuna”.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692877" y="963541"/>
            <a:ext cx="6046839" cy="95410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bodoči </a:t>
            </a: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učitelji,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 vstopajo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iz drugih poklicev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632510" y="491085"/>
            <a:ext cx="2713703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17,7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% moških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82,3% žensk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1790" y="1239008"/>
            <a:ext cx="5214423" cy="646331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69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% družboslovno-humanistične vede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31% naravoslovno-matematične vede</a:t>
            </a:r>
          </a:p>
        </p:txBody>
      </p:sp>
    </p:spTree>
    <p:extLst>
      <p:ext uri="{BB962C8B-B14F-4D97-AF65-F5344CB8AC3E}">
        <p14:creationId xmlns:p14="http://schemas.microsoft.com/office/powerpoint/2010/main" val="13146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411269" y="2745996"/>
            <a:ext cx="5126960" cy="1815882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učenje z delom ob izkušeni osebi 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 (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npr. z mentorjem) </a:t>
            </a: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osebne delavnice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28595" y="5380529"/>
            <a:ext cx="2409634" cy="1015663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starejši učitelji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zorniki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modeli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231605" y="2425873"/>
            <a:ext cx="5259900" cy="3970318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POMANJKLJIVOSTI V SISTEMU: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premalo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izkoriščene izkušnje in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modrost izkušenih profesionalcev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ni sistemskih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varovalk za dober prenos znanja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82354" y="519461"/>
            <a:ext cx="6883686" cy="1415772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N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ajbolj 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zaželene oblike učenja nove 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profesije ob kariernem prestopu: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714245" y="1994017"/>
            <a:ext cx="0" cy="751979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V="1">
            <a:off x="2904811" y="4556846"/>
            <a:ext cx="0" cy="1839345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800476" y="4999039"/>
            <a:ext cx="4938713" cy="1233487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800475" y="3260726"/>
            <a:ext cx="4929188" cy="103346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800476" y="2106613"/>
            <a:ext cx="4919663" cy="112395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3798889" y="1352550"/>
            <a:ext cx="4930775" cy="66675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3792538" y="4352926"/>
            <a:ext cx="4938712" cy="587375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208838" y="4646614"/>
            <a:ext cx="136525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NEMOČ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200526" y="4535488"/>
            <a:ext cx="1171575" cy="3540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KRITIČNA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ODGOVORNOST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7013575" y="3502025"/>
            <a:ext cx="1181100" cy="2730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NEGOTOVOST/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REVIZIJA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502276" y="1350963"/>
            <a:ext cx="1592263" cy="2714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Vstop v kariero: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»PREŽIVETJE« in »ODKRIVANJE«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519613" y="3502025"/>
            <a:ext cx="1104900" cy="2730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POKLICNA AKTIVNOST/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EKSPERIMENTIRANJE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100" b="1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5945189" y="2543175"/>
            <a:ext cx="701675" cy="2746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STABILIZACIJA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5429251" y="5689601"/>
            <a:ext cx="1884363" cy="4111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IZPREGANJE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FFFF"/>
                </a:solidFill>
                <a:latin typeface="Arial Black" pitchFamily="34" charset="0"/>
                <a:cs typeface="Times New Roman" pitchFamily="18" charset="0"/>
              </a:rPr>
              <a:t>»SPROŠČENO« ali »ZAGRENJENO«</a:t>
            </a: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>
            <a:off x="6238875" y="1844675"/>
            <a:ext cx="0" cy="6477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5170489" y="2954339"/>
            <a:ext cx="885825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6499225" y="2954339"/>
            <a:ext cx="776288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>
            <a:off x="4859338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7720013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 flipV="1">
            <a:off x="6022975" y="3638550"/>
            <a:ext cx="698500" cy="6350"/>
          </a:xfrm>
          <a:prstGeom prst="line">
            <a:avLst/>
          </a:prstGeom>
          <a:noFill/>
          <a:ln w="28575">
            <a:solidFill>
              <a:srgbClr val="99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 flipV="1">
            <a:off x="7059613" y="4714875"/>
            <a:ext cx="392112" cy="7938"/>
          </a:xfrm>
          <a:prstGeom prst="line">
            <a:avLst/>
          </a:prstGeom>
          <a:noFill/>
          <a:ln w="28575">
            <a:solidFill>
              <a:srgbClr val="FFCC99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5170489" y="5006975"/>
            <a:ext cx="885825" cy="5461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 flipH="1">
            <a:off x="6607175" y="5029200"/>
            <a:ext cx="966788" cy="5143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3508375" y="1312863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3508376" y="901700"/>
            <a:ext cx="8858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800" b="1" dirty="0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LETA POUČEVANJA</a:t>
            </a:r>
            <a:endParaRPr lang="sl-SI" b="1" dirty="0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5835650" y="901700"/>
            <a:ext cx="99695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88697" tIns="44348" rIns="88697" bIns="4434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FAZE</a:t>
            </a:r>
            <a:endParaRPr lang="sl-SI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6767" name="Rectangle 31"/>
          <p:cNvSpPr>
            <a:spLocks noChangeArrowheads="1"/>
          </p:cNvSpPr>
          <p:nvPr/>
        </p:nvSpPr>
        <p:spPr bwMode="auto">
          <a:xfrm>
            <a:off x="2465388" y="5427663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768" name="Line 32"/>
          <p:cNvSpPr>
            <a:spLocks noChangeShapeType="1"/>
          </p:cNvSpPr>
          <p:nvPr/>
        </p:nvSpPr>
        <p:spPr bwMode="auto">
          <a:xfrm>
            <a:off x="3719513" y="1341439"/>
            <a:ext cx="0" cy="4967287"/>
          </a:xfrm>
          <a:prstGeom prst="line">
            <a:avLst/>
          </a:prstGeom>
          <a:noFill/>
          <a:ln w="57150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5861050" y="4630739"/>
            <a:ext cx="1042988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  <a:cs typeface="Times New Roman" pitchFamily="18" charset="0"/>
              </a:rPr>
              <a:t>SPROŠČENOST</a:t>
            </a:r>
          </a:p>
        </p:txBody>
      </p:sp>
      <p:sp>
        <p:nvSpPr>
          <p:cNvPr id="116770" name="Line 34"/>
          <p:cNvSpPr>
            <a:spLocks noChangeShapeType="1"/>
          </p:cNvSpPr>
          <p:nvPr/>
        </p:nvSpPr>
        <p:spPr bwMode="auto">
          <a:xfrm flipH="1" flipV="1">
            <a:off x="5470525" y="4708525"/>
            <a:ext cx="273050" cy="6350"/>
          </a:xfrm>
          <a:prstGeom prst="line">
            <a:avLst/>
          </a:prstGeom>
          <a:noFill/>
          <a:ln w="28575" cap="rnd">
            <a:solidFill>
              <a:srgbClr val="FFCC99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71" name="Line 35"/>
          <p:cNvSpPr>
            <a:spLocks noChangeShapeType="1"/>
          </p:cNvSpPr>
          <p:nvPr/>
        </p:nvSpPr>
        <p:spPr bwMode="auto">
          <a:xfrm>
            <a:off x="6316663" y="4962526"/>
            <a:ext cx="12700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6772" name="Rectangle 36"/>
          <p:cNvSpPr>
            <a:spLocks noChangeArrowheads="1"/>
          </p:cNvSpPr>
          <p:nvPr/>
        </p:nvSpPr>
        <p:spPr bwMode="auto">
          <a:xfrm>
            <a:off x="0" y="70060"/>
            <a:ext cx="12192000" cy="707886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S-model</a:t>
            </a:r>
            <a:endParaRPr lang="en-US" sz="20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6773" name="Line 37"/>
          <p:cNvSpPr>
            <a:spLocks noChangeShapeType="1"/>
          </p:cNvSpPr>
          <p:nvPr/>
        </p:nvSpPr>
        <p:spPr bwMode="auto">
          <a:xfrm>
            <a:off x="6275389" y="3803651"/>
            <a:ext cx="1587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22458" y="4395413"/>
            <a:ext cx="7095744" cy="593408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Dr. Danijela Brečko: Model kariere nove dobe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697224" y="11612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desetletji raziskuje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področje upravljanja znanja, razvoja talentov ter profesionalne in osebne rasti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raziskava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Organizacijska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soustvarja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vizijo mednarodnega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združenja za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coachng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mentorstvo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(organizacija EMCC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Global)</a:t>
            </a:r>
          </a:p>
        </p:txBody>
      </p:sp>
      <p:pic>
        <p:nvPicPr>
          <p:cNvPr id="1030" name="Picture 6" descr="danij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59" y="116128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7208838" y="4646614"/>
            <a:ext cx="1365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333399"/>
                </a:solidFill>
                <a:latin typeface="Arial Black" pitchFamily="34" charset="0"/>
              </a:rPr>
              <a:t>NEMOČ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4219576" y="4535488"/>
            <a:ext cx="11715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6600"/>
                </a:solidFill>
                <a:latin typeface="Arial Black" pitchFamily="34" charset="0"/>
              </a:rPr>
              <a:t>KRITIČNA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6600"/>
                </a:solidFill>
                <a:latin typeface="Arial Black" pitchFamily="34" charset="0"/>
              </a:rPr>
              <a:t>ODGOVORNOST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013575" y="3502025"/>
            <a:ext cx="118110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NEGOTOVOST/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REVIZIJA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502276" y="1312863"/>
            <a:ext cx="1592263" cy="271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Vstop v kariero: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»PREŽIVETJE« in »ODKRIVANJE«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519613" y="3502025"/>
            <a:ext cx="110490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POKLICNA AKTIVNOST/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EKSPERIMENTIRANJE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100" b="1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945189" y="2543175"/>
            <a:ext cx="7016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STABILIZACIJA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429251" y="5689601"/>
            <a:ext cx="1884363" cy="411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IZPREGANJE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»SPROŠČENO« ali »ZAGRENJENO«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6238875" y="1844675"/>
            <a:ext cx="0" cy="6477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H="1">
            <a:off x="5170489" y="2954339"/>
            <a:ext cx="885825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6499225" y="2954339"/>
            <a:ext cx="776288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4859338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7720013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6022975" y="3638550"/>
            <a:ext cx="698500" cy="6350"/>
          </a:xfrm>
          <a:prstGeom prst="line">
            <a:avLst/>
          </a:prstGeom>
          <a:noFill/>
          <a:ln w="28575">
            <a:solidFill>
              <a:srgbClr val="99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V="1">
            <a:off x="7059613" y="4714875"/>
            <a:ext cx="392112" cy="7938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840163" y="1312863"/>
            <a:ext cx="22225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1-3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840163" y="2543175"/>
            <a:ext cx="22225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4-6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3840164" y="3502025"/>
            <a:ext cx="33337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7-18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3840164" y="4595813"/>
            <a:ext cx="3333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19-30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3840164" y="5689600"/>
            <a:ext cx="3333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31-40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>
            <a:off x="5170489" y="5006975"/>
            <a:ext cx="885825" cy="5461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06" name="Line 22"/>
          <p:cNvSpPr>
            <a:spLocks noChangeShapeType="1"/>
          </p:cNvSpPr>
          <p:nvPr/>
        </p:nvSpPr>
        <p:spPr bwMode="auto">
          <a:xfrm flipH="1">
            <a:off x="6654800" y="4987925"/>
            <a:ext cx="966788" cy="5651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>
            <a:off x="3508375" y="1312863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3508376" y="901700"/>
            <a:ext cx="8858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8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LETA POUČEVANJA</a:t>
            </a:r>
            <a:endParaRPr lang="sl-SI" b="1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5835650" y="901700"/>
            <a:ext cx="99695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88697" tIns="44348" rIns="88697" bIns="4434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FAZE</a:t>
            </a:r>
            <a:endParaRPr lang="sl-SI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2465388" y="5427663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>
            <a:off x="3719513" y="1341439"/>
            <a:ext cx="0" cy="4967287"/>
          </a:xfrm>
          <a:prstGeom prst="line">
            <a:avLst/>
          </a:prstGeom>
          <a:noFill/>
          <a:ln w="57150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12" name="Text Box 28"/>
          <p:cNvSpPr txBox="1">
            <a:spLocks noChangeArrowheads="1"/>
          </p:cNvSpPr>
          <p:nvPr/>
        </p:nvSpPr>
        <p:spPr bwMode="auto">
          <a:xfrm>
            <a:off x="5861050" y="4630739"/>
            <a:ext cx="1042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SPROŠČENOST</a:t>
            </a:r>
          </a:p>
        </p:txBody>
      </p:sp>
      <p:sp>
        <p:nvSpPr>
          <p:cNvPr id="118813" name="Line 29"/>
          <p:cNvSpPr>
            <a:spLocks noChangeShapeType="1"/>
          </p:cNvSpPr>
          <p:nvPr/>
        </p:nvSpPr>
        <p:spPr bwMode="auto">
          <a:xfrm flipH="1" flipV="1">
            <a:off x="5403851" y="4681538"/>
            <a:ext cx="271463" cy="17462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14" name="Line 30"/>
          <p:cNvSpPr>
            <a:spLocks noChangeShapeType="1"/>
          </p:cNvSpPr>
          <p:nvPr/>
        </p:nvSpPr>
        <p:spPr bwMode="auto">
          <a:xfrm>
            <a:off x="6329363" y="4962526"/>
            <a:ext cx="0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8816" name="Line 32"/>
          <p:cNvSpPr>
            <a:spLocks noChangeShapeType="1"/>
          </p:cNvSpPr>
          <p:nvPr/>
        </p:nvSpPr>
        <p:spPr bwMode="auto">
          <a:xfrm>
            <a:off x="6337301" y="3836989"/>
            <a:ext cx="11113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95457" name="Text Box 33"/>
          <p:cNvSpPr txBox="1">
            <a:spLocks noChangeArrowheads="1"/>
          </p:cNvSpPr>
          <p:nvPr/>
        </p:nvSpPr>
        <p:spPr bwMode="auto">
          <a:xfrm>
            <a:off x="8686801" y="2473326"/>
            <a:ext cx="11477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" charset="0"/>
              </a:rPr>
              <a:t>ZGODNJE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58" name="Text Box 34"/>
          <p:cNvSpPr txBox="1">
            <a:spLocks noChangeArrowheads="1"/>
          </p:cNvSpPr>
          <p:nvPr/>
        </p:nvSpPr>
        <p:spPr bwMode="auto">
          <a:xfrm>
            <a:off x="8709025" y="3656014"/>
            <a:ext cx="11318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" charset="0"/>
              </a:rPr>
              <a:t>SREDNJE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59" name="Text Box 35"/>
          <p:cNvSpPr txBox="1">
            <a:spLocks noChangeArrowheads="1"/>
          </p:cNvSpPr>
          <p:nvPr/>
        </p:nvSpPr>
        <p:spPr bwMode="auto">
          <a:xfrm>
            <a:off x="8712201" y="4614864"/>
            <a:ext cx="9128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" charset="0"/>
              </a:rPr>
              <a:t>ZRELO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0" name="Text Box 36"/>
          <p:cNvSpPr txBox="1">
            <a:spLocks noChangeArrowheads="1"/>
          </p:cNvSpPr>
          <p:nvPr/>
        </p:nvSpPr>
        <p:spPr bwMode="auto">
          <a:xfrm>
            <a:off x="8750301" y="5665789"/>
            <a:ext cx="13319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1400" b="1">
                <a:solidFill>
                  <a:srgbClr val="000000"/>
                </a:solidFill>
                <a:latin typeface="Arial" charset="0"/>
              </a:rPr>
              <a:t>IZPREGANJE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95461" name="AutoShape 37"/>
          <p:cNvSpPr>
            <a:spLocks/>
          </p:cNvSpPr>
          <p:nvPr/>
        </p:nvSpPr>
        <p:spPr bwMode="auto">
          <a:xfrm>
            <a:off x="8242300" y="1885950"/>
            <a:ext cx="304800" cy="1512888"/>
          </a:xfrm>
          <a:prstGeom prst="rightBrace">
            <a:avLst>
              <a:gd name="adj1" fmla="val 41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5462" name="AutoShape 38"/>
          <p:cNvSpPr>
            <a:spLocks/>
          </p:cNvSpPr>
          <p:nvPr/>
        </p:nvSpPr>
        <p:spPr bwMode="auto">
          <a:xfrm>
            <a:off x="8270875" y="3433763"/>
            <a:ext cx="374650" cy="722312"/>
          </a:xfrm>
          <a:prstGeom prst="rightBrace">
            <a:avLst>
              <a:gd name="adj1" fmla="val 160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5463" name="AutoShape 39"/>
          <p:cNvSpPr>
            <a:spLocks/>
          </p:cNvSpPr>
          <p:nvPr/>
        </p:nvSpPr>
        <p:spPr bwMode="auto">
          <a:xfrm>
            <a:off x="8270876" y="4195763"/>
            <a:ext cx="415925" cy="1357312"/>
          </a:xfrm>
          <a:prstGeom prst="rightBrace">
            <a:avLst>
              <a:gd name="adj1" fmla="val 197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5464" name="AutoShape 40"/>
          <p:cNvSpPr>
            <a:spLocks/>
          </p:cNvSpPr>
          <p:nvPr/>
        </p:nvSpPr>
        <p:spPr bwMode="auto">
          <a:xfrm>
            <a:off x="8304213" y="5553075"/>
            <a:ext cx="387350" cy="838200"/>
          </a:xfrm>
          <a:prstGeom prst="rightBrace">
            <a:avLst>
              <a:gd name="adj1" fmla="val 25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5465" name="AutoShape 41"/>
          <p:cNvSpPr>
            <a:spLocks/>
          </p:cNvSpPr>
          <p:nvPr/>
        </p:nvSpPr>
        <p:spPr bwMode="auto">
          <a:xfrm>
            <a:off x="8251825" y="1371601"/>
            <a:ext cx="293688" cy="436563"/>
          </a:xfrm>
          <a:prstGeom prst="rightBrace">
            <a:avLst>
              <a:gd name="adj1" fmla="val 123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5466" name="Text Box 42"/>
          <p:cNvSpPr txBox="1">
            <a:spLocks noChangeArrowheads="1"/>
          </p:cNvSpPr>
          <p:nvPr/>
        </p:nvSpPr>
        <p:spPr bwMode="auto">
          <a:xfrm>
            <a:off x="8616951" y="1452564"/>
            <a:ext cx="987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1400" b="1" dirty="0">
                <a:solidFill>
                  <a:srgbClr val="000000"/>
                </a:solidFill>
                <a:latin typeface="Arial" charset="0"/>
              </a:rPr>
              <a:t> VSTOP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0" y="70060"/>
            <a:ext cx="12192000" cy="707886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S-model</a:t>
            </a:r>
            <a:endParaRPr lang="en-US" sz="20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57" grpId="0"/>
      <p:bldP spid="1895458" grpId="0"/>
      <p:bldP spid="1895459" grpId="0"/>
      <p:bldP spid="1895460" grpId="0"/>
      <p:bldP spid="1895461" grpId="0" animBg="1"/>
      <p:bldP spid="1895462" grpId="0" animBg="1"/>
      <p:bldP spid="1895463" grpId="0" animBg="1"/>
      <p:bldP spid="1895464" grpId="0" animBg="1"/>
      <p:bldP spid="1895465" grpId="0" animBg="1"/>
      <p:bldP spid="18954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792538" y="4352926"/>
            <a:ext cx="4938712" cy="587375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7208838" y="4646614"/>
            <a:ext cx="136525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NEMOČ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181476" y="4535488"/>
            <a:ext cx="1171575" cy="354012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KRITIČNA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</a:rPr>
              <a:t>ODGOVORNOST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7013575" y="3502025"/>
            <a:ext cx="118110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NEGOTOVOST/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REVIZIJA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02276" y="1312863"/>
            <a:ext cx="1592263" cy="271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Vstop v kariero: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»PREŽIVETJE« in »ODKRIVANJE«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519613" y="3502025"/>
            <a:ext cx="110490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POKLICNA AKTIVNOST/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EKSPERIMENTIRANJE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100" b="1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945189" y="2543175"/>
            <a:ext cx="7016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STABILIZACIJA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5429251" y="5689601"/>
            <a:ext cx="1884363" cy="411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IZPREGANJE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»SPROŠČENO« ali »ZAGRENJENO«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6238875" y="1844675"/>
            <a:ext cx="0" cy="6477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 flipH="1">
            <a:off x="5170489" y="2954339"/>
            <a:ext cx="885825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6499225" y="2954339"/>
            <a:ext cx="776288" cy="4095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4859338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7720013" y="3911600"/>
            <a:ext cx="0" cy="54768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V="1">
            <a:off x="6022975" y="3638550"/>
            <a:ext cx="698500" cy="6350"/>
          </a:xfrm>
          <a:prstGeom prst="line">
            <a:avLst/>
          </a:prstGeom>
          <a:noFill/>
          <a:ln w="28575">
            <a:solidFill>
              <a:srgbClr val="99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7059613" y="4714875"/>
            <a:ext cx="392112" cy="7938"/>
          </a:xfrm>
          <a:prstGeom prst="line">
            <a:avLst/>
          </a:prstGeom>
          <a:noFill/>
          <a:ln w="28575">
            <a:solidFill>
              <a:srgbClr val="FFCC99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840163" y="1312863"/>
            <a:ext cx="22225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1-3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3840163" y="2543175"/>
            <a:ext cx="222250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4-6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3840164" y="3502025"/>
            <a:ext cx="33337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7-18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3840164" y="4595813"/>
            <a:ext cx="333375" cy="27305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FFCC99"/>
                </a:solidFill>
                <a:latin typeface="Arial" charset="0"/>
                <a:cs typeface="Times New Roman" pitchFamily="18" charset="0"/>
              </a:rPr>
              <a:t>19-30</a:t>
            </a:r>
            <a:endParaRPr lang="sl-SI" b="1">
              <a:solidFill>
                <a:srgbClr val="FFCC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3840164" y="5689600"/>
            <a:ext cx="333375" cy="274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31-40</a:t>
            </a:r>
            <a:endParaRPr lang="sl-SI" b="1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5170489" y="5006975"/>
            <a:ext cx="885825" cy="5461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H="1">
            <a:off x="6607175" y="5029200"/>
            <a:ext cx="966788" cy="5143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>
            <a:off x="3508375" y="1312863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3508376" y="901700"/>
            <a:ext cx="885825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800" b="1">
                <a:solidFill>
                  <a:srgbClr val="990000"/>
                </a:solidFill>
                <a:latin typeface="Arial Black" pitchFamily="34" charset="0"/>
                <a:cs typeface="Times New Roman" pitchFamily="18" charset="0"/>
              </a:rPr>
              <a:t>LETA POUČEVANJA</a:t>
            </a:r>
            <a:endParaRPr lang="sl-SI" b="1">
              <a:solidFill>
                <a:srgbClr val="99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5835650" y="901700"/>
            <a:ext cx="996950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lIns="88697" tIns="44348" rIns="88697" bIns="4434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FAZE</a:t>
            </a:r>
            <a:endParaRPr lang="sl-SI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7787" name="Rectangle 27"/>
          <p:cNvSpPr>
            <a:spLocks noChangeArrowheads="1"/>
          </p:cNvSpPr>
          <p:nvPr/>
        </p:nvSpPr>
        <p:spPr bwMode="auto">
          <a:xfrm>
            <a:off x="2465388" y="5427663"/>
            <a:ext cx="184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3719513" y="1341439"/>
            <a:ext cx="0" cy="4967287"/>
          </a:xfrm>
          <a:prstGeom prst="line">
            <a:avLst/>
          </a:prstGeom>
          <a:noFill/>
          <a:ln w="57150">
            <a:solidFill>
              <a:srgbClr val="CC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5861050" y="4630739"/>
            <a:ext cx="1042988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100" b="1">
                <a:solidFill>
                  <a:srgbClr val="FFCC99"/>
                </a:solidFill>
                <a:latin typeface="Arial Black" pitchFamily="34" charset="0"/>
                <a:cs typeface="Times New Roman" pitchFamily="18" charset="0"/>
              </a:rPr>
              <a:t>SPROŠČENOST</a:t>
            </a:r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H="1" flipV="1">
            <a:off x="5451476" y="4700588"/>
            <a:ext cx="301625" cy="17462"/>
          </a:xfrm>
          <a:prstGeom prst="line">
            <a:avLst/>
          </a:prstGeom>
          <a:noFill/>
          <a:ln w="28575">
            <a:solidFill>
              <a:srgbClr val="FFCC99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6316663" y="4962526"/>
            <a:ext cx="12700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>
            <a:off x="6275389" y="3803651"/>
            <a:ext cx="1587" cy="6254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70060"/>
            <a:ext cx="12192000" cy="707886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S-model</a:t>
            </a:r>
            <a:endParaRPr lang="en-US" sz="20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33407"/>
            <a:ext cx="121920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4000" dirty="0">
                <a:latin typeface="Arial" charset="0"/>
                <a:cs typeface="Times New Roman" pitchFamily="18" charset="0"/>
              </a:rPr>
              <a:t>Dva </a:t>
            </a:r>
            <a:r>
              <a:rPr lang="sl-SI" sz="4000" dirty="0" smtClean="0">
                <a:latin typeface="Arial" charset="0"/>
                <a:cs typeface="Times New Roman" pitchFamily="18" charset="0"/>
              </a:rPr>
              <a:t>skrajna </a:t>
            </a:r>
            <a:r>
              <a:rPr lang="sl-SI" sz="4000" dirty="0">
                <a:latin typeface="Arial" charset="0"/>
                <a:cs typeface="Times New Roman" pitchFamily="18" charset="0"/>
              </a:rPr>
              <a:t>zaključka profesionalnega razvoja</a:t>
            </a:r>
          </a:p>
        </p:txBody>
      </p:sp>
      <p:sp>
        <p:nvSpPr>
          <p:cNvPr id="119811" name="AutoShape 3"/>
          <p:cNvSpPr>
            <a:spLocks noChangeAspect="1" noChangeArrowheads="1" noTextEdit="1"/>
          </p:cNvSpPr>
          <p:nvPr/>
        </p:nvSpPr>
        <p:spPr bwMode="auto">
          <a:xfrm>
            <a:off x="1524000" y="765176"/>
            <a:ext cx="441483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12" name="Text Box 4"/>
          <p:cNvSpPr txBox="1">
            <a:spLocks noChangeAspect="1" noChangeArrowheads="1"/>
          </p:cNvSpPr>
          <p:nvPr/>
        </p:nvSpPr>
        <p:spPr bwMode="auto">
          <a:xfrm>
            <a:off x="4387850" y="4394200"/>
            <a:ext cx="86360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NEMOČ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13" name="Text Box 5"/>
          <p:cNvSpPr txBox="1">
            <a:spLocks noChangeAspect="1" noChangeArrowheads="1"/>
          </p:cNvSpPr>
          <p:nvPr/>
        </p:nvSpPr>
        <p:spPr bwMode="auto">
          <a:xfrm>
            <a:off x="2135189" y="4394200"/>
            <a:ext cx="1081087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SPROŠ</a:t>
            </a:r>
            <a:r>
              <a:rPr lang="sl-SI" sz="1000" b="1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Č</a:t>
            </a:r>
            <a:r>
              <a:rPr lang="sl-SI" sz="10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ENOST</a:t>
            </a:r>
            <a:endParaRPr lang="sl-SI" sz="100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9814" name="Text Box 6"/>
          <p:cNvSpPr txBox="1">
            <a:spLocks noChangeAspect="1" noChangeArrowheads="1"/>
          </p:cNvSpPr>
          <p:nvPr/>
        </p:nvSpPr>
        <p:spPr bwMode="auto">
          <a:xfrm>
            <a:off x="4427538" y="3354389"/>
            <a:ext cx="641350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5F5F5F"/>
                </a:solidFill>
                <a:latin typeface="Arial" charset="0"/>
                <a:cs typeface="Times New Roman" pitchFamily="18" charset="0"/>
              </a:rPr>
              <a:t>NEGOTOVOST/ </a:t>
            </a:r>
            <a:endParaRPr lang="sl-SI" sz="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5F5F5F"/>
                </a:solidFill>
                <a:latin typeface="Arial" charset="0"/>
                <a:cs typeface="Times New Roman" pitchFamily="18" charset="0"/>
              </a:rPr>
              <a:t>REVIZIJA/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15" name="Text Box 7"/>
          <p:cNvSpPr txBox="1">
            <a:spLocks noChangeAspect="1" noChangeArrowheads="1"/>
          </p:cNvSpPr>
          <p:nvPr/>
        </p:nvSpPr>
        <p:spPr bwMode="auto">
          <a:xfrm>
            <a:off x="3214688" y="1281113"/>
            <a:ext cx="1414462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000" b="1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»PREŽIVETJE« in »ODKRIVANJE«</a:t>
            </a:r>
            <a:endParaRPr lang="sl-SI" sz="1000" b="1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9816" name="Text Box 8"/>
          <p:cNvSpPr txBox="1">
            <a:spLocks noChangeAspect="1" noChangeArrowheads="1"/>
          </p:cNvSpPr>
          <p:nvPr/>
        </p:nvSpPr>
        <p:spPr bwMode="auto">
          <a:xfrm>
            <a:off x="2063751" y="3354389"/>
            <a:ext cx="165576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POKLICNA AKTIVNOST/</a:t>
            </a:r>
            <a:endParaRPr lang="sl-SI" sz="90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9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EKSPERIMENTIRANJE</a:t>
            </a:r>
            <a:endParaRPr lang="sl-SI" sz="90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9817" name="Text Box 9"/>
          <p:cNvSpPr txBox="1">
            <a:spLocks noChangeAspect="1" noChangeArrowheads="1"/>
          </p:cNvSpPr>
          <p:nvPr/>
        </p:nvSpPr>
        <p:spPr bwMode="auto">
          <a:xfrm>
            <a:off x="3359151" y="2446339"/>
            <a:ext cx="1152525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 b="1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STABILIZACIJA</a:t>
            </a:r>
            <a:endParaRPr lang="sl-SI" sz="1000" b="1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9818" name="Text Box 10"/>
          <p:cNvSpPr txBox="1">
            <a:spLocks noChangeAspect="1" noChangeArrowheads="1"/>
          </p:cNvSpPr>
          <p:nvPr/>
        </p:nvSpPr>
        <p:spPr bwMode="auto">
          <a:xfrm>
            <a:off x="3125789" y="5429250"/>
            <a:ext cx="1512887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IZPREGANJE</a:t>
            </a:r>
            <a:endParaRPr lang="sl-SI" sz="100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»SPROŠ</a:t>
            </a:r>
            <a:r>
              <a:rPr lang="sl-SI" sz="1000" b="1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Č</a:t>
            </a:r>
            <a:r>
              <a:rPr lang="sl-SI" sz="1000">
                <a:solidFill>
                  <a:srgbClr val="993300"/>
                </a:solidFill>
                <a:latin typeface="Arial Black" pitchFamily="34" charset="0"/>
                <a:cs typeface="Times New Roman" pitchFamily="18" charset="0"/>
              </a:rPr>
              <a:t>ENO« </a:t>
            </a:r>
            <a:endParaRPr lang="sl-SI" sz="100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70859" name="Line 11"/>
          <p:cNvSpPr>
            <a:spLocks noChangeAspect="1" noChangeShapeType="1"/>
          </p:cNvSpPr>
          <p:nvPr/>
        </p:nvSpPr>
        <p:spPr bwMode="auto">
          <a:xfrm>
            <a:off x="3838575" y="1773238"/>
            <a:ext cx="0" cy="54451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0860" name="Line 12"/>
          <p:cNvSpPr>
            <a:spLocks noChangeAspect="1" noChangeShapeType="1"/>
          </p:cNvSpPr>
          <p:nvPr/>
        </p:nvSpPr>
        <p:spPr bwMode="auto">
          <a:xfrm flipH="1">
            <a:off x="2947988" y="2836864"/>
            <a:ext cx="711200" cy="3889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1" name="Line 13"/>
          <p:cNvSpPr>
            <a:spLocks noChangeAspect="1" noChangeShapeType="1"/>
          </p:cNvSpPr>
          <p:nvPr/>
        </p:nvSpPr>
        <p:spPr bwMode="auto">
          <a:xfrm>
            <a:off x="4016375" y="2836864"/>
            <a:ext cx="622300" cy="388937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0862" name="Line 14"/>
          <p:cNvSpPr>
            <a:spLocks noChangeAspect="1" noChangeShapeType="1"/>
          </p:cNvSpPr>
          <p:nvPr/>
        </p:nvSpPr>
        <p:spPr bwMode="auto">
          <a:xfrm>
            <a:off x="2859088" y="3744914"/>
            <a:ext cx="0" cy="5175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3" name="Line 15"/>
          <p:cNvSpPr>
            <a:spLocks noChangeAspect="1" noChangeShapeType="1"/>
          </p:cNvSpPr>
          <p:nvPr/>
        </p:nvSpPr>
        <p:spPr bwMode="auto">
          <a:xfrm>
            <a:off x="4727575" y="3744914"/>
            <a:ext cx="0" cy="517525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4" name="Line 16"/>
          <p:cNvSpPr>
            <a:spLocks noChangeAspect="1" noChangeShapeType="1"/>
          </p:cNvSpPr>
          <p:nvPr/>
        </p:nvSpPr>
        <p:spPr bwMode="auto">
          <a:xfrm>
            <a:off x="3648075" y="3484563"/>
            <a:ext cx="546100" cy="0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5" name="Line 17"/>
          <p:cNvSpPr>
            <a:spLocks noChangeAspect="1" noChangeShapeType="1"/>
          </p:cNvSpPr>
          <p:nvPr/>
        </p:nvSpPr>
        <p:spPr bwMode="auto">
          <a:xfrm>
            <a:off x="3303589" y="4522788"/>
            <a:ext cx="979487" cy="0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6" name="Line 18"/>
          <p:cNvSpPr>
            <a:spLocks noChangeAspect="1" noChangeShapeType="1"/>
          </p:cNvSpPr>
          <p:nvPr/>
        </p:nvSpPr>
        <p:spPr bwMode="auto">
          <a:xfrm flipH="1">
            <a:off x="3303589" y="3614739"/>
            <a:ext cx="979487" cy="777875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27" name="Text Box 19"/>
          <p:cNvSpPr txBox="1">
            <a:spLocks noChangeAspect="1" noChangeArrowheads="1"/>
          </p:cNvSpPr>
          <p:nvPr/>
        </p:nvSpPr>
        <p:spPr bwMode="auto">
          <a:xfrm>
            <a:off x="1879600" y="1281113"/>
            <a:ext cx="177800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1-3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28" name="Text Box 20"/>
          <p:cNvSpPr txBox="1">
            <a:spLocks noChangeAspect="1" noChangeArrowheads="1"/>
          </p:cNvSpPr>
          <p:nvPr/>
        </p:nvSpPr>
        <p:spPr bwMode="auto">
          <a:xfrm>
            <a:off x="1879600" y="2447926"/>
            <a:ext cx="177800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4-6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29" name="Text Box 21"/>
          <p:cNvSpPr txBox="1">
            <a:spLocks noChangeAspect="1" noChangeArrowheads="1"/>
          </p:cNvSpPr>
          <p:nvPr/>
        </p:nvSpPr>
        <p:spPr bwMode="auto">
          <a:xfrm>
            <a:off x="1879600" y="3355976"/>
            <a:ext cx="266700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7-18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30" name="Text Box 22"/>
          <p:cNvSpPr txBox="1">
            <a:spLocks noChangeAspect="1" noChangeArrowheads="1"/>
          </p:cNvSpPr>
          <p:nvPr/>
        </p:nvSpPr>
        <p:spPr bwMode="auto">
          <a:xfrm>
            <a:off x="1879600" y="4392613"/>
            <a:ext cx="266700" cy="25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19-30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31" name="Text Box 23"/>
          <p:cNvSpPr txBox="1">
            <a:spLocks noChangeAspect="1" noChangeArrowheads="1"/>
          </p:cNvSpPr>
          <p:nvPr/>
        </p:nvSpPr>
        <p:spPr bwMode="auto">
          <a:xfrm>
            <a:off x="1879600" y="5429250"/>
            <a:ext cx="26670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31-40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70872" name="Line 24"/>
          <p:cNvSpPr>
            <a:spLocks noChangeAspect="1" noChangeShapeType="1"/>
          </p:cNvSpPr>
          <p:nvPr/>
        </p:nvSpPr>
        <p:spPr bwMode="auto">
          <a:xfrm>
            <a:off x="2947988" y="4781551"/>
            <a:ext cx="711200" cy="51911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33" name="Line 25"/>
          <p:cNvSpPr>
            <a:spLocks noChangeAspect="1" noChangeShapeType="1"/>
          </p:cNvSpPr>
          <p:nvPr/>
        </p:nvSpPr>
        <p:spPr bwMode="auto">
          <a:xfrm flipH="1">
            <a:off x="3927475" y="4651375"/>
            <a:ext cx="711200" cy="649288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34" name="Line 26"/>
          <p:cNvSpPr>
            <a:spLocks noChangeAspect="1" noChangeShapeType="1"/>
          </p:cNvSpPr>
          <p:nvPr/>
        </p:nvSpPr>
        <p:spPr bwMode="auto">
          <a:xfrm>
            <a:off x="1790701" y="1281113"/>
            <a:ext cx="33829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35" name="Text Box 27"/>
          <p:cNvSpPr txBox="1">
            <a:spLocks noChangeAspect="1" noChangeArrowheads="1"/>
          </p:cNvSpPr>
          <p:nvPr/>
        </p:nvSpPr>
        <p:spPr bwMode="auto">
          <a:xfrm>
            <a:off x="1612900" y="892176"/>
            <a:ext cx="712788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LETA POUČEVANJA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36" name="Text Box 28"/>
          <p:cNvSpPr txBox="1">
            <a:spLocks noChangeAspect="1" noChangeArrowheads="1"/>
          </p:cNvSpPr>
          <p:nvPr/>
        </p:nvSpPr>
        <p:spPr bwMode="auto">
          <a:xfrm>
            <a:off x="3481389" y="892176"/>
            <a:ext cx="801687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934" tIns="25967" rIns="51934" bIns="25967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TEME/FAZE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70877" name="Text Box 29"/>
          <p:cNvSpPr txBox="1">
            <a:spLocks noChangeAspect="1" noChangeArrowheads="1"/>
          </p:cNvSpPr>
          <p:nvPr/>
        </p:nvSpPr>
        <p:spPr bwMode="auto">
          <a:xfrm>
            <a:off x="2098675" y="6064250"/>
            <a:ext cx="3276600" cy="388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b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Najbolj harmonična pot</a:t>
            </a:r>
          </a:p>
        </p:txBody>
      </p:sp>
      <p:cxnSp>
        <p:nvCxnSpPr>
          <p:cNvPr id="119838" name="AutoShape 30"/>
          <p:cNvCxnSpPr>
            <a:cxnSpLocks noChangeAspect="1" noChangeShapeType="1"/>
          </p:cNvCxnSpPr>
          <p:nvPr/>
        </p:nvCxnSpPr>
        <p:spPr bwMode="auto">
          <a:xfrm rot="5400000">
            <a:off x="4490244" y="4412457"/>
            <a:ext cx="387350" cy="87312"/>
          </a:xfrm>
          <a:prstGeom prst="bentConnector3">
            <a:avLst>
              <a:gd name="adj1" fmla="val 49861"/>
            </a:avLst>
          </a:prstGeom>
          <a:noFill/>
          <a:ln w="9525" cap="rnd">
            <a:solidFill>
              <a:srgbClr val="5F5F5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39" name="AutoShape 31"/>
          <p:cNvSpPr>
            <a:spLocks noChangeArrowheads="1" noTextEdit="1"/>
          </p:cNvSpPr>
          <p:nvPr/>
        </p:nvSpPr>
        <p:spPr bwMode="auto">
          <a:xfrm>
            <a:off x="5880100" y="765176"/>
            <a:ext cx="47879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40" name="Text Box 32"/>
          <p:cNvSpPr txBox="1">
            <a:spLocks noChangeArrowheads="1"/>
          </p:cNvSpPr>
          <p:nvPr/>
        </p:nvSpPr>
        <p:spPr bwMode="auto">
          <a:xfrm>
            <a:off x="8975726" y="4365626"/>
            <a:ext cx="1368425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90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NEMOČ</a:t>
            </a:r>
          </a:p>
        </p:txBody>
      </p:sp>
      <p:sp>
        <p:nvSpPr>
          <p:cNvPr id="119841" name="Text Box 33"/>
          <p:cNvSpPr txBox="1">
            <a:spLocks noChangeArrowheads="1"/>
          </p:cNvSpPr>
          <p:nvPr/>
        </p:nvSpPr>
        <p:spPr bwMode="auto">
          <a:xfrm>
            <a:off x="7029450" y="4365626"/>
            <a:ext cx="673100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5F5F5F"/>
                </a:solidFill>
                <a:latin typeface="Arial" charset="0"/>
                <a:cs typeface="Times New Roman" pitchFamily="18" charset="0"/>
              </a:rPr>
              <a:t>SPROŠČENOST</a:t>
            </a:r>
            <a:endParaRPr lang="sl-SI" sz="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42" name="Text Box 34"/>
          <p:cNvSpPr txBox="1">
            <a:spLocks noChangeArrowheads="1"/>
          </p:cNvSpPr>
          <p:nvPr/>
        </p:nvSpPr>
        <p:spPr bwMode="auto">
          <a:xfrm>
            <a:off x="8975726" y="3314701"/>
            <a:ext cx="1368425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NEGOTOVOST/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REVIZIJA/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1000">
              <a:solidFill>
                <a:srgbClr val="333399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9843" name="Text Box 35"/>
          <p:cNvSpPr txBox="1">
            <a:spLocks noChangeArrowheads="1"/>
          </p:cNvSpPr>
          <p:nvPr/>
        </p:nvSpPr>
        <p:spPr bwMode="auto">
          <a:xfrm>
            <a:off x="7854950" y="1220788"/>
            <a:ext cx="14160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»PRE</a:t>
            </a:r>
            <a:r>
              <a:rPr lang="sl-SI" sz="1000" b="1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ŽI</a:t>
            </a: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VETJE« in »ODKRIVANJE«</a:t>
            </a:r>
          </a:p>
        </p:txBody>
      </p:sp>
      <p:sp>
        <p:nvSpPr>
          <p:cNvPr id="119844" name="Text Box 36"/>
          <p:cNvSpPr txBox="1">
            <a:spLocks noChangeArrowheads="1"/>
          </p:cNvSpPr>
          <p:nvPr/>
        </p:nvSpPr>
        <p:spPr bwMode="auto">
          <a:xfrm>
            <a:off x="7026275" y="3314701"/>
            <a:ext cx="990600" cy="265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5F5F5F"/>
                </a:solidFill>
                <a:latin typeface="Arial" charset="0"/>
                <a:cs typeface="Times New Roman" pitchFamily="18" charset="0"/>
              </a:rPr>
              <a:t>POKLICNA AKTIVNOST/</a:t>
            </a:r>
            <a:endParaRPr lang="sl-SI" sz="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5F5F5F"/>
                </a:solidFill>
                <a:latin typeface="Arial" charset="0"/>
                <a:cs typeface="Times New Roman" pitchFamily="18" charset="0"/>
              </a:rPr>
              <a:t>EKSPERIMENTIRANJE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45" name="Text Box 37"/>
          <p:cNvSpPr txBox="1">
            <a:spLocks noChangeArrowheads="1"/>
          </p:cNvSpPr>
          <p:nvPr/>
        </p:nvSpPr>
        <p:spPr bwMode="auto">
          <a:xfrm>
            <a:off x="8040688" y="2400301"/>
            <a:ext cx="1223962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STABILIZACIJA</a:t>
            </a:r>
          </a:p>
        </p:txBody>
      </p:sp>
      <p:sp>
        <p:nvSpPr>
          <p:cNvPr id="119846" name="Text Box 38"/>
          <p:cNvSpPr txBox="1">
            <a:spLocks noChangeArrowheads="1"/>
          </p:cNvSpPr>
          <p:nvPr/>
        </p:nvSpPr>
        <p:spPr bwMode="auto">
          <a:xfrm>
            <a:off x="7762876" y="5411788"/>
            <a:ext cx="1592263" cy="392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IZPREGANJE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1000">
                <a:solidFill>
                  <a:srgbClr val="333399"/>
                </a:solidFill>
                <a:latin typeface="Arial Black" pitchFamily="34" charset="0"/>
                <a:cs typeface="Times New Roman" pitchFamily="18" charset="0"/>
              </a:rPr>
              <a:t> »ZAGRENJENO«</a:t>
            </a:r>
          </a:p>
        </p:txBody>
      </p:sp>
      <p:sp>
        <p:nvSpPr>
          <p:cNvPr id="1870887" name="Line 39"/>
          <p:cNvSpPr>
            <a:spLocks noChangeShapeType="1"/>
          </p:cNvSpPr>
          <p:nvPr/>
        </p:nvSpPr>
        <p:spPr bwMode="auto">
          <a:xfrm>
            <a:off x="8543925" y="1700213"/>
            <a:ext cx="0" cy="57626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48" name="Line 40"/>
          <p:cNvSpPr>
            <a:spLocks noChangeShapeType="1"/>
          </p:cNvSpPr>
          <p:nvPr/>
        </p:nvSpPr>
        <p:spPr bwMode="auto">
          <a:xfrm flipH="1">
            <a:off x="7575550" y="2792413"/>
            <a:ext cx="749300" cy="393700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0889" name="Line 41"/>
          <p:cNvSpPr>
            <a:spLocks noChangeShapeType="1"/>
          </p:cNvSpPr>
          <p:nvPr/>
        </p:nvSpPr>
        <p:spPr bwMode="auto">
          <a:xfrm>
            <a:off x="8699500" y="2792413"/>
            <a:ext cx="655638" cy="3937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50" name="Line 42"/>
          <p:cNvSpPr>
            <a:spLocks noChangeShapeType="1"/>
          </p:cNvSpPr>
          <p:nvPr/>
        </p:nvSpPr>
        <p:spPr bwMode="auto">
          <a:xfrm>
            <a:off x="7481888" y="3708401"/>
            <a:ext cx="0" cy="523875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0891" name="Line 43"/>
          <p:cNvSpPr>
            <a:spLocks noChangeShapeType="1"/>
          </p:cNvSpPr>
          <p:nvPr/>
        </p:nvSpPr>
        <p:spPr bwMode="auto">
          <a:xfrm>
            <a:off x="9448800" y="3708401"/>
            <a:ext cx="0" cy="523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52" name="Line 44"/>
          <p:cNvSpPr>
            <a:spLocks noChangeShapeType="1"/>
          </p:cNvSpPr>
          <p:nvPr/>
        </p:nvSpPr>
        <p:spPr bwMode="auto">
          <a:xfrm>
            <a:off x="7950201" y="3448050"/>
            <a:ext cx="936625" cy="0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53" name="Line 45"/>
          <p:cNvSpPr>
            <a:spLocks noChangeShapeType="1"/>
          </p:cNvSpPr>
          <p:nvPr/>
        </p:nvSpPr>
        <p:spPr bwMode="auto">
          <a:xfrm>
            <a:off x="7950200" y="4494213"/>
            <a:ext cx="1030288" cy="0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54" name="Line 46"/>
          <p:cNvSpPr>
            <a:spLocks noChangeShapeType="1"/>
          </p:cNvSpPr>
          <p:nvPr/>
        </p:nvSpPr>
        <p:spPr bwMode="auto">
          <a:xfrm flipH="1">
            <a:off x="7950200" y="3644900"/>
            <a:ext cx="954088" cy="719138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55" name="Text Box 47"/>
          <p:cNvSpPr txBox="1">
            <a:spLocks noChangeArrowheads="1"/>
          </p:cNvSpPr>
          <p:nvPr/>
        </p:nvSpPr>
        <p:spPr bwMode="auto">
          <a:xfrm>
            <a:off x="6450014" y="1220789"/>
            <a:ext cx="187325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1-3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56" name="Text Box 48"/>
          <p:cNvSpPr txBox="1">
            <a:spLocks noChangeArrowheads="1"/>
          </p:cNvSpPr>
          <p:nvPr/>
        </p:nvSpPr>
        <p:spPr bwMode="auto">
          <a:xfrm>
            <a:off x="6450014" y="2400300"/>
            <a:ext cx="187325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4-6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57" name="Text Box 49"/>
          <p:cNvSpPr txBox="1">
            <a:spLocks noChangeArrowheads="1"/>
          </p:cNvSpPr>
          <p:nvPr/>
        </p:nvSpPr>
        <p:spPr bwMode="auto">
          <a:xfrm>
            <a:off x="6450014" y="3316289"/>
            <a:ext cx="280987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7-18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58" name="Text Box 50"/>
          <p:cNvSpPr txBox="1">
            <a:spLocks noChangeArrowheads="1"/>
          </p:cNvSpPr>
          <p:nvPr/>
        </p:nvSpPr>
        <p:spPr bwMode="auto">
          <a:xfrm>
            <a:off x="6450014" y="4364039"/>
            <a:ext cx="280987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19-30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59" name="Text Box 51"/>
          <p:cNvSpPr txBox="1">
            <a:spLocks noChangeArrowheads="1"/>
          </p:cNvSpPr>
          <p:nvPr/>
        </p:nvSpPr>
        <p:spPr bwMode="auto">
          <a:xfrm>
            <a:off x="6450014" y="5411789"/>
            <a:ext cx="280987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31-40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7575550" y="4756151"/>
            <a:ext cx="749300" cy="523875"/>
          </a:xfrm>
          <a:prstGeom prst="line">
            <a:avLst/>
          </a:prstGeom>
          <a:noFill/>
          <a:ln w="3175">
            <a:solidFill>
              <a:srgbClr val="5F5F5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70901" name="Line 53"/>
          <p:cNvSpPr>
            <a:spLocks noChangeShapeType="1"/>
          </p:cNvSpPr>
          <p:nvPr/>
        </p:nvSpPr>
        <p:spPr bwMode="auto">
          <a:xfrm flipH="1">
            <a:off x="8605838" y="4652963"/>
            <a:ext cx="730250" cy="627062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62" name="Line 54"/>
          <p:cNvSpPr>
            <a:spLocks noChangeShapeType="1"/>
          </p:cNvSpPr>
          <p:nvPr/>
        </p:nvSpPr>
        <p:spPr bwMode="auto">
          <a:xfrm>
            <a:off x="6356350" y="1220788"/>
            <a:ext cx="35623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9863" name="Text Box 55"/>
          <p:cNvSpPr txBox="1">
            <a:spLocks noChangeArrowheads="1"/>
          </p:cNvSpPr>
          <p:nvPr/>
        </p:nvSpPr>
        <p:spPr bwMode="auto">
          <a:xfrm>
            <a:off x="6169025" y="828675"/>
            <a:ext cx="749300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LETA POUČEVANJA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64" name="Text Box 56"/>
          <p:cNvSpPr txBox="1">
            <a:spLocks noChangeArrowheads="1"/>
          </p:cNvSpPr>
          <p:nvPr/>
        </p:nvSpPr>
        <p:spPr bwMode="auto">
          <a:xfrm>
            <a:off x="8137526" y="828675"/>
            <a:ext cx="842963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32" tIns="27016" rIns="54032" bIns="2701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sz="5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TEME/FAZE</a:t>
            </a:r>
            <a:endParaRPr lang="sl-SI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70905" name="Text Box 57"/>
          <p:cNvSpPr txBox="1">
            <a:spLocks noChangeArrowheads="1"/>
          </p:cNvSpPr>
          <p:nvPr/>
        </p:nvSpPr>
        <p:spPr bwMode="auto">
          <a:xfrm>
            <a:off x="6918325" y="6062662"/>
            <a:ext cx="3097213" cy="320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l-SI" b="1" dirty="0">
                <a:solidFill>
                  <a:srgbClr val="333399"/>
                </a:solidFill>
                <a:latin typeface="Arial" charset="0"/>
                <a:cs typeface="Times New Roman" pitchFamily="18" charset="0"/>
              </a:rPr>
              <a:t>Najbolj problematična pot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b="1" dirty="0">
              <a:solidFill>
                <a:srgbClr val="333399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19866" name="Freeform 58"/>
          <p:cNvSpPr>
            <a:spLocks/>
          </p:cNvSpPr>
          <p:nvPr/>
        </p:nvSpPr>
        <p:spPr bwMode="auto">
          <a:xfrm>
            <a:off x="9402764" y="4297364"/>
            <a:ext cx="46037" cy="274637"/>
          </a:xfrm>
          <a:custGeom>
            <a:avLst/>
            <a:gdLst>
              <a:gd name="T0" fmla="*/ 73082944 w 29"/>
              <a:gd name="T1" fmla="*/ 0 h 173"/>
              <a:gd name="T2" fmla="*/ 60483093 w 29"/>
              <a:gd name="T3" fmla="*/ 302418199 h 173"/>
              <a:gd name="T4" fmla="*/ 12599851 w 29"/>
              <a:gd name="T5" fmla="*/ 388103356 h 173"/>
              <a:gd name="T6" fmla="*/ 0 w 29"/>
              <a:gd name="T7" fmla="*/ 435985444 h 1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173">
                <a:moveTo>
                  <a:pt x="29" y="0"/>
                </a:moveTo>
                <a:cubicBezTo>
                  <a:pt x="27" y="40"/>
                  <a:pt x="29" y="80"/>
                  <a:pt x="24" y="120"/>
                </a:cubicBezTo>
                <a:cubicBezTo>
                  <a:pt x="22" y="133"/>
                  <a:pt x="9" y="142"/>
                  <a:pt x="5" y="154"/>
                </a:cubicBezTo>
                <a:cubicBezTo>
                  <a:pt x="3" y="160"/>
                  <a:pt x="0" y="173"/>
                  <a:pt x="0" y="17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319201" y="2405814"/>
            <a:ext cx="9555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 so rešitve za osebno </a:t>
            </a:r>
            <a:r>
              <a:rPr lang="sl-SI" sz="4000" b="1" dirty="0" smtClean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rabo</a:t>
            </a:r>
            <a:r>
              <a:rPr lang="sl-SI" sz="4000" b="1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sl-SI" sz="4000" b="1" dirty="0" smtClean="0">
              <a:solidFill>
                <a:srgbClr val="FFC000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sl-SI" sz="4000" b="1" dirty="0">
              <a:solidFill>
                <a:srgbClr val="FFC000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4000" b="1" dirty="0" smtClean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sl-SI" sz="4000" b="1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ob kom vrednotiti svoj </a:t>
            </a:r>
            <a:r>
              <a:rPr lang="sl-SI" sz="4000" b="1" dirty="0" smtClean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napredek? </a:t>
            </a:r>
            <a:endParaRPr lang="sl-SI" sz="4000" b="1" dirty="0">
              <a:solidFill>
                <a:srgbClr val="FFC000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4474539" y="1444418"/>
            <a:ext cx="265893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Tehnološke spremembe</a:t>
            </a:r>
          </a:p>
        </p:txBody>
      </p:sp>
      <p:sp>
        <p:nvSpPr>
          <p:cNvPr id="15" name="Označba mesta vsebine 2"/>
          <p:cNvSpPr txBox="1">
            <a:spLocks/>
          </p:cNvSpPr>
          <p:nvPr/>
        </p:nvSpPr>
        <p:spPr>
          <a:xfrm>
            <a:off x="3569920" y="4256802"/>
            <a:ext cx="2454073" cy="900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4000" b="0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Pomembna etična vprašanja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3071665" y="2629357"/>
            <a:ext cx="207207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Umetna inteligenca</a:t>
            </a:r>
            <a:endParaRPr kumimoji="0" lang="sl-SI" sz="20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5447928" y="2629357"/>
            <a:ext cx="226125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Robotizacija procesov</a:t>
            </a:r>
            <a:endParaRPr kumimoji="0" lang="sl-SI" sz="20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Raven puščični povezovalnik 19"/>
          <p:cNvCxnSpPr/>
          <p:nvPr/>
        </p:nvCxnSpPr>
        <p:spPr>
          <a:xfrm flipH="1">
            <a:off x="5788389" y="3137188"/>
            <a:ext cx="370980" cy="9137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>
            <a:stCxn id="17" idx="2"/>
          </p:cNvCxnSpPr>
          <p:nvPr/>
        </p:nvCxnSpPr>
        <p:spPr>
          <a:xfrm>
            <a:off x="4107704" y="3029468"/>
            <a:ext cx="1340224" cy="111961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8013365" y="2629358"/>
            <a:ext cx="226125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Življenje in delo v tehnološko bogatih okoljih</a:t>
            </a:r>
            <a:endParaRPr kumimoji="0" lang="sl-SI" sz="20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6234216" y="3589274"/>
            <a:ext cx="1474965" cy="4616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značba mesta vsebine 2"/>
          <p:cNvSpPr txBox="1">
            <a:spLocks/>
          </p:cNvSpPr>
          <p:nvPr/>
        </p:nvSpPr>
        <p:spPr>
          <a:xfrm>
            <a:off x="6234216" y="4256802"/>
            <a:ext cx="2454073" cy="900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4000" b="0" i="0" u="none" strike="noStrike" kern="1200" cap="none" spc="-1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Pomembna družbena vprašanja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234216" y="5189550"/>
            <a:ext cx="427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Kdo bo imel dostop do umetne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inteligence in njenih moči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207568" y="522190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Kakšna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relacija med človekom in umetno inteligentnim strojem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5-kraka zvezda 10"/>
          <p:cNvSpPr/>
          <p:nvPr/>
        </p:nvSpPr>
        <p:spPr>
          <a:xfrm>
            <a:off x="1847529" y="5373216"/>
            <a:ext cx="267863" cy="288032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kraka zvezda 21"/>
          <p:cNvSpPr/>
          <p:nvPr/>
        </p:nvSpPr>
        <p:spPr>
          <a:xfrm>
            <a:off x="5891507" y="5401055"/>
            <a:ext cx="267863" cy="288032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irc_mi" descr="Rezultat iskanja slik za luna ai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0"/>
          <a:stretch/>
        </p:blipFill>
        <p:spPr bwMode="auto">
          <a:xfrm>
            <a:off x="7392145" y="-14030"/>
            <a:ext cx="3322189" cy="2437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2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15380" y="451634"/>
            <a:ext cx="2530624" cy="1143000"/>
          </a:xfrm>
        </p:spPr>
        <p:txBody>
          <a:bodyPr>
            <a:normAutofit/>
          </a:bodyPr>
          <a:lstStyle/>
          <a:p>
            <a:r>
              <a:rPr lang="sl-SI" b="1" spc="-100" dirty="0">
                <a:solidFill>
                  <a:srgbClr val="C00000"/>
                </a:solidFill>
              </a:rPr>
              <a:t>Problemi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15480" y="0"/>
            <a:ext cx="603986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 smtClean="0"/>
          </a:p>
          <a:p>
            <a:pPr marL="266700" indent="0" algn="r">
              <a:buNone/>
            </a:pPr>
            <a:r>
              <a:rPr lang="sl-SI" sz="2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Leta 2040 bo v </a:t>
            </a:r>
            <a:r>
              <a:rPr lang="sl-SI" sz="24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slovenski populaciji </a:t>
            </a:r>
            <a:r>
              <a:rPr lang="sl-SI" sz="2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nesorazmerno veliko število odraslih </a:t>
            </a:r>
          </a:p>
          <a:p>
            <a:pPr marL="266700" indent="0" algn="r">
              <a:buNone/>
            </a:pPr>
            <a:r>
              <a:rPr lang="sl-SI" sz="2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 starosti </a:t>
            </a:r>
            <a:r>
              <a:rPr lang="sl-SI" sz="2400" b="1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55-79 let</a:t>
            </a:r>
            <a:r>
              <a:rPr lang="sl-SI" sz="2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66700" indent="0">
              <a:buNone/>
            </a:pPr>
            <a:endParaRPr lang="sl-SI" sz="3000" b="1" spc="-1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23900" indent="-457200">
              <a:buFont typeface="Wingdings" panose="05000000000000000000" pitchFamily="2" charset="2"/>
              <a:buChar char="v"/>
            </a:pPr>
            <a:r>
              <a:rPr lang="sl-SI" sz="2400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To so osebe, danes stare </a:t>
            </a:r>
            <a:r>
              <a:rPr lang="sl-SI" sz="2400" spc="-100" dirty="0">
                <a:solidFill>
                  <a:srgbClr val="C00000"/>
                </a:solidFill>
              </a:rPr>
              <a:t>40-64 let</a:t>
            </a:r>
            <a:r>
              <a:rPr lang="sl-SI" sz="2400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sl-SI" sz="2400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današnji vitalni del delovne sile glede na delovno aktivni karierni cikel.</a:t>
            </a:r>
          </a:p>
          <a:p>
            <a:pPr marL="266700" indent="0">
              <a:buNone/>
            </a:pPr>
            <a:endParaRPr lang="sl-SI" sz="3000" spc="-1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723900" indent="-457200">
              <a:buFont typeface="Wingdings" panose="05000000000000000000" pitchFamily="2" charset="2"/>
              <a:buChar char="v"/>
            </a:pPr>
            <a:r>
              <a:rPr lang="sl-SI" sz="2400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Kohorta, ki bo leta 2060 najbolj vitalni del delovne sile glede na delovno aktivni karierni cikel – </a:t>
            </a:r>
          </a:p>
          <a:p>
            <a:pPr marL="725488" indent="0">
              <a:buNone/>
            </a:pPr>
            <a:r>
              <a:rPr lang="sl-SI" sz="2400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 še ni rodila oz. so predstavniki </a:t>
            </a:r>
          </a:p>
          <a:p>
            <a:pPr marL="725488" indent="0">
              <a:buNone/>
            </a:pPr>
            <a:r>
              <a:rPr lang="sl-SI" sz="2400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danes stari do </a:t>
            </a:r>
            <a:r>
              <a:rPr lang="sl-SI" sz="2400" spc="-1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30 </a:t>
            </a:r>
            <a:r>
              <a:rPr lang="sl-SI" sz="2400" spc="-1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let.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944831" y="2894991"/>
            <a:ext cx="2924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Kakšne so njihove </a:t>
            </a:r>
            <a:r>
              <a:rPr kumimoji="0" lang="sl-SI" sz="24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spretnosti</a:t>
            </a:r>
            <a:r>
              <a:rPr kumimoji="0" lang="sl-SI" sz="2400" b="0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sl-SI" sz="2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 </a:t>
            </a:r>
            <a:r>
              <a:rPr lang="sl-SI" sz="2400" spc="-100" dirty="0" smtClean="0">
                <a:solidFill>
                  <a:srgbClr val="C00000"/>
                </a:solidFill>
                <a:latin typeface="Calibri Light" panose="020F0302020204030204"/>
              </a:rPr>
              <a:t>„</a:t>
            </a:r>
            <a:r>
              <a:rPr kumimoji="0" lang="sl-SI" sz="24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znajdenje</a:t>
            </a:r>
            <a:r>
              <a:rPr kumimoji="0" lang="sl-SI" sz="2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“ v svetu sprememb?</a:t>
            </a:r>
            <a:endParaRPr kumimoji="0" lang="sl-SI" sz="24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836372" y="4837899"/>
            <a:ext cx="270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Kakšen bo </a:t>
            </a:r>
            <a:r>
              <a:rPr kumimoji="0" lang="sl-SI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uspešen</a:t>
            </a:r>
            <a:r>
              <a:rPr kumimoji="0" lang="sl-SI" sz="2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profesionalni razvoj v letu 2060?</a:t>
            </a:r>
            <a:endParaRPr kumimoji="0" lang="sl-SI" sz="24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Desna puščica 5"/>
          <p:cNvSpPr/>
          <p:nvPr/>
        </p:nvSpPr>
        <p:spPr>
          <a:xfrm>
            <a:off x="7104112" y="3068960"/>
            <a:ext cx="720080" cy="64807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esna puščica 6"/>
          <p:cNvSpPr/>
          <p:nvPr/>
        </p:nvSpPr>
        <p:spPr>
          <a:xfrm>
            <a:off x="7116292" y="5114028"/>
            <a:ext cx="720080" cy="64807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7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</a:t>
            </a:r>
            <a:r>
              <a:rPr lang="sl-SI" b="1" dirty="0" smtClean="0"/>
              <a:t>ovezanost</a:t>
            </a:r>
            <a:br>
              <a:rPr lang="sl-SI" b="1" dirty="0" smtClean="0"/>
            </a:br>
            <a:r>
              <a:rPr lang="sl-SI" b="1" dirty="0" smtClean="0"/>
              <a:t>samopodoba </a:t>
            </a:r>
            <a:r>
              <a:rPr lang="sl-SI" b="1" dirty="0"/>
              <a:t>- raziskovanje </a:t>
            </a:r>
            <a:r>
              <a:rPr lang="sl-SI" b="1" dirty="0" smtClean="0"/>
              <a:t>lastne profesionalne </a:t>
            </a:r>
            <a:r>
              <a:rPr lang="sl-SI" b="1" dirty="0" smtClean="0"/>
              <a:t>prakse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833536" y="2836765"/>
            <a:ext cx="31463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Potreba razvita poklicna identiteta/ samopodoba</a:t>
            </a:r>
            <a:endParaRPr kumimoji="0" lang="sl-SI" sz="2400" b="0" i="0" u="none" strike="noStrike" kern="1200" cap="none" spc="-1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819926" y="5513400"/>
            <a:ext cx="302361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ODPORNOST/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1334037" y="4822333"/>
            <a:ext cx="991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Oboje v harmoniji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privede do zmožnosti soočati se z nepredvidljivimi spremembami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758324" y="2836766"/>
            <a:ext cx="390880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Potrebno utrjevanje celostne človekove identitete/ samopodobe</a:t>
            </a:r>
            <a:endParaRPr kumimoji="0" lang="sl-SI" sz="2400" b="0" i="0" u="none" strike="noStrike" kern="1200" cap="none" spc="-1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Desni zaviti oklepaj 9"/>
          <p:cNvSpPr/>
          <p:nvPr/>
        </p:nvSpPr>
        <p:spPr>
          <a:xfrm rot="5400000">
            <a:off x="5994419" y="1244137"/>
            <a:ext cx="595561" cy="61814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1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oljeZBesedilom 26"/>
          <p:cNvSpPr txBox="1"/>
          <p:nvPr/>
        </p:nvSpPr>
        <p:spPr>
          <a:xfrm>
            <a:off x="4722390" y="270840"/>
            <a:ext cx="302361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ODPORNOST/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544621" y="1192875"/>
            <a:ext cx="439722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KAKŠEN JE ČLOVEK KOT IZPOLNJEN PROFESIONALEC: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7370064" y="1192874"/>
            <a:ext cx="455371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sl-SI"/>
            </a:defPPr>
            <a:lvl1pPr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KAJ ODLIKUJE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„ODPORNO OSEBO“/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ČLOVEKA V CELOTI: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528342" y="2023872"/>
            <a:ext cx="5896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neposrednih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situacijah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intuitivno izbere učinkovite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elemente za rešitev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problema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Uporabi jih na nov, ustvarjalen način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Informacije povezuje s svojo reflektirano izkušnjo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samim procesom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ustvarja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 oblike, pristope, metode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zmožen dialoga z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drugimi (jim </a:t>
            </a: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prisluhne, se od njih uči)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čuti del organizacije, v kateri dela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čuti del širše profesionalne skupnosti, ki jo s svojim znanjem bogati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7193280" y="2194560"/>
            <a:ext cx="4620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zaradi obvladovanja poklicnih izzivov in uspeha osebno potrjen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Delo je povezano z njegovim dobrim počutjem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Njegovo življenje je osmišljeno/smiselno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Pozna svoje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poslanstvo, ki ga uresničuje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Počuti se poklicno izpolnjenega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69974" y="176706"/>
            <a:ext cx="5604106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MOČNA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POKLICNA IDENTITETA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69974" y="2887682"/>
            <a:ext cx="75707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Zajema le del pozitivne človekove identitete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Delo je več kot vir prihodka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Globok občutek pripadnosti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Samozavest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Izpolnjenost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Visoka stopnja motivacije in produktivnosti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Jasna predstava o sebi (v profesionalnem smislu)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Voljnost za novo učenje, spremembe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8534400" y="1633728"/>
            <a:ext cx="3462528" cy="4832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DEJAVNIKI: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Izobraževanje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Delovne izkušnje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Dosežki pri delu, v poklicu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Vrednote (odprtost)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Interesi in osebnostne lastnosti (raziskovanje)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69974" y="176706"/>
            <a:ext cx="5604106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MOČNA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POKLICNA IDENTITETA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315457" y="1453978"/>
            <a:ext cx="52870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Zavedanje o lastnih dosežkih, svojih močnih področij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Nenehni razvoj strokovnega znanja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Pomoč, vloga mentorja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Povezanost s kolegi iz sorodnih strok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Razvoj lastne blagovne znamke, izvirnost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Ohranjanje ravnovesja med zasebnim življenjem in delom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315457" y="666766"/>
            <a:ext cx="338937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  <a:cs typeface="Arial Unicode MS"/>
              </a:rPr>
              <a:t>Kako jo krepiti:</a:t>
            </a:r>
          </a:p>
        </p:txBody>
      </p:sp>
    </p:spTree>
    <p:extLst>
      <p:ext uri="{BB962C8B-B14F-4D97-AF65-F5344CB8AC3E}">
        <p14:creationId xmlns:p14="http://schemas.microsoft.com/office/powerpoint/2010/main" val="473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927" y="6223522"/>
            <a:ext cx="9030477" cy="933061"/>
          </a:xfrm>
        </p:spPr>
        <p:txBody>
          <a:bodyPr>
            <a:normAutofit/>
          </a:bodyPr>
          <a:lstStyle/>
          <a:p>
            <a:r>
              <a:rPr lang="sl-SI" sz="1600" dirty="0" smtClean="0"/>
              <a:t>Brečko, D. (2013): Načrtovanje osebne kariere s pomočjo tehnik </a:t>
            </a:r>
            <a:r>
              <a:rPr lang="sl-SI" sz="1600" dirty="0" err="1" smtClean="0"/>
              <a:t>coachinga</a:t>
            </a:r>
            <a:r>
              <a:rPr lang="sl-SI" sz="1600" dirty="0" smtClean="0"/>
              <a:t> </a:t>
            </a:r>
            <a:endParaRPr lang="sl-SI" sz="16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08" t="15475" r="41144" b="10526"/>
          <a:stretch/>
        </p:blipFill>
        <p:spPr>
          <a:xfrm>
            <a:off x="0" y="102636"/>
            <a:ext cx="7417837" cy="6410132"/>
          </a:xfrm>
          <a:prstGeom prst="rect">
            <a:avLst/>
          </a:prstGeom>
        </p:spPr>
      </p:pic>
      <p:grpSp>
        <p:nvGrpSpPr>
          <p:cNvPr id="34" name="Skupina 33"/>
          <p:cNvGrpSpPr/>
          <p:nvPr/>
        </p:nvGrpSpPr>
        <p:grpSpPr>
          <a:xfrm>
            <a:off x="4203037" y="228596"/>
            <a:ext cx="7833453" cy="802432"/>
            <a:chOff x="4203037" y="228596"/>
            <a:chExt cx="7833453" cy="802432"/>
          </a:xfrm>
        </p:grpSpPr>
        <p:cxnSp>
          <p:nvCxnSpPr>
            <p:cNvPr id="4" name="Kolenski povezovalnik 3"/>
            <p:cNvCxnSpPr>
              <a:endCxn id="7" idx="1"/>
            </p:cNvCxnSpPr>
            <p:nvPr/>
          </p:nvCxnSpPr>
          <p:spPr>
            <a:xfrm>
              <a:off x="4203037" y="363894"/>
              <a:ext cx="3485387" cy="265918"/>
            </a:xfrm>
            <a:prstGeom prst="bentConnector3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avokotnik 6"/>
            <p:cNvSpPr/>
            <p:nvPr/>
          </p:nvSpPr>
          <p:spPr>
            <a:xfrm>
              <a:off x="7688424" y="228596"/>
              <a:ext cx="4348066" cy="80243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notranji glas, ki vabi v nove izzive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6260841" y="1264294"/>
            <a:ext cx="5822302" cy="1138339"/>
            <a:chOff x="6260841" y="1264294"/>
            <a:chExt cx="5822302" cy="1138339"/>
          </a:xfrm>
        </p:grpSpPr>
        <p:cxnSp>
          <p:nvCxnSpPr>
            <p:cNvPr id="8" name="Kolenski povezovalnik 7"/>
            <p:cNvCxnSpPr>
              <a:endCxn id="15" idx="1"/>
            </p:cNvCxnSpPr>
            <p:nvPr/>
          </p:nvCxnSpPr>
          <p:spPr>
            <a:xfrm>
              <a:off x="6260841" y="1492898"/>
              <a:ext cx="1380930" cy="340566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ravokotnik 14"/>
            <p:cNvSpPr/>
            <p:nvPr/>
          </p:nvSpPr>
          <p:spPr>
            <a:xfrm>
              <a:off x="7641771" y="1264294"/>
              <a:ext cx="4441372" cy="1138339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racionalni argumenti proti </a:t>
              </a:r>
              <a:r>
                <a:rPr lang="sl-SI" sz="2400" dirty="0" smtClean="0"/>
                <a:t>spremembi/</a:t>
              </a:r>
              <a:r>
                <a:rPr lang="sl-SI" sz="2400" dirty="0" err="1" smtClean="0"/>
                <a:t>strahovi,pomanjkanje</a:t>
              </a:r>
              <a:r>
                <a:rPr lang="sl-SI" sz="2400" dirty="0" smtClean="0"/>
                <a:t> </a:t>
              </a:r>
              <a:r>
                <a:rPr lang="sl-SI" sz="2400" dirty="0"/>
                <a:t>financ, izguba materialne </a:t>
              </a:r>
              <a:r>
                <a:rPr lang="sl-SI" sz="2400" dirty="0" smtClean="0"/>
                <a:t>varnosti</a:t>
              </a:r>
              <a:endParaRPr lang="sl-SI" sz="2400" dirty="0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6960637" y="2645225"/>
            <a:ext cx="5122506" cy="1212978"/>
            <a:chOff x="6960637" y="2645225"/>
            <a:chExt cx="5122506" cy="1212978"/>
          </a:xfrm>
        </p:grpSpPr>
        <p:sp>
          <p:nvSpPr>
            <p:cNvPr id="16" name="Pravokotnik 15"/>
            <p:cNvSpPr/>
            <p:nvPr/>
          </p:nvSpPr>
          <p:spPr>
            <a:xfrm>
              <a:off x="7641771" y="2645225"/>
              <a:ext cx="4441372" cy="121297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 smtClean="0"/>
                <a:t>nenehno vračanje klica/ </a:t>
              </a:r>
              <a:r>
                <a:rPr lang="sl-SI" sz="2400" dirty="0"/>
                <a:t>manjše nesreče, bolezen, </a:t>
              </a:r>
              <a:r>
                <a:rPr lang="sl-SI" sz="2400" dirty="0" smtClean="0"/>
                <a:t>prisila - ponovni razmislek </a:t>
              </a:r>
              <a:r>
                <a:rPr lang="sl-SI" sz="2400" dirty="0"/>
                <a:t>o </a:t>
              </a:r>
              <a:r>
                <a:rPr lang="sl-SI" sz="2400" dirty="0" smtClean="0"/>
                <a:t>klicu</a:t>
              </a:r>
              <a:endParaRPr lang="sl-SI" sz="2400" dirty="0"/>
            </a:p>
          </p:txBody>
        </p:sp>
        <p:cxnSp>
          <p:nvCxnSpPr>
            <p:cNvPr id="22" name="Kolenski povezovalnik 21"/>
            <p:cNvCxnSpPr/>
            <p:nvPr/>
          </p:nvCxnSpPr>
          <p:spPr>
            <a:xfrm>
              <a:off x="6960637" y="3107094"/>
              <a:ext cx="681134" cy="201775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Skupina 36"/>
          <p:cNvGrpSpPr/>
          <p:nvPr/>
        </p:nvGrpSpPr>
        <p:grpSpPr>
          <a:xfrm>
            <a:off x="6796175" y="4100795"/>
            <a:ext cx="5240315" cy="1129005"/>
            <a:chOff x="6796175" y="4100795"/>
            <a:chExt cx="5240315" cy="1129005"/>
          </a:xfrm>
        </p:grpSpPr>
        <p:sp>
          <p:nvSpPr>
            <p:cNvPr id="17" name="Pravokotnik 16"/>
            <p:cNvSpPr/>
            <p:nvPr/>
          </p:nvSpPr>
          <p:spPr>
            <a:xfrm>
              <a:off x="7595118" y="4100795"/>
              <a:ext cx="4441372" cy="112900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učenje novega (po)klica /nova formalna izobrazba, iskanje znanja po neformalnih  poteh, </a:t>
              </a:r>
              <a:r>
                <a:rPr lang="sl-SI" sz="2400" dirty="0" smtClean="0"/>
                <a:t>samouk</a:t>
              </a:r>
              <a:endParaRPr lang="sl-SI" sz="2400" dirty="0"/>
            </a:p>
          </p:txBody>
        </p:sp>
        <p:cxnSp>
          <p:nvCxnSpPr>
            <p:cNvPr id="24" name="Kolenski povezovalnik 23"/>
            <p:cNvCxnSpPr/>
            <p:nvPr/>
          </p:nvCxnSpPr>
          <p:spPr>
            <a:xfrm>
              <a:off x="6796175" y="4365266"/>
              <a:ext cx="798943" cy="509965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5607698" y="5556365"/>
            <a:ext cx="6428792" cy="849086"/>
            <a:chOff x="5607698" y="5556365"/>
            <a:chExt cx="6428792" cy="849086"/>
          </a:xfrm>
        </p:grpSpPr>
        <p:sp>
          <p:nvSpPr>
            <p:cNvPr id="18" name="Pravokotnik 17"/>
            <p:cNvSpPr/>
            <p:nvPr/>
          </p:nvSpPr>
          <p:spPr>
            <a:xfrm>
              <a:off x="7595118" y="5556365"/>
              <a:ext cx="4441372" cy="84908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doslej nepoznani potenciali/ </a:t>
              </a:r>
              <a:r>
                <a:rPr lang="sl-SI" sz="2400" dirty="0" smtClean="0"/>
                <a:t>npr. dar </a:t>
              </a:r>
              <a:r>
                <a:rPr lang="sl-SI" sz="2400" dirty="0"/>
                <a:t>za risanje, intuicija</a:t>
              </a:r>
            </a:p>
          </p:txBody>
        </p:sp>
        <p:cxnSp>
          <p:nvCxnSpPr>
            <p:cNvPr id="26" name="Kolenski povezovalnik 25"/>
            <p:cNvCxnSpPr/>
            <p:nvPr/>
          </p:nvCxnSpPr>
          <p:spPr>
            <a:xfrm>
              <a:off x="5607698" y="5868955"/>
              <a:ext cx="1987420" cy="177282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3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025260" y="2516314"/>
            <a:ext cx="3055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Zmanjšati izčrpavanje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zaposlenih skozi celoten karierni cikel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135041" y="1661861"/>
            <a:ext cx="1537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Rešitve</a:t>
            </a:r>
            <a:endParaRPr kumimoji="0" lang="sl-SI" sz="40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025260" y="4117801"/>
            <a:ext cx="3232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Prilagajanje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spremembe - odpornost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8126295" y="5349956"/>
            <a:ext cx="295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Vzpostaviti humana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delovna mesta</a:t>
            </a:r>
          </a:p>
        </p:txBody>
      </p:sp>
      <p:sp>
        <p:nvSpPr>
          <p:cNvPr id="3" name="Škarnice 2"/>
          <p:cNvSpPr/>
          <p:nvPr/>
        </p:nvSpPr>
        <p:spPr>
          <a:xfrm>
            <a:off x="6672065" y="2732968"/>
            <a:ext cx="861593" cy="54267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Škarnice 12"/>
          <p:cNvSpPr/>
          <p:nvPr/>
        </p:nvSpPr>
        <p:spPr>
          <a:xfrm>
            <a:off x="6696208" y="4248118"/>
            <a:ext cx="861593" cy="54267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Škarnice 13"/>
          <p:cNvSpPr/>
          <p:nvPr/>
        </p:nvSpPr>
        <p:spPr>
          <a:xfrm>
            <a:off x="6653292" y="5517232"/>
            <a:ext cx="861593" cy="54267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Škarnice 16"/>
          <p:cNvSpPr/>
          <p:nvPr/>
        </p:nvSpPr>
        <p:spPr>
          <a:xfrm>
            <a:off x="1738249" y="2712904"/>
            <a:ext cx="861593" cy="542672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591593" y="2516314"/>
            <a:ext cx="313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Vzpostaviti močno profesionalno skupnost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245077" y="1168483"/>
            <a:ext cx="428994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Kaj so človekovi pravi potenciali v odnosu na vsa živa bitja?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245982" y="2142583"/>
            <a:ext cx="428903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Katero znanje je potrebno za razumevanje ‚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planetarnosti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 procesov in pojavov? 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13305" y="3486015"/>
            <a:ext cx="432171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Smiselnost kakovostnega življenja in delovanja znotraj trenutnega ustroja družbe?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385816" y="1236518"/>
            <a:ext cx="479018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Vrnitev 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nazaj </a:t>
            </a: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osnovam:</a:t>
            </a:r>
          </a:p>
        </p:txBody>
      </p:sp>
      <p:sp>
        <p:nvSpPr>
          <p:cNvPr id="13" name="Desni zaviti oklepaj 12"/>
          <p:cNvSpPr/>
          <p:nvPr/>
        </p:nvSpPr>
        <p:spPr>
          <a:xfrm rot="5400000">
            <a:off x="7521850" y="1111636"/>
            <a:ext cx="1016032" cy="605408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156320" y="2099935"/>
            <a:ext cx="1939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ENAKOST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8134335" y="3182765"/>
            <a:ext cx="3345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SODELOVANJE</a:t>
            </a:r>
          </a:p>
        </p:txBody>
      </p:sp>
      <p:cxnSp>
        <p:nvCxnSpPr>
          <p:cNvPr id="19" name="Raven povezovalnik 18"/>
          <p:cNvCxnSpPr/>
          <p:nvPr/>
        </p:nvCxnSpPr>
        <p:spPr>
          <a:xfrm flipH="1">
            <a:off x="7070706" y="1792826"/>
            <a:ext cx="494762" cy="120877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7873842" y="1814603"/>
            <a:ext cx="762670" cy="145374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245076" y="4829447"/>
            <a:ext cx="430257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Nedotakljivost zasebnosti in individualnega pogleda na svet?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5492209" y="2934886"/>
            <a:ext cx="2433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PRAVIČNOST</a:t>
            </a:r>
          </a:p>
        </p:txBody>
      </p:sp>
      <p:cxnSp>
        <p:nvCxnSpPr>
          <p:cNvPr id="18" name="Raven povezovalnik 17"/>
          <p:cNvCxnSpPr/>
          <p:nvPr/>
        </p:nvCxnSpPr>
        <p:spPr>
          <a:xfrm flipH="1">
            <a:off x="6769425" y="1800245"/>
            <a:ext cx="305101" cy="36919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8391750" y="1811471"/>
            <a:ext cx="489524" cy="35797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25"/>
          <p:cNvSpPr/>
          <p:nvPr/>
        </p:nvSpPr>
        <p:spPr>
          <a:xfrm>
            <a:off x="8703204" y="2170605"/>
            <a:ext cx="3147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SVOBODA</a:t>
            </a:r>
          </a:p>
        </p:txBody>
      </p:sp>
      <p:sp>
        <p:nvSpPr>
          <p:cNvPr id="31" name="Pravokotnik 30"/>
          <p:cNvSpPr/>
          <p:nvPr/>
        </p:nvSpPr>
        <p:spPr>
          <a:xfrm>
            <a:off x="5385816" y="4773103"/>
            <a:ext cx="52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Vprašanje </a:t>
            </a:r>
            <a:endParaRPr kumimoji="0" lang="sl-SI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RAZVITOSTI VRLIN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profesionalne skupnosti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5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08" t="15475" r="43229" b="10526"/>
          <a:stretch/>
        </p:blipFill>
        <p:spPr>
          <a:xfrm>
            <a:off x="5138058" y="46648"/>
            <a:ext cx="7010400" cy="6410132"/>
          </a:xfrm>
          <a:prstGeom prst="rect">
            <a:avLst/>
          </a:prstGeom>
        </p:spPr>
      </p:pic>
      <p:grpSp>
        <p:nvGrpSpPr>
          <p:cNvPr id="35" name="Skupina 34"/>
          <p:cNvGrpSpPr/>
          <p:nvPr/>
        </p:nvGrpSpPr>
        <p:grpSpPr>
          <a:xfrm>
            <a:off x="163693" y="1264296"/>
            <a:ext cx="6134470" cy="921376"/>
            <a:chOff x="163693" y="1264296"/>
            <a:chExt cx="6134470" cy="921376"/>
          </a:xfrm>
        </p:grpSpPr>
        <p:cxnSp>
          <p:nvCxnSpPr>
            <p:cNvPr id="4" name="Kolenski povezovalnik 3"/>
            <p:cNvCxnSpPr>
              <a:endCxn id="7" idx="3"/>
            </p:cNvCxnSpPr>
            <p:nvPr/>
          </p:nvCxnSpPr>
          <p:spPr>
            <a:xfrm rot="10800000" flipV="1">
              <a:off x="4581331" y="1264296"/>
              <a:ext cx="1716832" cy="520160"/>
            </a:xfrm>
            <a:prstGeom prst="bentConnector3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avokotnik 6"/>
            <p:cNvSpPr/>
            <p:nvPr/>
          </p:nvSpPr>
          <p:spPr>
            <a:xfrm>
              <a:off x="163693" y="1383240"/>
              <a:ext cx="4417638" cy="80243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subjektivno doživljanje uspeha /ni pretiranega naprezanja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163693" y="2572907"/>
            <a:ext cx="5210743" cy="1212978"/>
            <a:chOff x="163693" y="2572907"/>
            <a:chExt cx="5210743" cy="1212978"/>
          </a:xfrm>
        </p:grpSpPr>
        <p:cxnSp>
          <p:nvCxnSpPr>
            <p:cNvPr id="8" name="Kolenski povezovalnik 7"/>
            <p:cNvCxnSpPr/>
            <p:nvPr/>
          </p:nvCxnSpPr>
          <p:spPr>
            <a:xfrm rot="10800000" flipV="1">
              <a:off x="4627985" y="2903846"/>
              <a:ext cx="746451" cy="492510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ravokotnik 15"/>
            <p:cNvSpPr/>
            <p:nvPr/>
          </p:nvSpPr>
          <p:spPr>
            <a:xfrm>
              <a:off x="163693" y="2572907"/>
              <a:ext cx="4441372" cy="121297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spojitev novih </a:t>
              </a:r>
              <a:r>
                <a:rPr lang="sl-SI" sz="2400" dirty="0" smtClean="0"/>
                <a:t>potencialov v </a:t>
              </a:r>
              <a:r>
                <a:rPr lang="sl-SI" sz="2400" dirty="0"/>
                <a:t>osebnosti, manifestacija osebne rasti navzven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63693" y="4100795"/>
            <a:ext cx="5555972" cy="1129005"/>
            <a:chOff x="163693" y="4100795"/>
            <a:chExt cx="5555972" cy="1129005"/>
          </a:xfrm>
        </p:grpSpPr>
        <p:sp>
          <p:nvSpPr>
            <p:cNvPr id="17" name="Pravokotnik 16"/>
            <p:cNvSpPr/>
            <p:nvPr/>
          </p:nvSpPr>
          <p:spPr>
            <a:xfrm>
              <a:off x="163693" y="4100795"/>
              <a:ext cx="4417638" cy="1129005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prvi posli, povabila k sodelovanju</a:t>
              </a:r>
            </a:p>
          </p:txBody>
        </p:sp>
        <p:cxnSp>
          <p:nvCxnSpPr>
            <p:cNvPr id="22" name="Kolenski povezovalnik 21"/>
            <p:cNvCxnSpPr/>
            <p:nvPr/>
          </p:nvCxnSpPr>
          <p:spPr>
            <a:xfrm rot="10800000" flipV="1">
              <a:off x="4581333" y="4665296"/>
              <a:ext cx="1138332" cy="186629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139959" y="5556365"/>
            <a:ext cx="6904654" cy="849086"/>
            <a:chOff x="139959" y="5556365"/>
            <a:chExt cx="6904654" cy="849086"/>
          </a:xfrm>
        </p:grpSpPr>
        <p:sp>
          <p:nvSpPr>
            <p:cNvPr id="18" name="Pravokotnik 17"/>
            <p:cNvSpPr/>
            <p:nvPr/>
          </p:nvSpPr>
          <p:spPr>
            <a:xfrm>
              <a:off x="139959" y="5556365"/>
              <a:ext cx="4441372" cy="84908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400" dirty="0"/>
                <a:t>preizkušanje novih </a:t>
              </a:r>
              <a:r>
                <a:rPr lang="sl-SI" sz="2400" dirty="0" smtClean="0"/>
                <a:t>potencialov, sprejetje</a:t>
              </a:r>
              <a:endParaRPr lang="sl-SI" sz="2400" dirty="0"/>
            </a:p>
          </p:txBody>
        </p:sp>
        <p:cxnSp>
          <p:nvCxnSpPr>
            <p:cNvPr id="26" name="Kolenski povezovalnik 25"/>
            <p:cNvCxnSpPr>
              <a:endCxn id="18" idx="3"/>
            </p:cNvCxnSpPr>
            <p:nvPr/>
          </p:nvCxnSpPr>
          <p:spPr>
            <a:xfrm rot="10800000" flipV="1">
              <a:off x="4581332" y="5859620"/>
              <a:ext cx="2463281" cy="121288"/>
            </a:xfrm>
            <a:prstGeom prst="bent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Naslov 1"/>
          <p:cNvSpPr txBox="1">
            <a:spLocks/>
          </p:cNvSpPr>
          <p:nvPr/>
        </p:nvSpPr>
        <p:spPr>
          <a:xfrm>
            <a:off x="5875176" y="6186189"/>
            <a:ext cx="6316824" cy="93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 smtClean="0"/>
              <a:t>Brečko, D. (2013): Načrtovanje osebne kariere s pomočjo tehnik </a:t>
            </a:r>
            <a:r>
              <a:rPr lang="sl-SI" sz="1600" dirty="0" err="1" smtClean="0"/>
              <a:t>coachinga</a:t>
            </a:r>
            <a:r>
              <a:rPr lang="sl-SI" sz="1600" dirty="0" smtClean="0"/>
              <a:t> 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6636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73394" y="1806047"/>
            <a:ext cx="10566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Elementi, </a:t>
            </a:r>
          </a:p>
          <a:p>
            <a:pPr algn="ctr"/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kljub spremembam ostajajo temeljni za profesionalni razvoj: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poklicno svetovanje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b="1" noProof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4000" b="1" noProof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 karierne teorije</a:t>
            </a:r>
            <a:endParaRPr kumimoji="0" lang="sl-SI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6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866510" y="6072020"/>
            <a:ext cx="55523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100" dirty="0" smtClean="0"/>
              <a:t>Dr. Julia Yates /Mednarodna </a:t>
            </a:r>
            <a:r>
              <a:rPr lang="sl-SI" sz="1100" dirty="0" err="1" smtClean="0"/>
              <a:t>konfrenca</a:t>
            </a:r>
            <a:r>
              <a:rPr lang="sl-SI" sz="1100" dirty="0" smtClean="0"/>
              <a:t> Digitalizacija </a:t>
            </a:r>
            <a:r>
              <a:rPr lang="sl-SI" sz="1100" dirty="0"/>
              <a:t>in vseživljenjska karierna </a:t>
            </a:r>
            <a:r>
              <a:rPr lang="sl-SI" sz="1100" dirty="0" smtClean="0"/>
              <a:t>orientacija, 2022</a:t>
            </a:r>
            <a:endParaRPr lang="sl-SI" sz="1100" dirty="0"/>
          </a:p>
        </p:txBody>
      </p:sp>
      <p:pic>
        <p:nvPicPr>
          <p:cNvPr id="9" name="Picture 2" descr="City_OrgPsych (@City_OrgPsych) / Twit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r="98"/>
          <a:stretch/>
        </p:blipFill>
        <p:spPr bwMode="auto">
          <a:xfrm>
            <a:off x="993058" y="1974853"/>
            <a:ext cx="5425840" cy="40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6652209" y="1974853"/>
            <a:ext cx="4898824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povezuje raziskave, teorijo in prakso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objavlja znanstvene in teoretske  prispevke (več visoko kotiranih akademskih člankov)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ustanovila in vodila prvi magisterij iz kariernega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kovčinga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Univerzi v vzhodnem Londonu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predavateljica na magistrskem študiju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organizacijske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psihologije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993058" y="1245145"/>
            <a:ext cx="10636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Dr. Julia </a:t>
            </a:r>
            <a:r>
              <a:rPr lang="sl-SI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Yates: Pogled 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 novejše karierne teorije in profesionalni razvoj</a:t>
            </a:r>
          </a:p>
        </p:txBody>
      </p:sp>
    </p:spTree>
    <p:extLst>
      <p:ext uri="{BB962C8B-B14F-4D97-AF65-F5344CB8AC3E}">
        <p14:creationId xmlns:p14="http://schemas.microsoft.com/office/powerpoint/2010/main" val="3178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904931" y="1136913"/>
            <a:ext cx="556373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Priročnik za poklicno svetovanje</a:t>
            </a:r>
          </a:p>
        </p:txBody>
      </p:sp>
      <p:pic>
        <p:nvPicPr>
          <p:cNvPr id="5" name="Slika 4"/>
          <p:cNvPicPr/>
          <p:nvPr/>
        </p:nvPicPr>
        <p:blipFill rotWithShape="1">
          <a:blip r:embed="rId2"/>
          <a:srcRect l="3052" t="34631" r="87683" b="37287"/>
          <a:stretch/>
        </p:blipFill>
        <p:spPr bwMode="auto">
          <a:xfrm>
            <a:off x="416475" y="320836"/>
            <a:ext cx="4965292" cy="6298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5904931" y="1791189"/>
            <a:ext cx="4261624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primeren za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preučevanje in razumevanje teorij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sz="2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rimeren za praktike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jih zanima razvijanje lastne prakse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obdeluje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razvoj teorije in raziskav ter uvaja </a:t>
            </a: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praktične pristope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podpira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učinkovito prakso kariernega </a:t>
            </a:r>
            <a:r>
              <a:rPr lang="sl-S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coachinga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2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Privzeti načrt">
  <a:themeElements>
    <a:clrScheme name="5_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Privzeti načrt">
  <a:themeElements>
    <a:clrScheme name="5_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Privzeti načrt">
  <a:themeElements>
    <a:clrScheme name="5_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_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2150</Words>
  <Application>Microsoft Office PowerPoint</Application>
  <PresentationFormat>Širokozaslonsko</PresentationFormat>
  <Paragraphs>553</Paragraphs>
  <Slides>52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52</vt:i4>
      </vt:variant>
    </vt:vector>
  </HeadingPairs>
  <TitlesOfParts>
    <vt:vector size="66" baseType="lpstr">
      <vt:lpstr>Arial</vt:lpstr>
      <vt:lpstr>Arial Black</vt:lpstr>
      <vt:lpstr>Arial Unicode MS</vt:lpstr>
      <vt:lpstr>Calibri</vt:lpstr>
      <vt:lpstr>Calibri Light</vt:lpstr>
      <vt:lpstr>Times New Roman</vt:lpstr>
      <vt:lpstr>Verdana</vt:lpstr>
      <vt:lpstr>Wingdings</vt:lpstr>
      <vt:lpstr>Wingdings 2</vt:lpstr>
      <vt:lpstr>Officeova tema</vt:lpstr>
      <vt:lpstr>1_Officeova tema</vt:lpstr>
      <vt:lpstr>5_Privzeti načrt</vt:lpstr>
      <vt:lpstr>6_Privzeti načrt</vt:lpstr>
      <vt:lpstr>7_Privzeti načrt</vt:lpstr>
      <vt:lpstr>Profesionalni razvoj    leta 2025</vt:lpstr>
      <vt:lpstr>Vsebina:</vt:lpstr>
      <vt:lpstr>PowerPointova predstavitev</vt:lpstr>
      <vt:lpstr>Dr. Danijela Brečko: Model kariere nove dobe </vt:lpstr>
      <vt:lpstr>Brečko, D. (2013): Načrtovanje osebne kariere s pomočjo tehnik coachinga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Karierna nedejavnost</vt:lpstr>
      <vt:lpstr>PowerPointova predstavitev</vt:lpstr>
      <vt:lpstr>Karierna samoregulacija</vt:lpstr>
      <vt:lpstr>PowerPointova predstavitev</vt:lpstr>
      <vt:lpstr>Skrajna identitetna statusa</vt:lpstr>
      <vt:lpstr>PowerPointova predstavitev</vt:lpstr>
      <vt:lpstr>Sistem 1 </vt:lpstr>
      <vt:lpstr>Sistem 2 </vt:lpstr>
      <vt:lpstr>Zakaj so nove teorije potrebne?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Problemi</vt:lpstr>
      <vt:lpstr>Povezanost samopodoba - raziskovanje lastne profesionalne prakse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Profesionalni razvoj  specialnih knjižničarjev  leta 2025</dc:title>
  <dc:creator>Petra Javrh</dc:creator>
  <cp:lastModifiedBy>Petra Javrh</cp:lastModifiedBy>
  <cp:revision>71</cp:revision>
  <dcterms:created xsi:type="dcterms:W3CDTF">2025-04-18T12:40:32Z</dcterms:created>
  <dcterms:modified xsi:type="dcterms:W3CDTF">2025-05-29T06:34:50Z</dcterms:modified>
</cp:coreProperties>
</file>