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8" r:id="rId4"/>
    <p:sldId id="264" r:id="rId5"/>
    <p:sldId id="257" r:id="rId6"/>
    <p:sldId id="268" r:id="rId7"/>
    <p:sldId id="269" r:id="rId8"/>
    <p:sldId id="266" r:id="rId9"/>
    <p:sldId id="267" r:id="rId10"/>
    <p:sldId id="260" r:id="rId11"/>
    <p:sldId id="261" r:id="rId12"/>
    <p:sldId id="262" r:id="rId13"/>
    <p:sldId id="263" r:id="rId14"/>
    <p:sldId id="265" r:id="rId15"/>
    <p:sldId id="270" r:id="rId16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753" autoAdjust="0"/>
  </p:normalViewPr>
  <p:slideViewPr>
    <p:cSldViewPr snapToGrid="0" snapToObjects="1">
      <p:cViewPr varScale="1">
        <p:scale>
          <a:sx n="80" d="100"/>
          <a:sy n="80" d="100"/>
        </p:scale>
        <p:origin x="258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A9FF8-EDE2-4CE3-8C56-F0C0D84F9ACB}" type="datetimeFigureOut">
              <a:rPr lang="sl-SI" smtClean="0"/>
              <a:t>28. 05. 2025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A370F-BF12-4934-9526-014A19B638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4050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A370F-BF12-4934-9526-014A19B63804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3289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 Sloveniji specialne knjižnice delujejo precej neodvisno – kar ima prednosti v fleksibilnosti, a tudi slabosti, saj ni sistemske podpore za razvoj. Standardi so priporočilne narave.</a:t>
            </a:r>
          </a:p>
          <a:p>
            <a:r>
              <a:rPr lang="sl-SI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 Hrvaškem so uvedli obvezne standarde, imajo matično službo za specialne knjižnice, oblikovali so standardizirane oblike evalvacije in izobraževanja, kar bi lahko bila inspiracija tudi za nas.</a:t>
            </a:r>
            <a:endParaRPr lang="sl-SI" sz="140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A370F-BF12-4934-9526-014A19B63804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900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A370F-BF12-4934-9526-014A19B63804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5250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Prilagodljivost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okolju v katerem delujejo (spremembe organizacijskih struktur). običajno omejeno na matično organizacijo, a danes je z uporabo virtualnega okolja okolje veliko širše in ni več omejeno na matično organizacijo. 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spreminjanja vlog in sprejemanju novih nalog, ki pred leti še nista niso obstajale. </a:t>
            </a:r>
          </a:p>
          <a:p>
            <a:pPr lvl="0"/>
            <a:r>
              <a:rPr lang="sl-S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Član raziskovalnega tima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Specialni knjižničar ne sme pristati na vlogo posrednika informacijskih storitev, ampak mora zasesti svoje mesto, kot ključna podpora raziskovalni dejavnosti matične organizacije in postati enakovreden partner v raziskovalnem timu ter tko mora aktivno sodelovati pri ustvarjanju informacijskih virov. </a:t>
            </a:r>
          </a:p>
          <a:p>
            <a:r>
              <a:rPr lang="sl-S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Upravljanje z raziskovalnimi podatki DMP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Specialne knjižnice postajajo </a:t>
            </a:r>
            <a:r>
              <a:rPr lang="sl-S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t.i</a:t>
            </a:r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podatkovni skrbniki. Knjižnica se tako vključuje v ustvarjanje meta podatkovnih zbirk in v svet modulov upravljanja s podatki </a:t>
            </a:r>
            <a:r>
              <a:rPr lang="sl-S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t.i</a:t>
            </a:r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»big data«. </a:t>
            </a:r>
          </a:p>
          <a:p>
            <a:pPr lvl="0"/>
            <a:r>
              <a:rPr lang="sl-S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Evolucija knjižničarja in uporabnika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Spreminjanje potreb uporabnikov in spreminjanje same kulture raziskovanja je pripeljala do obrata, ko se je fokus specialne knjižnice preusmeril iz zbirke na uporabnika – drugačne generacije, uporaba tehnologije </a:t>
            </a:r>
            <a:r>
              <a:rPr lang="sl-S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sl-S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Novi profil specialnega knjižničarja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Specialni knjižničar mora obvladati vse, saj je v večini primerov edini. Tako mora obvladati veščine vodenja, pisnega in analitičnega pisanja, komuniciranja z vodstvom in uporabniki, prisotna mora biti želja po učenju in eksperimentiranju z različnimi metodami promocije storitev knjižnice. Specialni knjižničar mora odlično delovati v skupinah, odlično poznava avtorsko pravo in obvlada veščine informacijske analize in sinteze. Obvladati mora področje delovanja matične organizacije in informacijske znanosti...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A370F-BF12-4934-9526-014A19B63804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5303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A370F-BF12-4934-9526-014A19B63804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7632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A370F-BF12-4934-9526-014A19B63804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2185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A370F-BF12-4934-9526-014A19B63804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3495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Kompetence so v sodobnem informacijskem okolju temeljna os za načrtovanje kadrovske politike, strokovni razvoj in vrednotenje dela informacijskih strokovnjakov. </a:t>
            </a:r>
            <a:r>
              <a:rPr lang="sl-SI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Kompetence so danes ključne za zagotavljanje kakovostnih in relevantnih informacijskih storitev. V specialnih knjižnicah, kjer je delo pogosto zelo individualizirano in vezano na matično ustanovo, kompetence dobivajo poseben pomen. </a:t>
            </a:r>
            <a:r>
              <a:rPr lang="sl-SI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Posebno mesto pri tem zavzemajo specialne knjižnice, ki so neposredno vpete v raziskovalno, strokovno ali poslovno okolje matične organizacije.</a:t>
            </a:r>
            <a:endParaRPr lang="sl-SI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sl-SI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Kompetence moramo obravnavati kot strateško orodje.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A370F-BF12-4934-9526-014A19B63804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5456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A370F-BF12-4934-9526-014A19B63804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928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A370F-BF12-4934-9526-014A19B63804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1002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 Sloveniji specialne knjižnice ne spadajo pod sistem </a:t>
            </a:r>
            <a:r>
              <a:rPr lang="sl-SI" sz="14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matičnosti</a:t>
            </a:r>
            <a:r>
              <a:rPr lang="sl-SI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tudi ne pod redno obvezno statistično spremljanje, zato je vpogled v njihovo delovanje pogosto omejen. </a:t>
            </a:r>
            <a:endParaRPr lang="sl-SI" sz="1400" dirty="0"/>
          </a:p>
          <a:p>
            <a:endParaRPr lang="sl-SI" sz="140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A370F-BF12-4934-9526-014A19B63804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1091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A370F-BF12-4934-9526-014A19B63804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2168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A370F-BF12-4934-9526-014A19B63804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7572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SLA model kompetenc postavlja celostni okvir – poleg strokovnega znanja izpostavlja tudi osebne in tehnološke kompetence. V Sloveniji sistemski okvirji za specialne knjižnice ne obstajajo, zato je smiselna primerjava z modelom iz Hrvaške, kjer obstajajo jasne nacionalne smernice.</a:t>
            </a:r>
            <a:endParaRPr lang="sl-SI" sz="1400" dirty="0"/>
          </a:p>
          <a:p>
            <a:r>
              <a:rPr lang="sl-SI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Raziskava je bila zasnovana kot samoevalvacija strokovnjakov. Poudarek je bil na dejanskih občutkih glede kompetenc, ne na formalnih kvalifikacijah. To nam daje vpogled v subjektivno zaznavanje sposobnosti in potreb.</a:t>
            </a:r>
            <a:endParaRPr lang="sl-SI" sz="140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A370F-BF12-4934-9526-014A19B63804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8984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Rezultati kažejo, da si anketirani najbolj zaupajo pri strateškem delu, gradnji vsebin in varovanju podatkov. Presenetljivo so nekoliko nižje ocenili kompetenco vodenja in analiziranja potreb uporabnikov, kar odpira vprašanja o vlogi knjižničarjev kot vodij in iniciatorjev sprememb. P</a:t>
            </a:r>
            <a:r>
              <a:rPr lang="sl-SI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ovprečne ocene po ključnih kompetenčnih vprašanjih. Visoke ocene niso presenečenje, vendar odpirajo vprašanje o tem, kako ti občutki korelirajo z realnimi potrebami uporabnikov in cilji ustanov.</a:t>
            </a:r>
            <a:endParaRPr lang="sl-SI" sz="140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A370F-BF12-4934-9526-014A19B63804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314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lus.cobiss.net/cobiss/si/sl/bib/15435725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, ki vsebuje besede grafika, grafično oblikovanje, pisava, oblikovanje&#10;&#10;Vsebina, ustvarjena z umetno inteligenco, morda ni pravilna.">
            <a:extLst>
              <a:ext uri="{FF2B5EF4-FFF2-40B4-BE49-F238E27FC236}">
                <a16:creationId xmlns:a16="http://schemas.microsoft.com/office/drawing/2014/main" id="{053579BA-8963-CC2B-7EB7-76FF6F2D79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47989"/>
          <a:stretch/>
        </p:blipFill>
        <p:spPr bwMode="auto">
          <a:xfrm>
            <a:off x="966977" y="1119116"/>
            <a:ext cx="4213525" cy="221363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6978" y="3014134"/>
            <a:ext cx="6995922" cy="2128171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sl-SI" dirty="0">
                <a:solidFill>
                  <a:srgbClr val="7030A0"/>
                </a:solidFill>
              </a:rPr>
              <a:t>Slovenske specialne knjižnice – kompetence specialnih knjižničarjev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6977" y="5142305"/>
            <a:ext cx="5490973" cy="753165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sl-SI" sz="1000" dirty="0">
                <a:solidFill>
                  <a:srgbClr val="7030A0"/>
                </a:solidFill>
              </a:rPr>
              <a:t>Dan specialnih knjižnic 2025</a:t>
            </a:r>
          </a:p>
          <a:p>
            <a:pPr algn="l">
              <a:lnSpc>
                <a:spcPct val="90000"/>
              </a:lnSpc>
            </a:pPr>
            <a:endParaRPr lang="sl-SI" sz="1000" dirty="0">
              <a:solidFill>
                <a:srgbClr val="7030A0"/>
              </a:solidFill>
            </a:endParaRPr>
          </a:p>
          <a:p>
            <a:pPr algn="l">
              <a:lnSpc>
                <a:spcPct val="90000"/>
              </a:lnSpc>
            </a:pPr>
            <a:r>
              <a:rPr lang="sl-SI" sz="1000" dirty="0">
                <a:solidFill>
                  <a:srgbClr val="7030A0"/>
                </a:solidFill>
              </a:rPr>
              <a:t>Barbara Kavčič</a:t>
            </a:r>
          </a:p>
          <a:p>
            <a:pPr algn="l">
              <a:lnSpc>
                <a:spcPct val="90000"/>
              </a:lnSpc>
            </a:pPr>
            <a:r>
              <a:rPr lang="sl-SI" sz="1000" dirty="0">
                <a:solidFill>
                  <a:srgbClr val="7030A0"/>
                </a:solidFill>
              </a:rPr>
              <a:t>barbara.kavcic1@gov.si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err="1">
                <a:solidFill>
                  <a:srgbClr val="7030A0"/>
                </a:solidFill>
              </a:rPr>
              <a:t>Kompetence</a:t>
            </a:r>
            <a:r>
              <a:rPr dirty="0">
                <a:solidFill>
                  <a:srgbClr val="7030A0"/>
                </a:solidFill>
              </a:rPr>
              <a:t> – </a:t>
            </a:r>
            <a:r>
              <a:rPr dirty="0" err="1">
                <a:solidFill>
                  <a:srgbClr val="7030A0"/>
                </a:solidFill>
              </a:rPr>
              <a:t>študija</a:t>
            </a:r>
            <a:r>
              <a:rPr dirty="0">
                <a:solidFill>
                  <a:srgbClr val="7030A0"/>
                </a:solidFill>
              </a:rPr>
              <a:t>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sl-SI" dirty="0">
                <a:solidFill>
                  <a:srgbClr val="7030A0"/>
                </a:solidFill>
              </a:rPr>
              <a:t>Veliko </a:t>
            </a:r>
            <a:r>
              <a:rPr dirty="0" err="1">
                <a:solidFill>
                  <a:srgbClr val="7030A0"/>
                </a:solidFill>
              </a:rPr>
              <a:t>knjižničarjev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lang="sl-SI" dirty="0">
                <a:solidFill>
                  <a:srgbClr val="7030A0"/>
                </a:solidFill>
              </a:rPr>
              <a:t>ocenjuje, da </a:t>
            </a:r>
            <a:r>
              <a:rPr dirty="0" err="1">
                <a:solidFill>
                  <a:srgbClr val="7030A0"/>
                </a:solidFill>
              </a:rPr>
              <a:t>potrebuje</a:t>
            </a:r>
            <a:r>
              <a:rPr lang="sl-SI" dirty="0">
                <a:solidFill>
                  <a:srgbClr val="7030A0"/>
                </a:solidFill>
              </a:rPr>
              <a:t>jo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dodatna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znanja</a:t>
            </a:r>
            <a:r>
              <a:rPr dirty="0">
                <a:solidFill>
                  <a:srgbClr val="7030A0"/>
                </a:solidFill>
              </a:rPr>
              <a:t> (</a:t>
            </a:r>
            <a:r>
              <a:rPr dirty="0" err="1">
                <a:solidFill>
                  <a:srgbClr val="7030A0"/>
                </a:solidFill>
              </a:rPr>
              <a:t>pravo</a:t>
            </a:r>
            <a:r>
              <a:rPr dirty="0">
                <a:solidFill>
                  <a:srgbClr val="7030A0"/>
                </a:solidFill>
              </a:rPr>
              <a:t>, </a:t>
            </a:r>
            <a:r>
              <a:rPr lang="sl-SI" dirty="0">
                <a:solidFill>
                  <a:srgbClr val="7030A0"/>
                </a:solidFill>
              </a:rPr>
              <a:t>upravljanje s </a:t>
            </a:r>
            <a:r>
              <a:rPr dirty="0" err="1">
                <a:solidFill>
                  <a:srgbClr val="7030A0"/>
                </a:solidFill>
              </a:rPr>
              <a:t>podatki</a:t>
            </a:r>
            <a:r>
              <a:rPr dirty="0">
                <a:solidFill>
                  <a:srgbClr val="7030A0"/>
                </a:solidFill>
              </a:rPr>
              <a:t>, </a:t>
            </a:r>
            <a:r>
              <a:rPr dirty="0" err="1">
                <a:solidFill>
                  <a:srgbClr val="7030A0"/>
                </a:solidFill>
              </a:rPr>
              <a:t>varnost</a:t>
            </a:r>
            <a:r>
              <a:rPr dirty="0">
                <a:solidFill>
                  <a:srgbClr val="7030A0"/>
                </a:solidFill>
              </a:rPr>
              <a:t>)</a:t>
            </a:r>
          </a:p>
          <a:p>
            <a:r>
              <a:rPr lang="sl-SI" dirty="0">
                <a:solidFill>
                  <a:srgbClr val="7030A0"/>
                </a:solidFill>
              </a:rPr>
              <a:t>Veliko </a:t>
            </a:r>
            <a:r>
              <a:rPr dirty="0" err="1">
                <a:solidFill>
                  <a:srgbClr val="7030A0"/>
                </a:solidFill>
              </a:rPr>
              <a:t>knjižnic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brez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strategije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razvoja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kompetenc</a:t>
            </a:r>
            <a:endParaRPr lang="sl-SI" dirty="0">
              <a:solidFill>
                <a:srgbClr val="7030A0"/>
              </a:solidFill>
            </a:endParaRPr>
          </a:p>
          <a:p>
            <a:r>
              <a:rPr lang="sl-SI" dirty="0">
                <a:solidFill>
                  <a:srgbClr val="7030A0"/>
                </a:solidFill>
              </a:rPr>
              <a:t>Nujno spremljanje in primerjava razvoja v Sloveniji in na Hrvaškem</a:t>
            </a:r>
            <a:endParaRPr dirty="0">
              <a:solidFill>
                <a:srgbClr val="7030A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19B4BCA-F3BE-34E3-58BF-5DF56F4ED3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7185"/>
          <a:stretch/>
        </p:blipFill>
        <p:spPr bwMode="auto">
          <a:xfrm>
            <a:off x="6995477" y="407988"/>
            <a:ext cx="2982595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nakokraki trikotnik 4">
            <a:extLst>
              <a:ext uri="{FF2B5EF4-FFF2-40B4-BE49-F238E27FC236}">
                <a16:creationId xmlns:a16="http://schemas.microsoft.com/office/drawing/2014/main" id="{6AD74AAF-7EC9-3211-1DA7-E6C34A68D63D}"/>
              </a:ext>
            </a:extLst>
          </p:cNvPr>
          <p:cNvSpPr/>
          <p:nvPr/>
        </p:nvSpPr>
        <p:spPr>
          <a:xfrm>
            <a:off x="6896100" y="4945062"/>
            <a:ext cx="2060829" cy="1374775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7030A0"/>
              </a:gs>
              <a:gs pos="0">
                <a:srgbClr val="7030A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solidFill>
                  <a:srgbClr val="7030A0"/>
                </a:solidFill>
              </a:rPr>
              <a:t>Primeri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iz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prakse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19050">
            <a:solidFill>
              <a:schemeClr val="tx1"/>
            </a:solidFill>
          </a:ln>
        </p:spPr>
        <p:txBody>
          <a:bodyPr/>
          <a:lstStyle/>
          <a:p>
            <a:endParaRPr lang="sl-SI" dirty="0">
              <a:solidFill>
                <a:srgbClr val="7030A0"/>
              </a:solidFill>
            </a:endParaRPr>
          </a:p>
          <a:p>
            <a:r>
              <a:rPr dirty="0" err="1">
                <a:solidFill>
                  <a:srgbClr val="7030A0"/>
                </a:solidFill>
              </a:rPr>
              <a:t>Upravljanje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raziskovalnih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podatkov</a:t>
            </a:r>
            <a:r>
              <a:rPr dirty="0">
                <a:solidFill>
                  <a:srgbClr val="7030A0"/>
                </a:solidFill>
              </a:rPr>
              <a:t> (DMP)</a:t>
            </a:r>
          </a:p>
          <a:p>
            <a:r>
              <a:rPr dirty="0" err="1">
                <a:solidFill>
                  <a:srgbClr val="7030A0"/>
                </a:solidFill>
              </a:rPr>
              <a:t>Sodelovanje</a:t>
            </a:r>
            <a:r>
              <a:rPr dirty="0">
                <a:solidFill>
                  <a:srgbClr val="7030A0"/>
                </a:solidFill>
              </a:rPr>
              <a:t> z </a:t>
            </a:r>
            <a:r>
              <a:rPr dirty="0" err="1">
                <a:solidFill>
                  <a:srgbClr val="7030A0"/>
                </a:solidFill>
              </a:rPr>
              <a:t>raziskovalci</a:t>
            </a:r>
            <a:r>
              <a:rPr dirty="0">
                <a:solidFill>
                  <a:srgbClr val="7030A0"/>
                </a:solidFill>
              </a:rPr>
              <a:t> in IT-</a:t>
            </a:r>
            <a:r>
              <a:rPr dirty="0" err="1">
                <a:solidFill>
                  <a:srgbClr val="7030A0"/>
                </a:solidFill>
              </a:rPr>
              <a:t>strokovnjaki</a:t>
            </a:r>
            <a:endParaRPr dirty="0">
              <a:solidFill>
                <a:srgbClr val="7030A0"/>
              </a:solidFill>
            </a:endParaRPr>
          </a:p>
          <a:p>
            <a:r>
              <a:rPr dirty="0" err="1">
                <a:solidFill>
                  <a:srgbClr val="7030A0"/>
                </a:solidFill>
              </a:rPr>
              <a:t>Tehnološka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agilnost</a:t>
            </a:r>
            <a:r>
              <a:rPr dirty="0">
                <a:solidFill>
                  <a:srgbClr val="7030A0"/>
                </a:solidFill>
              </a:rPr>
              <a:t>, </a:t>
            </a:r>
            <a:r>
              <a:rPr dirty="0" err="1">
                <a:solidFill>
                  <a:srgbClr val="7030A0"/>
                </a:solidFill>
              </a:rPr>
              <a:t>samostojnost</a:t>
            </a:r>
            <a:r>
              <a:rPr dirty="0">
                <a:solidFill>
                  <a:srgbClr val="7030A0"/>
                </a:solidFill>
              </a:rPr>
              <a:t>, </a:t>
            </a:r>
            <a:r>
              <a:rPr dirty="0" err="1">
                <a:solidFill>
                  <a:srgbClr val="7030A0"/>
                </a:solidFill>
              </a:rPr>
              <a:t>vodenje</a:t>
            </a:r>
            <a:endParaRPr dirty="0">
              <a:solidFill>
                <a:srgbClr val="7030A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C7E435F-D31D-3E71-7E84-3A6B2DD5BB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7185"/>
          <a:stretch/>
        </p:blipFill>
        <p:spPr bwMode="auto">
          <a:xfrm>
            <a:off x="-157798" y="4657725"/>
            <a:ext cx="2982595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nakokraki trikotnik 4">
            <a:extLst>
              <a:ext uri="{FF2B5EF4-FFF2-40B4-BE49-F238E27FC236}">
                <a16:creationId xmlns:a16="http://schemas.microsoft.com/office/drawing/2014/main" id="{3EFAF4F1-5B62-A02A-5FBB-BA6A9A257BB9}"/>
              </a:ext>
            </a:extLst>
          </p:cNvPr>
          <p:cNvSpPr/>
          <p:nvPr/>
        </p:nvSpPr>
        <p:spPr>
          <a:xfrm>
            <a:off x="6105525" y="3638550"/>
            <a:ext cx="2803779" cy="2670175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7030A0"/>
              </a:gs>
              <a:gs pos="0">
                <a:srgbClr val="7030A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7030A0"/>
                </a:solidFill>
              </a:rPr>
              <a:t>Pot </a:t>
            </a:r>
            <a:r>
              <a:rPr dirty="0" err="1">
                <a:solidFill>
                  <a:srgbClr val="7030A0"/>
                </a:solidFill>
              </a:rPr>
              <a:t>naprej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19050">
            <a:solidFill>
              <a:schemeClr val="tx1"/>
            </a:solidFill>
          </a:ln>
        </p:spPr>
        <p:txBody>
          <a:bodyPr/>
          <a:lstStyle/>
          <a:p>
            <a:endParaRPr lang="sl-SI" dirty="0">
              <a:solidFill>
                <a:srgbClr val="7030A0"/>
              </a:solidFill>
            </a:endParaRPr>
          </a:p>
          <a:p>
            <a:r>
              <a:rPr dirty="0" err="1">
                <a:solidFill>
                  <a:srgbClr val="7030A0"/>
                </a:solidFill>
              </a:rPr>
              <a:t>Defini</a:t>
            </a:r>
            <a:r>
              <a:rPr lang="sl-SI" dirty="0" err="1">
                <a:solidFill>
                  <a:srgbClr val="7030A0"/>
                </a:solidFill>
              </a:rPr>
              <a:t>ranje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kompetenčnih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profilov</a:t>
            </a:r>
            <a:endParaRPr dirty="0">
              <a:solidFill>
                <a:srgbClr val="7030A0"/>
              </a:solidFill>
            </a:endParaRPr>
          </a:p>
          <a:p>
            <a:r>
              <a:rPr lang="sl-SI" dirty="0">
                <a:solidFill>
                  <a:srgbClr val="7030A0"/>
                </a:solidFill>
              </a:rPr>
              <a:t>Kontinuiran profesionalni razvoj</a:t>
            </a:r>
          </a:p>
          <a:p>
            <a:r>
              <a:rPr lang="sl-SI" dirty="0">
                <a:solidFill>
                  <a:srgbClr val="7030A0"/>
                </a:solidFill>
              </a:rPr>
              <a:t>I</a:t>
            </a:r>
            <a:r>
              <a:rPr dirty="0" err="1">
                <a:solidFill>
                  <a:srgbClr val="7030A0"/>
                </a:solidFill>
              </a:rPr>
              <a:t>nterdisciplinarno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povezovanje</a:t>
            </a:r>
            <a:endParaRPr dirty="0">
              <a:solidFill>
                <a:srgbClr val="7030A0"/>
              </a:solidFill>
            </a:endParaRPr>
          </a:p>
          <a:p>
            <a:r>
              <a:rPr dirty="0" err="1">
                <a:solidFill>
                  <a:srgbClr val="7030A0"/>
                </a:solidFill>
              </a:rPr>
              <a:t>Vidnost</a:t>
            </a:r>
            <a:r>
              <a:rPr dirty="0">
                <a:solidFill>
                  <a:srgbClr val="7030A0"/>
                </a:solidFill>
              </a:rPr>
              <a:t> in </a:t>
            </a:r>
            <a:r>
              <a:rPr dirty="0" err="1">
                <a:solidFill>
                  <a:srgbClr val="7030A0"/>
                </a:solidFill>
              </a:rPr>
              <a:t>prepoznavnost</a:t>
            </a:r>
            <a:r>
              <a:rPr dirty="0">
                <a:solidFill>
                  <a:srgbClr val="7030A0"/>
                </a:solidFill>
              </a:rPr>
              <a:t> v </a:t>
            </a:r>
            <a:r>
              <a:rPr dirty="0" err="1">
                <a:solidFill>
                  <a:srgbClr val="7030A0"/>
                </a:solidFill>
              </a:rPr>
              <a:t>organizaciji</a:t>
            </a:r>
            <a:endParaRPr dirty="0">
              <a:solidFill>
                <a:srgbClr val="7030A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38C7410-0CD9-A94F-0BCC-31553C421F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7185"/>
          <a:stretch/>
        </p:blipFill>
        <p:spPr bwMode="auto">
          <a:xfrm>
            <a:off x="6681152" y="407988"/>
            <a:ext cx="2982595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nakokraki trikotnik 4">
            <a:extLst>
              <a:ext uri="{FF2B5EF4-FFF2-40B4-BE49-F238E27FC236}">
                <a16:creationId xmlns:a16="http://schemas.microsoft.com/office/drawing/2014/main" id="{A0033D8E-DFF4-7914-2D5A-DB0573486AE9}"/>
              </a:ext>
            </a:extLst>
          </p:cNvPr>
          <p:cNvSpPr/>
          <p:nvPr/>
        </p:nvSpPr>
        <p:spPr>
          <a:xfrm>
            <a:off x="6115050" y="3638550"/>
            <a:ext cx="2803779" cy="2670175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7030A0"/>
              </a:gs>
              <a:gs pos="0">
                <a:srgbClr val="7030A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solidFill>
                  <a:srgbClr val="7030A0"/>
                </a:solidFill>
              </a:rPr>
              <a:t>Zaključek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19050">
            <a:solidFill>
              <a:schemeClr val="tx1"/>
            </a:solidFill>
          </a:ln>
        </p:spPr>
        <p:txBody>
          <a:bodyPr/>
          <a:lstStyle/>
          <a:p>
            <a:endParaRPr lang="sl-SI" dirty="0">
              <a:solidFill>
                <a:srgbClr val="7030A0"/>
              </a:solidFill>
            </a:endParaRPr>
          </a:p>
          <a:p>
            <a:r>
              <a:rPr dirty="0" err="1">
                <a:solidFill>
                  <a:srgbClr val="7030A0"/>
                </a:solidFill>
              </a:rPr>
              <a:t>Knjižničar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kot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strokovni</a:t>
            </a:r>
            <a:r>
              <a:rPr dirty="0">
                <a:solidFill>
                  <a:srgbClr val="7030A0"/>
                </a:solidFill>
              </a:rPr>
              <a:t> partner</a:t>
            </a:r>
            <a:r>
              <a:rPr lang="sl-SI" dirty="0">
                <a:solidFill>
                  <a:srgbClr val="7030A0"/>
                </a:solidFill>
              </a:rPr>
              <a:t>, ne „samo pomoč“</a:t>
            </a:r>
            <a:endParaRPr dirty="0">
              <a:solidFill>
                <a:srgbClr val="7030A0"/>
              </a:solidFill>
            </a:endParaRPr>
          </a:p>
          <a:p>
            <a:r>
              <a:rPr dirty="0" err="1">
                <a:solidFill>
                  <a:srgbClr val="7030A0"/>
                </a:solidFill>
              </a:rPr>
              <a:t>Ključ</a:t>
            </a:r>
            <a:r>
              <a:rPr dirty="0">
                <a:solidFill>
                  <a:srgbClr val="7030A0"/>
                </a:solidFill>
              </a:rPr>
              <a:t>: </a:t>
            </a:r>
            <a:r>
              <a:rPr dirty="0" err="1">
                <a:solidFill>
                  <a:srgbClr val="7030A0"/>
                </a:solidFill>
              </a:rPr>
              <a:t>znanje</a:t>
            </a:r>
            <a:r>
              <a:rPr dirty="0">
                <a:solidFill>
                  <a:srgbClr val="7030A0"/>
                </a:solidFill>
              </a:rPr>
              <a:t>, </a:t>
            </a:r>
            <a:r>
              <a:rPr dirty="0" err="1">
                <a:solidFill>
                  <a:srgbClr val="7030A0"/>
                </a:solidFill>
              </a:rPr>
              <a:t>sodelovanje</a:t>
            </a:r>
            <a:r>
              <a:rPr dirty="0">
                <a:solidFill>
                  <a:srgbClr val="7030A0"/>
                </a:solidFill>
              </a:rPr>
              <a:t>, </a:t>
            </a:r>
            <a:r>
              <a:rPr dirty="0" err="1">
                <a:solidFill>
                  <a:srgbClr val="7030A0"/>
                </a:solidFill>
              </a:rPr>
              <a:t>samozavest</a:t>
            </a:r>
            <a:endParaRPr dirty="0">
              <a:solidFill>
                <a:srgbClr val="7030A0"/>
              </a:solidFill>
            </a:endParaRPr>
          </a:p>
          <a:p>
            <a:pPr marL="0" indent="0" algn="r">
              <a:buNone/>
            </a:pPr>
            <a:r>
              <a:rPr dirty="0" err="1">
                <a:solidFill>
                  <a:srgbClr val="7030A0"/>
                </a:solidFill>
              </a:rPr>
              <a:t>Hvala</a:t>
            </a:r>
            <a:r>
              <a:rPr dirty="0">
                <a:solidFill>
                  <a:srgbClr val="7030A0"/>
                </a:solidFill>
              </a:rPr>
              <a:t> za </a:t>
            </a:r>
            <a:r>
              <a:rPr dirty="0" err="1">
                <a:solidFill>
                  <a:srgbClr val="7030A0"/>
                </a:solidFill>
              </a:rPr>
              <a:t>pozornost</a:t>
            </a:r>
            <a:r>
              <a:rPr dirty="0">
                <a:solidFill>
                  <a:srgbClr val="7030A0"/>
                </a:solidFill>
              </a:rPr>
              <a:t>!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6EBE5AB-42D6-D7BE-C6CF-8BF25BFA4D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7185"/>
          <a:stretch/>
        </p:blipFill>
        <p:spPr bwMode="auto">
          <a:xfrm>
            <a:off x="-1825348" y="3875089"/>
            <a:ext cx="7661807" cy="22510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nakokraki trikotnik 4">
            <a:extLst>
              <a:ext uri="{FF2B5EF4-FFF2-40B4-BE49-F238E27FC236}">
                <a16:creationId xmlns:a16="http://schemas.microsoft.com/office/drawing/2014/main" id="{42A651F9-8381-9E3A-B5A0-CE5C7CC745FB}"/>
              </a:ext>
            </a:extLst>
          </p:cNvPr>
          <p:cNvSpPr/>
          <p:nvPr/>
        </p:nvSpPr>
        <p:spPr>
          <a:xfrm>
            <a:off x="6400800" y="4057650"/>
            <a:ext cx="2518029" cy="2251075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7030A0"/>
              </a:gs>
              <a:gs pos="0">
                <a:srgbClr val="7030A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C4F4FF-A42A-7F37-4C27-7E9125BBB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7030A0"/>
                </a:solidFill>
              </a:rPr>
              <a:t>Viri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8417169-E47A-9687-9481-F427EE304BB3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sl-SI" sz="2000" dirty="0">
                <a:solidFill>
                  <a:srgbClr val="7030A0"/>
                </a:solidFill>
              </a:rPr>
              <a:t>Hornung</a:t>
            </a:r>
            <a:r>
              <a:rPr lang="en-US" sz="2000" dirty="0">
                <a:solidFill>
                  <a:srgbClr val="7030A0"/>
                </a:solidFill>
              </a:rPr>
              <a:t>, Eva. (2015). Continuing Professional Development of One-Person Librarians in Ireland: A Qualitative Study. Literacy Information and Computer Education Journal - LICEJ. 6. 1950-1955. 10.20533/licej.2040.2589.2015.0260. </a:t>
            </a:r>
            <a:endParaRPr lang="sl-SI" sz="2000" dirty="0">
              <a:solidFill>
                <a:srgbClr val="7030A0"/>
              </a:solidFill>
            </a:endParaRPr>
          </a:p>
          <a:p>
            <a:r>
              <a:rPr lang="sl-SI" sz="2000" i="0" u="none" strike="noStrike" baseline="0" dirty="0" err="1">
                <a:solidFill>
                  <a:srgbClr val="7030A0"/>
                </a:solidFill>
              </a:rPr>
              <a:t>Special</a:t>
            </a:r>
            <a:r>
              <a:rPr lang="sl-SI" sz="2000" i="0" u="none" strike="noStrike" baseline="0" dirty="0">
                <a:solidFill>
                  <a:srgbClr val="7030A0"/>
                </a:solidFill>
              </a:rPr>
              <a:t> </a:t>
            </a:r>
            <a:r>
              <a:rPr lang="sl-SI" sz="2000" i="0" u="none" strike="noStrike" baseline="0" dirty="0" err="1">
                <a:solidFill>
                  <a:srgbClr val="7030A0"/>
                </a:solidFill>
              </a:rPr>
              <a:t>Libraries</a:t>
            </a:r>
            <a:r>
              <a:rPr lang="sl-SI" sz="2000" i="0" u="none" strike="noStrike" baseline="0" dirty="0">
                <a:solidFill>
                  <a:srgbClr val="7030A0"/>
                </a:solidFill>
              </a:rPr>
              <a:t> </a:t>
            </a:r>
            <a:r>
              <a:rPr lang="sl-SI" sz="2000" i="0" u="none" strike="noStrike" baseline="0" dirty="0" err="1">
                <a:solidFill>
                  <a:srgbClr val="7030A0"/>
                </a:solidFill>
              </a:rPr>
              <a:t>Association</a:t>
            </a:r>
            <a:r>
              <a:rPr lang="sl-SI" sz="2000" i="0" u="none" strike="noStrike" baseline="0" dirty="0">
                <a:solidFill>
                  <a:srgbClr val="7030A0"/>
                </a:solidFill>
              </a:rPr>
              <a:t>. (2003). </a:t>
            </a:r>
            <a:r>
              <a:rPr lang="en-US" sz="2000" i="0" u="none" strike="noStrike" baseline="0" dirty="0">
                <a:solidFill>
                  <a:srgbClr val="7030A0"/>
                </a:solidFill>
              </a:rPr>
              <a:t>Competencies for Information Professionals of the 21st Century</a:t>
            </a:r>
            <a:r>
              <a:rPr lang="sl-SI" sz="2000" dirty="0">
                <a:solidFill>
                  <a:srgbClr val="7030A0"/>
                </a:solidFill>
              </a:rPr>
              <a:t>.</a:t>
            </a:r>
            <a:endParaRPr lang="sl-SI" sz="2000" i="0" u="none" strike="noStrike" baseline="0" dirty="0">
              <a:solidFill>
                <a:srgbClr val="7030A0"/>
              </a:solidFill>
            </a:endParaRPr>
          </a:p>
          <a:p>
            <a:r>
              <a:rPr lang="sl-SI" sz="2000" dirty="0">
                <a:solidFill>
                  <a:srgbClr val="7030A0"/>
                </a:solidFill>
              </a:rPr>
              <a:t>Kavčič, B., </a:t>
            </a:r>
            <a:r>
              <a:rPr lang="sl-SI" sz="2000" dirty="0" err="1">
                <a:solidFill>
                  <a:srgbClr val="7030A0"/>
                </a:solidFill>
              </a:rPr>
              <a:t>Bottazzo</a:t>
            </a:r>
            <a:r>
              <a:rPr lang="sl-SI" sz="2000" dirty="0">
                <a:solidFill>
                  <a:srgbClr val="7030A0"/>
                </a:solidFill>
              </a:rPr>
              <a:t>, V. in Golenko, D. (2023). </a:t>
            </a:r>
            <a:r>
              <a:rPr lang="sl-SI" sz="2000" i="0" dirty="0" err="1">
                <a:solidFill>
                  <a:srgbClr val="7030A0"/>
                </a:solidFill>
                <a:effectLst/>
              </a:rPr>
              <a:t>Kompetencije</a:t>
            </a:r>
            <a:r>
              <a:rPr lang="sl-SI" sz="2000" i="0" dirty="0">
                <a:solidFill>
                  <a:srgbClr val="7030A0"/>
                </a:solidFill>
                <a:effectLst/>
              </a:rPr>
              <a:t> </a:t>
            </a:r>
            <a:r>
              <a:rPr lang="sl-SI" sz="2000" i="0" dirty="0" err="1">
                <a:solidFill>
                  <a:srgbClr val="7030A0"/>
                </a:solidFill>
                <a:effectLst/>
              </a:rPr>
              <a:t>knjižničara</a:t>
            </a:r>
            <a:r>
              <a:rPr lang="sl-SI" sz="2000" i="0" dirty="0">
                <a:solidFill>
                  <a:srgbClr val="7030A0"/>
                </a:solidFill>
                <a:effectLst/>
              </a:rPr>
              <a:t> u </a:t>
            </a:r>
            <a:r>
              <a:rPr lang="sl-SI" sz="2000" i="0" dirty="0" err="1">
                <a:solidFill>
                  <a:srgbClr val="7030A0"/>
                </a:solidFill>
                <a:effectLst/>
              </a:rPr>
              <a:t>specijalnima</a:t>
            </a:r>
            <a:r>
              <a:rPr lang="sl-SI" sz="2000" i="0" dirty="0">
                <a:solidFill>
                  <a:srgbClr val="7030A0"/>
                </a:solidFill>
                <a:effectLst/>
              </a:rPr>
              <a:t> knjižnicama u 21. </a:t>
            </a:r>
            <a:r>
              <a:rPr lang="sl-SI" sz="2000" i="0" dirty="0" err="1">
                <a:solidFill>
                  <a:srgbClr val="7030A0"/>
                </a:solidFill>
                <a:effectLst/>
              </a:rPr>
              <a:t>stoljeću</a:t>
            </a:r>
            <a:r>
              <a:rPr lang="sl-SI" sz="2000" i="0" dirty="0">
                <a:solidFill>
                  <a:srgbClr val="7030A0"/>
                </a:solidFill>
                <a:effectLst/>
              </a:rPr>
              <a:t> : pilot </a:t>
            </a:r>
            <a:r>
              <a:rPr lang="sl-SI" sz="2000" i="0" dirty="0" err="1">
                <a:solidFill>
                  <a:srgbClr val="7030A0"/>
                </a:solidFill>
                <a:effectLst/>
              </a:rPr>
              <a:t>studija</a:t>
            </a:r>
            <a:r>
              <a:rPr lang="sl-SI" sz="2000" i="0" dirty="0">
                <a:solidFill>
                  <a:srgbClr val="7030A0"/>
                </a:solidFill>
                <a:effectLst/>
              </a:rPr>
              <a:t> u Sloveniji i </a:t>
            </a:r>
            <a:r>
              <a:rPr lang="sl-SI" sz="2000" i="0" dirty="0" err="1">
                <a:solidFill>
                  <a:srgbClr val="7030A0"/>
                </a:solidFill>
                <a:effectLst/>
              </a:rPr>
              <a:t>Hrvatskoj</a:t>
            </a:r>
            <a:r>
              <a:rPr lang="sl-SI" sz="2000" i="0" dirty="0">
                <a:solidFill>
                  <a:srgbClr val="7030A0"/>
                </a:solidFill>
                <a:effectLst/>
              </a:rPr>
              <a:t> = </a:t>
            </a:r>
            <a:r>
              <a:rPr lang="sl-SI" sz="2000" i="0" dirty="0" err="1">
                <a:solidFill>
                  <a:srgbClr val="7030A0"/>
                </a:solidFill>
                <a:effectLst/>
              </a:rPr>
              <a:t>Competencies</a:t>
            </a:r>
            <a:r>
              <a:rPr lang="sl-SI" sz="2000" i="0" dirty="0">
                <a:solidFill>
                  <a:srgbClr val="7030A0"/>
                </a:solidFill>
                <a:effectLst/>
              </a:rPr>
              <a:t> </a:t>
            </a:r>
            <a:r>
              <a:rPr lang="sl-SI" sz="2000" i="0" dirty="0" err="1">
                <a:solidFill>
                  <a:srgbClr val="7030A0"/>
                </a:solidFill>
                <a:effectLst/>
              </a:rPr>
              <a:t>for</a:t>
            </a:r>
            <a:r>
              <a:rPr lang="sl-SI" sz="2000" i="0" dirty="0">
                <a:solidFill>
                  <a:srgbClr val="7030A0"/>
                </a:solidFill>
                <a:effectLst/>
              </a:rPr>
              <a:t> </a:t>
            </a:r>
            <a:r>
              <a:rPr lang="sl-SI" sz="2000" i="0" dirty="0" err="1">
                <a:solidFill>
                  <a:srgbClr val="7030A0"/>
                </a:solidFill>
                <a:effectLst/>
              </a:rPr>
              <a:t>library</a:t>
            </a:r>
            <a:r>
              <a:rPr lang="sl-SI" sz="2000" i="0" dirty="0">
                <a:solidFill>
                  <a:srgbClr val="7030A0"/>
                </a:solidFill>
                <a:effectLst/>
              </a:rPr>
              <a:t> </a:t>
            </a:r>
            <a:r>
              <a:rPr lang="sl-SI" sz="2000" i="0" dirty="0" err="1">
                <a:solidFill>
                  <a:srgbClr val="7030A0"/>
                </a:solidFill>
                <a:effectLst/>
              </a:rPr>
              <a:t>information</a:t>
            </a:r>
            <a:r>
              <a:rPr lang="sl-SI" sz="2000" i="0" dirty="0">
                <a:solidFill>
                  <a:srgbClr val="7030A0"/>
                </a:solidFill>
                <a:effectLst/>
              </a:rPr>
              <a:t> </a:t>
            </a:r>
            <a:r>
              <a:rPr lang="sl-SI" sz="2000" i="0" dirty="0" err="1">
                <a:solidFill>
                  <a:srgbClr val="7030A0"/>
                </a:solidFill>
                <a:effectLst/>
              </a:rPr>
              <a:t>specialists</a:t>
            </a:r>
            <a:r>
              <a:rPr lang="sl-SI" sz="2000" i="0" dirty="0">
                <a:solidFill>
                  <a:srgbClr val="7030A0"/>
                </a:solidFill>
                <a:effectLst/>
              </a:rPr>
              <a:t> in </a:t>
            </a:r>
            <a:r>
              <a:rPr lang="sl-SI" sz="2000" i="0" dirty="0" err="1">
                <a:solidFill>
                  <a:srgbClr val="7030A0"/>
                </a:solidFill>
                <a:effectLst/>
              </a:rPr>
              <a:t>the</a:t>
            </a:r>
            <a:r>
              <a:rPr lang="sl-SI" sz="2000" i="0" dirty="0">
                <a:solidFill>
                  <a:srgbClr val="7030A0"/>
                </a:solidFill>
                <a:effectLst/>
              </a:rPr>
              <a:t> </a:t>
            </a:r>
            <a:r>
              <a:rPr lang="sl-SI" sz="2000" i="0" dirty="0" err="1">
                <a:solidFill>
                  <a:srgbClr val="7030A0"/>
                </a:solidFill>
                <a:effectLst/>
              </a:rPr>
              <a:t>special</a:t>
            </a:r>
            <a:r>
              <a:rPr lang="sl-SI" sz="2000" i="0" dirty="0">
                <a:solidFill>
                  <a:srgbClr val="7030A0"/>
                </a:solidFill>
                <a:effectLst/>
              </a:rPr>
              <a:t> </a:t>
            </a:r>
            <a:r>
              <a:rPr lang="sl-SI" sz="2000" i="0" dirty="0" err="1">
                <a:solidFill>
                  <a:srgbClr val="7030A0"/>
                </a:solidFill>
                <a:effectLst/>
              </a:rPr>
              <a:t>libraries</a:t>
            </a:r>
            <a:r>
              <a:rPr lang="sl-SI" sz="2000" i="0" dirty="0">
                <a:solidFill>
                  <a:srgbClr val="7030A0"/>
                </a:solidFill>
                <a:effectLst/>
              </a:rPr>
              <a:t> of </a:t>
            </a:r>
            <a:r>
              <a:rPr lang="sl-SI" sz="2000" i="0" dirty="0" err="1">
                <a:solidFill>
                  <a:srgbClr val="7030A0"/>
                </a:solidFill>
                <a:effectLst/>
              </a:rPr>
              <a:t>the</a:t>
            </a:r>
            <a:r>
              <a:rPr lang="sl-SI" sz="2000" i="0" dirty="0">
                <a:solidFill>
                  <a:srgbClr val="7030A0"/>
                </a:solidFill>
                <a:effectLst/>
              </a:rPr>
              <a:t> 21st </a:t>
            </a:r>
            <a:r>
              <a:rPr lang="sl-SI" sz="2000" i="0" dirty="0" err="1">
                <a:solidFill>
                  <a:srgbClr val="7030A0"/>
                </a:solidFill>
                <a:effectLst/>
              </a:rPr>
              <a:t>century</a:t>
            </a:r>
            <a:r>
              <a:rPr lang="sl-SI" sz="2000" i="0" dirty="0">
                <a:solidFill>
                  <a:srgbClr val="7030A0"/>
                </a:solidFill>
                <a:effectLst/>
              </a:rPr>
              <a:t> : pilot </a:t>
            </a:r>
            <a:r>
              <a:rPr lang="sl-SI" sz="2000" i="0" dirty="0" err="1">
                <a:solidFill>
                  <a:srgbClr val="7030A0"/>
                </a:solidFill>
                <a:effectLst/>
              </a:rPr>
              <a:t>study</a:t>
            </a:r>
            <a:r>
              <a:rPr lang="sl-SI" sz="2000" i="0" dirty="0">
                <a:solidFill>
                  <a:srgbClr val="7030A0"/>
                </a:solidFill>
                <a:effectLst/>
              </a:rPr>
              <a:t> in </a:t>
            </a:r>
            <a:r>
              <a:rPr lang="sl-SI" sz="2000" i="0" dirty="0" err="1">
                <a:solidFill>
                  <a:srgbClr val="7030A0"/>
                </a:solidFill>
                <a:effectLst/>
              </a:rPr>
              <a:t>the</a:t>
            </a:r>
            <a:r>
              <a:rPr lang="sl-SI" sz="2000" i="0" dirty="0">
                <a:solidFill>
                  <a:srgbClr val="7030A0"/>
                </a:solidFill>
                <a:effectLst/>
              </a:rPr>
              <a:t> </a:t>
            </a:r>
            <a:r>
              <a:rPr lang="sl-SI" sz="2000" i="0" dirty="0" err="1">
                <a:solidFill>
                  <a:srgbClr val="7030A0"/>
                </a:solidFill>
                <a:effectLst/>
              </a:rPr>
              <a:t>Republic</a:t>
            </a:r>
            <a:r>
              <a:rPr lang="sl-SI" sz="2000" i="0" dirty="0">
                <a:solidFill>
                  <a:srgbClr val="7030A0"/>
                </a:solidFill>
                <a:effectLst/>
              </a:rPr>
              <a:t> </a:t>
            </a:r>
            <a:r>
              <a:rPr lang="sl-SI" sz="2000" i="0" dirty="0" err="1">
                <a:solidFill>
                  <a:srgbClr val="7030A0"/>
                </a:solidFill>
                <a:effectLst/>
              </a:rPr>
              <a:t>Slovenia</a:t>
            </a:r>
            <a:r>
              <a:rPr lang="sl-SI" sz="2000" i="0" dirty="0">
                <a:solidFill>
                  <a:srgbClr val="7030A0"/>
                </a:solidFill>
                <a:effectLst/>
              </a:rPr>
              <a:t> </a:t>
            </a:r>
            <a:r>
              <a:rPr lang="sl-SI" sz="2000" i="0" dirty="0" err="1">
                <a:solidFill>
                  <a:srgbClr val="7030A0"/>
                </a:solidFill>
                <a:effectLst/>
              </a:rPr>
              <a:t>and</a:t>
            </a:r>
            <a:r>
              <a:rPr lang="sl-SI" sz="2000" i="0" dirty="0">
                <a:solidFill>
                  <a:srgbClr val="7030A0"/>
                </a:solidFill>
                <a:effectLst/>
              </a:rPr>
              <a:t> </a:t>
            </a:r>
            <a:r>
              <a:rPr lang="sl-SI" sz="2000" i="0" dirty="0" err="1">
                <a:solidFill>
                  <a:srgbClr val="7030A0"/>
                </a:solidFill>
                <a:effectLst/>
              </a:rPr>
              <a:t>the</a:t>
            </a:r>
            <a:r>
              <a:rPr lang="sl-SI" sz="2000" i="0" dirty="0">
                <a:solidFill>
                  <a:srgbClr val="7030A0"/>
                </a:solidFill>
                <a:effectLst/>
              </a:rPr>
              <a:t> </a:t>
            </a:r>
            <a:r>
              <a:rPr lang="sl-SI" sz="2000" i="0" dirty="0" err="1">
                <a:solidFill>
                  <a:srgbClr val="7030A0"/>
                </a:solidFill>
                <a:effectLst/>
              </a:rPr>
              <a:t>Republic</a:t>
            </a:r>
            <a:r>
              <a:rPr lang="sl-SI" sz="2000" i="0" dirty="0">
                <a:solidFill>
                  <a:srgbClr val="7030A0"/>
                </a:solidFill>
                <a:effectLst/>
              </a:rPr>
              <a:t> of </a:t>
            </a:r>
            <a:r>
              <a:rPr lang="sl-SI" sz="2000" i="0" dirty="0" err="1">
                <a:solidFill>
                  <a:srgbClr val="7030A0"/>
                </a:solidFill>
                <a:effectLst/>
              </a:rPr>
              <a:t>Croatia</a:t>
            </a:r>
            <a:r>
              <a:rPr lang="sl-SI" sz="2000" i="0" dirty="0">
                <a:solidFill>
                  <a:srgbClr val="7030A0"/>
                </a:solidFill>
                <a:effectLst/>
              </a:rPr>
              <a:t>. </a:t>
            </a:r>
            <a:r>
              <a:rPr lang="sl-SI" sz="2000" i="0" u="none" strike="noStrike" dirty="0">
                <a:solidFill>
                  <a:srgbClr val="0000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18. dani </a:t>
            </a:r>
            <a:r>
              <a:rPr lang="sl-SI" sz="2000" i="0" u="none" strike="noStrike" dirty="0" err="1">
                <a:solidFill>
                  <a:srgbClr val="0000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specijalnih</a:t>
            </a:r>
            <a:r>
              <a:rPr lang="sl-SI" sz="2000" i="0" u="none" strike="noStrike" dirty="0">
                <a:solidFill>
                  <a:srgbClr val="0000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 </a:t>
            </a:r>
            <a:r>
              <a:rPr lang="sl-SI" sz="2000" i="0" u="none" strike="noStrike" dirty="0" err="1">
                <a:solidFill>
                  <a:srgbClr val="0000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visokoškolskih</a:t>
            </a:r>
            <a:r>
              <a:rPr lang="sl-SI" sz="2000" i="0" u="none" strike="noStrike" dirty="0">
                <a:solidFill>
                  <a:srgbClr val="0000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knjižnica, </a:t>
            </a:r>
            <a:r>
              <a:rPr lang="sl-SI" sz="2000" i="0" u="none" strike="noStrike" dirty="0" err="1">
                <a:solidFill>
                  <a:srgbClr val="0000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Lovran</a:t>
            </a:r>
            <a:r>
              <a:rPr lang="sl-SI" sz="2000" i="0" u="none" strike="noStrike" dirty="0">
                <a:solidFill>
                  <a:srgbClr val="0000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31. </a:t>
            </a:r>
            <a:r>
              <a:rPr lang="sl-SI" sz="2000" i="0" u="none" strike="noStrike" dirty="0" err="1">
                <a:solidFill>
                  <a:srgbClr val="0000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svibnja</a:t>
            </a:r>
            <a:r>
              <a:rPr lang="sl-SI" sz="2000" i="0" u="none" strike="noStrike" dirty="0">
                <a:solidFill>
                  <a:srgbClr val="0000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- 3. </a:t>
            </a:r>
            <a:r>
              <a:rPr lang="sl-SI" sz="2000" i="0" u="none" strike="noStrike" dirty="0" err="1">
                <a:solidFill>
                  <a:srgbClr val="0000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lipnja</a:t>
            </a:r>
            <a:r>
              <a:rPr lang="sl-SI" sz="2000" i="0" u="none" strike="noStrike" dirty="0">
                <a:solidFill>
                  <a:srgbClr val="0000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2023. [Elektronski vir] : programska knjižica = 18th </a:t>
            </a:r>
            <a:r>
              <a:rPr lang="sl-SI" sz="2000" i="0" u="none" strike="noStrike" dirty="0" err="1">
                <a:solidFill>
                  <a:srgbClr val="0000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Special</a:t>
            </a:r>
            <a:r>
              <a:rPr lang="sl-SI" sz="2000" i="0" u="none" strike="noStrike" dirty="0">
                <a:solidFill>
                  <a:srgbClr val="0000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000" i="0" u="none" strike="noStrike" dirty="0" err="1">
                <a:solidFill>
                  <a:srgbClr val="0000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sl-SI" sz="2000" i="0" u="none" strike="noStrike" dirty="0">
                <a:solidFill>
                  <a:srgbClr val="0000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000" i="0" u="none" strike="noStrike" dirty="0" err="1">
                <a:solidFill>
                  <a:srgbClr val="0000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academic</a:t>
            </a:r>
            <a:r>
              <a:rPr lang="sl-SI" sz="2000" i="0" u="none" strike="noStrike" dirty="0">
                <a:solidFill>
                  <a:srgbClr val="0000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000" i="0" u="none" strike="noStrike" dirty="0" err="1">
                <a:solidFill>
                  <a:srgbClr val="0000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libraries</a:t>
            </a:r>
            <a:r>
              <a:rPr lang="sl-SI" sz="2000" i="0" u="none" strike="noStrike" dirty="0">
                <a:solidFill>
                  <a:srgbClr val="0000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000" i="0" u="none" strike="noStrike" dirty="0" err="1">
                <a:solidFill>
                  <a:srgbClr val="0000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conference</a:t>
            </a:r>
            <a:r>
              <a:rPr lang="sl-SI" sz="2000" i="0" u="none" strike="noStrike" dirty="0">
                <a:solidFill>
                  <a:srgbClr val="0000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sl-SI" sz="2000" i="0" u="none" strike="noStrike" dirty="0" err="1">
                <a:solidFill>
                  <a:srgbClr val="0000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Lovran</a:t>
            </a:r>
            <a:r>
              <a:rPr lang="sl-SI" sz="2000" i="0" u="none" strike="noStrike" dirty="0">
                <a:solidFill>
                  <a:srgbClr val="0000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sl-SI" sz="2000" i="0" u="none" strike="noStrike" dirty="0" err="1">
                <a:solidFill>
                  <a:srgbClr val="0000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May</a:t>
            </a:r>
            <a:r>
              <a:rPr lang="sl-SI" sz="2000" i="0" u="none" strike="noStrike" dirty="0">
                <a:solidFill>
                  <a:srgbClr val="0000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31st - </a:t>
            </a:r>
            <a:r>
              <a:rPr lang="sl-SI" sz="2000" i="0" u="none" strike="noStrike" dirty="0" err="1">
                <a:solidFill>
                  <a:srgbClr val="0000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June</a:t>
            </a:r>
            <a:r>
              <a:rPr lang="sl-SI" sz="2000" i="0" u="none" strike="noStrike" dirty="0">
                <a:solidFill>
                  <a:srgbClr val="0000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3rd 2023 : </a:t>
            </a:r>
            <a:r>
              <a:rPr lang="sl-SI" sz="2000" i="0" u="none" strike="noStrike" dirty="0" err="1">
                <a:solidFill>
                  <a:srgbClr val="0000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</a:t>
            </a:r>
            <a:r>
              <a:rPr lang="sl-SI" sz="2000" i="0" u="none" strike="noStrike" dirty="0">
                <a:solidFill>
                  <a:srgbClr val="0000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of </a:t>
            </a:r>
            <a:r>
              <a:rPr lang="sl-SI" sz="2000" i="0" u="none" strike="noStrike" dirty="0" err="1">
                <a:solidFill>
                  <a:srgbClr val="0000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abstract</a:t>
            </a:r>
            <a:r>
              <a:rPr lang="sl-SI" sz="2000" i="0" u="none" strike="noStrike" dirty="0">
                <a:solidFill>
                  <a:srgbClr val="7030A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endParaRPr lang="sl-SI" sz="2000" dirty="0">
              <a:solidFill>
                <a:srgbClr val="7030A0"/>
              </a:solidFill>
            </a:endParaRPr>
          </a:p>
        </p:txBody>
      </p:sp>
      <p:sp>
        <p:nvSpPr>
          <p:cNvPr id="4" name="Enakokraki trikotnik 3">
            <a:extLst>
              <a:ext uri="{FF2B5EF4-FFF2-40B4-BE49-F238E27FC236}">
                <a16:creationId xmlns:a16="http://schemas.microsoft.com/office/drawing/2014/main" id="{32FA7D4F-2D09-1117-ADF7-32051E465096}"/>
              </a:ext>
            </a:extLst>
          </p:cNvPr>
          <p:cNvSpPr/>
          <p:nvPr/>
        </p:nvSpPr>
        <p:spPr>
          <a:xfrm>
            <a:off x="7477125" y="5667375"/>
            <a:ext cx="1441704" cy="641350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7030A0"/>
              </a:gs>
              <a:gs pos="0">
                <a:srgbClr val="7030A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EC99A62-A36B-9859-B854-77A5F1B51B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7185"/>
          <a:stretch/>
        </p:blipFill>
        <p:spPr bwMode="auto">
          <a:xfrm>
            <a:off x="6681152" y="407988"/>
            <a:ext cx="2982595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7D02DA9-4D0D-79B9-9364-AF84367BEC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7185"/>
          <a:stretch/>
        </p:blipFill>
        <p:spPr bwMode="auto">
          <a:xfrm>
            <a:off x="-167323" y="407988"/>
            <a:ext cx="2982595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6023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 descr="Slika, ki vsebuje besede vzorec, kvadrat, oblikovanje, piksel&#10;&#10;Vsebina, ustvarjena z umetno inteligenco, morda ni pravilna.">
            <a:extLst>
              <a:ext uri="{FF2B5EF4-FFF2-40B4-BE49-F238E27FC236}">
                <a16:creationId xmlns:a16="http://schemas.microsoft.com/office/drawing/2014/main" id="{3182551D-FB3A-7A9D-3DCD-F2BBAB61B8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165531"/>
            <a:ext cx="2840762" cy="2840762"/>
          </a:xfrm>
        </p:spPr>
      </p:pic>
      <p:sp>
        <p:nvSpPr>
          <p:cNvPr id="9" name="Označba mesta vsebine 8">
            <a:extLst>
              <a:ext uri="{FF2B5EF4-FFF2-40B4-BE49-F238E27FC236}">
                <a16:creationId xmlns:a16="http://schemas.microsoft.com/office/drawing/2014/main" id="{037D20A3-0BEE-6E84-4BEF-95B0E3B2A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1" y="3006293"/>
            <a:ext cx="3352800" cy="33659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sl-SI" sz="4300" b="1" dirty="0">
                <a:solidFill>
                  <a:srgbClr val="7030A0"/>
                </a:solidFill>
              </a:rPr>
              <a:t>Anketa o </a:t>
            </a:r>
          </a:p>
          <a:p>
            <a:pPr marL="0" indent="0" algn="ctr">
              <a:buNone/>
            </a:pPr>
            <a:r>
              <a:rPr lang="sl-SI" sz="4300" b="1" dirty="0">
                <a:solidFill>
                  <a:srgbClr val="7030A0"/>
                </a:solidFill>
              </a:rPr>
              <a:t>Dnevu specialnih knjižnic</a:t>
            </a:r>
          </a:p>
          <a:p>
            <a:pPr marL="0" indent="0" algn="ctr">
              <a:buNone/>
            </a:pPr>
            <a:r>
              <a:rPr lang="sl-SI" sz="4300" b="1" dirty="0">
                <a:solidFill>
                  <a:srgbClr val="7030A0"/>
                </a:solidFill>
              </a:rPr>
              <a:t>2025</a:t>
            </a:r>
          </a:p>
          <a:p>
            <a:pPr marL="0" indent="0" algn="ctr">
              <a:buNone/>
            </a:pPr>
            <a:r>
              <a:rPr lang="sl-SI" sz="1900" dirty="0">
                <a:solidFill>
                  <a:srgbClr val="7030A0"/>
                </a:solidFill>
              </a:rPr>
              <a:t>Hvala za sodelovanje!</a:t>
            </a:r>
          </a:p>
          <a:p>
            <a:pPr marL="0" indent="0" algn="ctr">
              <a:buNone/>
            </a:pPr>
            <a:r>
              <a:rPr lang="sl-SI" sz="1900" dirty="0">
                <a:solidFill>
                  <a:srgbClr val="7030A0"/>
                </a:solidFill>
              </a:rPr>
              <a:t>IO SSK pri ZBDS</a:t>
            </a:r>
          </a:p>
        </p:txBody>
      </p:sp>
      <p:pic>
        <p:nvPicPr>
          <p:cNvPr id="11" name="Slika 10" descr="Slika, ki vsebuje besede besedilo, človeški obraz, risanka, oseba&#10;&#10;Vsebina, ustvarjena z umetno inteligenco, morda ni pravilna.">
            <a:extLst>
              <a:ext uri="{FF2B5EF4-FFF2-40B4-BE49-F238E27FC236}">
                <a16:creationId xmlns:a16="http://schemas.microsoft.com/office/drawing/2014/main" id="{1E04D620-38E3-C22F-856C-84BF8A931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165531"/>
            <a:ext cx="5114925" cy="455886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4C0EBC6D-C836-D1F6-77CE-4D7239782A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47989"/>
          <a:stretch/>
        </p:blipFill>
        <p:spPr bwMode="auto">
          <a:xfrm>
            <a:off x="4080827" y="4724400"/>
            <a:ext cx="4573270" cy="24009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9367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solidFill>
                  <a:srgbClr val="7030A0"/>
                </a:solidFill>
              </a:rPr>
              <a:t>Zakaj</a:t>
            </a:r>
            <a:r>
              <a:rPr dirty="0">
                <a:solidFill>
                  <a:srgbClr val="7030A0"/>
                </a:solidFill>
              </a:rPr>
              <a:t> so </a:t>
            </a:r>
            <a:r>
              <a:rPr dirty="0" err="1">
                <a:solidFill>
                  <a:srgbClr val="7030A0"/>
                </a:solidFill>
              </a:rPr>
              <a:t>kompetence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ključne</a:t>
            </a:r>
            <a:r>
              <a:rPr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19050">
            <a:solidFill>
              <a:schemeClr val="tx1"/>
            </a:solidFill>
          </a:ln>
        </p:spPr>
        <p:txBody>
          <a:bodyPr/>
          <a:lstStyle/>
          <a:p>
            <a:endParaRPr lang="sl-SI" dirty="0">
              <a:solidFill>
                <a:srgbClr val="7030A0"/>
              </a:solidFill>
            </a:endParaRPr>
          </a:p>
          <a:p>
            <a:r>
              <a:rPr lang="sl-SI" dirty="0">
                <a:solidFill>
                  <a:srgbClr val="7030A0"/>
                </a:solidFill>
              </a:rPr>
              <a:t>Prenos težišča iz zbirke na knjižničarja</a:t>
            </a:r>
          </a:p>
          <a:p>
            <a:r>
              <a:rPr dirty="0" err="1">
                <a:solidFill>
                  <a:srgbClr val="7030A0"/>
                </a:solidFill>
              </a:rPr>
              <a:t>Personalizirane</a:t>
            </a:r>
            <a:r>
              <a:rPr dirty="0">
                <a:solidFill>
                  <a:srgbClr val="7030A0"/>
                </a:solidFill>
              </a:rPr>
              <a:t>, </a:t>
            </a:r>
            <a:r>
              <a:rPr dirty="0" err="1">
                <a:solidFill>
                  <a:srgbClr val="7030A0"/>
                </a:solidFill>
              </a:rPr>
              <a:t>odzivne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storitve</a:t>
            </a:r>
            <a:endParaRPr dirty="0">
              <a:solidFill>
                <a:srgbClr val="7030A0"/>
              </a:solidFill>
            </a:endParaRPr>
          </a:p>
          <a:p>
            <a:r>
              <a:rPr dirty="0" err="1">
                <a:solidFill>
                  <a:srgbClr val="7030A0"/>
                </a:solidFill>
              </a:rPr>
              <a:t>Zmožnost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pretvorbe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podatkov</a:t>
            </a:r>
            <a:r>
              <a:rPr dirty="0">
                <a:solidFill>
                  <a:srgbClr val="7030A0"/>
                </a:solidFill>
              </a:rPr>
              <a:t> v </a:t>
            </a:r>
            <a:r>
              <a:rPr dirty="0" err="1">
                <a:solidFill>
                  <a:srgbClr val="7030A0"/>
                </a:solidFill>
              </a:rPr>
              <a:t>znanje</a:t>
            </a:r>
            <a:endParaRPr lang="sl-SI" dirty="0">
              <a:solidFill>
                <a:srgbClr val="7030A0"/>
              </a:solidFill>
            </a:endParaRPr>
          </a:p>
          <a:p>
            <a:r>
              <a:rPr lang="sl-SI" dirty="0">
                <a:solidFill>
                  <a:srgbClr val="7030A0"/>
                </a:solidFill>
              </a:rPr>
              <a:t>Knjižničar kot "strateško orodje" </a:t>
            </a:r>
          </a:p>
          <a:p>
            <a:endParaRPr dirty="0">
              <a:solidFill>
                <a:srgbClr val="7030A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3415521-B815-EBBE-3277-A25531C7C2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7185"/>
          <a:stretch/>
        </p:blipFill>
        <p:spPr bwMode="auto">
          <a:xfrm>
            <a:off x="6966902" y="274638"/>
            <a:ext cx="2982595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nakokraki trikotnik 5">
            <a:extLst>
              <a:ext uri="{FF2B5EF4-FFF2-40B4-BE49-F238E27FC236}">
                <a16:creationId xmlns:a16="http://schemas.microsoft.com/office/drawing/2014/main" id="{D5F46253-28D6-A18A-0CE1-EAD0CEC80A3E}"/>
              </a:ext>
            </a:extLst>
          </p:cNvPr>
          <p:cNvSpPr/>
          <p:nvPr/>
        </p:nvSpPr>
        <p:spPr>
          <a:xfrm>
            <a:off x="6115050" y="3638550"/>
            <a:ext cx="2803779" cy="2670175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7030A0"/>
              </a:gs>
              <a:gs pos="0">
                <a:srgbClr val="7030A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err="1">
                <a:solidFill>
                  <a:srgbClr val="7030A0"/>
                </a:solidFill>
              </a:rPr>
              <a:t>Kaj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pomeni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lang="sl-SI" dirty="0">
                <a:solidFill>
                  <a:srgbClr val="7030A0"/>
                </a:solidFill>
              </a:rPr>
              <a:t>biti „</a:t>
            </a:r>
            <a:r>
              <a:rPr dirty="0" err="1">
                <a:solidFill>
                  <a:srgbClr val="7030A0"/>
                </a:solidFill>
              </a:rPr>
              <a:t>kompetenten</a:t>
            </a:r>
            <a:r>
              <a:rPr lang="sl-SI" dirty="0">
                <a:solidFill>
                  <a:srgbClr val="7030A0"/>
                </a:solidFill>
              </a:rPr>
              <a:t> specialni knjižničar"</a:t>
            </a:r>
            <a:r>
              <a:rPr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dirty="0" err="1">
                <a:solidFill>
                  <a:srgbClr val="7030A0"/>
                </a:solidFill>
              </a:rPr>
              <a:t>Analitično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razmišljanje</a:t>
            </a:r>
            <a:r>
              <a:rPr dirty="0">
                <a:solidFill>
                  <a:srgbClr val="7030A0"/>
                </a:solidFill>
              </a:rPr>
              <a:t> </a:t>
            </a:r>
            <a:endParaRPr lang="sl-SI" dirty="0">
              <a:solidFill>
                <a:srgbClr val="7030A0"/>
              </a:solidFill>
            </a:endParaRPr>
          </a:p>
          <a:p>
            <a:r>
              <a:rPr lang="sl-SI" dirty="0">
                <a:solidFill>
                  <a:srgbClr val="7030A0"/>
                </a:solidFill>
              </a:rPr>
              <a:t>Upravljanje znanja</a:t>
            </a:r>
          </a:p>
          <a:p>
            <a:r>
              <a:rPr lang="sl-SI" dirty="0">
                <a:solidFill>
                  <a:srgbClr val="7030A0"/>
                </a:solidFill>
              </a:rPr>
              <a:t>Agilno upravljanje</a:t>
            </a:r>
          </a:p>
          <a:p>
            <a:r>
              <a:rPr lang="sl-SI" dirty="0">
                <a:solidFill>
                  <a:srgbClr val="7030A0"/>
                </a:solidFill>
              </a:rPr>
              <a:t>Razumevanje </a:t>
            </a:r>
            <a:r>
              <a:rPr dirty="0" err="1">
                <a:solidFill>
                  <a:srgbClr val="7030A0"/>
                </a:solidFill>
              </a:rPr>
              <a:t>znanstven</a:t>
            </a:r>
            <a:r>
              <a:rPr lang="sl-SI" dirty="0">
                <a:solidFill>
                  <a:srgbClr val="7030A0"/>
                </a:solidFill>
              </a:rPr>
              <a:t>ih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metodologij</a:t>
            </a:r>
            <a:endParaRPr dirty="0">
              <a:solidFill>
                <a:srgbClr val="7030A0"/>
              </a:solidFill>
            </a:endParaRPr>
          </a:p>
          <a:p>
            <a:r>
              <a:rPr dirty="0" err="1">
                <a:solidFill>
                  <a:srgbClr val="7030A0"/>
                </a:solidFill>
              </a:rPr>
              <a:t>Komunikacija</a:t>
            </a:r>
            <a:r>
              <a:rPr dirty="0">
                <a:solidFill>
                  <a:srgbClr val="7030A0"/>
                </a:solidFill>
              </a:rPr>
              <a:t> s </a:t>
            </a:r>
            <a:r>
              <a:rPr dirty="0" err="1">
                <a:solidFill>
                  <a:srgbClr val="7030A0"/>
                </a:solidFill>
              </a:rPr>
              <a:t>stroko</a:t>
            </a:r>
            <a:r>
              <a:rPr dirty="0">
                <a:solidFill>
                  <a:srgbClr val="7030A0"/>
                </a:solidFill>
              </a:rPr>
              <a:t> in </a:t>
            </a:r>
            <a:r>
              <a:rPr dirty="0" err="1">
                <a:solidFill>
                  <a:srgbClr val="7030A0"/>
                </a:solidFill>
              </a:rPr>
              <a:t>vodstvom</a:t>
            </a:r>
            <a:endParaRPr dirty="0">
              <a:solidFill>
                <a:srgbClr val="7030A0"/>
              </a:solidFill>
            </a:endParaRPr>
          </a:p>
          <a:p>
            <a:r>
              <a:rPr dirty="0" err="1">
                <a:solidFill>
                  <a:srgbClr val="7030A0"/>
                </a:solidFill>
              </a:rPr>
              <a:t>Tehnološka</a:t>
            </a:r>
            <a:r>
              <a:rPr dirty="0">
                <a:solidFill>
                  <a:srgbClr val="7030A0"/>
                </a:solidFill>
              </a:rPr>
              <a:t> in </a:t>
            </a:r>
            <a:r>
              <a:rPr dirty="0" err="1">
                <a:solidFill>
                  <a:srgbClr val="7030A0"/>
                </a:solidFill>
              </a:rPr>
              <a:t>podatkovna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pismenost</a:t>
            </a:r>
            <a:endParaRPr lang="sl-SI" dirty="0">
              <a:solidFill>
                <a:srgbClr val="7030A0"/>
              </a:solidFill>
            </a:endParaRPr>
          </a:p>
          <a:p>
            <a:endParaRPr dirty="0">
              <a:solidFill>
                <a:srgbClr val="7030A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04CB5D0-4067-A922-476F-F862649335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7185"/>
          <a:stretch/>
        </p:blipFill>
        <p:spPr bwMode="auto">
          <a:xfrm>
            <a:off x="6652577" y="979488"/>
            <a:ext cx="2982595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nakokraki trikotnik 4">
            <a:extLst>
              <a:ext uri="{FF2B5EF4-FFF2-40B4-BE49-F238E27FC236}">
                <a16:creationId xmlns:a16="http://schemas.microsoft.com/office/drawing/2014/main" id="{D168DD0C-2686-5E43-8E7F-0CF2778FE76A}"/>
              </a:ext>
            </a:extLst>
          </p:cNvPr>
          <p:cNvSpPr/>
          <p:nvPr/>
        </p:nvSpPr>
        <p:spPr>
          <a:xfrm>
            <a:off x="6486525" y="4057650"/>
            <a:ext cx="2432304" cy="2251075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7030A0"/>
              </a:gs>
              <a:gs pos="0">
                <a:srgbClr val="7030A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6F22DC-81B7-0422-E2E4-BB587659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solidFill>
                  <a:srgbClr val="7030A0"/>
                </a:solidFill>
              </a:rPr>
              <a:t>Kontinuiran profesionalni razvoj in </a:t>
            </a:r>
            <a:r>
              <a:rPr lang="sl-SI" dirty="0" err="1">
                <a:solidFill>
                  <a:srgbClr val="7030A0"/>
                </a:solidFill>
              </a:rPr>
              <a:t>KEKi</a:t>
            </a:r>
            <a:endParaRPr lang="sl-SI" dirty="0">
              <a:solidFill>
                <a:srgbClr val="7030A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A172028-A2F4-2800-7F24-64C6A1129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162549"/>
          </a:xfrm>
          <a:ln w="1905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sl-SI" sz="4600" dirty="0">
                <a:solidFill>
                  <a:srgbClr val="7030A0"/>
                </a:solidFill>
              </a:rPr>
              <a:t>Zakaj se kontinuirano izobražujemo? </a:t>
            </a:r>
          </a:p>
          <a:p>
            <a:pPr marL="0" indent="0" algn="ctr">
              <a:buNone/>
            </a:pPr>
            <a:endParaRPr lang="sl-SI" sz="1400" dirty="0">
              <a:solidFill>
                <a:srgbClr val="7030A0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sl-SI" sz="3400" b="0" i="0" dirty="0">
                <a:solidFill>
                  <a:srgbClr val="7030A0"/>
                </a:solidFill>
                <a:effectLst/>
              </a:rPr>
              <a:t>Zavoljo organizacije/knjižničnih storitev</a:t>
            </a:r>
            <a:r>
              <a:rPr lang="en-US" sz="3400" b="0" i="0" dirty="0">
                <a:solidFill>
                  <a:srgbClr val="7030A0"/>
                </a:solidFill>
                <a:effectLst/>
              </a:rPr>
              <a:t> (</a:t>
            </a:r>
            <a:r>
              <a:rPr lang="sl-SI" sz="3400" dirty="0">
                <a:solidFill>
                  <a:srgbClr val="7030A0"/>
                </a:solidFill>
              </a:rPr>
              <a:t>usmerjenost</a:t>
            </a:r>
            <a:r>
              <a:rPr lang="sl-SI" sz="3400" b="0" i="0" dirty="0">
                <a:solidFill>
                  <a:srgbClr val="7030A0"/>
                </a:solidFill>
                <a:effectLst/>
              </a:rPr>
              <a:t> v </a:t>
            </a:r>
            <a:r>
              <a:rPr lang="sl-SI" sz="3400" b="1" i="0" dirty="0">
                <a:solidFill>
                  <a:srgbClr val="7030A0"/>
                </a:solidFill>
                <a:effectLst/>
              </a:rPr>
              <a:t>storitve</a:t>
            </a:r>
            <a:r>
              <a:rPr lang="sl-SI" sz="3400" b="0" i="0" dirty="0">
                <a:solidFill>
                  <a:srgbClr val="7030A0"/>
                </a:solidFill>
                <a:effectLst/>
              </a:rPr>
              <a:t>)</a:t>
            </a:r>
            <a:endParaRPr lang="en-US" sz="3400" b="0" i="0" dirty="0">
              <a:solidFill>
                <a:srgbClr val="7030A0"/>
              </a:solidFill>
              <a:effectLst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sl-SI" sz="3400" b="0" i="0" dirty="0">
                <a:solidFill>
                  <a:srgbClr val="7030A0"/>
                </a:solidFill>
                <a:effectLst/>
              </a:rPr>
              <a:t>Zavoljo profesionalnega – knjižničarskega - razvoja</a:t>
            </a:r>
            <a:r>
              <a:rPr lang="en-US" sz="3400" b="0" i="0" dirty="0">
                <a:solidFill>
                  <a:srgbClr val="7030A0"/>
                </a:solidFill>
                <a:effectLst/>
              </a:rPr>
              <a:t> (</a:t>
            </a:r>
            <a:r>
              <a:rPr lang="sl-SI" sz="3400" b="0" i="0" dirty="0">
                <a:solidFill>
                  <a:srgbClr val="7030A0"/>
                </a:solidFill>
                <a:effectLst/>
              </a:rPr>
              <a:t>usmerjenost v </a:t>
            </a:r>
            <a:r>
              <a:rPr lang="sl-SI" sz="3400" b="1" i="0" dirty="0">
                <a:solidFill>
                  <a:srgbClr val="7030A0"/>
                </a:solidFill>
                <a:effectLst/>
              </a:rPr>
              <a:t>knjižničarsko strokovnost</a:t>
            </a:r>
            <a:r>
              <a:rPr lang="sl-SI" sz="3400" b="0" i="0" dirty="0">
                <a:solidFill>
                  <a:srgbClr val="7030A0"/>
                </a:solidFill>
                <a:effectLst/>
              </a:rPr>
              <a:t>)</a:t>
            </a:r>
            <a:r>
              <a:rPr lang="en-US" sz="3400" b="0" i="0" dirty="0">
                <a:solidFill>
                  <a:srgbClr val="7030A0"/>
                </a:solidFill>
                <a:effectLst/>
              </a:rPr>
              <a:t> </a:t>
            </a:r>
          </a:p>
          <a:p>
            <a:pPr marL="514350" indent="-514350" algn="l">
              <a:buFont typeface="+mj-lt"/>
              <a:buAutoNum type="arabicPeriod"/>
            </a:pPr>
            <a:r>
              <a:rPr lang="sl-SI" sz="3400" b="0" i="0" dirty="0">
                <a:solidFill>
                  <a:srgbClr val="7030A0"/>
                </a:solidFill>
                <a:effectLst/>
              </a:rPr>
              <a:t>Zavoljo lažjega opravljanja dela v </a:t>
            </a:r>
            <a:r>
              <a:rPr lang="sl-SI" sz="3400" b="0" i="0" dirty="0" err="1">
                <a:solidFill>
                  <a:srgbClr val="7030A0"/>
                </a:solidFill>
                <a:effectLst/>
              </a:rPr>
              <a:t>KEKu</a:t>
            </a:r>
            <a:r>
              <a:rPr lang="en-US" sz="3400" b="0" i="0" dirty="0">
                <a:solidFill>
                  <a:srgbClr val="7030A0"/>
                </a:solidFill>
                <a:effectLst/>
              </a:rPr>
              <a:t> (</a:t>
            </a:r>
            <a:r>
              <a:rPr lang="sl-SI" sz="3400" b="0" i="0" dirty="0">
                <a:solidFill>
                  <a:srgbClr val="7030A0"/>
                </a:solidFill>
                <a:effectLst/>
              </a:rPr>
              <a:t>usmerjenost v </a:t>
            </a:r>
            <a:r>
              <a:rPr lang="sl-SI" sz="3400" b="1" i="0" dirty="0">
                <a:solidFill>
                  <a:srgbClr val="7030A0"/>
                </a:solidFill>
                <a:effectLst/>
              </a:rPr>
              <a:t>KEK</a:t>
            </a:r>
            <a:r>
              <a:rPr lang="en-US" sz="3400" b="0" i="0" dirty="0">
                <a:solidFill>
                  <a:srgbClr val="7030A0"/>
                </a:solidFill>
                <a:effectLst/>
              </a:rPr>
              <a:t>) </a:t>
            </a:r>
          </a:p>
          <a:p>
            <a:pPr marL="514350" indent="-514350" algn="l">
              <a:buFont typeface="+mj-lt"/>
              <a:buAutoNum type="arabicPeriod"/>
            </a:pPr>
            <a:r>
              <a:rPr lang="sl-SI" sz="3400" b="0" i="0" dirty="0">
                <a:solidFill>
                  <a:srgbClr val="7030A0"/>
                </a:solidFill>
                <a:effectLst/>
              </a:rPr>
              <a:t>Zavoljo razvoja in nadgrajevanja znanj in spretnosti (usmerjenost v </a:t>
            </a:r>
            <a:r>
              <a:rPr lang="sl-SI" sz="3400" b="1" i="0" dirty="0">
                <a:solidFill>
                  <a:srgbClr val="7030A0"/>
                </a:solidFill>
                <a:effectLst/>
              </a:rPr>
              <a:t>oseben razvoj</a:t>
            </a:r>
            <a:r>
              <a:rPr lang="sl-SI" sz="3400" b="0" i="0" dirty="0">
                <a:solidFill>
                  <a:srgbClr val="7030A0"/>
                </a:solidFill>
                <a:effectLst/>
              </a:rPr>
              <a:t>)</a:t>
            </a:r>
            <a:r>
              <a:rPr lang="en-US" sz="3400" b="0" i="0" dirty="0">
                <a:solidFill>
                  <a:srgbClr val="7030A0"/>
                </a:solidFill>
                <a:effectLst/>
              </a:rPr>
              <a:t> </a:t>
            </a:r>
            <a:endParaRPr lang="sl-SI" sz="3400" b="0" i="0" dirty="0">
              <a:solidFill>
                <a:srgbClr val="7030A0"/>
              </a:solidFill>
              <a:effectLst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sl-SI" sz="3400" b="0" i="0" dirty="0">
                <a:solidFill>
                  <a:srgbClr val="7030A0"/>
                </a:solidFill>
                <a:effectLst/>
              </a:rPr>
              <a:t>Zavoljo celostnega osebnostnega razvoja</a:t>
            </a:r>
            <a:r>
              <a:rPr lang="en-US" sz="3400" b="0" i="0" dirty="0">
                <a:solidFill>
                  <a:srgbClr val="7030A0"/>
                </a:solidFill>
                <a:effectLst/>
              </a:rPr>
              <a:t> (</a:t>
            </a:r>
            <a:r>
              <a:rPr lang="sl-SI" sz="3400" b="0" i="0" dirty="0">
                <a:solidFill>
                  <a:srgbClr val="7030A0"/>
                </a:solidFill>
                <a:effectLst/>
              </a:rPr>
              <a:t>usmerjenost v </a:t>
            </a:r>
            <a:r>
              <a:rPr lang="sl-SI" sz="3400" b="1" i="0" dirty="0" err="1">
                <a:solidFill>
                  <a:srgbClr val="7030A0"/>
                </a:solidFill>
                <a:effectLst/>
              </a:rPr>
              <a:t>vseživljensko</a:t>
            </a:r>
            <a:r>
              <a:rPr lang="sl-SI" sz="3400" b="1" i="0" dirty="0">
                <a:solidFill>
                  <a:srgbClr val="7030A0"/>
                </a:solidFill>
                <a:effectLst/>
              </a:rPr>
              <a:t> učenje</a:t>
            </a:r>
            <a:r>
              <a:rPr lang="en-US" sz="3400" b="0" i="0" dirty="0">
                <a:solidFill>
                  <a:srgbClr val="7030A0"/>
                </a:solidFill>
                <a:effectLst/>
              </a:rPr>
              <a:t>)</a:t>
            </a:r>
          </a:p>
          <a:p>
            <a:pPr marL="0" indent="0" algn="ctr">
              <a:buNone/>
            </a:pPr>
            <a:r>
              <a:rPr lang="sl-SI" sz="2400" dirty="0">
                <a:solidFill>
                  <a:srgbClr val="7030A0"/>
                </a:solidFill>
              </a:rPr>
              <a:t>                                                      (Hornung, 2015)</a:t>
            </a:r>
          </a:p>
          <a:p>
            <a:pPr marL="0" indent="0" algn="r">
              <a:buNone/>
            </a:pPr>
            <a:endParaRPr lang="sl-SI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sl-SI" dirty="0">
              <a:solidFill>
                <a:srgbClr val="7030A0"/>
              </a:solidFill>
            </a:endParaRPr>
          </a:p>
        </p:txBody>
      </p:sp>
      <p:sp>
        <p:nvSpPr>
          <p:cNvPr id="5" name="Enakokraki trikotnik 4">
            <a:extLst>
              <a:ext uri="{FF2B5EF4-FFF2-40B4-BE49-F238E27FC236}">
                <a16:creationId xmlns:a16="http://schemas.microsoft.com/office/drawing/2014/main" id="{0083BD48-F6EE-42C3-765F-058C8972D445}"/>
              </a:ext>
            </a:extLst>
          </p:cNvPr>
          <p:cNvSpPr/>
          <p:nvPr/>
        </p:nvSpPr>
        <p:spPr>
          <a:xfrm>
            <a:off x="6614477" y="4451350"/>
            <a:ext cx="2432304" cy="2251075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7030A0"/>
              </a:gs>
              <a:gs pos="0">
                <a:srgbClr val="7030A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5054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solidFill>
                  <a:srgbClr val="7030A0"/>
                </a:solidFill>
              </a:rPr>
              <a:t>Slovenski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kontekst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190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sl-SI" dirty="0">
                <a:solidFill>
                  <a:srgbClr val="7030A0"/>
                </a:solidFill>
              </a:rPr>
              <a:t>15</a:t>
            </a:r>
            <a:r>
              <a:rPr dirty="0">
                <a:solidFill>
                  <a:srgbClr val="7030A0"/>
                </a:solidFill>
              </a:rPr>
              <a:t>0</a:t>
            </a:r>
            <a:r>
              <a:rPr lang="sl-SI" dirty="0">
                <a:solidFill>
                  <a:srgbClr val="7030A0"/>
                </a:solidFill>
              </a:rPr>
              <a:t> </a:t>
            </a:r>
            <a:r>
              <a:rPr dirty="0">
                <a:solidFill>
                  <a:srgbClr val="7030A0"/>
                </a:solidFill>
              </a:rPr>
              <a:t>+ </a:t>
            </a:r>
            <a:r>
              <a:rPr dirty="0" err="1">
                <a:solidFill>
                  <a:srgbClr val="7030A0"/>
                </a:solidFill>
              </a:rPr>
              <a:t>specialnih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knjižnic</a:t>
            </a:r>
            <a:r>
              <a:rPr dirty="0">
                <a:solidFill>
                  <a:srgbClr val="7030A0"/>
                </a:solidFill>
              </a:rPr>
              <a:t> v </a:t>
            </a:r>
            <a:r>
              <a:rPr dirty="0" err="1">
                <a:solidFill>
                  <a:srgbClr val="7030A0"/>
                </a:solidFill>
              </a:rPr>
              <a:t>Sloveniji</a:t>
            </a:r>
            <a:endParaRPr lang="sl-SI" dirty="0">
              <a:solidFill>
                <a:srgbClr val="7030A0"/>
              </a:solidFill>
            </a:endParaRPr>
          </a:p>
          <a:p>
            <a:r>
              <a:rPr lang="sl-SI" dirty="0">
                <a:solidFill>
                  <a:srgbClr val="7030A0"/>
                </a:solidFill>
              </a:rPr>
              <a:t>150 + zaposlenih</a:t>
            </a:r>
          </a:p>
          <a:p>
            <a:r>
              <a:rPr lang="sl-SI" dirty="0">
                <a:solidFill>
                  <a:srgbClr val="7030A0"/>
                </a:solidFill>
              </a:rPr>
              <a:t>Cca 26.500 aktivnih uporabnikov</a:t>
            </a:r>
          </a:p>
          <a:p>
            <a:r>
              <a:rPr lang="sl-SI" dirty="0">
                <a:solidFill>
                  <a:srgbClr val="7030A0"/>
                </a:solidFill>
              </a:rPr>
              <a:t>Cca 60.000 obiskov letno</a:t>
            </a:r>
          </a:p>
          <a:p>
            <a:r>
              <a:rPr lang="sl-SI" dirty="0">
                <a:solidFill>
                  <a:srgbClr val="7030A0"/>
                </a:solidFill>
              </a:rPr>
              <a:t>Cca 165.000 izposoj letno</a:t>
            </a:r>
          </a:p>
          <a:p>
            <a:r>
              <a:rPr lang="sl-SI" dirty="0">
                <a:solidFill>
                  <a:srgbClr val="7030A0"/>
                </a:solidFill>
              </a:rPr>
              <a:t>Cca 1.500.000 prevzemov</a:t>
            </a:r>
            <a:endParaRPr dirty="0">
              <a:solidFill>
                <a:srgbClr val="7030A0"/>
              </a:solidFill>
            </a:endParaRPr>
          </a:p>
          <a:p>
            <a:r>
              <a:rPr dirty="0" err="1">
                <a:solidFill>
                  <a:srgbClr val="7030A0"/>
                </a:solidFill>
              </a:rPr>
              <a:t>Digitalna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preobrazba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spreminja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vlogo</a:t>
            </a:r>
            <a:endParaRPr dirty="0">
              <a:solidFill>
                <a:srgbClr val="7030A0"/>
              </a:solidFill>
            </a:endParaRPr>
          </a:p>
          <a:p>
            <a:r>
              <a:rPr dirty="0">
                <a:solidFill>
                  <a:srgbClr val="7030A0"/>
                </a:solidFill>
              </a:rPr>
              <a:t>Podpora </a:t>
            </a:r>
            <a:r>
              <a:rPr dirty="0" err="1">
                <a:solidFill>
                  <a:srgbClr val="7030A0"/>
                </a:solidFill>
              </a:rPr>
              <a:t>raziskavam</a:t>
            </a:r>
            <a:r>
              <a:rPr dirty="0">
                <a:solidFill>
                  <a:srgbClr val="7030A0"/>
                </a:solidFill>
              </a:rPr>
              <a:t>, </a:t>
            </a:r>
            <a:r>
              <a:rPr dirty="0" err="1">
                <a:solidFill>
                  <a:srgbClr val="7030A0"/>
                </a:solidFill>
              </a:rPr>
              <a:t>upravljanje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znanja</a:t>
            </a:r>
            <a:r>
              <a:rPr dirty="0">
                <a:solidFill>
                  <a:srgbClr val="7030A0"/>
                </a:solidFill>
              </a:rPr>
              <a:t> in </a:t>
            </a:r>
            <a:r>
              <a:rPr dirty="0" err="1">
                <a:solidFill>
                  <a:srgbClr val="7030A0"/>
                </a:solidFill>
              </a:rPr>
              <a:t>tehnologije</a:t>
            </a:r>
            <a:endParaRPr dirty="0">
              <a:solidFill>
                <a:srgbClr val="7030A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0A29D91-3A07-83E4-D354-5EA6E801B5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7185"/>
          <a:stretch/>
        </p:blipFill>
        <p:spPr bwMode="auto">
          <a:xfrm>
            <a:off x="6686550" y="407988"/>
            <a:ext cx="2982595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nakokraki trikotnik 4">
            <a:extLst>
              <a:ext uri="{FF2B5EF4-FFF2-40B4-BE49-F238E27FC236}">
                <a16:creationId xmlns:a16="http://schemas.microsoft.com/office/drawing/2014/main" id="{D862500C-19C1-AE1E-A95F-0B36FCF56CD1}"/>
              </a:ext>
            </a:extLst>
          </p:cNvPr>
          <p:cNvSpPr/>
          <p:nvPr/>
        </p:nvSpPr>
        <p:spPr>
          <a:xfrm>
            <a:off x="6934200" y="4543425"/>
            <a:ext cx="1984629" cy="1765300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7030A0"/>
              </a:gs>
              <a:gs pos="0">
                <a:srgbClr val="7030A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D21659-9CB6-4B03-4977-0A5FF4EEB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solidFill>
                  <a:srgbClr val="7030A0"/>
                </a:solidFill>
              </a:rPr>
              <a:t>Kompetence – študija 2023</a:t>
            </a:r>
            <a:br>
              <a:rPr lang="sl-SI" dirty="0">
                <a:solidFill>
                  <a:srgbClr val="7030A0"/>
                </a:solidFill>
              </a:rPr>
            </a:br>
            <a:r>
              <a:rPr lang="sl-SI" dirty="0">
                <a:solidFill>
                  <a:srgbClr val="7030A0"/>
                </a:solidFill>
              </a:rPr>
              <a:t>Teoretični okvir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5CCCD0C-78A2-DB05-06EE-F24CBF05A772}"/>
              </a:ext>
            </a:extLst>
          </p:cNvPr>
          <p:cNvSpPr>
            <a:spLocks noGrp="1"/>
          </p:cNvSpPr>
          <p:nvPr>
            <p:ph idx="1"/>
          </p:nvPr>
        </p:nvSpPr>
        <p:spPr>
          <a:ln w="19050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kern="100" dirty="0" err="1">
                <a:solidFill>
                  <a:srgbClr val="7030A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Uporabiljen</a:t>
            </a:r>
            <a:r>
              <a:rPr lang="sl-SI" sz="2400" kern="100" dirty="0">
                <a:solidFill>
                  <a:srgbClr val="7030A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referenčni dokument </a:t>
            </a:r>
            <a:r>
              <a:rPr lang="sl-SI" sz="2400" kern="100" dirty="0" err="1">
                <a:solidFill>
                  <a:srgbClr val="7030A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Special</a:t>
            </a:r>
            <a:r>
              <a:rPr lang="sl-SI" sz="2400" kern="100" dirty="0">
                <a:solidFill>
                  <a:srgbClr val="7030A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l-SI" sz="2400" kern="100" dirty="0" err="1">
                <a:solidFill>
                  <a:srgbClr val="7030A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Libraries</a:t>
            </a:r>
            <a:r>
              <a:rPr lang="sl-SI" sz="2400" kern="100" dirty="0">
                <a:solidFill>
                  <a:srgbClr val="7030A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l-SI" sz="2400" kern="100" dirty="0" err="1">
                <a:solidFill>
                  <a:srgbClr val="7030A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Association</a:t>
            </a:r>
            <a:r>
              <a:rPr lang="sl-SI" sz="2400" kern="100" dirty="0">
                <a:solidFill>
                  <a:srgbClr val="7030A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(SLA), ki kompetence deli na tri sklope:</a:t>
            </a:r>
          </a:p>
          <a:p>
            <a:pPr marL="342900" lvl="0" indent="-342900">
              <a:lnSpc>
                <a:spcPct val="107000"/>
              </a:lnSpc>
              <a:spcBef>
                <a:spcPts val="768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sz="2400" b="1" kern="100" dirty="0">
                <a:solidFill>
                  <a:srgbClr val="7030A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Strokovne kompetence (Professional):</a:t>
            </a:r>
            <a:r>
              <a:rPr lang="sl-SI" sz="2400" kern="100" dirty="0">
                <a:solidFill>
                  <a:srgbClr val="7030A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informacijska pismenost, analiza virov, podpora raziskavam, upravljanje znanja.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sz="2400" b="1" kern="100" dirty="0">
                <a:solidFill>
                  <a:srgbClr val="7030A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Osebne kompetence (Personal):</a:t>
            </a:r>
            <a:r>
              <a:rPr lang="sl-SI" sz="2400" kern="100" dirty="0">
                <a:solidFill>
                  <a:srgbClr val="7030A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etika, komunikacija, reševanje problemov, učenje, vodenje.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sz="2400" b="1" kern="100" dirty="0">
                <a:solidFill>
                  <a:srgbClr val="7030A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Tehnološke kompetence (</a:t>
            </a:r>
            <a:r>
              <a:rPr lang="sl-SI" sz="2400" b="1" kern="100" dirty="0" err="1">
                <a:solidFill>
                  <a:srgbClr val="7030A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Technological</a:t>
            </a:r>
            <a:r>
              <a:rPr lang="sl-SI" sz="2400" b="1" kern="100" dirty="0">
                <a:solidFill>
                  <a:srgbClr val="7030A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):</a:t>
            </a:r>
            <a:r>
              <a:rPr lang="sl-SI" sz="2400" kern="100" dirty="0">
                <a:solidFill>
                  <a:srgbClr val="7030A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upravljanje elektronskih virov, podatkovna varnost, digitalna orodja.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7E184CD-AF6B-1A8E-3BCC-5545203BE8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7185"/>
          <a:stretch/>
        </p:blipFill>
        <p:spPr bwMode="auto">
          <a:xfrm>
            <a:off x="6738302" y="293687"/>
            <a:ext cx="2982595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nakokraki trikotnik 4">
            <a:extLst>
              <a:ext uri="{FF2B5EF4-FFF2-40B4-BE49-F238E27FC236}">
                <a16:creationId xmlns:a16="http://schemas.microsoft.com/office/drawing/2014/main" id="{304BF172-F5CF-4D96-CEDA-ED9800F31940}"/>
              </a:ext>
            </a:extLst>
          </p:cNvPr>
          <p:cNvSpPr/>
          <p:nvPr/>
        </p:nvSpPr>
        <p:spPr>
          <a:xfrm>
            <a:off x="7029450" y="5095875"/>
            <a:ext cx="1889379" cy="1212850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7030A0"/>
              </a:gs>
              <a:gs pos="0">
                <a:srgbClr val="7030A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397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B22491-AC05-767D-8317-1CC7156D0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44687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7030A0"/>
                </a:solidFill>
              </a:rPr>
              <a:t>Kompetence – študija 2023</a:t>
            </a:r>
            <a:br>
              <a:rPr lang="sl-SI" dirty="0">
                <a:solidFill>
                  <a:srgbClr val="7030A0"/>
                </a:solidFill>
              </a:rPr>
            </a:br>
            <a:r>
              <a:rPr lang="sl-SI" sz="4400" dirty="0">
                <a:solidFill>
                  <a:srgbClr val="7030A0"/>
                </a:solidFill>
              </a:rPr>
              <a:t>vsebinski sklopi</a:t>
            </a:r>
            <a:br>
              <a:rPr lang="sl-SI" sz="4400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1BECC8A-DFB1-9BE4-C3CF-F70B7151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47875"/>
            <a:ext cx="8229600" cy="4078288"/>
          </a:xfrm>
          <a:ln w="19050">
            <a:solidFill>
              <a:schemeClr val="tx1"/>
            </a:solidFill>
          </a:ln>
        </p:spPr>
        <p:txBody>
          <a:bodyPr/>
          <a:lstStyle/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sl-SI" sz="3600" kern="100" dirty="0">
                <a:solidFill>
                  <a:srgbClr val="7030A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Organizacija dela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sl-SI" sz="3600" kern="100" dirty="0">
                <a:solidFill>
                  <a:srgbClr val="7030A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Upravljanje virov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sl-SI" sz="3600" kern="100" dirty="0">
                <a:solidFill>
                  <a:srgbClr val="7030A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Informacijske storitve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sl-SI" sz="3600" kern="100" dirty="0">
                <a:solidFill>
                  <a:srgbClr val="7030A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Uporaba inf. orodij in novih t</a:t>
            </a:r>
            <a:r>
              <a:rPr lang="sl-SI" sz="3600" kern="100" dirty="0">
                <a:solidFill>
                  <a:srgbClr val="7030A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ehnologij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11432F4-8491-303E-4D4B-B643C420BB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7185"/>
          <a:stretch/>
        </p:blipFill>
        <p:spPr bwMode="auto">
          <a:xfrm>
            <a:off x="6751955" y="423863"/>
            <a:ext cx="2982595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nakokraki trikotnik 4">
            <a:extLst>
              <a:ext uri="{FF2B5EF4-FFF2-40B4-BE49-F238E27FC236}">
                <a16:creationId xmlns:a16="http://schemas.microsoft.com/office/drawing/2014/main" id="{9BB3DEF2-3D8C-24CD-E753-8990253F20EC}"/>
              </a:ext>
            </a:extLst>
          </p:cNvPr>
          <p:cNvSpPr/>
          <p:nvPr/>
        </p:nvSpPr>
        <p:spPr>
          <a:xfrm>
            <a:off x="6305550" y="4772025"/>
            <a:ext cx="2609850" cy="1441450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7030A0"/>
              </a:gs>
              <a:gs pos="0">
                <a:srgbClr val="7030A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429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B11A74-4726-9A3D-CE93-544ECE7FF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solidFill>
                  <a:srgbClr val="7030A0"/>
                </a:solidFill>
              </a:rPr>
              <a:t>Kompetence – študija 2023</a:t>
            </a:r>
            <a:br>
              <a:rPr lang="sl-SI" dirty="0">
                <a:solidFill>
                  <a:srgbClr val="7030A0"/>
                </a:solidFill>
              </a:rPr>
            </a:br>
            <a:r>
              <a:rPr lang="sl-SI" dirty="0">
                <a:solidFill>
                  <a:srgbClr val="7030A0"/>
                </a:solidFill>
              </a:rPr>
              <a:t>Metodologija raziskave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FFC1229-3992-A28D-7ACD-1B66A5AB399C}"/>
              </a:ext>
            </a:extLst>
          </p:cNvPr>
          <p:cNvSpPr>
            <a:spLocks noGrp="1"/>
          </p:cNvSpPr>
          <p:nvPr>
            <p:ph idx="1"/>
          </p:nvPr>
        </p:nvSpPr>
        <p:spPr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sl-SI" dirty="0">
              <a:solidFill>
                <a:srgbClr val="7030A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dirty="0">
                <a:solidFill>
                  <a:srgbClr val="7030A0"/>
                </a:solidFill>
              </a:rPr>
              <a:t>Orodje – spletni vprašalnik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dirty="0">
                <a:solidFill>
                  <a:srgbClr val="7030A0"/>
                </a:solidFill>
              </a:rPr>
              <a:t>Samoevalvacija – </a:t>
            </a:r>
            <a:r>
              <a:rPr lang="sl-SI" dirty="0" err="1">
                <a:solidFill>
                  <a:srgbClr val="7030A0"/>
                </a:solidFill>
              </a:rPr>
              <a:t>Likertova</a:t>
            </a:r>
            <a:r>
              <a:rPr lang="sl-SI" dirty="0">
                <a:solidFill>
                  <a:srgbClr val="7030A0"/>
                </a:solidFill>
              </a:rPr>
              <a:t> lestvica od 1 (nizko) – 5 (zelo visoko)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dirty="0">
                <a:solidFill>
                  <a:srgbClr val="7030A0"/>
                </a:solidFill>
              </a:rPr>
              <a:t>Okvir – lastna ocena kompetenc brez ozira na formalne kvalifikacije.</a:t>
            </a: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  <a:tabLst>
                <a:tab pos="914400" algn="l"/>
              </a:tabLst>
            </a:pPr>
            <a:endParaRPr lang="sl-SI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FDF4C22-1BB0-F593-0F12-6B34F5C182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7185"/>
          <a:stretch/>
        </p:blipFill>
        <p:spPr bwMode="auto">
          <a:xfrm>
            <a:off x="6685281" y="274638"/>
            <a:ext cx="2982595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nakokraki trikotnik 4">
            <a:extLst>
              <a:ext uri="{FF2B5EF4-FFF2-40B4-BE49-F238E27FC236}">
                <a16:creationId xmlns:a16="http://schemas.microsoft.com/office/drawing/2014/main" id="{CE15B659-0DB9-8027-82D0-12A9F34D6578}"/>
              </a:ext>
            </a:extLst>
          </p:cNvPr>
          <p:cNvSpPr/>
          <p:nvPr/>
        </p:nvSpPr>
        <p:spPr>
          <a:xfrm>
            <a:off x="6105525" y="4284662"/>
            <a:ext cx="2803779" cy="1946275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7030A0"/>
              </a:gs>
              <a:gs pos="0">
                <a:srgbClr val="7030A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4149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5BC4DB-FE6B-1B87-A2DF-0E2CFC1B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solidFill>
                  <a:srgbClr val="7030A0"/>
                </a:solidFill>
              </a:rPr>
              <a:t>Kompetence – študija 2023</a:t>
            </a:r>
            <a:br>
              <a:rPr lang="sl-SI" dirty="0">
                <a:solidFill>
                  <a:srgbClr val="7030A0"/>
                </a:solidFill>
              </a:rPr>
            </a:br>
            <a:r>
              <a:rPr lang="sl-SI" dirty="0">
                <a:solidFill>
                  <a:srgbClr val="7030A0"/>
                </a:solidFill>
              </a:rPr>
              <a:t>Ključni rezultati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B6F7B53-B665-D1C9-FA56-3D887BB1E169}"/>
              </a:ext>
            </a:extLst>
          </p:cNvPr>
          <p:cNvSpPr>
            <a:spLocks noGrp="1"/>
          </p:cNvSpPr>
          <p:nvPr>
            <p:ph idx="1"/>
          </p:nvPr>
        </p:nvSpPr>
        <p:spPr>
          <a:ln w="190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342900" lvl="0" indent="-342900"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sz="2800" kern="100" dirty="0">
                <a:solidFill>
                  <a:srgbClr val="7030A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Najvišje ocenjene kompetence:</a:t>
            </a:r>
          </a:p>
          <a:p>
            <a:pPr marL="742950" lvl="1" indent="-285750">
              <a:spcBef>
                <a:spcPts val="60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l-SI" kern="100" dirty="0">
                <a:solidFill>
                  <a:srgbClr val="7030A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Usklajenost s strategijo (4,6)</a:t>
            </a:r>
          </a:p>
          <a:p>
            <a:pPr marL="742950" lvl="1" indent="-285750">
              <a:spcBef>
                <a:spcPts val="60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l-SI" kern="100" dirty="0">
                <a:solidFill>
                  <a:srgbClr val="7030A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Gradnja virov (4,4)</a:t>
            </a:r>
          </a:p>
          <a:p>
            <a:pPr marL="742950" lvl="1" indent="-285750">
              <a:spcBef>
                <a:spcPts val="60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l-SI" kern="100" dirty="0">
                <a:solidFill>
                  <a:srgbClr val="7030A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Razvoj storitev (4,4)</a:t>
            </a:r>
          </a:p>
          <a:p>
            <a:pPr marL="342000" lvl="1" indent="-342000">
              <a:lnSpc>
                <a:spcPct val="110000"/>
              </a:lnSpc>
              <a:spcBef>
                <a:spcPts val="768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l-SI" kern="100" dirty="0">
                <a:solidFill>
                  <a:srgbClr val="7030A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Varovanje zasebnosti (4,4)</a:t>
            </a:r>
          </a:p>
          <a:p>
            <a:pPr marL="342900" lvl="0" indent="-342900"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sz="2800" kern="100" dirty="0">
                <a:solidFill>
                  <a:srgbClr val="7030A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Nižje ocenjena kompetenca:</a:t>
            </a:r>
          </a:p>
          <a:p>
            <a:pPr marL="742950" lvl="1" indent="-285750">
              <a:spcBef>
                <a:spcPts val="60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l-SI" kern="100" dirty="0">
                <a:solidFill>
                  <a:srgbClr val="7030A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Vodenje ekipe (3,9)</a:t>
            </a:r>
          </a:p>
          <a:p>
            <a:pPr marL="342900" lvl="0" indent="-342900"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sz="2800" kern="100" dirty="0">
                <a:solidFill>
                  <a:srgbClr val="7030A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Osebne kompetence niso bile posebej ocenjene, </a:t>
            </a:r>
          </a:p>
          <a:p>
            <a:pPr marL="0" lvl="0" indent="0">
              <a:spcBef>
                <a:spcPts val="600"/>
              </a:spcBef>
              <a:buSzPts val="1000"/>
              <a:buNone/>
              <a:tabLst>
                <a:tab pos="457200" algn="l"/>
              </a:tabLst>
            </a:pPr>
            <a:r>
              <a:rPr lang="sl-SI" sz="2800" kern="100" dirty="0">
                <a:solidFill>
                  <a:srgbClr val="7030A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sl-SI" sz="2800" kern="100" dirty="0">
                <a:solidFill>
                  <a:srgbClr val="7030A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 omenjane v komentarjih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C9F10D8-C20A-2EA2-BB55-42D985AA83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7185"/>
          <a:stretch/>
        </p:blipFill>
        <p:spPr bwMode="auto">
          <a:xfrm>
            <a:off x="6395402" y="1600200"/>
            <a:ext cx="2982595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nakokraki trikotnik 4">
            <a:extLst>
              <a:ext uri="{FF2B5EF4-FFF2-40B4-BE49-F238E27FC236}">
                <a16:creationId xmlns:a16="http://schemas.microsoft.com/office/drawing/2014/main" id="{E5A86C88-5322-11BC-D35A-55E631F5CC88}"/>
              </a:ext>
            </a:extLst>
          </p:cNvPr>
          <p:cNvSpPr/>
          <p:nvPr/>
        </p:nvSpPr>
        <p:spPr>
          <a:xfrm>
            <a:off x="6724650" y="3962400"/>
            <a:ext cx="2137029" cy="2346325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7030A0"/>
              </a:gs>
              <a:gs pos="0">
                <a:srgbClr val="7030A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9482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3841</TotalTime>
  <Words>1218</Words>
  <Application>Microsoft Office PowerPoint</Application>
  <PresentationFormat>Diaprojekcija na zaslonu (4:3)</PresentationFormat>
  <Paragraphs>124</Paragraphs>
  <Slides>15</Slides>
  <Notes>15</Notes>
  <HiddenSlides>1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1" baseType="lpstr">
      <vt:lpstr>Aptos</vt:lpstr>
      <vt:lpstr>Arial</vt:lpstr>
      <vt:lpstr>Calibri</vt:lpstr>
      <vt:lpstr>Courier New</vt:lpstr>
      <vt:lpstr>Symbol</vt:lpstr>
      <vt:lpstr>Office Theme</vt:lpstr>
      <vt:lpstr>Slovenske specialne knjižnice – kompetence specialnih knjižničarjev</vt:lpstr>
      <vt:lpstr>Zakaj so kompetence ključne?</vt:lpstr>
      <vt:lpstr>Kaj pomeni biti „kompetenten specialni knjižničar"?</vt:lpstr>
      <vt:lpstr>Kontinuiran profesionalni razvoj in KEKi</vt:lpstr>
      <vt:lpstr>Slovenski kontekst</vt:lpstr>
      <vt:lpstr>Kompetence – študija 2023 Teoretični okvir</vt:lpstr>
      <vt:lpstr>Kompetence – študija 2023 vsebinski sklopi </vt:lpstr>
      <vt:lpstr>Kompetence – študija 2023 Metodologija raziskave</vt:lpstr>
      <vt:lpstr>Kompetence – študija 2023 Ključni rezultati</vt:lpstr>
      <vt:lpstr>Kompetence – študija 2023</vt:lpstr>
      <vt:lpstr>Primeri iz prakse</vt:lpstr>
      <vt:lpstr>Pot naprej</vt:lpstr>
      <vt:lpstr>Zaključek</vt:lpstr>
      <vt:lpstr>Viri</vt:lpstr>
      <vt:lpstr>PowerPointova predstavitev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Barbara Kavčič (MK)</dc:creator>
  <cp:keywords/>
  <dc:description>generated using python-pptx</dc:description>
  <cp:lastModifiedBy>Barbara Kavčič (MK)</cp:lastModifiedBy>
  <cp:revision>15</cp:revision>
  <cp:lastPrinted>2025-05-28T09:43:27Z</cp:lastPrinted>
  <dcterms:created xsi:type="dcterms:W3CDTF">2013-01-27T09:14:16Z</dcterms:created>
  <dcterms:modified xsi:type="dcterms:W3CDTF">2025-05-29T04:29:31Z</dcterms:modified>
  <cp:category/>
</cp:coreProperties>
</file>