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notesSlides/notesSlide1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0" r:id="rId1"/>
  </p:sldMasterIdLst>
  <p:notesMasterIdLst>
    <p:notesMasterId r:id="rId28"/>
  </p:notesMasterIdLst>
  <p:handoutMasterIdLst>
    <p:handoutMasterId r:id="rId29"/>
  </p:handoutMasterIdLst>
  <p:sldIdLst>
    <p:sldId id="387" r:id="rId2"/>
    <p:sldId id="489" r:id="rId3"/>
    <p:sldId id="499" r:id="rId4"/>
    <p:sldId id="307" r:id="rId5"/>
    <p:sldId id="490" r:id="rId6"/>
    <p:sldId id="462" r:id="rId7"/>
    <p:sldId id="500" r:id="rId8"/>
    <p:sldId id="389" r:id="rId9"/>
    <p:sldId id="494" r:id="rId10"/>
    <p:sldId id="495" r:id="rId11"/>
    <p:sldId id="504" r:id="rId12"/>
    <p:sldId id="505" r:id="rId13"/>
    <p:sldId id="261" r:id="rId14"/>
    <p:sldId id="379" r:id="rId15"/>
    <p:sldId id="502" r:id="rId16"/>
    <p:sldId id="386" r:id="rId17"/>
    <p:sldId id="493" r:id="rId18"/>
    <p:sldId id="262" r:id="rId19"/>
    <p:sldId id="385" r:id="rId20"/>
    <p:sldId id="384" r:id="rId21"/>
    <p:sldId id="503" r:id="rId22"/>
    <p:sldId id="496" r:id="rId23"/>
    <p:sldId id="498" r:id="rId24"/>
    <p:sldId id="268" r:id="rId25"/>
    <p:sldId id="269" r:id="rId26"/>
    <p:sldId id="270" r:id="rId27"/>
  </p:sldIdLst>
  <p:sldSz cx="12192000" cy="6858000"/>
  <p:notesSz cx="7104063" cy="10234613"/>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99"/>
    <a:srgbClr val="00A1DA"/>
    <a:srgbClr val="7900A4"/>
    <a:srgbClr val="577693"/>
    <a:srgbClr val="6E7A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Svetel slog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87" autoAdjust="0"/>
    <p:restoredTop sz="80332" autoAdjust="0"/>
  </p:normalViewPr>
  <p:slideViewPr>
    <p:cSldViewPr snapToGrid="0">
      <p:cViewPr>
        <p:scale>
          <a:sx n="80" d="100"/>
          <a:sy n="80" d="100"/>
        </p:scale>
        <p:origin x="-168" y="42"/>
      </p:cViewPr>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7" d="100"/>
          <a:sy n="87" d="100"/>
        </p:scale>
        <p:origin x="2856"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C:\DELO_TH\A_PREZENTACIJE\2025\UI_v_arhivih%20(nov2025)\Kopija%20datoteke%20podatki%20iz%20ankete%20UI%20v%20arhivih.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DELO_TH\A_PREZENTACIJE\2025\UI_v_arhivih%20(nov2025)\Kopija%20datoteke%20podatki%20iz%20ankete%20UI%20v%20arhivih.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1.xlsx"/></Relationships>
</file>

<file path=ppt/charts/_rels/chart5.xml.rels><?xml version="1.0" encoding="UTF-8" standalone="yes"?>
<Relationships xmlns="http://schemas.openxmlformats.org/package/2006/relationships"><Relationship Id="rId3" Type="http://schemas.openxmlformats.org/officeDocument/2006/relationships/oleObject" Target="file:///C:\DELO_TH\A_PREZENTACIJE\2025\UI_v_arhivih%20(nov2025)\Kopija%20datoteke%20podatki%20iz%20ankete%20UI%20v%20arhivih.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DELO_TH\A_PREZENTACIJE\2025\UI_v_arhivih%20(nov2025)\Kopija%20datoteke%20podatki%20iz%20ankete%20UI%20v%20arhivih.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barChart>
        <c:barDir val="col"/>
        <c:grouping val="clustered"/>
        <c:varyColors val="0"/>
        <c:ser>
          <c:idx val="2"/>
          <c:order val="2"/>
          <c:spPr>
            <a:solidFill>
              <a:srgbClr val="0070C0"/>
            </a:solidFill>
            <a:ln>
              <a:noFill/>
            </a:ln>
            <a:effectLst>
              <a:outerShdw blurRad="76200" dir="18900000" sy="23000" kx="-1200000" algn="bl" rotWithShape="0">
                <a:prstClr val="black">
                  <a:alpha val="20000"/>
                </a:prstClr>
              </a:outerShdw>
            </a:effectLst>
          </c:spPr>
          <c:invertIfNegative val="0"/>
          <c:dPt>
            <c:idx val="1"/>
            <c:invertIfNegative val="0"/>
            <c:bubble3D val="0"/>
            <c:spPr>
              <a:solidFill>
                <a:schemeClr val="accent1">
                  <a:lumMod val="60000"/>
                  <a:lumOff val="40000"/>
                </a:schemeClr>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0-A98A-434C-A90F-877E054D195B}"/>
              </c:ext>
            </c:extLst>
          </c:dPt>
          <c:dPt>
            <c:idx val="2"/>
            <c:invertIfNegative val="0"/>
            <c:bubble3D val="0"/>
            <c:spPr>
              <a:solidFill>
                <a:schemeClr val="accent1">
                  <a:lumMod val="60000"/>
                  <a:lumOff val="40000"/>
                </a:schemeClr>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1-A98A-434C-A90F-877E054D195B}"/>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sl-SI"/>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'6 vprašanje'!$A$3:$A$5</c:f>
              <c:strCache>
                <c:ptCount val="3"/>
                <c:pt idx="0">
                  <c:v>Da </c:v>
                </c:pt>
                <c:pt idx="1">
                  <c:v>Ne</c:v>
                </c:pt>
                <c:pt idx="2">
                  <c:v>Ne vem</c:v>
                </c:pt>
              </c:strCache>
            </c:strRef>
          </c:cat>
          <c:val>
            <c:numRef>
              <c:f>'6 vprašanje'!$D$3:$D$5</c:f>
              <c:numCache>
                <c:formatCode>0%</c:formatCode>
                <c:ptCount val="3"/>
                <c:pt idx="0">
                  <c:v>0.28999999999999998</c:v>
                </c:pt>
                <c:pt idx="1">
                  <c:v>0.43</c:v>
                </c:pt>
                <c:pt idx="2">
                  <c:v>0.26</c:v>
                </c:pt>
              </c:numCache>
            </c:numRef>
          </c:val>
          <c:extLst>
            <c:ext xmlns:c16="http://schemas.microsoft.com/office/drawing/2014/chart" uri="{C3380CC4-5D6E-409C-BE32-E72D297353CC}">
              <c16:uniqueId val="{00000000-6ACE-4B8E-B21E-34E46142E63E}"/>
            </c:ext>
          </c:extLst>
        </c:ser>
        <c:dLbls>
          <c:dLblPos val="inEnd"/>
          <c:showLegendKey val="0"/>
          <c:showVal val="1"/>
          <c:showCatName val="0"/>
          <c:showSerName val="0"/>
          <c:showPercent val="0"/>
          <c:showBubbleSize val="0"/>
        </c:dLbls>
        <c:gapWidth val="41"/>
        <c:axId val="1711048687"/>
        <c:axId val="1711047247"/>
        <c:extLst>
          <c:ext xmlns:c15="http://schemas.microsoft.com/office/drawing/2012/chart" uri="{02D57815-91ED-43cb-92C2-25804820EDAC}">
            <c15:filteredBarSeries>
              <c15:ser>
                <c:idx val="0"/>
                <c:order val="0"/>
                <c:spPr>
                  <a:gradFill>
                    <a:gsLst>
                      <a:gs pos="0">
                        <a:schemeClr val="accent4">
                          <a:shade val="65000"/>
                        </a:schemeClr>
                      </a:gs>
                      <a:gs pos="100000">
                        <a:schemeClr val="accent4">
                          <a:shade val="65000"/>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sl-SI"/>
                    </a:p>
                  </c:txPr>
                  <c:dLblPos val="inEnd"/>
                  <c:showLegendKey val="0"/>
                  <c:showVal val="1"/>
                  <c:showCatName val="0"/>
                  <c:showSerName val="0"/>
                  <c:showPercent val="0"/>
                  <c:showBubbleSize val="0"/>
                  <c:showLeaderLines val="0"/>
                  <c:extLst>
                    <c:ext uri="{CE6537A1-D6FC-4f65-9D91-7224C49458BB}">
                      <c15:showLeaderLines val="1"/>
                      <c15:leaderLines>
                        <c:spPr>
                          <a:ln w="9525">
                            <a:solidFill>
                              <a:schemeClr val="dk1">
                                <a:lumMod val="50000"/>
                                <a:lumOff val="50000"/>
                              </a:schemeClr>
                            </a:solidFill>
                          </a:ln>
                          <a:effectLst/>
                        </c:spPr>
                      </c15:leaderLines>
                    </c:ext>
                  </c:extLst>
                </c:dLbls>
                <c:cat>
                  <c:strRef>
                    <c:extLst>
                      <c:ext uri="{02D57815-91ED-43cb-92C2-25804820EDAC}">
                        <c15:formulaRef>
                          <c15:sqref>'6 vprašanje'!$A$3:$A$5</c15:sqref>
                        </c15:formulaRef>
                      </c:ext>
                    </c:extLst>
                    <c:strCache>
                      <c:ptCount val="3"/>
                      <c:pt idx="0">
                        <c:v>Da </c:v>
                      </c:pt>
                      <c:pt idx="1">
                        <c:v>Ne</c:v>
                      </c:pt>
                      <c:pt idx="2">
                        <c:v>Ne vem</c:v>
                      </c:pt>
                    </c:strCache>
                  </c:strRef>
                </c:cat>
                <c:val>
                  <c:numRef>
                    <c:extLst>
                      <c:ext uri="{02D57815-91ED-43cb-92C2-25804820EDAC}">
                        <c15:formulaRef>
                          <c15:sqref>'6 vprašanje'!$B$3:$B$5</c15:sqref>
                        </c15:formulaRef>
                      </c:ext>
                    </c:extLst>
                    <c:numCache>
                      <c:formatCode>General</c:formatCode>
                      <c:ptCount val="3"/>
                    </c:numCache>
                  </c:numRef>
                </c:val>
                <c:extLst>
                  <c:ext xmlns:c16="http://schemas.microsoft.com/office/drawing/2014/chart" uri="{C3380CC4-5D6E-409C-BE32-E72D297353CC}">
                    <c16:uniqueId val="{00000001-6ACE-4B8E-B21E-34E46142E63E}"/>
                  </c:ext>
                </c:extLst>
              </c15:ser>
            </c15:filteredBarSeries>
            <c15:filteredBarSeries>
              <c15:ser>
                <c:idx val="1"/>
                <c:order val="1"/>
                <c:spPr>
                  <a:gradFill>
                    <a:gsLst>
                      <a:gs pos="0">
                        <a:schemeClr val="accent4"/>
                      </a:gs>
                      <a:gs pos="100000">
                        <a:schemeClr val="accent4">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sl-SI"/>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extLst xmlns:c15="http://schemas.microsoft.com/office/drawing/2012/chart">
                      <c:ext xmlns:c15="http://schemas.microsoft.com/office/drawing/2012/chart" uri="{02D57815-91ED-43cb-92C2-25804820EDAC}">
                        <c15:formulaRef>
                          <c15:sqref>'6 vprašanje'!$A$3:$A$5</c15:sqref>
                        </c15:formulaRef>
                      </c:ext>
                    </c:extLst>
                    <c:strCache>
                      <c:ptCount val="3"/>
                      <c:pt idx="0">
                        <c:v>Da </c:v>
                      </c:pt>
                      <c:pt idx="1">
                        <c:v>Ne</c:v>
                      </c:pt>
                      <c:pt idx="2">
                        <c:v>Ne vem</c:v>
                      </c:pt>
                    </c:strCache>
                  </c:strRef>
                </c:cat>
                <c:val>
                  <c:numRef>
                    <c:extLst xmlns:c15="http://schemas.microsoft.com/office/drawing/2012/chart">
                      <c:ext xmlns:c15="http://schemas.microsoft.com/office/drawing/2012/chart" uri="{02D57815-91ED-43cb-92C2-25804820EDAC}">
                        <c15:formulaRef>
                          <c15:sqref>'6 vprašanje'!$C$3:$C$5</c15:sqref>
                        </c15:formulaRef>
                      </c:ext>
                    </c:extLst>
                    <c:numCache>
                      <c:formatCode>General</c:formatCode>
                      <c:ptCount val="3"/>
                    </c:numCache>
                  </c:numRef>
                </c:val>
                <c:extLst xmlns:c15="http://schemas.microsoft.com/office/drawing/2012/chart">
                  <c:ext xmlns:c16="http://schemas.microsoft.com/office/drawing/2014/chart" uri="{C3380CC4-5D6E-409C-BE32-E72D297353CC}">
                    <c16:uniqueId val="{00000002-6ACE-4B8E-B21E-34E46142E63E}"/>
                  </c:ext>
                </c:extLst>
              </c15:ser>
            </c15:filteredBarSeries>
          </c:ext>
        </c:extLst>
      </c:barChart>
      <c:catAx>
        <c:axId val="1711048687"/>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dk1">
                    <a:lumMod val="65000"/>
                    <a:lumOff val="35000"/>
                  </a:schemeClr>
                </a:solidFill>
                <a:effectLst/>
                <a:latin typeface="Calibri" panose="020F0502020204030204" pitchFamily="34" charset="0"/>
                <a:ea typeface="+mn-ea"/>
                <a:cs typeface="Calibri" panose="020F0502020204030204" pitchFamily="34" charset="0"/>
              </a:defRPr>
            </a:pPr>
            <a:endParaRPr lang="sl-SI"/>
          </a:p>
        </c:txPr>
        <c:crossAx val="1711047247"/>
        <c:crosses val="autoZero"/>
        <c:auto val="1"/>
        <c:lblAlgn val="ctr"/>
        <c:lblOffset val="100"/>
        <c:noMultiLvlLbl val="0"/>
      </c:catAx>
      <c:valAx>
        <c:axId val="1711047247"/>
        <c:scaling>
          <c:orientation val="minMax"/>
        </c:scaling>
        <c:delete val="1"/>
        <c:axPos val="l"/>
        <c:numFmt formatCode="0%" sourceLinked="1"/>
        <c:majorTickMark val="none"/>
        <c:minorTickMark val="none"/>
        <c:tickLblPos val="nextTo"/>
        <c:crossAx val="1711048687"/>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rgbClr val="0070C0"/>
      </a:solidFill>
      <a:round/>
    </a:ln>
    <a:effectLst/>
  </c:spPr>
  <c:txPr>
    <a:bodyPr/>
    <a:lstStyle/>
    <a:p>
      <a:pPr>
        <a:defRPr/>
      </a:pPr>
      <a:endParaRPr lang="sl-SI"/>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2"/>
          <c:order val="2"/>
          <c:spPr>
            <a:solidFill>
              <a:srgbClr val="0070C0"/>
            </a:solidFill>
            <a:ln>
              <a:noFill/>
            </a:ln>
            <a:effectLst/>
          </c:spPr>
          <c:invertIfNegative val="0"/>
          <c:dPt>
            <c:idx val="0"/>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1-AF13-4660-A005-A613E954B137}"/>
              </c:ext>
            </c:extLst>
          </c:dPt>
          <c:dPt>
            <c:idx val="1"/>
            <c:invertIfNegative val="0"/>
            <c:bubble3D val="0"/>
            <c:spPr>
              <a:solidFill>
                <a:schemeClr val="accent1">
                  <a:lumMod val="40000"/>
                  <a:lumOff val="60000"/>
                </a:schemeClr>
              </a:solidFill>
              <a:ln>
                <a:solidFill>
                  <a:schemeClr val="accent1">
                    <a:lumMod val="40000"/>
                    <a:lumOff val="60000"/>
                  </a:schemeClr>
                </a:solidFill>
              </a:ln>
              <a:effectLst/>
            </c:spPr>
            <c:extLst>
              <c:ext xmlns:c16="http://schemas.microsoft.com/office/drawing/2014/chart" uri="{C3380CC4-5D6E-409C-BE32-E72D297353CC}">
                <c16:uniqueId val="{00000002-AF13-4660-A005-A613E954B137}"/>
              </c:ext>
            </c:extLst>
          </c:dPt>
          <c:dPt>
            <c:idx val="2"/>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3-AF13-4660-A005-A613E954B137}"/>
              </c:ext>
            </c:extLst>
          </c:dPt>
          <c:dPt>
            <c:idx val="3"/>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5-AF13-4660-A005-A613E954B137}"/>
              </c:ext>
            </c:extLst>
          </c:dPt>
          <c:dPt>
            <c:idx val="4"/>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4-AF13-4660-A005-A613E954B137}"/>
              </c:ext>
            </c:extLst>
          </c:dPt>
          <c:dPt>
            <c:idx val="5"/>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6-AF13-4660-A005-A613E954B137}"/>
              </c:ext>
            </c:extLst>
          </c:dPt>
          <c:dPt>
            <c:idx val="6"/>
            <c:invertIfNegative val="0"/>
            <c:bubble3D val="0"/>
            <c:spPr>
              <a:solidFill>
                <a:schemeClr val="accent1">
                  <a:lumMod val="75000"/>
                </a:schemeClr>
              </a:solidFill>
              <a:ln>
                <a:noFill/>
              </a:ln>
              <a:effectLst/>
            </c:spPr>
            <c:extLst>
              <c:ext xmlns:c16="http://schemas.microsoft.com/office/drawing/2014/chart" uri="{C3380CC4-5D6E-409C-BE32-E72D297353CC}">
                <c16:uniqueId val="{00000000-AF13-4660-A005-A613E954B137}"/>
              </c:ext>
            </c:extLst>
          </c:dPt>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sl-S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'7 vprašanje'!$B$3:$B$9</c:f>
              <c:strCache>
                <c:ptCount val="7"/>
                <c:pt idx="0">
                  <c:v>Digitalizacija in arhiviranje</c:v>
                </c:pt>
                <c:pt idx="1">
                  <c:v>Interaktivne razstave</c:v>
                </c:pt>
                <c:pt idx="2">
                  <c:v>Virtualni vodiči ali chatboti</c:v>
                </c:pt>
                <c:pt idx="3">
                  <c:v>Analiza obiskovalcev</c:v>
                </c:pt>
                <c:pt idx="4">
                  <c:v>Marketing / družbena omrežja</c:v>
                </c:pt>
                <c:pt idx="5">
                  <c:v>Upravljanje fondov in zbirk</c:v>
                </c:pt>
                <c:pt idx="6">
                  <c:v>Drugo:</c:v>
                </c:pt>
              </c:strCache>
            </c:strRef>
          </c:cat>
          <c:val>
            <c:numRef>
              <c:f>'7 vprašanje'!$E$3:$E$9</c:f>
              <c:numCache>
                <c:formatCode>0%</c:formatCode>
                <c:ptCount val="7"/>
                <c:pt idx="0">
                  <c:v>0.28000000000000003</c:v>
                </c:pt>
                <c:pt idx="1">
                  <c:v>0.14000000000000001</c:v>
                </c:pt>
                <c:pt idx="2">
                  <c:v>0.17</c:v>
                </c:pt>
                <c:pt idx="3">
                  <c:v>0.11</c:v>
                </c:pt>
                <c:pt idx="4">
                  <c:v>0.14000000000000001</c:v>
                </c:pt>
                <c:pt idx="5">
                  <c:v>0.11</c:v>
                </c:pt>
                <c:pt idx="6">
                  <c:v>0.61</c:v>
                </c:pt>
              </c:numCache>
            </c:numRef>
          </c:val>
          <c:extLst>
            <c:ext xmlns:c16="http://schemas.microsoft.com/office/drawing/2014/chart" uri="{C3380CC4-5D6E-409C-BE32-E72D297353CC}">
              <c16:uniqueId val="{00000000-1DED-4BF9-AEE6-3098C60E1C1C}"/>
            </c:ext>
          </c:extLst>
        </c:ser>
        <c:dLbls>
          <c:showLegendKey val="0"/>
          <c:showVal val="0"/>
          <c:showCatName val="0"/>
          <c:showSerName val="0"/>
          <c:showPercent val="0"/>
          <c:showBubbleSize val="0"/>
        </c:dLbls>
        <c:gapWidth val="182"/>
        <c:axId val="1891442607"/>
        <c:axId val="1891441647"/>
        <c:extLst>
          <c:ext xmlns:c15="http://schemas.microsoft.com/office/drawing/2012/chart" uri="{02D57815-91ED-43cb-92C2-25804820EDAC}">
            <c15:filteredBarSeries>
              <c15:ser>
                <c:idx val="0"/>
                <c:order val="0"/>
                <c:spPr>
                  <a:solidFill>
                    <a:schemeClr val="accent1"/>
                  </a:solidFill>
                  <a:ln>
                    <a:noFill/>
                  </a:ln>
                  <a:effectLst/>
                </c:spPr>
                <c:invertIfNegative val="0"/>
                <c:cat>
                  <c:strRef>
                    <c:extLst>
                      <c:ext uri="{02D57815-91ED-43cb-92C2-25804820EDAC}">
                        <c15:formulaRef>
                          <c15:sqref>'7 vprašanje'!$B$3:$B$9</c15:sqref>
                        </c15:formulaRef>
                      </c:ext>
                    </c:extLst>
                    <c:strCache>
                      <c:ptCount val="7"/>
                      <c:pt idx="0">
                        <c:v>Digitalizacija in arhiviranje</c:v>
                      </c:pt>
                      <c:pt idx="1">
                        <c:v>Interaktivne razstave</c:v>
                      </c:pt>
                      <c:pt idx="2">
                        <c:v>Virtualni vodiči ali chatboti</c:v>
                      </c:pt>
                      <c:pt idx="3">
                        <c:v>Analiza obiskovalcev</c:v>
                      </c:pt>
                      <c:pt idx="4">
                        <c:v>Marketing / družbena omrežja</c:v>
                      </c:pt>
                      <c:pt idx="5">
                        <c:v>Upravljanje fondov in zbirk</c:v>
                      </c:pt>
                      <c:pt idx="6">
                        <c:v>Drugo:</c:v>
                      </c:pt>
                    </c:strCache>
                  </c:strRef>
                </c:cat>
                <c:val>
                  <c:numRef>
                    <c:extLst>
                      <c:ext uri="{02D57815-91ED-43cb-92C2-25804820EDAC}">
                        <c15:formulaRef>
                          <c15:sqref>'7 vprašanje'!$C$3:$C$9</c15:sqref>
                        </c15:formulaRef>
                      </c:ext>
                    </c:extLst>
                    <c:numCache>
                      <c:formatCode>General</c:formatCode>
                      <c:ptCount val="7"/>
                    </c:numCache>
                  </c:numRef>
                </c:val>
                <c:extLst>
                  <c:ext xmlns:c16="http://schemas.microsoft.com/office/drawing/2014/chart" uri="{C3380CC4-5D6E-409C-BE32-E72D297353CC}">
                    <c16:uniqueId val="{00000001-1DED-4BF9-AEE6-3098C60E1C1C}"/>
                  </c:ext>
                </c:extLst>
              </c15:ser>
            </c15:filteredBarSeries>
            <c15:filteredBarSeries>
              <c15:ser>
                <c:idx val="1"/>
                <c:order val="1"/>
                <c:spPr>
                  <a:solidFill>
                    <a:schemeClr val="accent2"/>
                  </a:solidFill>
                  <a:ln>
                    <a:noFill/>
                  </a:ln>
                  <a:effectLst/>
                </c:spPr>
                <c:invertIfNegative val="0"/>
                <c:cat>
                  <c:strRef>
                    <c:extLst xmlns:c15="http://schemas.microsoft.com/office/drawing/2012/chart">
                      <c:ext xmlns:c15="http://schemas.microsoft.com/office/drawing/2012/chart" uri="{02D57815-91ED-43cb-92C2-25804820EDAC}">
                        <c15:formulaRef>
                          <c15:sqref>'7 vprašanje'!$B$3:$B$9</c15:sqref>
                        </c15:formulaRef>
                      </c:ext>
                    </c:extLst>
                    <c:strCache>
                      <c:ptCount val="7"/>
                      <c:pt idx="0">
                        <c:v>Digitalizacija in arhiviranje</c:v>
                      </c:pt>
                      <c:pt idx="1">
                        <c:v>Interaktivne razstave</c:v>
                      </c:pt>
                      <c:pt idx="2">
                        <c:v>Virtualni vodiči ali chatboti</c:v>
                      </c:pt>
                      <c:pt idx="3">
                        <c:v>Analiza obiskovalcev</c:v>
                      </c:pt>
                      <c:pt idx="4">
                        <c:v>Marketing / družbena omrežja</c:v>
                      </c:pt>
                      <c:pt idx="5">
                        <c:v>Upravljanje fondov in zbirk</c:v>
                      </c:pt>
                      <c:pt idx="6">
                        <c:v>Drugo:</c:v>
                      </c:pt>
                    </c:strCache>
                  </c:strRef>
                </c:cat>
                <c:val>
                  <c:numRef>
                    <c:extLst xmlns:c15="http://schemas.microsoft.com/office/drawing/2012/chart">
                      <c:ext xmlns:c15="http://schemas.microsoft.com/office/drawing/2012/chart" uri="{02D57815-91ED-43cb-92C2-25804820EDAC}">
                        <c15:formulaRef>
                          <c15:sqref>'7 vprašanje'!$D$3:$D$9</c15:sqref>
                        </c15:formulaRef>
                      </c:ext>
                    </c:extLst>
                    <c:numCache>
                      <c:formatCode>General</c:formatCode>
                      <c:ptCount val="7"/>
                    </c:numCache>
                  </c:numRef>
                </c:val>
                <c:extLst xmlns:c15="http://schemas.microsoft.com/office/drawing/2012/chart">
                  <c:ext xmlns:c16="http://schemas.microsoft.com/office/drawing/2014/chart" uri="{C3380CC4-5D6E-409C-BE32-E72D297353CC}">
                    <c16:uniqueId val="{00000002-1DED-4BF9-AEE6-3098C60E1C1C}"/>
                  </c:ext>
                </c:extLst>
              </c15:ser>
            </c15:filteredBarSeries>
          </c:ext>
        </c:extLst>
      </c:barChart>
      <c:catAx>
        <c:axId val="189144260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sl-SI"/>
          </a:p>
        </c:txPr>
        <c:crossAx val="1891441647"/>
        <c:crosses val="autoZero"/>
        <c:auto val="1"/>
        <c:lblAlgn val="ctr"/>
        <c:lblOffset val="100"/>
        <c:noMultiLvlLbl val="0"/>
      </c:catAx>
      <c:valAx>
        <c:axId val="1891441647"/>
        <c:scaling>
          <c:orientation val="minMax"/>
        </c:scaling>
        <c:delete val="1"/>
        <c:axPos val="b"/>
        <c:numFmt formatCode="0%" sourceLinked="1"/>
        <c:majorTickMark val="none"/>
        <c:minorTickMark val="none"/>
        <c:tickLblPos val="nextTo"/>
        <c:crossAx val="189144260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l-SI"/>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6"/>
    </mc:Choice>
    <mc:Fallback>
      <c:style val="6"/>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1"/>
          <c:spPr>
            <a:solidFill>
              <a:schemeClr val="accent4">
                <a:shade val="76000"/>
              </a:schemeClr>
            </a:solidFill>
            <a:ln>
              <a:noFill/>
            </a:ln>
            <a:effectLst/>
          </c:spPr>
          <c:invertIfNegative val="0"/>
          <c:dPt>
            <c:idx val="0"/>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1-0B53-4ED1-80B5-ED9E5312D9FB}"/>
              </c:ext>
            </c:extLst>
          </c:dPt>
          <c:dPt>
            <c:idx val="1"/>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3-0B53-4ED1-80B5-ED9E5312D9FB}"/>
              </c:ext>
            </c:extLst>
          </c:dPt>
          <c:dPt>
            <c:idx val="2"/>
            <c:invertIfNegative val="0"/>
            <c:bubble3D val="0"/>
            <c:spPr>
              <a:solidFill>
                <a:srgbClr val="5B9BD5">
                  <a:lumMod val="75000"/>
                </a:srgbClr>
              </a:solidFill>
              <a:ln>
                <a:noFill/>
              </a:ln>
              <a:effectLst/>
            </c:spPr>
            <c:extLst>
              <c:ext xmlns:c16="http://schemas.microsoft.com/office/drawing/2014/chart" uri="{C3380CC4-5D6E-409C-BE32-E72D297353CC}">
                <c16:uniqueId val="{0000000A-0B53-4ED1-80B5-ED9E5312D9FB}"/>
              </c:ext>
            </c:extLst>
          </c:dPt>
          <c:dPt>
            <c:idx val="3"/>
            <c:invertIfNegative val="0"/>
            <c:bubble3D val="0"/>
            <c:spPr>
              <a:solidFill>
                <a:schemeClr val="tx2">
                  <a:lumMod val="25000"/>
                  <a:lumOff val="75000"/>
                </a:schemeClr>
              </a:solidFill>
              <a:ln>
                <a:noFill/>
              </a:ln>
              <a:effectLst/>
            </c:spPr>
            <c:extLst>
              <c:ext xmlns:c16="http://schemas.microsoft.com/office/drawing/2014/chart" uri="{C3380CC4-5D6E-409C-BE32-E72D297353CC}">
                <c16:uniqueId val="{00000005-0B53-4ED1-80B5-ED9E5312D9FB}"/>
              </c:ext>
            </c:extLst>
          </c:dPt>
          <c:dPt>
            <c:idx val="4"/>
            <c:invertIfNegative val="0"/>
            <c:bubble3D val="0"/>
            <c:spPr>
              <a:solidFill>
                <a:schemeClr val="tx2">
                  <a:lumMod val="10000"/>
                  <a:lumOff val="90000"/>
                </a:schemeClr>
              </a:solidFill>
              <a:ln>
                <a:noFill/>
              </a:ln>
              <a:effectLst/>
            </c:spPr>
            <c:extLst>
              <c:ext xmlns:c16="http://schemas.microsoft.com/office/drawing/2014/chart" uri="{C3380CC4-5D6E-409C-BE32-E72D297353CC}">
                <c16:uniqueId val="{00000007-0B53-4ED1-80B5-ED9E5312D9FB}"/>
              </c:ext>
            </c:extLst>
          </c:dPt>
          <c:dLbls>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sl-SI"/>
                </a:p>
              </c:txPr>
              <c:dLblPos val="inEnd"/>
              <c:showLegendKey val="0"/>
              <c:showVal val="1"/>
              <c:showCatName val="0"/>
              <c:showSerName val="0"/>
              <c:showPercent val="0"/>
              <c:showBubbleSize val="0"/>
              <c:extLst>
                <c:ext xmlns:c16="http://schemas.microsoft.com/office/drawing/2014/chart" uri="{C3380CC4-5D6E-409C-BE32-E72D297353CC}">
                  <c16:uniqueId val="{00000001-0B53-4ED1-80B5-ED9E5312D9FB}"/>
                </c:ext>
              </c:extLst>
            </c:dLbl>
            <c:dLbl>
              <c:idx val="1"/>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sl-SI"/>
                </a:p>
              </c:txPr>
              <c:dLblPos val="inEnd"/>
              <c:showLegendKey val="0"/>
              <c:showVal val="1"/>
              <c:showCatName val="0"/>
              <c:showSerName val="0"/>
              <c:showPercent val="0"/>
              <c:showBubbleSize val="0"/>
              <c:extLst>
                <c:ext xmlns:c16="http://schemas.microsoft.com/office/drawing/2014/chart" uri="{C3380CC4-5D6E-409C-BE32-E72D297353CC}">
                  <c16:uniqueId val="{00000003-0B53-4ED1-80B5-ED9E5312D9FB}"/>
                </c:ext>
              </c:extLst>
            </c:dLbl>
            <c:dLbl>
              <c:idx val="3"/>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sl-SI"/>
                </a:p>
              </c:txPr>
              <c:dLblPos val="inEnd"/>
              <c:showLegendKey val="0"/>
              <c:showVal val="1"/>
              <c:showCatName val="0"/>
              <c:showSerName val="0"/>
              <c:showPercent val="0"/>
              <c:showBubbleSize val="0"/>
              <c:extLst>
                <c:ext xmlns:c16="http://schemas.microsoft.com/office/drawing/2014/chart" uri="{C3380CC4-5D6E-409C-BE32-E72D297353CC}">
                  <c16:uniqueId val="{00000005-0B53-4ED1-80B5-ED9E5312D9FB}"/>
                </c:ext>
              </c:extLst>
            </c:dLbl>
            <c:dLbl>
              <c:idx val="4"/>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sl-SI"/>
                </a:p>
              </c:txPr>
              <c:dLblPos val="inEnd"/>
              <c:showLegendKey val="0"/>
              <c:showVal val="1"/>
              <c:showCatName val="0"/>
              <c:showSerName val="0"/>
              <c:showPercent val="0"/>
              <c:showBubbleSize val="0"/>
              <c:extLst>
                <c:ext xmlns:c16="http://schemas.microsoft.com/office/drawing/2014/chart" uri="{C3380CC4-5D6E-409C-BE32-E72D297353CC}">
                  <c16:uniqueId val="{00000007-0B53-4ED1-80B5-ED9E5312D9FB}"/>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sl-SI"/>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 vprašanje'!$B$4:$B$8</c:f>
              <c:strCache>
                <c:ptCount val="5"/>
                <c:pt idx="0">
                  <c:v>1 (Zelo dobro)</c:v>
                </c:pt>
                <c:pt idx="1">
                  <c:v>2 (Dobro)</c:v>
                </c:pt>
                <c:pt idx="2">
                  <c:v>3 (Povprečno)</c:v>
                </c:pt>
                <c:pt idx="3">
                  <c:v>4 (Slabo)</c:v>
                </c:pt>
                <c:pt idx="4">
                  <c:v>5 (Sploh ne)</c:v>
                </c:pt>
              </c:strCache>
            </c:strRef>
          </c:cat>
          <c:val>
            <c:numRef>
              <c:f>'3 vprašanje'!$D$4:$D$8</c:f>
              <c:numCache>
                <c:formatCode>0%</c:formatCode>
                <c:ptCount val="5"/>
                <c:pt idx="0">
                  <c:v>7.0000000000000007E-2</c:v>
                </c:pt>
                <c:pt idx="1">
                  <c:v>0.18</c:v>
                </c:pt>
                <c:pt idx="2">
                  <c:v>0.56999999999999995</c:v>
                </c:pt>
                <c:pt idx="3">
                  <c:v>0.14000000000000001</c:v>
                </c:pt>
                <c:pt idx="4">
                  <c:v>0.03</c:v>
                </c:pt>
              </c:numCache>
            </c:numRef>
          </c:val>
          <c:extLst>
            <c:ext xmlns:c16="http://schemas.microsoft.com/office/drawing/2014/chart" uri="{C3380CC4-5D6E-409C-BE32-E72D297353CC}">
              <c16:uniqueId val="{00000008-0B53-4ED1-80B5-ED9E5312D9FB}"/>
            </c:ext>
          </c:extLst>
        </c:ser>
        <c:dLbls>
          <c:dLblPos val="inEnd"/>
          <c:showLegendKey val="0"/>
          <c:showVal val="1"/>
          <c:showCatName val="0"/>
          <c:showSerName val="0"/>
          <c:showPercent val="0"/>
          <c:showBubbleSize val="0"/>
        </c:dLbls>
        <c:gapWidth val="219"/>
        <c:overlap val="-27"/>
        <c:axId val="1708480911"/>
        <c:axId val="1708474671"/>
        <c:extLst>
          <c:ext xmlns:c15="http://schemas.microsoft.com/office/drawing/2012/chart" uri="{02D57815-91ED-43cb-92C2-25804820EDAC}">
            <c15:filteredBarSeries>
              <c15:ser>
                <c:idx val="0"/>
                <c:order val="0"/>
                <c:spPr>
                  <a:solidFill>
                    <a:schemeClr val="accent4">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l-SI"/>
                    </a:p>
                  </c:txPr>
                  <c:dLblPos val="in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'3 vprašanje'!$B$4:$B$8</c15:sqref>
                        </c15:formulaRef>
                      </c:ext>
                    </c:extLst>
                    <c:strCache>
                      <c:ptCount val="5"/>
                      <c:pt idx="0">
                        <c:v>1 (Zelo dobro)</c:v>
                      </c:pt>
                      <c:pt idx="1">
                        <c:v>2 (Dobro)</c:v>
                      </c:pt>
                      <c:pt idx="2">
                        <c:v>3 (Povprečno)</c:v>
                      </c:pt>
                      <c:pt idx="3">
                        <c:v>4 (Slabo)</c:v>
                      </c:pt>
                      <c:pt idx="4">
                        <c:v>5 (Sploh ne)</c:v>
                      </c:pt>
                    </c:strCache>
                  </c:strRef>
                </c:cat>
                <c:val>
                  <c:numRef>
                    <c:extLst>
                      <c:ext uri="{02D57815-91ED-43cb-92C2-25804820EDAC}">
                        <c15:formulaRef>
                          <c15:sqref>'3 vprašanje'!$C$4:$C$8</c15:sqref>
                        </c15:formulaRef>
                      </c:ext>
                    </c:extLst>
                    <c:numCache>
                      <c:formatCode>General</c:formatCode>
                      <c:ptCount val="5"/>
                    </c:numCache>
                  </c:numRef>
                </c:val>
                <c:extLst>
                  <c:ext xmlns:c16="http://schemas.microsoft.com/office/drawing/2014/chart" uri="{C3380CC4-5D6E-409C-BE32-E72D297353CC}">
                    <c16:uniqueId val="{00000009-0B53-4ED1-80B5-ED9E5312D9FB}"/>
                  </c:ext>
                </c:extLst>
              </c15:ser>
            </c15:filteredBarSeries>
          </c:ext>
        </c:extLst>
      </c:barChart>
      <c:catAx>
        <c:axId val="17084809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sl-SI"/>
          </a:p>
        </c:txPr>
        <c:crossAx val="1708474671"/>
        <c:crosses val="autoZero"/>
        <c:auto val="1"/>
        <c:lblAlgn val="ctr"/>
        <c:lblOffset val="100"/>
        <c:noMultiLvlLbl val="0"/>
      </c:catAx>
      <c:valAx>
        <c:axId val="1708474671"/>
        <c:scaling>
          <c:orientation val="minMax"/>
        </c:scaling>
        <c:delete val="1"/>
        <c:axPos val="l"/>
        <c:numFmt formatCode="0%" sourceLinked="1"/>
        <c:majorTickMark val="none"/>
        <c:minorTickMark val="none"/>
        <c:tickLblPos val="nextTo"/>
        <c:crossAx val="170848091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l-SI"/>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6"/>
    </mc:Choice>
    <mc:Fallback>
      <c:style val="6"/>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1"/>
          <c:order val="1"/>
          <c:spPr>
            <a:solidFill>
              <a:schemeClr val="accent4">
                <a:tint val="77000"/>
              </a:schemeClr>
            </a:solidFill>
            <a:ln>
              <a:noFill/>
            </a:ln>
            <a:effectLst/>
          </c:spPr>
          <c:invertIfNegative val="0"/>
          <c:dPt>
            <c:idx val="2"/>
            <c:invertIfNegative val="0"/>
            <c:bubble3D val="0"/>
            <c:spPr>
              <a:solidFill>
                <a:schemeClr val="tx2">
                  <a:lumMod val="75000"/>
                  <a:lumOff val="25000"/>
                </a:schemeClr>
              </a:solidFill>
              <a:ln>
                <a:noFill/>
              </a:ln>
              <a:effectLst/>
            </c:spPr>
            <c:extLst>
              <c:ext xmlns:c16="http://schemas.microsoft.com/office/drawing/2014/chart" uri="{C3380CC4-5D6E-409C-BE32-E72D297353CC}">
                <c16:uniqueId val="{00000001-E6D5-4D68-8678-02CE2F2AFC2E}"/>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sl-S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 vprašanje'!$B$3:$B$7</c:f>
              <c:strCache>
                <c:ptCount val="5"/>
                <c:pt idx="0">
                  <c:v>Zelo pozitivno</c:v>
                </c:pt>
                <c:pt idx="1">
                  <c:v>Pretežno pozitivno</c:v>
                </c:pt>
                <c:pt idx="2">
                  <c:v>Nevtralno</c:v>
                </c:pt>
                <c:pt idx="3">
                  <c:v>Pretežno negativno</c:v>
                </c:pt>
                <c:pt idx="4">
                  <c:v>Zelo negativno</c:v>
                </c:pt>
              </c:strCache>
            </c:strRef>
          </c:cat>
          <c:val>
            <c:numRef>
              <c:f>'4 vprašanje'!$D$3:$D$7</c:f>
              <c:numCache>
                <c:formatCode>0%</c:formatCode>
                <c:ptCount val="5"/>
                <c:pt idx="0">
                  <c:v>7.0000000000000007E-2</c:v>
                </c:pt>
                <c:pt idx="1">
                  <c:v>0.39</c:v>
                </c:pt>
                <c:pt idx="2">
                  <c:v>0.49</c:v>
                </c:pt>
                <c:pt idx="3">
                  <c:v>0.03</c:v>
                </c:pt>
                <c:pt idx="4">
                  <c:v>0.01</c:v>
                </c:pt>
              </c:numCache>
            </c:numRef>
          </c:val>
          <c:extLst>
            <c:ext xmlns:c16="http://schemas.microsoft.com/office/drawing/2014/chart" uri="{C3380CC4-5D6E-409C-BE32-E72D297353CC}">
              <c16:uniqueId val="{00000002-E6D5-4D68-8678-02CE2F2AFC2E}"/>
            </c:ext>
          </c:extLst>
        </c:ser>
        <c:dLbls>
          <c:showLegendKey val="0"/>
          <c:showVal val="0"/>
          <c:showCatName val="0"/>
          <c:showSerName val="0"/>
          <c:showPercent val="0"/>
          <c:showBubbleSize val="0"/>
        </c:dLbls>
        <c:gapWidth val="182"/>
        <c:axId val="1703622063"/>
        <c:axId val="1703621583"/>
        <c:extLst>
          <c:ext xmlns:c15="http://schemas.microsoft.com/office/drawing/2012/chart" uri="{02D57815-91ED-43cb-92C2-25804820EDAC}">
            <c15:filteredBarSeries>
              <c15:ser>
                <c:idx val="0"/>
                <c:order val="0"/>
                <c:spPr>
                  <a:solidFill>
                    <a:schemeClr val="accent4">
                      <a:shade val="76000"/>
                    </a:schemeClr>
                  </a:solidFill>
                  <a:ln>
                    <a:noFill/>
                  </a:ln>
                  <a:effectLst/>
                </c:spPr>
                <c:invertIfNegative val="0"/>
                <c:cat>
                  <c:strRef>
                    <c:extLst>
                      <c:ext uri="{02D57815-91ED-43cb-92C2-25804820EDAC}">
                        <c15:formulaRef>
                          <c15:sqref>'4 vprašanje'!$B$3:$B$7</c15:sqref>
                        </c15:formulaRef>
                      </c:ext>
                    </c:extLst>
                    <c:strCache>
                      <c:ptCount val="5"/>
                      <c:pt idx="0">
                        <c:v>Zelo pozitivno</c:v>
                      </c:pt>
                      <c:pt idx="1">
                        <c:v>Pretežno pozitivno</c:v>
                      </c:pt>
                      <c:pt idx="2">
                        <c:v>Nevtralno</c:v>
                      </c:pt>
                      <c:pt idx="3">
                        <c:v>Pretežno negativno</c:v>
                      </c:pt>
                      <c:pt idx="4">
                        <c:v>Zelo negativno</c:v>
                      </c:pt>
                    </c:strCache>
                  </c:strRef>
                </c:cat>
                <c:val>
                  <c:numRef>
                    <c:extLst>
                      <c:ext uri="{02D57815-91ED-43cb-92C2-25804820EDAC}">
                        <c15:formulaRef>
                          <c15:sqref>'4 vprašanje'!$C$3:$C$7</c15:sqref>
                        </c15:formulaRef>
                      </c:ext>
                    </c:extLst>
                    <c:numCache>
                      <c:formatCode>General</c:formatCode>
                      <c:ptCount val="5"/>
                    </c:numCache>
                  </c:numRef>
                </c:val>
                <c:extLst>
                  <c:ext xmlns:c16="http://schemas.microsoft.com/office/drawing/2014/chart" uri="{C3380CC4-5D6E-409C-BE32-E72D297353CC}">
                    <c16:uniqueId val="{00000003-E6D5-4D68-8678-02CE2F2AFC2E}"/>
                  </c:ext>
                </c:extLst>
              </c15:ser>
            </c15:filteredBarSeries>
          </c:ext>
        </c:extLst>
      </c:barChart>
      <c:catAx>
        <c:axId val="170362206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sl-SI"/>
          </a:p>
        </c:txPr>
        <c:crossAx val="1703621583"/>
        <c:crosses val="autoZero"/>
        <c:auto val="1"/>
        <c:lblAlgn val="ctr"/>
        <c:lblOffset val="100"/>
        <c:noMultiLvlLbl val="0"/>
      </c:catAx>
      <c:valAx>
        <c:axId val="1703621583"/>
        <c:scaling>
          <c:orientation val="minMax"/>
        </c:scaling>
        <c:delete val="1"/>
        <c:axPos val="b"/>
        <c:numFmt formatCode="0%" sourceLinked="1"/>
        <c:majorTickMark val="none"/>
        <c:minorTickMark val="none"/>
        <c:tickLblPos val="nextTo"/>
        <c:crossAx val="170362206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l-SI"/>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1"/>
            <c:invertIfNegative val="0"/>
            <c:bubble3D val="0"/>
            <c:spPr>
              <a:solidFill>
                <a:schemeClr val="tx2">
                  <a:lumMod val="25000"/>
                  <a:lumOff val="75000"/>
                </a:schemeClr>
              </a:solidFill>
              <a:ln>
                <a:noFill/>
              </a:ln>
              <a:effectLst/>
            </c:spPr>
            <c:extLst>
              <c:ext xmlns:c16="http://schemas.microsoft.com/office/drawing/2014/chart" uri="{C3380CC4-5D6E-409C-BE32-E72D297353CC}">
                <c16:uniqueId val="{00000001-CA3C-41F7-86AE-216BED6FDA57}"/>
              </c:ext>
            </c:extLst>
          </c:dPt>
          <c:dPt>
            <c:idx val="2"/>
            <c:invertIfNegative val="0"/>
            <c:bubble3D val="0"/>
            <c:spPr>
              <a:solidFill>
                <a:schemeClr val="tx2">
                  <a:lumMod val="50000"/>
                  <a:lumOff val="50000"/>
                </a:schemeClr>
              </a:solidFill>
              <a:ln>
                <a:noFill/>
              </a:ln>
              <a:effectLst/>
            </c:spPr>
            <c:extLst>
              <c:ext xmlns:c16="http://schemas.microsoft.com/office/drawing/2014/chart" uri="{C3380CC4-5D6E-409C-BE32-E72D297353CC}">
                <c16:uniqueId val="{00000003-CA3C-41F7-86AE-216BED6FDA57}"/>
              </c:ext>
            </c:extLst>
          </c:dPt>
          <c:dPt>
            <c:idx val="3"/>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5-CA3C-41F7-86AE-216BED6FDA57}"/>
              </c:ext>
            </c:extLst>
          </c:dPt>
          <c:dPt>
            <c:idx val="4"/>
            <c:invertIfNegative val="0"/>
            <c:bubble3D val="0"/>
            <c:spPr>
              <a:solidFill>
                <a:schemeClr val="tx2">
                  <a:lumMod val="10000"/>
                  <a:lumOff val="90000"/>
                </a:schemeClr>
              </a:solidFill>
              <a:ln>
                <a:noFill/>
              </a:ln>
              <a:effectLst/>
            </c:spPr>
            <c:extLst>
              <c:ext xmlns:c16="http://schemas.microsoft.com/office/drawing/2014/chart" uri="{C3380CC4-5D6E-409C-BE32-E72D297353CC}">
                <c16:uniqueId val="{00000007-CA3C-41F7-86AE-216BED6FDA57}"/>
              </c:ext>
            </c:extLst>
          </c:dPt>
          <c:dPt>
            <c:idx val="5"/>
            <c:invertIfNegative val="0"/>
            <c:bubble3D val="0"/>
            <c:spPr>
              <a:solidFill>
                <a:schemeClr val="tx2">
                  <a:lumMod val="10000"/>
                  <a:lumOff val="90000"/>
                </a:schemeClr>
              </a:solidFill>
              <a:ln>
                <a:noFill/>
              </a:ln>
              <a:effectLst/>
            </c:spPr>
            <c:extLst>
              <c:ext xmlns:c16="http://schemas.microsoft.com/office/drawing/2014/chart" uri="{C3380CC4-5D6E-409C-BE32-E72D297353CC}">
                <c16:uniqueId val="{00000009-CA3C-41F7-86AE-216BED6FDA57}"/>
              </c:ext>
            </c:extLst>
          </c:dPt>
          <c:dPt>
            <c:idx val="6"/>
            <c:invertIfNegative val="0"/>
            <c:bubble3D val="0"/>
            <c:spPr>
              <a:solidFill>
                <a:schemeClr val="tx2">
                  <a:lumMod val="25000"/>
                  <a:lumOff val="75000"/>
                </a:schemeClr>
              </a:solidFill>
              <a:ln>
                <a:noFill/>
              </a:ln>
              <a:effectLst/>
            </c:spPr>
            <c:extLst>
              <c:ext xmlns:c16="http://schemas.microsoft.com/office/drawing/2014/chart" uri="{C3380CC4-5D6E-409C-BE32-E72D297353CC}">
                <c16:uniqueId val="{0000000B-CA3C-41F7-86AE-216BED6FDA57}"/>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l-S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 vprašanje'!$B$2:$B$8</c:f>
              <c:strCache>
                <c:ptCount val="7"/>
                <c:pt idx="0">
                  <c:v>DA</c:v>
                </c:pt>
                <c:pt idx="1">
                  <c:v>NE</c:v>
                </c:pt>
                <c:pt idx="2">
                  <c:v>VERJETNO</c:v>
                </c:pt>
                <c:pt idx="3">
                  <c:v>MORDA</c:v>
                </c:pt>
                <c:pt idx="4">
                  <c:v>NE VEM</c:v>
                </c:pt>
                <c:pt idx="5">
                  <c:v>UPAM, DA BO</c:v>
                </c:pt>
                <c:pt idx="6">
                  <c:v>DELNO</c:v>
                </c:pt>
              </c:strCache>
            </c:strRef>
          </c:cat>
          <c:val>
            <c:numRef>
              <c:f>'5 vprašanje'!$C$2:$C$8</c:f>
              <c:numCache>
                <c:formatCode>0%</c:formatCode>
                <c:ptCount val="7"/>
                <c:pt idx="0">
                  <c:v>0.6</c:v>
                </c:pt>
                <c:pt idx="1">
                  <c:v>0.05</c:v>
                </c:pt>
                <c:pt idx="2">
                  <c:v>0.11</c:v>
                </c:pt>
                <c:pt idx="3">
                  <c:v>0.06</c:v>
                </c:pt>
                <c:pt idx="4">
                  <c:v>0.01</c:v>
                </c:pt>
                <c:pt idx="5">
                  <c:v>0.01</c:v>
                </c:pt>
                <c:pt idx="6">
                  <c:v>0.05</c:v>
                </c:pt>
              </c:numCache>
            </c:numRef>
          </c:val>
          <c:extLst>
            <c:ext xmlns:c16="http://schemas.microsoft.com/office/drawing/2014/chart" uri="{C3380CC4-5D6E-409C-BE32-E72D297353CC}">
              <c16:uniqueId val="{0000000C-CA3C-41F7-86AE-216BED6FDA57}"/>
            </c:ext>
          </c:extLst>
        </c:ser>
        <c:dLbls>
          <c:showLegendKey val="0"/>
          <c:showVal val="0"/>
          <c:showCatName val="0"/>
          <c:showSerName val="0"/>
          <c:showPercent val="0"/>
          <c:showBubbleSize val="0"/>
        </c:dLbls>
        <c:gapWidth val="219"/>
        <c:overlap val="-27"/>
        <c:axId val="1714667647"/>
        <c:axId val="1714665247"/>
      </c:barChart>
      <c:catAx>
        <c:axId val="17146676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sl-SI"/>
          </a:p>
        </c:txPr>
        <c:crossAx val="1714665247"/>
        <c:crosses val="autoZero"/>
        <c:auto val="1"/>
        <c:lblAlgn val="ctr"/>
        <c:lblOffset val="100"/>
        <c:noMultiLvlLbl val="0"/>
      </c:catAx>
      <c:valAx>
        <c:axId val="1714665247"/>
        <c:scaling>
          <c:orientation val="minMax"/>
        </c:scaling>
        <c:delete val="1"/>
        <c:axPos val="l"/>
        <c:numFmt formatCode="0%" sourceLinked="1"/>
        <c:majorTickMark val="none"/>
        <c:minorTickMark val="none"/>
        <c:tickLblPos val="nextTo"/>
        <c:crossAx val="1714667647"/>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sl-SI"/>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Pt>
            <c:idx val="0"/>
            <c:invertIfNegative val="0"/>
            <c:bubble3D val="0"/>
            <c:spPr>
              <a:solidFill>
                <a:schemeClr val="accent1">
                  <a:lumMod val="50000"/>
                </a:schemeClr>
              </a:solidFill>
              <a:ln>
                <a:noFill/>
              </a:ln>
              <a:effectLst/>
            </c:spPr>
            <c:extLst>
              <c:ext xmlns:c16="http://schemas.microsoft.com/office/drawing/2014/chart" uri="{C3380CC4-5D6E-409C-BE32-E72D297353CC}">
                <c16:uniqueId val="{00000000-C924-4079-814A-35C1E0BDD91B}"/>
              </c:ext>
            </c:extLst>
          </c:dPt>
          <c:dPt>
            <c:idx val="1"/>
            <c:invertIfNegative val="0"/>
            <c:bubble3D val="0"/>
            <c:spPr>
              <a:solidFill>
                <a:schemeClr val="accent1">
                  <a:lumMod val="50000"/>
                </a:schemeClr>
              </a:solidFill>
              <a:ln>
                <a:noFill/>
              </a:ln>
              <a:effectLst/>
            </c:spPr>
            <c:extLst>
              <c:ext xmlns:c16="http://schemas.microsoft.com/office/drawing/2014/chart" uri="{C3380CC4-5D6E-409C-BE32-E72D297353CC}">
                <c16:uniqueId val="{00000001-C924-4079-814A-35C1E0BDD91B}"/>
              </c:ext>
            </c:extLst>
          </c:dPt>
          <c:dPt>
            <c:idx val="2"/>
            <c:invertIfNegative val="0"/>
            <c:bubble3D val="0"/>
            <c:spPr>
              <a:solidFill>
                <a:schemeClr val="accent1">
                  <a:lumMod val="50000"/>
                </a:schemeClr>
              </a:solidFill>
              <a:ln>
                <a:noFill/>
              </a:ln>
              <a:effectLst/>
            </c:spPr>
            <c:extLst>
              <c:ext xmlns:c16="http://schemas.microsoft.com/office/drawing/2014/chart" uri="{C3380CC4-5D6E-409C-BE32-E72D297353CC}">
                <c16:uniqueId val="{00000002-C924-4079-814A-35C1E0BDD91B}"/>
              </c:ext>
            </c:extLst>
          </c:dPt>
          <c:dLbls>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2060"/>
                      </a:solidFill>
                      <a:latin typeface="+mn-lt"/>
                      <a:ea typeface="+mn-ea"/>
                      <a:cs typeface="+mn-cs"/>
                    </a:defRPr>
                  </a:pPr>
                  <a:endParaRPr lang="sl-SI"/>
                </a:p>
              </c:txPr>
              <c:showLegendKey val="0"/>
              <c:showVal val="1"/>
              <c:showCatName val="0"/>
              <c:showSerName val="0"/>
              <c:showPercent val="0"/>
              <c:showBubbleSize val="0"/>
              <c:extLst>
                <c:ext xmlns:c16="http://schemas.microsoft.com/office/drawing/2014/chart" uri="{C3380CC4-5D6E-409C-BE32-E72D297353CC}">
                  <c16:uniqueId val="{00000000-C924-4079-814A-35C1E0BDD91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l-S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'9 vprašanje'!$A$2:$A$9</c:f>
              <c:strCache>
                <c:ptCount val="8"/>
                <c:pt idx="0">
                  <c:v>izboljša iskanje za uporabnike</c:v>
                </c:pt>
                <c:pt idx="1">
                  <c:v>olajša delo arhivistom</c:v>
                </c:pt>
                <c:pt idx="2">
                  <c:v>prihrani čas</c:v>
                </c:pt>
                <c:pt idx="3">
                  <c:v>opozorilo na pomanjkljivosti in poenotenje stroke</c:v>
                </c:pt>
                <c:pt idx="4">
                  <c:v>manj človeških napak</c:v>
                </c:pt>
                <c:pt idx="5">
                  <c:v>digitalna transformacija</c:v>
                </c:pt>
                <c:pt idx="6">
                  <c:v>UI kot pripomoček</c:v>
                </c:pt>
                <c:pt idx="7">
                  <c:v>obvladovanje večjih količin podatkov</c:v>
                </c:pt>
              </c:strCache>
            </c:strRef>
          </c:cat>
          <c:val>
            <c:numRef>
              <c:f>'9 vprašanje'!$B$2:$B$9</c:f>
              <c:numCache>
                <c:formatCode>General</c:formatCode>
                <c:ptCount val="8"/>
                <c:pt idx="0">
                  <c:v>18</c:v>
                </c:pt>
                <c:pt idx="1">
                  <c:v>16</c:v>
                </c:pt>
                <c:pt idx="2">
                  <c:v>15</c:v>
                </c:pt>
                <c:pt idx="3">
                  <c:v>2</c:v>
                </c:pt>
                <c:pt idx="4">
                  <c:v>5</c:v>
                </c:pt>
                <c:pt idx="5">
                  <c:v>2</c:v>
                </c:pt>
                <c:pt idx="6">
                  <c:v>2</c:v>
                </c:pt>
                <c:pt idx="7">
                  <c:v>3</c:v>
                </c:pt>
              </c:numCache>
            </c:numRef>
          </c:val>
          <c:extLst>
            <c:ext xmlns:c16="http://schemas.microsoft.com/office/drawing/2014/chart" uri="{C3380CC4-5D6E-409C-BE32-E72D297353CC}">
              <c16:uniqueId val="{00000000-4ADC-4509-84E4-F38612D77227}"/>
            </c:ext>
          </c:extLst>
        </c:ser>
        <c:dLbls>
          <c:showLegendKey val="0"/>
          <c:showVal val="0"/>
          <c:showCatName val="0"/>
          <c:showSerName val="0"/>
          <c:showPercent val="0"/>
          <c:showBubbleSize val="0"/>
        </c:dLbls>
        <c:gapWidth val="182"/>
        <c:axId val="1783728095"/>
        <c:axId val="1783730495"/>
      </c:barChart>
      <c:catAx>
        <c:axId val="178372809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sl-SI"/>
          </a:p>
        </c:txPr>
        <c:crossAx val="1783730495"/>
        <c:crosses val="autoZero"/>
        <c:auto val="1"/>
        <c:lblAlgn val="ctr"/>
        <c:lblOffset val="100"/>
        <c:noMultiLvlLbl val="0"/>
      </c:catAx>
      <c:valAx>
        <c:axId val="1783730495"/>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178372809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l-SI"/>
    </a:p>
  </c:txPr>
  <c:externalData r:id="rId3">
    <c:autoUpdate val="0"/>
  </c:externalData>
</c:chartSpace>
</file>

<file path=ppt/charts/colors1.xml><?xml version="1.0" encoding="utf-8"?>
<cs:colorStyle xmlns:cs="http://schemas.microsoft.com/office/drawing/2012/chartStyle" xmlns:a="http://schemas.openxmlformats.org/drawingml/2006/main" meth="withinLinear" id="17">
  <a:schemeClr val="accent4"/>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4">
  <a:schemeClr val="accent4"/>
</cs:colorStyle>
</file>

<file path=ppt/charts/colors4.xml><?xml version="1.0" encoding="utf-8"?>
<cs:colorStyle xmlns:cs="http://schemas.microsoft.com/office/drawing/2012/chartStyle" xmlns:a="http://schemas.openxmlformats.org/drawingml/2006/main" meth="withinLinear" id="17">
  <a:schemeClr val="accent4"/>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3078427" cy="513509"/>
          </a:xfrm>
          <a:prstGeom prst="rect">
            <a:avLst/>
          </a:prstGeom>
        </p:spPr>
        <p:txBody>
          <a:bodyPr vert="horz" lIns="94714" tIns="47357" rIns="94714" bIns="47357" rtlCol="0"/>
          <a:lstStyle>
            <a:lvl1pPr algn="l">
              <a:defRPr sz="1200"/>
            </a:lvl1pPr>
          </a:lstStyle>
          <a:p>
            <a:endParaRPr lang="sl-SI"/>
          </a:p>
        </p:txBody>
      </p:sp>
      <p:sp>
        <p:nvSpPr>
          <p:cNvPr id="3" name="Označba mesta datuma 2"/>
          <p:cNvSpPr>
            <a:spLocks noGrp="1"/>
          </p:cNvSpPr>
          <p:nvPr>
            <p:ph type="dt" sz="quarter" idx="1"/>
          </p:nvPr>
        </p:nvSpPr>
        <p:spPr>
          <a:xfrm>
            <a:off x="4023992" y="0"/>
            <a:ext cx="3078427" cy="513509"/>
          </a:xfrm>
          <a:prstGeom prst="rect">
            <a:avLst/>
          </a:prstGeom>
        </p:spPr>
        <p:txBody>
          <a:bodyPr vert="horz" lIns="94714" tIns="47357" rIns="94714" bIns="47357" rtlCol="0"/>
          <a:lstStyle>
            <a:lvl1pPr algn="r">
              <a:defRPr sz="1200"/>
            </a:lvl1pPr>
          </a:lstStyle>
          <a:p>
            <a:fld id="{45EEF54F-6E8A-4A48-8510-04B2182AB18E}" type="datetimeFigureOut">
              <a:rPr lang="sl-SI" smtClean="0"/>
              <a:t>8. 11. 2025</a:t>
            </a:fld>
            <a:endParaRPr lang="sl-SI"/>
          </a:p>
        </p:txBody>
      </p:sp>
      <p:sp>
        <p:nvSpPr>
          <p:cNvPr id="4" name="Označba mesta noge 3"/>
          <p:cNvSpPr>
            <a:spLocks noGrp="1"/>
          </p:cNvSpPr>
          <p:nvPr>
            <p:ph type="ftr" sz="quarter" idx="2"/>
          </p:nvPr>
        </p:nvSpPr>
        <p:spPr>
          <a:xfrm>
            <a:off x="0" y="9721107"/>
            <a:ext cx="3078427" cy="513506"/>
          </a:xfrm>
          <a:prstGeom prst="rect">
            <a:avLst/>
          </a:prstGeom>
        </p:spPr>
        <p:txBody>
          <a:bodyPr vert="horz" lIns="94714" tIns="47357" rIns="94714" bIns="47357" rtlCol="0" anchor="b"/>
          <a:lstStyle>
            <a:lvl1pPr algn="l">
              <a:defRPr sz="1200"/>
            </a:lvl1pPr>
          </a:lstStyle>
          <a:p>
            <a:endParaRPr lang="sl-SI"/>
          </a:p>
        </p:txBody>
      </p:sp>
      <p:sp>
        <p:nvSpPr>
          <p:cNvPr id="5" name="Označba mesta številke diapozitiva 4"/>
          <p:cNvSpPr>
            <a:spLocks noGrp="1"/>
          </p:cNvSpPr>
          <p:nvPr>
            <p:ph type="sldNum" sz="quarter" idx="3"/>
          </p:nvPr>
        </p:nvSpPr>
        <p:spPr>
          <a:xfrm>
            <a:off x="4023992" y="9721107"/>
            <a:ext cx="3078427" cy="513506"/>
          </a:xfrm>
          <a:prstGeom prst="rect">
            <a:avLst/>
          </a:prstGeom>
        </p:spPr>
        <p:txBody>
          <a:bodyPr vert="horz" lIns="94714" tIns="47357" rIns="94714" bIns="47357" rtlCol="0" anchor="b"/>
          <a:lstStyle>
            <a:lvl1pPr algn="r">
              <a:defRPr sz="1200"/>
            </a:lvl1pPr>
          </a:lstStyle>
          <a:p>
            <a:fld id="{6379D19F-8A6A-4FB6-9738-A8F39EFB18AF}" type="slidenum">
              <a:rPr lang="sl-SI" smtClean="0"/>
              <a:t>‹#›</a:t>
            </a:fld>
            <a:endParaRPr lang="sl-SI"/>
          </a:p>
        </p:txBody>
      </p:sp>
    </p:spTree>
    <p:extLst>
      <p:ext uri="{BB962C8B-B14F-4D97-AF65-F5344CB8AC3E}">
        <p14:creationId xmlns:p14="http://schemas.microsoft.com/office/powerpoint/2010/main" val="548352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3078427" cy="513509"/>
          </a:xfrm>
          <a:prstGeom prst="rect">
            <a:avLst/>
          </a:prstGeom>
        </p:spPr>
        <p:txBody>
          <a:bodyPr vert="horz" lIns="94714" tIns="47357" rIns="94714" bIns="47357" rtlCol="0"/>
          <a:lstStyle>
            <a:lvl1pPr algn="l">
              <a:defRPr sz="1200"/>
            </a:lvl1pPr>
          </a:lstStyle>
          <a:p>
            <a:endParaRPr lang="sl-SI"/>
          </a:p>
        </p:txBody>
      </p:sp>
      <p:sp>
        <p:nvSpPr>
          <p:cNvPr id="3" name="Označba mesta datuma 2"/>
          <p:cNvSpPr>
            <a:spLocks noGrp="1"/>
          </p:cNvSpPr>
          <p:nvPr>
            <p:ph type="dt" idx="1"/>
          </p:nvPr>
        </p:nvSpPr>
        <p:spPr>
          <a:xfrm>
            <a:off x="4023992" y="0"/>
            <a:ext cx="3078427" cy="513509"/>
          </a:xfrm>
          <a:prstGeom prst="rect">
            <a:avLst/>
          </a:prstGeom>
        </p:spPr>
        <p:txBody>
          <a:bodyPr vert="horz" lIns="94714" tIns="47357" rIns="94714" bIns="47357" rtlCol="0"/>
          <a:lstStyle>
            <a:lvl1pPr algn="r">
              <a:defRPr sz="1200"/>
            </a:lvl1pPr>
          </a:lstStyle>
          <a:p>
            <a:fld id="{341EF7A1-1042-4317-BD40-CDA5AE68E485}" type="datetimeFigureOut">
              <a:rPr lang="sl-SI" smtClean="0"/>
              <a:t>8. 11. 2025</a:t>
            </a:fld>
            <a:endParaRPr lang="sl-SI"/>
          </a:p>
        </p:txBody>
      </p:sp>
      <p:sp>
        <p:nvSpPr>
          <p:cNvPr id="4" name="Označba mesta stranske slike 3"/>
          <p:cNvSpPr>
            <a:spLocks noGrp="1" noRot="1" noChangeAspect="1"/>
          </p:cNvSpPr>
          <p:nvPr>
            <p:ph type="sldImg" idx="2"/>
          </p:nvPr>
        </p:nvSpPr>
        <p:spPr>
          <a:xfrm>
            <a:off x="481013" y="1279525"/>
            <a:ext cx="6142037" cy="3454400"/>
          </a:xfrm>
          <a:prstGeom prst="rect">
            <a:avLst/>
          </a:prstGeom>
          <a:noFill/>
          <a:ln w="12700">
            <a:solidFill>
              <a:prstClr val="black"/>
            </a:solidFill>
          </a:ln>
        </p:spPr>
        <p:txBody>
          <a:bodyPr vert="horz" lIns="94714" tIns="47357" rIns="94714" bIns="47357" rtlCol="0" anchor="ctr"/>
          <a:lstStyle/>
          <a:p>
            <a:endParaRPr lang="sl-SI"/>
          </a:p>
        </p:txBody>
      </p:sp>
      <p:sp>
        <p:nvSpPr>
          <p:cNvPr id="5" name="Označba mesta opomb 4"/>
          <p:cNvSpPr>
            <a:spLocks noGrp="1"/>
          </p:cNvSpPr>
          <p:nvPr>
            <p:ph type="body" sz="quarter" idx="3"/>
          </p:nvPr>
        </p:nvSpPr>
        <p:spPr>
          <a:xfrm>
            <a:off x="710407" y="4925407"/>
            <a:ext cx="5683250" cy="4029879"/>
          </a:xfrm>
          <a:prstGeom prst="rect">
            <a:avLst/>
          </a:prstGeom>
        </p:spPr>
        <p:txBody>
          <a:bodyPr vert="horz" lIns="94714" tIns="47357" rIns="94714" bIns="47357" rtlCol="0"/>
          <a:lstStyle/>
          <a:p>
            <a:pPr lvl="0"/>
            <a:r>
              <a:rPr lang="sl-SI" dirty="0"/>
              <a:t>Uredite sloge besedila matrice</a:t>
            </a:r>
          </a:p>
          <a:p>
            <a:pPr lvl="1"/>
            <a:r>
              <a:rPr lang="sl-SI" dirty="0"/>
              <a:t>Druga raven</a:t>
            </a:r>
          </a:p>
          <a:p>
            <a:pPr lvl="2"/>
            <a:r>
              <a:rPr lang="sl-SI" dirty="0"/>
              <a:t>Tretja raven</a:t>
            </a:r>
          </a:p>
          <a:p>
            <a:pPr lvl="3"/>
            <a:r>
              <a:rPr lang="sl-SI" dirty="0"/>
              <a:t>Četrta raven</a:t>
            </a:r>
          </a:p>
          <a:p>
            <a:pPr lvl="4"/>
            <a:r>
              <a:rPr lang="sl-SI" dirty="0"/>
              <a:t>Peta raven</a:t>
            </a:r>
          </a:p>
        </p:txBody>
      </p:sp>
      <p:sp>
        <p:nvSpPr>
          <p:cNvPr id="6" name="Označba mesta noge 5"/>
          <p:cNvSpPr>
            <a:spLocks noGrp="1"/>
          </p:cNvSpPr>
          <p:nvPr>
            <p:ph type="ftr" sz="quarter" idx="4"/>
          </p:nvPr>
        </p:nvSpPr>
        <p:spPr>
          <a:xfrm>
            <a:off x="0" y="9721107"/>
            <a:ext cx="3078427" cy="513506"/>
          </a:xfrm>
          <a:prstGeom prst="rect">
            <a:avLst/>
          </a:prstGeom>
        </p:spPr>
        <p:txBody>
          <a:bodyPr vert="horz" lIns="94714" tIns="47357" rIns="94714" bIns="47357"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4023992" y="9721107"/>
            <a:ext cx="3078427" cy="513506"/>
          </a:xfrm>
          <a:prstGeom prst="rect">
            <a:avLst/>
          </a:prstGeom>
        </p:spPr>
        <p:txBody>
          <a:bodyPr vert="horz" lIns="94714" tIns="47357" rIns="94714" bIns="47357" rtlCol="0" anchor="b"/>
          <a:lstStyle>
            <a:lvl1pPr algn="r">
              <a:defRPr sz="1200"/>
            </a:lvl1pPr>
          </a:lstStyle>
          <a:p>
            <a:fld id="{877792A0-CA50-4ECF-8502-B8FE051AC698}" type="slidenum">
              <a:rPr lang="sl-SI" smtClean="0"/>
              <a:t>‹#›</a:t>
            </a:fld>
            <a:endParaRPr lang="sl-SI"/>
          </a:p>
        </p:txBody>
      </p:sp>
    </p:spTree>
    <p:extLst>
      <p:ext uri="{BB962C8B-B14F-4D97-AF65-F5344CB8AC3E}">
        <p14:creationId xmlns:p14="http://schemas.microsoft.com/office/powerpoint/2010/main" val="3471659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a:xfrm>
            <a:off x="481013" y="1279525"/>
            <a:ext cx="6142037" cy="3454400"/>
          </a:xfrm>
        </p:spPr>
      </p:sp>
      <p:sp>
        <p:nvSpPr>
          <p:cNvPr id="3" name="Označba mesta opomb 2"/>
          <p:cNvSpPr>
            <a:spLocks noGrp="1"/>
          </p:cNvSpPr>
          <p:nvPr>
            <p:ph type="body" idx="1"/>
          </p:nvPr>
        </p:nvSpPr>
        <p:spPr/>
        <p:txBody>
          <a:bodyPr/>
          <a:lstStyle/>
          <a:p>
            <a:endParaRPr lang="sl-SI" dirty="0"/>
          </a:p>
          <a:p>
            <a:r>
              <a:rPr lang="sl-SI" dirty="0"/>
              <a:t>Danes bi rada predstavila, kako slovenski arhivi vstopamo v obdobje t. i. inteligentnih arhivov – to pomeni arhivov, ki ne le hranijo digitalno gradivo, temveč ga s pomočjo umetne inteligence tudi bolje razumejo, urejajo in omogočajo dostop do njega.</a:t>
            </a:r>
            <a:br>
              <a:rPr lang="sl-SI" dirty="0"/>
            </a:br>
            <a:r>
              <a:rPr lang="sl-SI" dirty="0"/>
              <a:t>Predstavitev je del širšega razmisleka o umetni inteligenci v kulturnih ustanovah – v muzejih, knjižnicah in arhivih.</a:t>
            </a:r>
          </a:p>
        </p:txBody>
      </p:sp>
      <p:sp>
        <p:nvSpPr>
          <p:cNvPr id="4" name="Označba mesta številke diapoz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7792A0-CA50-4ECF-8502-B8FE051AC698}"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8071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Večina anketirancev ocenjuje, da umetno inteligenco poznajo le povprečno – torej obstaja zanimanje, vendar še precej neznank.</a:t>
            </a:r>
            <a:br>
              <a:rPr lang="sl-SI" dirty="0"/>
            </a:br>
            <a:r>
              <a:rPr lang="sl-SI" dirty="0"/>
              <a:t>Kljub temu pa je splošno mnenje o uporabi UI v arhivski dejavnosti pozitivno: skoraj polovica je nevtralna, a kar 46 odstotkov jo vidi kot priložnost, ne grožnjo.</a:t>
            </a:r>
            <a:br>
              <a:rPr lang="sl-SI" dirty="0"/>
            </a:br>
            <a:r>
              <a:rPr lang="sl-SI" dirty="0"/>
              <a:t>To pomeni, da arhivisti UI sprejemajo z zadržano naklonjenostjo – razumejo njen potencial, a se zavedajo, da gre za proces učenja in postopnega uvajanja.</a:t>
            </a:r>
            <a:endParaRPr lang="sl-SI" sz="1200" kern="1200" dirty="0">
              <a:solidFill>
                <a:schemeClr val="tx1"/>
              </a:solidFill>
              <a:latin typeface="+mn-lt"/>
              <a:ea typeface="+mn-ea"/>
              <a:cs typeface="+mn-cs"/>
            </a:endParaRPr>
          </a:p>
        </p:txBody>
      </p:sp>
      <p:sp>
        <p:nvSpPr>
          <p:cNvPr id="4" name="Označba mesta številke diapozitiva 3"/>
          <p:cNvSpPr>
            <a:spLocks noGrp="1"/>
          </p:cNvSpPr>
          <p:nvPr>
            <p:ph type="sldNum" sz="quarter" idx="5"/>
          </p:nvPr>
        </p:nvSpPr>
        <p:spPr/>
        <p:txBody>
          <a:bodyPr/>
          <a:lstStyle/>
          <a:p>
            <a:fld id="{877792A0-CA50-4ECF-8502-B8FE051AC698}" type="slidenum">
              <a:rPr lang="sl-SI" smtClean="0"/>
              <a:t>10</a:t>
            </a:fld>
            <a:endParaRPr lang="sl-SI"/>
          </a:p>
        </p:txBody>
      </p:sp>
    </p:spTree>
    <p:extLst>
      <p:ext uri="{BB962C8B-B14F-4D97-AF65-F5344CB8AC3E}">
        <p14:creationId xmlns:p14="http://schemas.microsoft.com/office/powerpoint/2010/main" val="350871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69618-D26B-C977-DB57-BF2D323BB83E}"/>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BE6364A2-54D9-0F69-BDC4-929326087B01}"/>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3900B180-67AD-3076-E3C1-FBBFFC7D285B}"/>
              </a:ext>
            </a:extLst>
          </p:cNvPr>
          <p:cNvSpPr>
            <a:spLocks noGrp="1"/>
          </p:cNvSpPr>
          <p:nvPr>
            <p:ph type="body" idx="1"/>
          </p:nvPr>
        </p:nvSpPr>
        <p:spPr/>
        <p:txBody>
          <a:bodyPr/>
          <a:lstStyle/>
          <a:p>
            <a:r>
              <a:rPr lang="sl-SI" dirty="0"/>
              <a:t>Tu so odgovori zelo jasni – več kot 60 odstotkov anketirancev meni, da bo umetna inteligenca v prihodnosti pomembna za delo v arhivih.</a:t>
            </a:r>
            <a:br>
              <a:rPr lang="sl-SI" dirty="0"/>
            </a:br>
            <a:r>
              <a:rPr lang="sl-SI" dirty="0"/>
              <a:t>Le peščica jih je skeptičnih. To kaže, da arhivisti prepoznavajo, da UI ne bo modna muha, ampak orodje, ki bo postopno postalo del vsakdanjega dela.</a:t>
            </a:r>
            <a:br>
              <a:rPr lang="sl-SI" dirty="0"/>
            </a:br>
            <a:r>
              <a:rPr lang="sl-SI" dirty="0"/>
              <a:t>Vprašanje torej ni več </a:t>
            </a:r>
            <a:r>
              <a:rPr lang="sl-SI" i="1" dirty="0"/>
              <a:t>ali jo bomo uporabljali</a:t>
            </a:r>
            <a:r>
              <a:rPr lang="sl-SI" dirty="0"/>
              <a:t>, ampak </a:t>
            </a:r>
            <a:r>
              <a:rPr lang="sl-SI" i="1" dirty="0"/>
              <a:t>kako</a:t>
            </a:r>
            <a:r>
              <a:rPr lang="sl-SI" dirty="0"/>
              <a:t> jo bomo uporabljali.</a:t>
            </a:r>
            <a:endParaRPr lang="sl-SI" sz="1200" kern="1200" dirty="0">
              <a:solidFill>
                <a:schemeClr val="tx1"/>
              </a:solidFill>
              <a:latin typeface="+mn-lt"/>
              <a:ea typeface="+mn-ea"/>
              <a:cs typeface="+mn-cs"/>
            </a:endParaRPr>
          </a:p>
        </p:txBody>
      </p:sp>
      <p:sp>
        <p:nvSpPr>
          <p:cNvPr id="4" name="Označba mesta številke diapozitiva 3">
            <a:extLst>
              <a:ext uri="{FF2B5EF4-FFF2-40B4-BE49-F238E27FC236}">
                <a16:creationId xmlns:a16="http://schemas.microsoft.com/office/drawing/2014/main" id="{8D0C17A2-76A0-72C4-58EA-1F070F14B427}"/>
              </a:ext>
            </a:extLst>
          </p:cNvPr>
          <p:cNvSpPr>
            <a:spLocks noGrp="1"/>
          </p:cNvSpPr>
          <p:nvPr>
            <p:ph type="sldNum" sz="quarter" idx="5"/>
          </p:nvPr>
        </p:nvSpPr>
        <p:spPr/>
        <p:txBody>
          <a:bodyPr/>
          <a:lstStyle/>
          <a:p>
            <a:fld id="{877792A0-CA50-4ECF-8502-B8FE051AC698}" type="slidenum">
              <a:rPr lang="sl-SI" smtClean="0"/>
              <a:t>11</a:t>
            </a:fld>
            <a:endParaRPr lang="sl-SI"/>
          </a:p>
        </p:txBody>
      </p:sp>
    </p:spTree>
    <p:extLst>
      <p:ext uri="{BB962C8B-B14F-4D97-AF65-F5344CB8AC3E}">
        <p14:creationId xmlns:p14="http://schemas.microsoft.com/office/powerpoint/2010/main" val="1822752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CE5BF-863A-5E3B-3995-8617D4B609B8}"/>
            </a:ext>
          </a:extLst>
        </p:cNvPr>
        <p:cNvGrpSpPr/>
        <p:nvPr/>
      </p:nvGrpSpPr>
      <p:grpSpPr>
        <a:xfrm>
          <a:off x="0" y="0"/>
          <a:ext cx="0" cy="0"/>
          <a:chOff x="0" y="0"/>
          <a:chExt cx="0" cy="0"/>
        </a:xfrm>
      </p:grpSpPr>
      <p:sp>
        <p:nvSpPr>
          <p:cNvPr id="2" name="Ograda stranske slike 1">
            <a:extLst>
              <a:ext uri="{FF2B5EF4-FFF2-40B4-BE49-F238E27FC236}">
                <a16:creationId xmlns:a16="http://schemas.microsoft.com/office/drawing/2014/main" id="{44852604-C2C8-D155-50EB-74947CD6AAE6}"/>
              </a:ext>
            </a:extLst>
          </p:cNvPr>
          <p:cNvSpPr>
            <a:spLocks noGrp="1" noRot="1" noChangeAspect="1"/>
          </p:cNvSpPr>
          <p:nvPr>
            <p:ph type="sldImg"/>
          </p:nvPr>
        </p:nvSpPr>
        <p:spPr/>
      </p:sp>
      <p:sp>
        <p:nvSpPr>
          <p:cNvPr id="3" name="Ograda opomb 2">
            <a:extLst>
              <a:ext uri="{FF2B5EF4-FFF2-40B4-BE49-F238E27FC236}">
                <a16:creationId xmlns:a16="http://schemas.microsoft.com/office/drawing/2014/main" id="{9CA7EFBB-127F-A015-35B9-8BD5A5B8BE99}"/>
              </a:ext>
            </a:extLst>
          </p:cNvPr>
          <p:cNvSpPr>
            <a:spLocks noGrp="1"/>
          </p:cNvSpPr>
          <p:nvPr>
            <p:ph type="body" idx="1"/>
          </p:nvPr>
        </p:nvSpPr>
        <p:spPr/>
        <p:txBody>
          <a:bodyPr>
            <a:normAutofit/>
          </a:bodyPr>
          <a:lstStyle/>
          <a:p>
            <a:pPr eaLnBrk="1" hangingPunct="1">
              <a:spcBef>
                <a:spcPct val="0"/>
              </a:spcBef>
            </a:pPr>
            <a:r>
              <a:rPr lang="sl-SI" dirty="0"/>
              <a:t>Digitalni arhiv v Sloveniji ni nastal čez noč.</a:t>
            </a:r>
          </a:p>
          <a:p>
            <a:pPr eaLnBrk="1" hangingPunct="1">
              <a:spcBef>
                <a:spcPct val="0"/>
              </a:spcBef>
            </a:pPr>
            <a:br>
              <a:rPr lang="sl-SI" dirty="0"/>
            </a:br>
            <a:r>
              <a:rPr lang="sl-SI" dirty="0"/>
              <a:t>Začeli smo z zakonodajo, nadaljevali s študijo izvedljivosti, nato strategijo, in šele potem prišli projekti.</a:t>
            </a:r>
          </a:p>
          <a:p>
            <a:pPr eaLnBrk="1" hangingPunct="1">
              <a:spcBef>
                <a:spcPct val="0"/>
              </a:spcBef>
            </a:pPr>
            <a:br>
              <a:rPr lang="sl-SI" dirty="0"/>
            </a:br>
            <a:r>
              <a:rPr lang="sl-SI" dirty="0"/>
              <a:t>To, da UI sploh lahko umeščamo danes – je rezultat skoraj 20 let gradnje temeljev.</a:t>
            </a:r>
          </a:p>
          <a:p>
            <a:pPr eaLnBrk="1" hangingPunct="1">
              <a:spcBef>
                <a:spcPct val="0"/>
              </a:spcBef>
            </a:pPr>
            <a:endParaRPr lang="sl-SI" dirty="0"/>
          </a:p>
          <a:p>
            <a:pPr eaLnBrk="1" hangingPunct="1">
              <a:spcBef>
                <a:spcPct val="0"/>
              </a:spcBef>
            </a:pPr>
            <a:r>
              <a:rPr lang="sl-SI" dirty="0"/>
              <a:t>Trenutno smo v tretjem, zaključnem projektu e-ARH.si, ki pomeni prehod iz digitalnega v inteligentni arhiv.</a:t>
            </a:r>
          </a:p>
        </p:txBody>
      </p:sp>
      <p:sp>
        <p:nvSpPr>
          <p:cNvPr id="4" name="Ograda številke diapozitiva 3">
            <a:extLst>
              <a:ext uri="{FF2B5EF4-FFF2-40B4-BE49-F238E27FC236}">
                <a16:creationId xmlns:a16="http://schemas.microsoft.com/office/drawing/2014/main" id="{CDAE08B8-99A4-3DE7-2599-3290C1436B39}"/>
              </a:ext>
            </a:extLst>
          </p:cNvPr>
          <p:cNvSpPr>
            <a:spLocks noGrp="1"/>
          </p:cNvSpPr>
          <p:nvPr>
            <p:ph type="sldNum" sz="quarter" idx="10"/>
          </p:nvPr>
        </p:nvSpPr>
        <p:spPr/>
        <p:txBody>
          <a:bodyPr/>
          <a:lstStyle/>
          <a:p>
            <a:fld id="{6D1A869E-EA00-4AC5-B3D9-E4A31562D487}" type="slidenum">
              <a:rPr lang="sl-SI" smtClean="0"/>
              <a:pPr/>
              <a:t>12</a:t>
            </a:fld>
            <a:endParaRPr lang="sl-SI"/>
          </a:p>
        </p:txBody>
      </p:sp>
    </p:spTree>
    <p:extLst>
      <p:ext uri="{BB962C8B-B14F-4D97-AF65-F5344CB8AC3E}">
        <p14:creationId xmlns:p14="http://schemas.microsoft.com/office/powerpoint/2010/main" val="2342432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sl-SI" dirty="0"/>
            </a:br>
            <a:endParaRPr lang="sl-SI" dirty="0"/>
          </a:p>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Ključni so trije stebri: najprej vzpostavimo enotno infrastrukturo, nato nadgradimo tehnologijo, na koncu pa uvajamo inovativne rešitve – med njimi tudi umetno inteligenco.</a:t>
            </a:r>
            <a:br>
              <a:rPr lang="sl-SI" dirty="0"/>
            </a:br>
            <a:endParaRPr lang="sl-SI" dirty="0"/>
          </a:p>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Cilj je jasen: do leta 2026 vzpostaviti referenčni model digitalne arhivske infrastrukture in Slovenijo umestiti med vodilne države na področju inteligentnega arhiviranja.</a:t>
            </a:r>
            <a:endParaRPr lang="sl-SI" sz="1200" dirty="0">
              <a:solidFill>
                <a:srgbClr val="5B6E8C"/>
              </a:solidFill>
              <a:ea typeface="Manrope" pitchFamily="34" charset="-122"/>
            </a:endParaRPr>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813FF-1368-068C-E19D-BD101EC002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D7D9A6-A12A-3915-8678-2E7963200B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DB7423-5CA0-FBEA-6779-9A9567373F2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9E72EA-AF1C-03E6-875E-313CED009ABB}"/>
              </a:ext>
            </a:extLst>
          </p:cNvPr>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35362058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9E1F9-1D21-78A0-8FD7-A1DEDB3171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827DC5-8E96-E1E0-9FB4-4FE15CBD02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879306-D051-B613-3FB5-3056ED06FD25}"/>
              </a:ext>
            </a:extLst>
          </p:cNvPr>
          <p:cNvSpPr>
            <a:spLocks noGrp="1"/>
          </p:cNvSpPr>
          <p:nvPr>
            <p:ph type="body" idx="1"/>
          </p:nvPr>
        </p:nvSpPr>
        <p:spPr/>
        <p:txBody>
          <a:bodyPr/>
          <a:lstStyle/>
          <a:p>
            <a:r>
              <a:rPr lang="sl-SI" dirty="0"/>
              <a:t>Pomembno: UI ni dodatna aplikacija, ampak nadgradnja sistema, ki že obstaja.”</a:t>
            </a:r>
            <a:endParaRPr lang="en-US" dirty="0"/>
          </a:p>
        </p:txBody>
      </p:sp>
      <p:sp>
        <p:nvSpPr>
          <p:cNvPr id="4" name="Slide Number Placeholder 3">
            <a:extLst>
              <a:ext uri="{FF2B5EF4-FFF2-40B4-BE49-F238E27FC236}">
                <a16:creationId xmlns:a16="http://schemas.microsoft.com/office/drawing/2014/main" id="{FC3F49DE-F1D7-E509-A926-180B2F71A377}"/>
              </a:ext>
            </a:extLst>
          </p:cNvPr>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7861160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82601-A9F1-C236-1814-041C1BFF16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425873-5EDF-92DD-3CF4-BA017832AC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B9351D-4C13-D21A-FD95-8AEA924ADB86}"/>
              </a:ext>
            </a:extLst>
          </p:cNvPr>
          <p:cNvSpPr>
            <a:spLocks noGrp="1"/>
          </p:cNvSpPr>
          <p:nvPr>
            <p:ph type="body" idx="1"/>
          </p:nvPr>
        </p:nvSpPr>
        <p:spPr/>
        <p:txBody>
          <a:bodyPr/>
          <a:lstStyle/>
          <a:p>
            <a:r>
              <a:rPr lang="sl-SI" sz="2000" dirty="0"/>
              <a:t>Eden od najbolj zanimivih delov razvoja je portal </a:t>
            </a:r>
            <a:r>
              <a:rPr lang="sl-SI" sz="2000" i="1" dirty="0"/>
              <a:t>UiArh.si</a:t>
            </a:r>
            <a:r>
              <a:rPr lang="sl-SI" sz="2000" dirty="0"/>
              <a:t> – to je pametno orodje, ki arhivistu pomaga pri odločanju o arhivski vrednosti digitalnega gradiva.</a:t>
            </a:r>
          </a:p>
          <a:p>
            <a:r>
              <a:rPr lang="sl-SI" sz="2000" dirty="0"/>
              <a:t>Umetna inteligenca tu ni zamenjava za arhivista, ampak njegov pomočnik.</a:t>
            </a:r>
          </a:p>
          <a:p>
            <a:pPr marL="273050" indent="-273050">
              <a:spcAft>
                <a:spcPts val="600"/>
              </a:spcAft>
              <a:buNone/>
              <a:tabLst>
                <a:tab pos="273050" algn="l"/>
              </a:tabLst>
            </a:pPr>
            <a:br>
              <a:rPr lang="sl-SI" sz="2000" dirty="0"/>
            </a:br>
            <a:endParaRPr lang="sl-SI" sz="2000" b="1" dirty="0">
              <a:solidFill>
                <a:srgbClr val="577693"/>
              </a:solidFill>
            </a:endParaRPr>
          </a:p>
          <a:p>
            <a:pPr marL="273050" indent="-273050">
              <a:spcAft>
                <a:spcPts val="600"/>
              </a:spcAft>
              <a:buNone/>
              <a:tabLst>
                <a:tab pos="273050" algn="l"/>
              </a:tabLst>
            </a:pPr>
            <a:r>
              <a:rPr lang="sl-SI" sz="2000" b="1" dirty="0">
                <a:solidFill>
                  <a:srgbClr val="577693"/>
                </a:solidFill>
              </a:rPr>
              <a:t>Avtomatizirana</a:t>
            </a:r>
            <a:r>
              <a:rPr lang="sl-SI" sz="1800" b="1" dirty="0"/>
              <a:t> </a:t>
            </a:r>
            <a:r>
              <a:rPr lang="sl-SI" sz="2000" b="1" dirty="0">
                <a:solidFill>
                  <a:srgbClr val="577693"/>
                </a:solidFill>
              </a:rPr>
              <a:t>analiza</a:t>
            </a:r>
            <a:r>
              <a:rPr lang="sl-SI" sz="1800" b="1" dirty="0"/>
              <a:t> </a:t>
            </a:r>
            <a:r>
              <a:rPr lang="sl-SI" sz="2000" b="1" dirty="0">
                <a:solidFill>
                  <a:srgbClr val="577693"/>
                </a:solidFill>
              </a:rPr>
              <a:t>gradiva: </a:t>
            </a:r>
            <a:r>
              <a:rPr lang="sl-SI" sz="1600" dirty="0"/>
              <a:t>UI prepoznava strukturo, vsebino in tehnične značilnosti dokumentov ter omogoča hitro razvrščanje in identifikacijo podvojenih zapisov.</a:t>
            </a:r>
          </a:p>
          <a:p>
            <a:pPr>
              <a:buNone/>
            </a:pPr>
            <a:endParaRPr lang="sl-SI" sz="700" dirty="0"/>
          </a:p>
          <a:p>
            <a:pPr marL="273050" indent="-273050">
              <a:spcAft>
                <a:spcPts val="600"/>
              </a:spcAft>
              <a:buNone/>
            </a:pPr>
            <a:r>
              <a:rPr lang="sl-SI" sz="2000" b="1" dirty="0">
                <a:solidFill>
                  <a:srgbClr val="577693"/>
                </a:solidFill>
              </a:rPr>
              <a:t>Gručenje</a:t>
            </a:r>
            <a:r>
              <a:rPr lang="sl-SI" sz="1800" b="1" dirty="0"/>
              <a:t> </a:t>
            </a:r>
            <a:r>
              <a:rPr lang="sl-SI" sz="2000" b="1" dirty="0">
                <a:solidFill>
                  <a:srgbClr val="577693"/>
                </a:solidFill>
              </a:rPr>
              <a:t>in predlogi vrednotenja: </a:t>
            </a:r>
            <a:r>
              <a:rPr lang="sl-SI" sz="1600" dirty="0"/>
              <a:t>Strojno učenje razvršča gradivo v gruče glede na podobnost in predlaga stopnjo arhivske vrednosti (A / brez oznake / P). Končna odločitev je vedno v pristojnosti arhivista</a:t>
            </a:r>
          </a:p>
          <a:p>
            <a:pPr>
              <a:buNone/>
            </a:pPr>
            <a:endParaRPr lang="sl-SI" sz="700" dirty="0"/>
          </a:p>
          <a:p>
            <a:pPr marL="273050" indent="-273050">
              <a:spcAft>
                <a:spcPts val="600"/>
              </a:spcAft>
              <a:buNone/>
            </a:pPr>
            <a:r>
              <a:rPr lang="it-IT" sz="2000" b="1" dirty="0" err="1">
                <a:solidFill>
                  <a:srgbClr val="577693"/>
                </a:solidFill>
              </a:rPr>
              <a:t>Semantična</a:t>
            </a:r>
            <a:r>
              <a:rPr lang="it-IT" sz="2000" b="1" dirty="0">
                <a:solidFill>
                  <a:srgbClr val="577693"/>
                </a:solidFill>
              </a:rPr>
              <a:t> </a:t>
            </a:r>
            <a:r>
              <a:rPr lang="it-IT" sz="2000" b="1" dirty="0" err="1">
                <a:solidFill>
                  <a:srgbClr val="577693"/>
                </a:solidFill>
              </a:rPr>
              <a:t>analiza</a:t>
            </a:r>
            <a:r>
              <a:rPr lang="it-IT" sz="2000" b="1" dirty="0">
                <a:solidFill>
                  <a:srgbClr val="577693"/>
                </a:solidFill>
              </a:rPr>
              <a:t> in </a:t>
            </a:r>
            <a:r>
              <a:rPr lang="it-IT" sz="2000" b="1" dirty="0" err="1">
                <a:solidFill>
                  <a:srgbClr val="577693"/>
                </a:solidFill>
              </a:rPr>
              <a:t>obogatitev</a:t>
            </a:r>
            <a:r>
              <a:rPr lang="it-IT" sz="2000" b="1" dirty="0">
                <a:solidFill>
                  <a:srgbClr val="577693"/>
                </a:solidFill>
              </a:rPr>
              <a:t> </a:t>
            </a:r>
            <a:r>
              <a:rPr lang="it-IT" sz="2000" b="1" dirty="0" err="1">
                <a:solidFill>
                  <a:srgbClr val="577693"/>
                </a:solidFill>
              </a:rPr>
              <a:t>metapodatkov</a:t>
            </a:r>
            <a:r>
              <a:rPr lang="sl-SI" sz="2000" b="1" dirty="0">
                <a:solidFill>
                  <a:srgbClr val="577693"/>
                </a:solidFill>
              </a:rPr>
              <a:t>: </a:t>
            </a:r>
            <a:r>
              <a:rPr lang="sl-SI" sz="1600" dirty="0"/>
              <a:t>UI prepoznava vsebinske vzorce in odnose med dokumenti ter samodejno dopolnjuje manjkajoče metapodatke.</a:t>
            </a:r>
          </a:p>
          <a:p>
            <a:pPr>
              <a:buNone/>
            </a:pPr>
            <a:endParaRPr lang="sl-SI" sz="700" dirty="0"/>
          </a:p>
          <a:p>
            <a:pPr marL="273050" indent="-273050">
              <a:buNone/>
            </a:pPr>
            <a:r>
              <a:rPr lang="sl-SI" sz="2000" b="1" dirty="0">
                <a:solidFill>
                  <a:srgbClr val="577693"/>
                </a:solidFill>
              </a:rPr>
              <a:t>Etika in varnost uporabe: </a:t>
            </a:r>
            <a:r>
              <a:rPr lang="sl-SI" sz="1600" dirty="0"/>
              <a:t>Delovanje orodja bo potekalo v varnem okolju z nadzorovanim dostopom in skladno z zakonodajo. Zagotovljena bo sledljivost, preglednost in človekova presoja v vseh fazah delovanja.</a:t>
            </a:r>
          </a:p>
          <a:p>
            <a:pPr marL="273050" indent="-273050"/>
            <a:endParaRPr lang="sl-SI" sz="1600" b="0" dirty="0">
              <a:solidFill>
                <a:schemeClr val="tx1"/>
              </a:solidFill>
            </a:endParaRPr>
          </a:p>
          <a:p>
            <a:pPr marL="273050" indent="-273050"/>
            <a:r>
              <a:rPr lang="sl-SI" sz="2000" b="1" dirty="0">
                <a:solidFill>
                  <a:srgbClr val="577693"/>
                </a:solidFill>
              </a:rPr>
              <a:t>Sodelovanje</a:t>
            </a:r>
            <a:r>
              <a:rPr lang="sl-SI" sz="1800" b="1" dirty="0"/>
              <a:t> </a:t>
            </a:r>
            <a:r>
              <a:rPr lang="sl-SI" sz="2000" b="1" dirty="0">
                <a:solidFill>
                  <a:srgbClr val="577693"/>
                </a:solidFill>
              </a:rPr>
              <a:t>človeka</a:t>
            </a:r>
            <a:r>
              <a:rPr lang="sl-SI" sz="1800" b="1" dirty="0"/>
              <a:t> </a:t>
            </a:r>
            <a:r>
              <a:rPr lang="sl-SI" sz="2000" b="1" dirty="0">
                <a:solidFill>
                  <a:srgbClr val="577693"/>
                </a:solidFill>
              </a:rPr>
              <a:t>in</a:t>
            </a:r>
            <a:r>
              <a:rPr lang="sl-SI" sz="1800" b="1" dirty="0"/>
              <a:t> </a:t>
            </a:r>
            <a:r>
              <a:rPr lang="sl-SI" sz="2000" b="1" dirty="0">
                <a:solidFill>
                  <a:srgbClr val="577693"/>
                </a:solidFill>
              </a:rPr>
              <a:t>UI: </a:t>
            </a:r>
            <a:r>
              <a:rPr lang="sl-SI" sz="1600" dirty="0"/>
              <a:t>Orodje arhivistu nudi podporo pri odločanju – ne nadomešča njegove presoje, temveč jo krepi z analitičnimi vpogledi.</a:t>
            </a:r>
          </a:p>
          <a:p>
            <a:endParaRPr lang="en-US" sz="1600" b="1" kern="1200" dirty="0">
              <a:solidFill>
                <a:srgbClr val="577693"/>
              </a:solidFill>
              <a:latin typeface="+mn-lt"/>
              <a:ea typeface="+mn-ea"/>
              <a:cs typeface="+mn-cs"/>
            </a:endParaRPr>
          </a:p>
        </p:txBody>
      </p:sp>
      <p:sp>
        <p:nvSpPr>
          <p:cNvPr id="4" name="Slide Number Placeholder 3">
            <a:extLst>
              <a:ext uri="{FF2B5EF4-FFF2-40B4-BE49-F238E27FC236}">
                <a16:creationId xmlns:a16="http://schemas.microsoft.com/office/drawing/2014/main" id="{C2181DF8-A9E3-C77B-3B38-0847FD6AED16}"/>
              </a:ext>
            </a:extLst>
          </p:cNvPr>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29397045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8A116-089B-06ED-9ED7-87136BEA72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BA7541-2FCA-9A3C-3CC3-08BC49517B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CAB744-5D08-57B3-F37C-4C351BDD858C}"/>
              </a:ext>
            </a:extLst>
          </p:cNvPr>
          <p:cNvSpPr>
            <a:spLocks noGrp="1"/>
          </p:cNvSpPr>
          <p:nvPr>
            <p:ph type="body" idx="1"/>
          </p:nvPr>
        </p:nvSpPr>
        <p:spPr/>
        <p:txBody>
          <a:bodyPr/>
          <a:lstStyle/>
          <a:p>
            <a:r>
              <a:rPr lang="sl-SI" sz="1600" dirty="0"/>
              <a:t>Kaj zmore UI? Gruči gradivo po podobnosti, prepozna podvojene datoteke, dopolni manjkajoče metapodatke in celo predlaga arhivsko vrednost.</a:t>
            </a:r>
          </a:p>
          <a:p>
            <a:r>
              <a:rPr lang="sl-SI" sz="1600" dirty="0"/>
              <a:t>Kaj pa arhivist? On ostaja tisti, ki presoja kontekst, sprejema odločitve v dvomu in skrbi za etiko ter sledljivost.</a:t>
            </a:r>
          </a:p>
          <a:p>
            <a:r>
              <a:rPr lang="sl-SI" sz="1600" dirty="0"/>
              <a:t>Skupaj torej tvorita </a:t>
            </a:r>
            <a:r>
              <a:rPr lang="sl-SI" sz="1600" i="1" dirty="0"/>
              <a:t>inteligentni arhiv</a:t>
            </a:r>
            <a:r>
              <a:rPr lang="sl-SI" sz="1600" dirty="0"/>
              <a:t>, v katerem človek in tehnologija sodelujeta, ne tekmujeta.</a:t>
            </a:r>
          </a:p>
          <a:p>
            <a:endParaRPr lang="en-US" sz="1600" b="1" kern="1200" dirty="0">
              <a:solidFill>
                <a:srgbClr val="577693"/>
              </a:solidFill>
              <a:latin typeface="+mn-lt"/>
              <a:ea typeface="+mn-ea"/>
              <a:cs typeface="+mn-cs"/>
            </a:endParaRPr>
          </a:p>
        </p:txBody>
      </p:sp>
      <p:sp>
        <p:nvSpPr>
          <p:cNvPr id="4" name="Slide Number Placeholder 3">
            <a:extLst>
              <a:ext uri="{FF2B5EF4-FFF2-40B4-BE49-F238E27FC236}">
                <a16:creationId xmlns:a16="http://schemas.microsoft.com/office/drawing/2014/main" id="{47F193A3-96FF-240C-FBB9-291E5497E4DB}"/>
              </a:ext>
            </a:extLst>
          </p:cNvPr>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531218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t>Naslednji primer uporabe umetne inteligence je </a:t>
            </a:r>
            <a:r>
              <a:rPr lang="sl-SI" i="1" dirty="0"/>
              <a:t>urejevalnik SIP</a:t>
            </a:r>
            <a:r>
              <a:rPr lang="sl-SI" dirty="0"/>
              <a:t> – torej orodje, s katerim pripravljamo pakete za prevzem gradiva v e-ARH.si.</a:t>
            </a:r>
          </a:p>
          <a:p>
            <a:r>
              <a:rPr lang="sl-SI" dirty="0"/>
              <a:t>Tukaj UI deluje kot pametni pomočnik, ki prevzame rutinska opravila:</a:t>
            </a:r>
            <a:br>
              <a:rPr lang="sl-SI" dirty="0"/>
            </a:br>
            <a:r>
              <a:rPr lang="sl-SI" dirty="0"/>
              <a:t>prepozna formate, preverja pravilnost zapisov, avtomatsko prenaša vrednosti v hierarhiji in celo odkrije podvojene ali napačne datoteke.</a:t>
            </a:r>
          </a:p>
          <a:p>
            <a:r>
              <a:rPr lang="sl-SI" dirty="0"/>
              <a:t>Dodaja tudi dinamična opozorila – torej sprotno obveščanje o napakah in omejitvah.</a:t>
            </a:r>
          </a:p>
          <a:p>
            <a:endParaRPr lang="sl-SI" dirty="0"/>
          </a:p>
          <a:p>
            <a:r>
              <a:rPr lang="sl-SI" dirty="0"/>
              <a:t>Rezultat vsega tega? </a:t>
            </a:r>
            <a:r>
              <a:rPr lang="sl-SI" b="1" dirty="0"/>
              <a:t>Manj ročnih popravkov in več časa za strokovno delo.</a:t>
            </a:r>
            <a:endParaRPr lang="sl-SI" dirty="0"/>
          </a:p>
          <a:p>
            <a:r>
              <a:rPr lang="sl-SI" dirty="0"/>
              <a:t>Gre za majhen, a zelo konkreten korak proti inteligentni avtomatizaciji arhivskih procesov.</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41E9E-A669-BD14-02E0-309A1CB265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CFCFF0-3CAC-6A9F-EDE7-E7C301E0D6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45F27B-FA94-E8D6-05C4-03C50393BEE2}"/>
              </a:ext>
            </a:extLst>
          </p:cNvPr>
          <p:cNvSpPr>
            <a:spLocks noGrp="1"/>
          </p:cNvSpPr>
          <p:nvPr>
            <p:ph type="body" idx="1"/>
          </p:nvPr>
        </p:nvSpPr>
        <p:spPr/>
        <p:txBody>
          <a:bodyPr/>
          <a:lstStyle/>
          <a:p>
            <a:r>
              <a:rPr lang="sl-SI" dirty="0"/>
              <a:t>Tretje področje uporabe UI so </a:t>
            </a:r>
            <a:r>
              <a:rPr lang="sl-SI" i="1" dirty="0"/>
              <a:t>prostorski podatki in vizualizacije</a:t>
            </a:r>
            <a:r>
              <a:rPr lang="sl-SI" dirty="0"/>
              <a:t>.</a:t>
            </a:r>
          </a:p>
          <a:p>
            <a:endParaRPr lang="sl-SI" dirty="0"/>
          </a:p>
          <a:p>
            <a:r>
              <a:rPr lang="sl-SI" dirty="0"/>
              <a:t>Prostorski modul uporabniku omogoča, da raziskuje arhivsko gradivo po prostoru, času in temah — torej lahko na zemljevidu vidi, kaj se je dogajalo v določenem obdobju ali regiji.</a:t>
            </a:r>
          </a:p>
          <a:p>
            <a:endParaRPr lang="sl-SI" dirty="0"/>
          </a:p>
          <a:p>
            <a:r>
              <a:rPr lang="sl-SI" dirty="0"/>
              <a:t>Umetna inteligenca tukaj dodaja novo raven: samodejno prepoznava in razvršča gradivo glede na vsebino, lokacijo in časovno obdobje, dopolnjuje manjkajoče metapodatke ter preverja formate.</a:t>
            </a:r>
          </a:p>
          <a:p>
            <a:endParaRPr lang="sl-SI" dirty="0"/>
          </a:p>
          <a:p>
            <a:r>
              <a:rPr lang="sl-SI" dirty="0"/>
              <a:t>Pomembno pa je tudi to, da je sistem odprt — omogoča vključevanje zunanjih orodij, kot so </a:t>
            </a:r>
            <a:r>
              <a:rPr lang="sl-SI" dirty="0" err="1"/>
              <a:t>ChatGPT</a:t>
            </a:r>
            <a:r>
              <a:rPr lang="sl-SI" dirty="0"/>
              <a:t> ali lastne analitične skripte.</a:t>
            </a:r>
          </a:p>
          <a:p>
            <a:endParaRPr lang="sl-SI" dirty="0"/>
          </a:p>
          <a:p>
            <a:r>
              <a:rPr lang="sl-SI" dirty="0"/>
              <a:t>Končni rezultat: </a:t>
            </a:r>
            <a:r>
              <a:rPr lang="sl-SI" b="1" dirty="0"/>
              <a:t>hitrejši in globlji vpogled v arhivsko gradivo – v prostoru, času in kontekstu.</a:t>
            </a:r>
            <a:endParaRPr lang="sl-SI" dirty="0"/>
          </a:p>
          <a:p>
            <a:endParaRPr lang="sl-SI" sz="1200" i="1"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DBE47CC8-DAB2-5C74-1523-1441137DF17A}"/>
              </a:ext>
            </a:extLst>
          </p:cNvPr>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335885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a:xfrm>
            <a:off x="107950" y="741363"/>
            <a:ext cx="6581775" cy="3703637"/>
          </a:xfrm>
        </p:spPr>
      </p:sp>
      <p:sp>
        <p:nvSpPr>
          <p:cNvPr id="3" name="Označba mesta opomb 2"/>
          <p:cNvSpPr>
            <a:spLocks noGrp="1"/>
          </p:cNvSpPr>
          <p:nvPr>
            <p:ph type="body" idx="1"/>
          </p:nvPr>
        </p:nvSpPr>
        <p:spPr/>
        <p:txBody>
          <a:bodyPr/>
          <a:lstStyle/>
          <a:p>
            <a:r>
              <a:rPr lang="sl-SI" dirty="0"/>
              <a:t>Preden govorimo o UI, moramo razumeti osnovo: arhivi niso le hramba dokumentov, ampak skrbniki kulturnega spomina. UI torej ne prihaja v tehnični prazen prostor, ampak v pravno, etično in javno odgovorno okolje.”</a:t>
            </a:r>
          </a:p>
          <a:p>
            <a:endParaRPr lang="sl-SI" dirty="0"/>
          </a:p>
          <a:p>
            <a:r>
              <a:rPr lang="sl-SI" dirty="0"/>
              <a:t>Zakaj to omenjamo danes?</a:t>
            </a:r>
            <a:br>
              <a:rPr lang="sl-SI" dirty="0"/>
            </a:br>
            <a:r>
              <a:rPr lang="sl-SI" dirty="0"/>
              <a:t>Ker UI ne sme ogroziti avtentičnosti in vrednosti gradiva – lahko pa jo nadgrajuje.</a:t>
            </a:r>
            <a:endParaRPr lang="en-US" b="1" dirty="0"/>
          </a:p>
        </p:txBody>
      </p:sp>
      <p:sp>
        <p:nvSpPr>
          <p:cNvPr id="4" name="Označba mesta številke diapoz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25ADF7-EAD7-4883-A784-D19813EB832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44777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E3849-887A-8A5B-9DCE-33486E917A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CFA5E6-ABC7-CCB0-83BF-37B8F72839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9C34C9-81A1-978F-8E51-49CC8BD4BC47}"/>
              </a:ext>
            </a:extLst>
          </p:cNvPr>
          <p:cNvSpPr>
            <a:spLocks noGrp="1"/>
          </p:cNvSpPr>
          <p:nvPr>
            <p:ph type="body" idx="1"/>
          </p:nvPr>
        </p:nvSpPr>
        <p:spPr/>
        <p:txBody>
          <a:bodyPr/>
          <a:lstStyle/>
          <a:p>
            <a:r>
              <a:rPr lang="sl-SI" dirty="0"/>
              <a:t>In končno – </a:t>
            </a:r>
            <a:r>
              <a:rPr lang="sl-SI" i="1" dirty="0"/>
              <a:t>Virtualna arhivska čitalnica</a:t>
            </a:r>
            <a:r>
              <a:rPr lang="sl-SI" dirty="0"/>
              <a:t>, torej pametni uporabniški sloj, kjer se umetna inteligenca sreča neposredno z raziskovalcem in uporabnikom arhiva.</a:t>
            </a:r>
          </a:p>
          <a:p>
            <a:endParaRPr lang="sl-SI" dirty="0"/>
          </a:p>
          <a:p>
            <a:r>
              <a:rPr lang="sl-SI" dirty="0"/>
              <a:t>UI tukaj izboljša tri ključne stvari: </a:t>
            </a:r>
            <a:r>
              <a:rPr lang="sl-SI" b="1" dirty="0"/>
              <a:t>iskanje, razumevanje in dostopnost</a:t>
            </a:r>
            <a:r>
              <a:rPr lang="sl-SI" dirty="0"/>
              <a:t> gradiva.</a:t>
            </a:r>
          </a:p>
          <a:p>
            <a:endParaRPr lang="sl-SI" dirty="0"/>
          </a:p>
          <a:p>
            <a:r>
              <a:rPr lang="sl-SI" dirty="0"/>
              <a:t>Sistem zna razumeti pomen vprašanja – ne išče samo po ključnih besedah, ampak po kontekstu.</a:t>
            </a:r>
          </a:p>
          <a:p>
            <a:endParaRPr lang="sl-SI" dirty="0"/>
          </a:p>
          <a:p>
            <a:r>
              <a:rPr lang="sl-SI" dirty="0"/>
              <a:t>Uporabniku pri tem pomaga virtualni asistent, ki odgovarja na vprašanja, se uči iz povratnih informacij in je na voljo 24 ur na dan.</a:t>
            </a:r>
          </a:p>
          <a:p>
            <a:endParaRPr lang="sl-SI" dirty="0"/>
          </a:p>
          <a:p>
            <a:r>
              <a:rPr lang="sl-SI" dirty="0"/>
              <a:t>Hkrati je čitalnica prilagodljiva: deluje na različnih napravah, podpira več jezikov, upošteva ranljive skupine in omogoča osebno izkušnjo — sistem si zapomni raziskovalne interese in predlaga relevantno gradivo.</a:t>
            </a:r>
          </a:p>
          <a:p>
            <a:endParaRPr lang="sl-SI" dirty="0"/>
          </a:p>
          <a:p>
            <a:r>
              <a:rPr lang="sl-SI" dirty="0"/>
              <a:t>(ENTER)</a:t>
            </a:r>
          </a:p>
          <a:p>
            <a:r>
              <a:rPr lang="sl-SI" dirty="0"/>
              <a:t>Rezultat: </a:t>
            </a:r>
            <a:r>
              <a:rPr lang="sl-SI" b="1" dirty="0"/>
              <a:t>hitrejši, bolj intuitiven in osebno prilagojen dostop do arhivskega gradiva.</a:t>
            </a:r>
            <a:endParaRPr lang="sl-SI" dirty="0"/>
          </a:p>
          <a:p>
            <a:endParaRPr lang="en-US" dirty="0"/>
          </a:p>
        </p:txBody>
      </p:sp>
      <p:sp>
        <p:nvSpPr>
          <p:cNvPr id="4" name="Slide Number Placeholder 3">
            <a:extLst>
              <a:ext uri="{FF2B5EF4-FFF2-40B4-BE49-F238E27FC236}">
                <a16:creationId xmlns:a16="http://schemas.microsoft.com/office/drawing/2014/main" id="{514525F1-7E45-82B6-C46B-09E210DC3460}"/>
              </a:ext>
            </a:extLst>
          </p:cNvPr>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34274004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2A5A0-3E6D-110A-CB72-4D8573CD8295}"/>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A9B62074-7AB0-3C12-4D02-7158935A2C10}"/>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13436D2B-B5D4-4A7C-354C-1A51B9C1CE0E}"/>
              </a:ext>
            </a:extLst>
          </p:cNvPr>
          <p:cNvSpPr>
            <a:spLocks noGrp="1"/>
          </p:cNvSpPr>
          <p:nvPr>
            <p:ph type="body" idx="1"/>
          </p:nvPr>
        </p:nvSpPr>
        <p:spPr/>
        <p:txBody>
          <a:bodyPr/>
          <a:lstStyle/>
          <a:p>
            <a:r>
              <a:rPr lang="sl-SI" dirty="0"/>
              <a:t>Udeleženci ankete so kot glavne koristi umetne inteligence v arhivih prepoznali tri stvari:</a:t>
            </a:r>
            <a:br>
              <a:rPr lang="sl-SI" dirty="0"/>
            </a:br>
            <a:r>
              <a:rPr lang="sl-SI" b="1" dirty="0"/>
              <a:t>boljše iskanje, prihranek časa in manj ročnega dela.</a:t>
            </a:r>
            <a:endParaRPr lang="sl-SI" dirty="0"/>
          </a:p>
          <a:p>
            <a:endParaRPr lang="sl-SI" dirty="0"/>
          </a:p>
          <a:p>
            <a:r>
              <a:rPr lang="sl-SI" dirty="0"/>
              <a:t>Večina jih verjame, da bi lahko UI olajšala delo arhivistom – s hitrejšo obdelavo gradiva, avtomatizacijo rutinskih opravil in natančnejšimi popisi.</a:t>
            </a:r>
          </a:p>
          <a:p>
            <a:endParaRPr lang="sl-SI" dirty="0"/>
          </a:p>
          <a:p>
            <a:r>
              <a:rPr lang="sl-SI" dirty="0"/>
              <a:t>Vidijo jo tudi kot pomoč pri obvladovanju večjih količin podatkov in pri digitalni transformaciji arhivov.</a:t>
            </a:r>
          </a:p>
          <a:p>
            <a:r>
              <a:rPr lang="sl-SI" dirty="0"/>
              <a:t>In končno, UI bi lahko povečala </a:t>
            </a:r>
            <a:r>
              <a:rPr lang="sl-SI" b="1" dirty="0"/>
              <a:t>uporabniško vrednost arhivov</a:t>
            </a:r>
            <a:r>
              <a:rPr lang="sl-SI" dirty="0"/>
              <a:t> – s hitrejšim dostopom, kontekstualnim iskanjem in pametnimi priporočili.</a:t>
            </a:r>
          </a:p>
          <a:p>
            <a:endParaRPr lang="sl-SI" dirty="0"/>
          </a:p>
          <a:p>
            <a:r>
              <a:rPr lang="sl-SI" dirty="0"/>
              <a:t>Skratka, anketiranci so umetno inteligenco prepoznali predvsem kot </a:t>
            </a:r>
            <a:r>
              <a:rPr lang="sl-SI" i="1" dirty="0"/>
              <a:t>orodje za podporo stroki, ne kot nadomestilo zanjo</a:t>
            </a:r>
            <a:r>
              <a:rPr lang="sl-SI" dirty="0"/>
              <a:t>.</a:t>
            </a:r>
          </a:p>
          <a:p>
            <a:endParaRPr lang="sl-SI" sz="1200" kern="1200" dirty="0">
              <a:solidFill>
                <a:schemeClr val="tx1"/>
              </a:solidFill>
              <a:latin typeface="+mn-lt"/>
              <a:ea typeface="+mn-ea"/>
              <a:cs typeface="+mn-cs"/>
            </a:endParaRPr>
          </a:p>
        </p:txBody>
      </p:sp>
      <p:sp>
        <p:nvSpPr>
          <p:cNvPr id="4" name="Označba mesta številke diapozitiva 3">
            <a:extLst>
              <a:ext uri="{FF2B5EF4-FFF2-40B4-BE49-F238E27FC236}">
                <a16:creationId xmlns:a16="http://schemas.microsoft.com/office/drawing/2014/main" id="{6493512C-EA9D-0959-E848-82A3A58697E9}"/>
              </a:ext>
            </a:extLst>
          </p:cNvPr>
          <p:cNvSpPr>
            <a:spLocks noGrp="1"/>
          </p:cNvSpPr>
          <p:nvPr>
            <p:ph type="sldNum" sz="quarter" idx="5"/>
          </p:nvPr>
        </p:nvSpPr>
        <p:spPr/>
        <p:txBody>
          <a:bodyPr/>
          <a:lstStyle/>
          <a:p>
            <a:fld id="{877792A0-CA50-4ECF-8502-B8FE051AC698}" type="slidenum">
              <a:rPr lang="sl-SI" smtClean="0"/>
              <a:t>21</a:t>
            </a:fld>
            <a:endParaRPr lang="sl-SI"/>
          </a:p>
        </p:txBody>
      </p:sp>
    </p:spTree>
    <p:extLst>
      <p:ext uri="{BB962C8B-B14F-4D97-AF65-F5344CB8AC3E}">
        <p14:creationId xmlns:p14="http://schemas.microsoft.com/office/powerpoint/2010/main" val="3755948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Tudi pomisleki so zelo jasni – in hkrati realni.</a:t>
            </a:r>
          </a:p>
          <a:p>
            <a:endParaRPr lang="sl-SI" dirty="0"/>
          </a:p>
          <a:p>
            <a:r>
              <a:rPr lang="sl-SI" dirty="0"/>
              <a:t>Največ, kar </a:t>
            </a:r>
            <a:r>
              <a:rPr lang="sl-SI" b="1" dirty="0"/>
              <a:t>73 odstotkov anketirancev</a:t>
            </a:r>
            <a:r>
              <a:rPr lang="sl-SI" dirty="0"/>
              <a:t>, izpostavlja </a:t>
            </a:r>
            <a:r>
              <a:rPr lang="sl-SI" b="1" dirty="0"/>
              <a:t>pomanjkanje znanja in usposobljenosti</a:t>
            </a:r>
            <a:r>
              <a:rPr lang="sl-SI" dirty="0"/>
              <a:t> kot glavno oviro pri uvajanju umetne inteligence.</a:t>
            </a:r>
          </a:p>
          <a:p>
            <a:endParaRPr lang="sl-SI" dirty="0"/>
          </a:p>
          <a:p>
            <a:r>
              <a:rPr lang="sl-SI" dirty="0"/>
              <a:t>Na drugem mestu so </a:t>
            </a:r>
            <a:r>
              <a:rPr lang="sl-SI" b="1" dirty="0"/>
              <a:t>etična vprašanja</a:t>
            </a:r>
            <a:r>
              <a:rPr lang="sl-SI" dirty="0"/>
              <a:t> in skrb za </a:t>
            </a:r>
            <a:r>
              <a:rPr lang="sl-SI" b="1" dirty="0"/>
              <a:t>nadomestljivost zaposlenih</a:t>
            </a:r>
            <a:r>
              <a:rPr lang="sl-SI" dirty="0"/>
              <a:t>, sledijo pa </a:t>
            </a:r>
            <a:r>
              <a:rPr lang="sl-SI" b="1" dirty="0"/>
              <a:t>stroški</a:t>
            </a:r>
            <a:r>
              <a:rPr lang="sl-SI" dirty="0"/>
              <a:t> in vprašanja varnosti.</a:t>
            </a:r>
          </a:p>
          <a:p>
            <a:endParaRPr lang="sl-SI" dirty="0"/>
          </a:p>
          <a:p>
            <a:r>
              <a:rPr lang="sl-SI" dirty="0"/>
              <a:t>Med dodatnimi komentarji so arhivisti poudarili še nevarnost zlorab podatkov, tveganje nekontroliranega dostopa in slepega zaupanja umetni inteligenci.</a:t>
            </a:r>
          </a:p>
          <a:p>
            <a:endParaRPr lang="sl-SI" dirty="0"/>
          </a:p>
          <a:p>
            <a:r>
              <a:rPr lang="sl-SI" dirty="0"/>
              <a:t>Pomembno sporočilo ankete je torej: </a:t>
            </a:r>
            <a:r>
              <a:rPr lang="sl-SI" b="1" dirty="0"/>
              <a:t>UI mora biti orodje v službi arhivista – ne obratno.</a:t>
            </a:r>
            <a:endParaRPr lang="sl-SI" dirty="0"/>
          </a:p>
          <a:p>
            <a:r>
              <a:rPr lang="sl-SI" dirty="0"/>
              <a:t>In zanimivo – nekaj anketirancev je zapisalo tudi, da posebnih pomislekov nimajo, če je razvoj premišljen in postopno vpeljan.</a:t>
            </a:r>
          </a:p>
          <a:p>
            <a:endParaRPr lang="sl-SI" dirty="0"/>
          </a:p>
        </p:txBody>
      </p:sp>
      <p:sp>
        <p:nvSpPr>
          <p:cNvPr id="4" name="Označba mesta številke diapozitiva 3"/>
          <p:cNvSpPr>
            <a:spLocks noGrp="1"/>
          </p:cNvSpPr>
          <p:nvPr>
            <p:ph type="sldNum" sz="quarter" idx="5"/>
          </p:nvPr>
        </p:nvSpPr>
        <p:spPr/>
        <p:txBody>
          <a:bodyPr/>
          <a:lstStyle/>
          <a:p>
            <a:fld id="{877792A0-CA50-4ECF-8502-B8FE051AC698}" type="slidenum">
              <a:rPr lang="sl-SI" smtClean="0"/>
              <a:t>22</a:t>
            </a:fld>
            <a:endParaRPr lang="sl-SI"/>
          </a:p>
        </p:txBody>
      </p:sp>
    </p:spTree>
    <p:extLst>
      <p:ext uri="{BB962C8B-B14F-4D97-AF65-F5344CB8AC3E}">
        <p14:creationId xmlns:p14="http://schemas.microsoft.com/office/powerpoint/2010/main" val="21639602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413D5-C24C-DF51-C50C-5FD022E450D4}"/>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6BAAFE77-A3D8-948B-8F07-786A121012B6}"/>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4C62461C-EF2D-687E-9B57-AD9C07853DDA}"/>
              </a:ext>
            </a:extLst>
          </p:cNvPr>
          <p:cNvSpPr>
            <a:spLocks noGrp="1"/>
          </p:cNvSpPr>
          <p:nvPr>
            <p:ph type="body" idx="1"/>
          </p:nvPr>
        </p:nvSpPr>
        <p:spPr/>
        <p:txBody>
          <a:bodyPr/>
          <a:lstStyle/>
          <a:p>
            <a:r>
              <a:rPr lang="sl-SI" dirty="0"/>
              <a:t>Na zadnje vprašanje – brez vnaprej ponujenih odgovorov – so udeleženci lahko zapisali, kar koli želijo.</a:t>
            </a:r>
            <a:br>
              <a:rPr lang="sl-SI" dirty="0"/>
            </a:br>
            <a:r>
              <a:rPr lang="sl-SI" dirty="0"/>
              <a:t>Rezultat je zanimiv, ker lepo pokaže </a:t>
            </a:r>
            <a:r>
              <a:rPr lang="sl-SI" b="1" dirty="0"/>
              <a:t>ravnotežje med pričakovanji in skrbmi</a:t>
            </a:r>
            <a:r>
              <a:rPr lang="sl-SI" dirty="0"/>
              <a:t>.</a:t>
            </a:r>
          </a:p>
          <a:p>
            <a:endParaRPr lang="sl-SI" dirty="0"/>
          </a:p>
          <a:p>
            <a:r>
              <a:rPr lang="sl-SI" b="1" dirty="0"/>
              <a:t>Na levi vidimo optimizem:</a:t>
            </a:r>
            <a:br>
              <a:rPr lang="sl-SI" b="1" dirty="0"/>
            </a:br>
            <a:r>
              <a:rPr lang="sl-SI" dirty="0"/>
              <a:t>– večina verjame, da je UI </a:t>
            </a:r>
            <a:r>
              <a:rPr lang="sl-SI" i="1" dirty="0"/>
              <a:t>neizogibna prihodnost</a:t>
            </a:r>
            <a:r>
              <a:rPr lang="sl-SI" dirty="0"/>
              <a:t>,</a:t>
            </a:r>
            <a:br>
              <a:rPr lang="sl-SI" dirty="0"/>
            </a:br>
            <a:r>
              <a:rPr lang="sl-SI" dirty="0"/>
              <a:t>– predvsem jo vidijo kot način za </a:t>
            </a:r>
            <a:r>
              <a:rPr lang="sl-SI" i="1" dirty="0"/>
              <a:t>razbremenitev rutinskih opravil</a:t>
            </a:r>
            <a:r>
              <a:rPr lang="sl-SI" dirty="0"/>
              <a:t>,</a:t>
            </a:r>
            <a:br>
              <a:rPr lang="sl-SI" dirty="0"/>
            </a:br>
            <a:r>
              <a:rPr lang="sl-SI" dirty="0"/>
              <a:t>– in kot pomoč pri iskanju, metapodatkih in preverjanju.</a:t>
            </a:r>
          </a:p>
          <a:p>
            <a:endParaRPr lang="sl-SI" dirty="0"/>
          </a:p>
          <a:p>
            <a:r>
              <a:rPr lang="sl-SI" b="1" dirty="0"/>
              <a:t>Na desni pa so zelo jasni pomisleki:</a:t>
            </a:r>
            <a:br>
              <a:rPr lang="sl-SI" b="1" dirty="0"/>
            </a:br>
            <a:r>
              <a:rPr lang="sl-SI" dirty="0"/>
              <a:t>– nevarnost zlorabe podatkov,</a:t>
            </a:r>
            <a:br>
              <a:rPr lang="sl-SI" dirty="0"/>
            </a:br>
            <a:r>
              <a:rPr lang="sl-SI" dirty="0"/>
              <a:t>– odvisnost od zunanjih ponudnikov,</a:t>
            </a:r>
            <a:br>
              <a:rPr lang="sl-SI" dirty="0"/>
            </a:br>
            <a:r>
              <a:rPr lang="sl-SI" dirty="0"/>
              <a:t>– etična vprašanja in izguba presoje,</a:t>
            </a:r>
            <a:br>
              <a:rPr lang="sl-SI" dirty="0"/>
            </a:br>
            <a:r>
              <a:rPr lang="sl-SI" dirty="0"/>
              <a:t>– ter najmočnejši poudarek: </a:t>
            </a:r>
            <a:r>
              <a:rPr lang="sl-SI" i="1" dirty="0"/>
              <a:t>pomanjkanje znanja in usposabljanja</a:t>
            </a:r>
            <a:r>
              <a:rPr lang="sl-SI" dirty="0"/>
              <a:t>.</a:t>
            </a:r>
          </a:p>
          <a:p>
            <a:endParaRPr lang="sl-SI" dirty="0"/>
          </a:p>
          <a:p>
            <a:r>
              <a:rPr lang="sl-SI" dirty="0"/>
              <a:t>In eden od citatov vse lepo povzame:</a:t>
            </a:r>
            <a:br>
              <a:rPr lang="sl-SI" dirty="0"/>
            </a:br>
            <a:r>
              <a:rPr lang="sl-SI" dirty="0"/>
              <a:t>›UI je uporabna, dokler ne arhivira namesto arhivista.‹«</a:t>
            </a:r>
          </a:p>
        </p:txBody>
      </p:sp>
      <p:sp>
        <p:nvSpPr>
          <p:cNvPr id="4" name="Označba mesta številke diapozitiva 3">
            <a:extLst>
              <a:ext uri="{FF2B5EF4-FFF2-40B4-BE49-F238E27FC236}">
                <a16:creationId xmlns:a16="http://schemas.microsoft.com/office/drawing/2014/main" id="{48D09A02-5C0E-2447-84EE-3890A9A0C9E7}"/>
              </a:ext>
            </a:extLst>
          </p:cNvPr>
          <p:cNvSpPr>
            <a:spLocks noGrp="1"/>
          </p:cNvSpPr>
          <p:nvPr>
            <p:ph type="sldNum" sz="quarter" idx="5"/>
          </p:nvPr>
        </p:nvSpPr>
        <p:spPr/>
        <p:txBody>
          <a:bodyPr/>
          <a:lstStyle/>
          <a:p>
            <a:fld id="{877792A0-CA50-4ECF-8502-B8FE051AC698}" type="slidenum">
              <a:rPr lang="sl-SI" smtClean="0"/>
              <a:t>23</a:t>
            </a:fld>
            <a:endParaRPr lang="sl-SI"/>
          </a:p>
        </p:txBody>
      </p:sp>
    </p:spTree>
    <p:extLst>
      <p:ext uri="{BB962C8B-B14F-4D97-AF65-F5344CB8AC3E}">
        <p14:creationId xmlns:p14="http://schemas.microsoft.com/office/powerpoint/2010/main" val="33303951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t>Ko govorimo o umetni inteligenci v arhivih, ne govorimo več samo o tehnologiji – ampak o celostnem preoblikovanju načina dela.</a:t>
            </a:r>
          </a:p>
          <a:p>
            <a:endParaRPr lang="sl-SI" dirty="0"/>
          </a:p>
          <a:p>
            <a:r>
              <a:rPr lang="sl-SI" dirty="0"/>
              <a:t>Prvi izziv je </a:t>
            </a:r>
            <a:r>
              <a:rPr lang="sl-SI" b="1" dirty="0"/>
              <a:t>preverjanje avtentičnosti digitalnih virov</a:t>
            </a:r>
            <a:r>
              <a:rPr lang="sl-SI" dirty="0"/>
              <a:t> – kako bomo v času ponaredkov, </a:t>
            </a:r>
            <a:r>
              <a:rPr lang="sl-SI" dirty="0" err="1"/>
              <a:t>deepfakeov</a:t>
            </a:r>
            <a:r>
              <a:rPr lang="sl-SI" dirty="0"/>
              <a:t> in samodejno ustvarjenih vsebin dokazovali, kaj je resnično in kaj ne?</a:t>
            </a:r>
          </a:p>
          <a:p>
            <a:endParaRPr lang="sl-SI" dirty="0"/>
          </a:p>
          <a:p>
            <a:r>
              <a:rPr lang="sl-SI" dirty="0"/>
              <a:t>Drugi izziv je </a:t>
            </a:r>
            <a:r>
              <a:rPr lang="sl-SI" b="1" dirty="0"/>
              <a:t>zanesljiva dolgoročna hramba</a:t>
            </a:r>
            <a:r>
              <a:rPr lang="sl-SI" dirty="0"/>
              <a:t>. Brez kibernetske varnosti in tehnološke neodvisnosti nobena rešitev ne bo trajna.</a:t>
            </a:r>
          </a:p>
          <a:p>
            <a:endParaRPr lang="sl-SI" dirty="0"/>
          </a:p>
          <a:p>
            <a:r>
              <a:rPr lang="sl-SI" dirty="0"/>
              <a:t>Tretji izziv je </a:t>
            </a:r>
            <a:r>
              <a:rPr lang="sl-SI" b="1" dirty="0"/>
              <a:t>hitrost sprememb</a:t>
            </a:r>
            <a:r>
              <a:rPr lang="sl-SI" dirty="0"/>
              <a:t> – razvoj UI je hiter, zato moramo neprestano posodabljati sisteme in vlagati v usposabljanje kadra.</a:t>
            </a:r>
          </a:p>
          <a:p>
            <a:endParaRPr lang="sl-SI" dirty="0"/>
          </a:p>
          <a:p>
            <a:r>
              <a:rPr lang="sl-SI" dirty="0"/>
              <a:t>In seveda, </a:t>
            </a:r>
            <a:r>
              <a:rPr lang="sl-SI" b="1" dirty="0"/>
              <a:t>omejeni viri</a:t>
            </a:r>
            <a:r>
              <a:rPr lang="sl-SI" dirty="0"/>
              <a:t>: kako slediti tehnološkim ambicijam ob kadrovskih in finančnih omejitvah, hkrati pa izpolnjevati vedno višja pričakovanja javnosti.</a:t>
            </a:r>
          </a:p>
          <a:p>
            <a:endParaRPr lang="sl-SI" dirty="0"/>
          </a:p>
          <a:p>
            <a:r>
              <a:rPr lang="sl-SI" dirty="0"/>
              <a:t>Ključno sporočilo tega dela je – </a:t>
            </a:r>
            <a:r>
              <a:rPr lang="sl-SI" b="1" dirty="0"/>
              <a:t>vprašanje ni, ali bomo umetno inteligenco uvedli, temveč </a:t>
            </a:r>
            <a:r>
              <a:rPr lang="sl-SI" b="1" i="1" dirty="0"/>
              <a:t>kako</a:t>
            </a:r>
            <a:r>
              <a:rPr lang="sl-SI" b="1" dirty="0"/>
              <a:t> jo bomo uvedli.</a:t>
            </a:r>
            <a:endParaRPr lang="sl-SI" dirty="0"/>
          </a:p>
          <a:p>
            <a:endParaRPr lang="sl-SI" b="1" dirty="0"/>
          </a:p>
          <a:p>
            <a:endParaRPr lang="sl-SI"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t>Če poskusimo vse skupaj povzeti:</a:t>
            </a:r>
          </a:p>
          <a:p>
            <a:endParaRPr lang="sl-SI" dirty="0"/>
          </a:p>
          <a:p>
            <a:r>
              <a:rPr lang="sl-SI" b="1" dirty="0"/>
              <a:t>e-ARH.si</a:t>
            </a:r>
            <a:r>
              <a:rPr lang="sl-SI" dirty="0"/>
              <a:t> je danes vozlišče slovenske digitalne revolucije – prostor, kjer se srečata tradicija arhivov in tehnološka inovacija.</a:t>
            </a:r>
          </a:p>
          <a:p>
            <a:endParaRPr lang="sl-SI" dirty="0"/>
          </a:p>
          <a:p>
            <a:r>
              <a:rPr lang="sl-SI" dirty="0"/>
              <a:t>Umetna inteligenca v tem prostoru ni tekmec, ampak </a:t>
            </a:r>
            <a:r>
              <a:rPr lang="sl-SI" b="1" dirty="0"/>
              <a:t>partner arhivistov</a:t>
            </a:r>
            <a:r>
              <a:rPr lang="sl-SI" dirty="0"/>
              <a:t>.</a:t>
            </a:r>
          </a:p>
          <a:p>
            <a:br>
              <a:rPr lang="sl-SI" dirty="0"/>
            </a:br>
            <a:r>
              <a:rPr lang="sl-SI" dirty="0"/>
              <a:t>Pomaga nam pri rutinskih opravilih, da se lahko posvetimo tistemu, kar je bistvo arhivske stroke – vsebini, kontekstu in razumevanju pomena gradiva.</a:t>
            </a:r>
          </a:p>
          <a:p>
            <a:endParaRPr lang="sl-SI" dirty="0"/>
          </a:p>
          <a:p>
            <a:r>
              <a:rPr lang="sl-SI" b="1" dirty="0"/>
              <a:t>Dostopnost</a:t>
            </a:r>
            <a:r>
              <a:rPr lang="sl-SI" dirty="0"/>
              <a:t> pa ostaja temeljna strateška naloga. Z naprednimi tehnologijami gradimo družbo, ki svojo dediščino ne le ohranja, ampak jo tudi razume in soustvarja.</a:t>
            </a:r>
          </a:p>
          <a:p>
            <a:endParaRPr lang="sl-SI" dirty="0"/>
          </a:p>
          <a:p>
            <a:r>
              <a:rPr lang="sl-SI" b="1" dirty="0"/>
              <a:t>(ENTER)</a:t>
            </a:r>
          </a:p>
          <a:p>
            <a:r>
              <a:rPr lang="sl-SI" dirty="0"/>
              <a:t>In morda najpomembnejša misel za konec:</a:t>
            </a:r>
          </a:p>
          <a:p>
            <a:r>
              <a:rPr lang="sl-SI" b="1" dirty="0"/>
              <a:t>Arhiv prihodnosti ni le prostor spomina – je prostor, ki zna misliti, povezovati in razlagati.</a:t>
            </a:r>
            <a:endParaRPr lang="sl-SI" dirty="0"/>
          </a:p>
          <a:p>
            <a:r>
              <a:rPr lang="sl-SI" dirty="0"/>
              <a:t>A ne pozabimo – </a:t>
            </a:r>
            <a:r>
              <a:rPr lang="sl-SI" b="1" dirty="0"/>
              <a:t>umetna inteligenca je tu, vendar je njena inteligenca odvisna od nas.</a:t>
            </a:r>
            <a:endParaRPr lang="sl-SI"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t>S tem zaključujem predstavitev.</a:t>
            </a:r>
          </a:p>
          <a:p>
            <a:endParaRPr lang="sl-SI" dirty="0"/>
          </a:p>
          <a:p>
            <a:r>
              <a:rPr lang="sl-SI" dirty="0"/>
              <a:t>Umetna inteligenca v arhivih je priložnost, da tradicijo povežemo s tehnologijo — na način, ki krepi naše poslanstvo, ne pa ga nadomešča.</a:t>
            </a:r>
          </a:p>
          <a:p>
            <a:endParaRPr lang="sl-SI" dirty="0"/>
          </a:p>
          <a:p>
            <a:r>
              <a:rPr lang="sl-SI" dirty="0"/>
              <a:t>Če vas zanima več o razvoju sistema </a:t>
            </a:r>
            <a:r>
              <a:rPr lang="sl-SI" b="1" dirty="0"/>
              <a:t>e-ARH.si</a:t>
            </a:r>
            <a:r>
              <a:rPr lang="sl-SI" dirty="0"/>
              <a:t>, vabim vas, da obiščete spletno stran ali uporabite QR kodo na desni.</a:t>
            </a:r>
          </a:p>
          <a:p>
            <a:endParaRPr lang="sl-SI" dirty="0"/>
          </a:p>
          <a:p>
            <a:r>
              <a:rPr lang="sl-SI" dirty="0"/>
              <a:t>Z veseljem pa odgovorim tudi na vaša vprašanja — tako o konkretnih projektih, kot o širšem kontekstu uporabe umetne inteligence v arhivistiki.</a:t>
            </a:r>
          </a:p>
          <a:p>
            <a:endParaRPr lang="sl-SI" dirty="0"/>
          </a:p>
          <a:p>
            <a:r>
              <a:rPr lang="sl-SI" b="1" dirty="0"/>
              <a:t>Hvala za pozornost.</a:t>
            </a:r>
            <a:endParaRPr lang="sl-SI"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2AC1A-9007-E080-480A-03F346BAFCE9}"/>
            </a:ext>
          </a:extLst>
        </p:cNvPr>
        <p:cNvGrpSpPr/>
        <p:nvPr/>
      </p:nvGrpSpPr>
      <p:grpSpPr>
        <a:xfrm>
          <a:off x="0" y="0"/>
          <a:ext cx="0" cy="0"/>
          <a:chOff x="0" y="0"/>
          <a:chExt cx="0" cy="0"/>
        </a:xfrm>
      </p:grpSpPr>
      <p:sp>
        <p:nvSpPr>
          <p:cNvPr id="2" name="Ograda stranske slike 1">
            <a:extLst>
              <a:ext uri="{FF2B5EF4-FFF2-40B4-BE49-F238E27FC236}">
                <a16:creationId xmlns:a16="http://schemas.microsoft.com/office/drawing/2014/main" id="{AA26BF23-BFCE-03DD-7131-3B4DC476DC62}"/>
              </a:ext>
            </a:extLst>
          </p:cNvPr>
          <p:cNvSpPr>
            <a:spLocks noGrp="1" noRot="1" noChangeAspect="1"/>
          </p:cNvSpPr>
          <p:nvPr>
            <p:ph type="sldImg"/>
          </p:nvPr>
        </p:nvSpPr>
        <p:spPr/>
      </p:sp>
      <p:sp>
        <p:nvSpPr>
          <p:cNvPr id="3" name="Ograda opomb 2">
            <a:extLst>
              <a:ext uri="{FF2B5EF4-FFF2-40B4-BE49-F238E27FC236}">
                <a16:creationId xmlns:a16="http://schemas.microsoft.com/office/drawing/2014/main" id="{B4EECDE7-DFC3-BF19-19E8-C85BBEA5357D}"/>
              </a:ext>
            </a:extLst>
          </p:cNvPr>
          <p:cNvSpPr>
            <a:spLocks noGrp="1"/>
          </p:cNvSpPr>
          <p:nvPr>
            <p:ph type="body" idx="1"/>
          </p:nvPr>
        </p:nvSpPr>
        <p:spPr/>
        <p:txBody>
          <a:bodyPr>
            <a:normAutofit/>
          </a:bodyPr>
          <a:lstStyle/>
          <a:p>
            <a:pPr eaLnBrk="1" hangingPunct="1">
              <a:spcBef>
                <a:spcPct val="0"/>
              </a:spcBef>
            </a:pPr>
            <a:r>
              <a:rPr lang="sl-SI" dirty="0"/>
              <a:t>Digitalni arhiv v Sloveniji ni nastal čez noč.</a:t>
            </a:r>
          </a:p>
          <a:p>
            <a:pPr eaLnBrk="1" hangingPunct="1">
              <a:spcBef>
                <a:spcPct val="0"/>
              </a:spcBef>
            </a:pPr>
            <a:br>
              <a:rPr lang="sl-SI" dirty="0"/>
            </a:br>
            <a:r>
              <a:rPr lang="sl-SI" dirty="0"/>
              <a:t>Začeli smo z zakonodajo, nadaljevali s študijo izvedljivosti, nato strategijo, in šele potem prišli projekti.</a:t>
            </a:r>
          </a:p>
          <a:p>
            <a:pPr eaLnBrk="1" hangingPunct="1">
              <a:spcBef>
                <a:spcPct val="0"/>
              </a:spcBef>
            </a:pPr>
            <a:br>
              <a:rPr lang="sl-SI" dirty="0"/>
            </a:br>
            <a:r>
              <a:rPr lang="sl-SI" dirty="0"/>
              <a:t>To, da UI sploh lahko umeščamo danes – je rezultat 15 let gradnje temeljev.</a:t>
            </a:r>
          </a:p>
        </p:txBody>
      </p:sp>
      <p:sp>
        <p:nvSpPr>
          <p:cNvPr id="4" name="Ograda številke diapozitiva 3">
            <a:extLst>
              <a:ext uri="{FF2B5EF4-FFF2-40B4-BE49-F238E27FC236}">
                <a16:creationId xmlns:a16="http://schemas.microsoft.com/office/drawing/2014/main" id="{B8F07DA5-474F-4415-D23E-7505C1AD21AE}"/>
              </a:ext>
            </a:extLst>
          </p:cNvPr>
          <p:cNvSpPr>
            <a:spLocks noGrp="1"/>
          </p:cNvSpPr>
          <p:nvPr>
            <p:ph type="sldNum" sz="quarter" idx="10"/>
          </p:nvPr>
        </p:nvSpPr>
        <p:spPr/>
        <p:txBody>
          <a:bodyPr/>
          <a:lstStyle/>
          <a:p>
            <a:fld id="{6D1A869E-EA00-4AC5-B3D9-E4A31562D487}" type="slidenum">
              <a:rPr lang="sl-SI" smtClean="0"/>
              <a:pPr/>
              <a:t>3</a:t>
            </a:fld>
            <a:endParaRPr lang="sl-SI"/>
          </a:p>
        </p:txBody>
      </p:sp>
    </p:spTree>
    <p:extLst>
      <p:ext uri="{BB962C8B-B14F-4D97-AF65-F5344CB8AC3E}">
        <p14:creationId xmlns:p14="http://schemas.microsoft.com/office/powerpoint/2010/main" val="487444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a:xfrm>
            <a:off x="139700" y="768350"/>
            <a:ext cx="6819900" cy="3836988"/>
          </a:xfrm>
        </p:spPr>
      </p:sp>
      <p:sp>
        <p:nvSpPr>
          <p:cNvPr id="3" name="Označba mesta opomb 2"/>
          <p:cNvSpPr>
            <a:spLocks noGrp="1"/>
          </p:cNvSpPr>
          <p:nvPr>
            <p:ph type="body" idx="1"/>
          </p:nvPr>
        </p:nvSpPr>
        <p:spPr/>
        <p:txBody>
          <a:bodyPr/>
          <a:lstStyle/>
          <a:p>
            <a:r>
              <a:rPr lang="sl-SI" dirty="0"/>
              <a:t>e-ARH.si je enotni portal, ki povezuje vseh sedem javnih arhivov v Sloveniji.</a:t>
            </a:r>
            <a:br>
              <a:rPr lang="sl-SI" dirty="0"/>
            </a:br>
            <a:r>
              <a:rPr lang="sl-SI" dirty="0"/>
              <a:t>Ni več vprašanje, v katerem arhivu je gradivo – iskanje je enotno in digitalno.</a:t>
            </a:r>
          </a:p>
        </p:txBody>
      </p:sp>
      <p:sp>
        <p:nvSpPr>
          <p:cNvPr id="4" name="Označba mesta številke diapozitiva 3"/>
          <p:cNvSpPr>
            <a:spLocks noGrp="1"/>
          </p:cNvSpPr>
          <p:nvPr>
            <p:ph type="sldNum" sz="quarter" idx="10"/>
          </p:nvPr>
        </p:nvSpPr>
        <p:spPr/>
        <p:txBody>
          <a:bodyPr/>
          <a:lstStyle/>
          <a:p>
            <a:pPr defTabSz="950702">
              <a:defRPr/>
            </a:pPr>
            <a:fld id="{9C25ADF7-EAD7-4883-A784-D19813EB8328}" type="slidenum">
              <a:rPr lang="en-GB">
                <a:solidFill>
                  <a:prstClr val="black"/>
                </a:solidFill>
                <a:latin typeface="Calibri"/>
              </a:rPr>
              <a:pPr defTabSz="950702">
                <a:defRPr/>
              </a:pPr>
              <a:t>4</a:t>
            </a:fld>
            <a:endParaRPr lang="en-GB">
              <a:solidFill>
                <a:prstClr val="black"/>
              </a:solidFill>
              <a:latin typeface="Calibri"/>
            </a:endParaRPr>
          </a:p>
        </p:txBody>
      </p:sp>
    </p:spTree>
    <p:extLst>
      <p:ext uri="{BB962C8B-B14F-4D97-AF65-F5344CB8AC3E}">
        <p14:creationId xmlns:p14="http://schemas.microsoft.com/office/powerpoint/2010/main" val="570060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a:xfrm>
            <a:off x="139700" y="768350"/>
            <a:ext cx="6819900" cy="3836988"/>
          </a:xfrm>
        </p:spPr>
      </p:sp>
      <p:sp>
        <p:nvSpPr>
          <p:cNvPr id="3" name="Označba mesta opomb 2"/>
          <p:cNvSpPr>
            <a:spLocks noGrp="1"/>
          </p:cNvSpPr>
          <p:nvPr>
            <p:ph type="body" idx="1"/>
          </p:nvPr>
        </p:nvSpPr>
        <p:spPr/>
        <p:txBody>
          <a:bodyPr>
            <a:normAutofit/>
          </a:bodyPr>
          <a:lstStyle/>
          <a:p>
            <a:endParaRPr lang="sl-SI" b="1" dirty="0"/>
          </a:p>
        </p:txBody>
      </p:sp>
      <p:sp>
        <p:nvSpPr>
          <p:cNvPr id="4" name="Označba mesta številke diapozitiva 3"/>
          <p:cNvSpPr>
            <a:spLocks noGrp="1"/>
          </p:cNvSpPr>
          <p:nvPr>
            <p:ph type="sldNum" sz="quarter" idx="10"/>
          </p:nvPr>
        </p:nvSpPr>
        <p:spPr/>
        <p:txBody>
          <a:bodyPr/>
          <a:lstStyle/>
          <a:p>
            <a:fld id="{9C25ADF7-EAD7-4883-A784-D19813EB8328}" type="slidenum">
              <a:rPr lang="en-GB" smtClean="0"/>
              <a:t>5</a:t>
            </a:fld>
            <a:endParaRPr lang="en-GB"/>
          </a:p>
        </p:txBody>
      </p:sp>
    </p:spTree>
    <p:extLst>
      <p:ext uri="{BB962C8B-B14F-4D97-AF65-F5344CB8AC3E}">
        <p14:creationId xmlns:p14="http://schemas.microsoft.com/office/powerpoint/2010/main" val="3247607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a:xfrm>
            <a:off x="139700" y="768350"/>
            <a:ext cx="6819900" cy="3836988"/>
          </a:xfrm>
        </p:spPr>
      </p:sp>
      <p:sp>
        <p:nvSpPr>
          <p:cNvPr id="3" name="Označba mesta opomb 2"/>
          <p:cNvSpPr>
            <a:spLocks noGrp="1"/>
          </p:cNvSpPr>
          <p:nvPr>
            <p:ph type="body" idx="1"/>
          </p:nvPr>
        </p:nvSpPr>
        <p:spPr/>
        <p:txBody>
          <a:bodyPr>
            <a:normAutofit/>
          </a:bodyPr>
          <a:lstStyle/>
          <a:p>
            <a:pPr defTabSz="950702">
              <a:defRPr/>
            </a:pPr>
            <a:endParaRPr lang="sl-SI" dirty="0"/>
          </a:p>
        </p:txBody>
      </p:sp>
      <p:sp>
        <p:nvSpPr>
          <p:cNvPr id="4" name="Označba mesta številke diapozitiva 3"/>
          <p:cNvSpPr>
            <a:spLocks noGrp="1"/>
          </p:cNvSpPr>
          <p:nvPr>
            <p:ph type="sldNum" sz="quarter" idx="10"/>
          </p:nvPr>
        </p:nvSpPr>
        <p:spPr/>
        <p:txBody>
          <a:bodyPr/>
          <a:lstStyle/>
          <a:p>
            <a:fld id="{6AD78AAB-C7CD-42C5-9459-8D1DFF49DF3E}" type="slidenum">
              <a:rPr lang="sl-SI" smtClean="0"/>
              <a:pPr/>
              <a:t>6</a:t>
            </a:fld>
            <a:endParaRPr lang="sl-SI"/>
          </a:p>
        </p:txBody>
      </p:sp>
    </p:spTree>
    <p:extLst>
      <p:ext uri="{BB962C8B-B14F-4D97-AF65-F5344CB8AC3E}">
        <p14:creationId xmlns:p14="http://schemas.microsoft.com/office/powerpoint/2010/main" val="2698834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B30AE-31D6-C5EC-EAF1-EFC5F74F4900}"/>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BD4F69C7-6DA6-F457-2429-09008BD2CEDB}"/>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94A6D4E2-8CE1-11FB-CDF4-ED18E163D57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i="1" dirty="0"/>
              <a:t>Če povem zelo preprosto – o inteligentnih arhivih ne govorimo zato, ker je UI modna beseda.</a:t>
            </a:r>
            <a:br>
              <a:rPr lang="sl-SI" i="1" dirty="0"/>
            </a:br>
            <a:r>
              <a:rPr lang="sl-SI" i="1" dirty="0"/>
              <a:t>Najprej je tu realnost: digitalnega gradiva je vsako leto več, ne manj. Arhivistov ni in ne bo dva- ali petkrat več. Uporabniki pa pričakujejo takojšen, smiseln, </a:t>
            </a:r>
            <a:r>
              <a:rPr lang="sl-SI" i="1" dirty="0" err="1"/>
              <a:t>kontekstualiziran</a:t>
            </a:r>
            <a:r>
              <a:rPr lang="sl-SI" i="1" dirty="0"/>
              <a:t> dostop – ne le »iskanja po poljih«.</a:t>
            </a:r>
          </a:p>
          <a:p>
            <a:pPr marL="0" marR="0" lvl="0" indent="0" algn="l" defTabSz="914400" rtl="0" eaLnBrk="1" fontAlgn="auto" latinLnBrk="0" hangingPunct="1">
              <a:lnSpc>
                <a:spcPct val="100000"/>
              </a:lnSpc>
              <a:spcBef>
                <a:spcPts val="0"/>
              </a:spcBef>
              <a:spcAft>
                <a:spcPts val="0"/>
              </a:spcAft>
              <a:buClrTx/>
              <a:buSzTx/>
              <a:buFontTx/>
              <a:buNone/>
              <a:tabLst/>
              <a:defRPr/>
            </a:pPr>
            <a:br>
              <a:rPr lang="sl-SI" i="1" dirty="0"/>
            </a:br>
            <a:r>
              <a:rPr lang="sl-SI" i="1" dirty="0"/>
              <a:t>Zato UI ni prihodnost, ampak nujna naslednja faza arhivske prakse. Ne kot zamenjava arhivista, ampak kot orodje, ki mu pomaga prepoznati vzorce, zmanjšati ročno delo in sprostiti čas za tisto, kar lahko naredi le človek: presojo, razlago, kontekst.</a:t>
            </a:r>
            <a:endParaRPr lang="sl-SI" dirty="0"/>
          </a:p>
          <a:p>
            <a:endParaRPr lang="sl-SI" dirty="0"/>
          </a:p>
        </p:txBody>
      </p:sp>
      <p:sp>
        <p:nvSpPr>
          <p:cNvPr id="4" name="Označba mesta številke diapozitiva 3">
            <a:extLst>
              <a:ext uri="{FF2B5EF4-FFF2-40B4-BE49-F238E27FC236}">
                <a16:creationId xmlns:a16="http://schemas.microsoft.com/office/drawing/2014/main" id="{4934DD33-FBBB-9507-2CCD-A43EBE272235}"/>
              </a:ext>
            </a:extLst>
          </p:cNvPr>
          <p:cNvSpPr>
            <a:spLocks noGrp="1"/>
          </p:cNvSpPr>
          <p:nvPr>
            <p:ph type="sldNum" sz="quarter" idx="5"/>
          </p:nvPr>
        </p:nvSpPr>
        <p:spPr/>
        <p:txBody>
          <a:bodyPr/>
          <a:lstStyle/>
          <a:p>
            <a:fld id="{877792A0-CA50-4ECF-8502-B8FE051AC698}" type="slidenum">
              <a:rPr lang="sl-SI" smtClean="0"/>
              <a:t>7</a:t>
            </a:fld>
            <a:endParaRPr lang="sl-SI"/>
          </a:p>
        </p:txBody>
      </p:sp>
    </p:spTree>
    <p:extLst>
      <p:ext uri="{BB962C8B-B14F-4D97-AF65-F5344CB8AC3E}">
        <p14:creationId xmlns:p14="http://schemas.microsoft.com/office/powerpoint/2010/main" val="1648029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4CFD3-C213-E720-5181-872FF5026027}"/>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813731B8-4691-ED6F-B8C8-E419F3C0C963}"/>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0DDF141E-D6F0-E638-A301-BAE24C584899}"/>
              </a:ext>
            </a:extLst>
          </p:cNvPr>
          <p:cNvSpPr>
            <a:spLocks noGrp="1"/>
          </p:cNvSpPr>
          <p:nvPr>
            <p:ph type="body" idx="1"/>
          </p:nvPr>
        </p:nvSpPr>
        <p:spPr/>
        <p:txBody>
          <a:bodyPr/>
          <a:lstStyle/>
          <a:p>
            <a:r>
              <a:rPr lang="sl-SI" dirty="0"/>
              <a:t>Ko govorimo o inteligentnem arhivu, ne mislimo na arhiv, ki deluje samostojno, ampak na sodelovanje med umetno inteligenco in arhivistom.</a:t>
            </a:r>
            <a:br>
              <a:rPr lang="sl-SI" dirty="0"/>
            </a:br>
            <a:r>
              <a:rPr lang="sl-SI" dirty="0"/>
              <a:t>UI tukaj pomaga – arhivist pa ostaja tisti, ki odloča.</a:t>
            </a:r>
          </a:p>
          <a:p>
            <a:br>
              <a:rPr lang="sl-SI" dirty="0"/>
            </a:br>
            <a:r>
              <a:rPr lang="sl-SI" dirty="0"/>
              <a:t>Tak arhiv je hitrejši, učinkovitejši in omogoča boljše razumevanje podatkov, a ključno je, da človek ohrani nadzor in presojo.</a:t>
            </a:r>
          </a:p>
          <a:p>
            <a:br>
              <a:rPr lang="sl-SI" dirty="0"/>
            </a:br>
            <a:r>
              <a:rPr lang="sl-SI" dirty="0"/>
              <a:t>Na kratko – inteligenten arhiv je arhiv, ki uporablja UI kot pomoč, ne kot zamenjavo strokovnosti.</a:t>
            </a:r>
          </a:p>
        </p:txBody>
      </p:sp>
      <p:sp>
        <p:nvSpPr>
          <p:cNvPr id="4" name="Označba mesta številke diapozitiva 3">
            <a:extLst>
              <a:ext uri="{FF2B5EF4-FFF2-40B4-BE49-F238E27FC236}">
                <a16:creationId xmlns:a16="http://schemas.microsoft.com/office/drawing/2014/main" id="{58DF079F-3633-B589-4EF1-A473FEF1D861}"/>
              </a:ext>
            </a:extLst>
          </p:cNvPr>
          <p:cNvSpPr>
            <a:spLocks noGrp="1"/>
          </p:cNvSpPr>
          <p:nvPr>
            <p:ph type="sldNum" sz="quarter" idx="5"/>
          </p:nvPr>
        </p:nvSpPr>
        <p:spPr/>
        <p:txBody>
          <a:bodyPr/>
          <a:lstStyle/>
          <a:p>
            <a:fld id="{877792A0-CA50-4ECF-8502-B8FE051AC698}" type="slidenum">
              <a:rPr lang="sl-SI" smtClean="0"/>
              <a:t>8</a:t>
            </a:fld>
            <a:endParaRPr lang="sl-SI"/>
          </a:p>
        </p:txBody>
      </p:sp>
    </p:spTree>
    <p:extLst>
      <p:ext uri="{BB962C8B-B14F-4D97-AF65-F5344CB8AC3E}">
        <p14:creationId xmlns:p14="http://schemas.microsoft.com/office/powerpoint/2010/main" val="377179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Rezultati ankete kažejo, da je uporaba umetne inteligence v arhivih za zdaj še izjema.</a:t>
            </a:r>
            <a:br>
              <a:rPr lang="sl-SI" dirty="0"/>
            </a:br>
            <a:r>
              <a:rPr lang="sl-SI" dirty="0"/>
              <a:t>Le približno 29 odstotkov arhivov jo že uporablja, in tudi ti jo največkrat le poskusno — za posamezne naloge, kot so prevodi, transkripcije ali iskanje po podatkih.</a:t>
            </a:r>
            <a:br>
              <a:rPr lang="sl-SI" dirty="0"/>
            </a:br>
            <a:r>
              <a:rPr lang="sl-SI" dirty="0"/>
              <a:t>Večina arhivov se torej še spoznava z možnostmi, kar pomeni, da je potencial velik, a je uporaba še v začetni fazi.</a:t>
            </a:r>
          </a:p>
        </p:txBody>
      </p:sp>
      <p:sp>
        <p:nvSpPr>
          <p:cNvPr id="4" name="Označba mesta številke diapozitiva 3"/>
          <p:cNvSpPr>
            <a:spLocks noGrp="1"/>
          </p:cNvSpPr>
          <p:nvPr>
            <p:ph type="sldNum" sz="quarter" idx="5"/>
          </p:nvPr>
        </p:nvSpPr>
        <p:spPr/>
        <p:txBody>
          <a:bodyPr/>
          <a:lstStyle/>
          <a:p>
            <a:fld id="{877792A0-CA50-4ECF-8502-B8FE051AC698}" type="slidenum">
              <a:rPr lang="sl-SI" smtClean="0"/>
              <a:t>9</a:t>
            </a:fld>
            <a:endParaRPr lang="sl-SI"/>
          </a:p>
        </p:txBody>
      </p:sp>
    </p:spTree>
    <p:extLst>
      <p:ext uri="{BB962C8B-B14F-4D97-AF65-F5344CB8AC3E}">
        <p14:creationId xmlns:p14="http://schemas.microsoft.com/office/powerpoint/2010/main" val="343205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a:prstGeom prst="rect">
            <a:avLst/>
          </a:prstGeom>
        </p:spPr>
        <p:txBody>
          <a:bodyPr anchor="b"/>
          <a:lstStyle>
            <a:lvl1pPr algn="ctr">
              <a:defRPr lang="sl-SI" sz="4400" b="1" kern="1200" baseline="0" dirty="0">
                <a:solidFill>
                  <a:schemeClr val="accent1">
                    <a:lumMod val="75000"/>
                  </a:schemeClr>
                </a:solidFill>
                <a:latin typeface="+mj-lt"/>
                <a:ea typeface="+mj-ea"/>
                <a:cs typeface="+mj-cs"/>
              </a:defRPr>
            </a:lvl1pPr>
          </a:lstStyle>
          <a:p>
            <a:r>
              <a:rPr lang="sl-SI" dirty="0"/>
              <a:t>Uredite slog naslova matrice</a:t>
            </a:r>
          </a:p>
        </p:txBody>
      </p:sp>
      <p:sp>
        <p:nvSpPr>
          <p:cNvPr id="3" name="Podnaslov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l-SI" dirty="0"/>
              <a:t>Uredite slog podnaslova matrice</a:t>
            </a:r>
          </a:p>
        </p:txBody>
      </p:sp>
      <p:sp>
        <p:nvSpPr>
          <p:cNvPr id="4" name="Označba mesta datuma 3"/>
          <p:cNvSpPr>
            <a:spLocks noGrp="1"/>
          </p:cNvSpPr>
          <p:nvPr>
            <p:ph type="dt" sz="half" idx="10"/>
          </p:nvPr>
        </p:nvSpPr>
        <p:spPr>
          <a:xfrm>
            <a:off x="838200" y="6356352"/>
            <a:ext cx="2743200" cy="365125"/>
          </a:xfrm>
          <a:prstGeom prst="rect">
            <a:avLst/>
          </a:prstGeom>
        </p:spPr>
        <p:txBody>
          <a:bodyPr/>
          <a:lstStyle/>
          <a:p>
            <a:endParaRPr lang="sl-SI"/>
          </a:p>
        </p:txBody>
      </p:sp>
      <p:sp>
        <p:nvSpPr>
          <p:cNvPr id="5" name="Označba mesta noge 4"/>
          <p:cNvSpPr>
            <a:spLocks noGrp="1"/>
          </p:cNvSpPr>
          <p:nvPr>
            <p:ph type="ftr" sz="quarter" idx="11"/>
          </p:nvPr>
        </p:nvSpPr>
        <p:spPr>
          <a:xfrm>
            <a:off x="4038600" y="6356352"/>
            <a:ext cx="4114800" cy="365125"/>
          </a:xfrm>
          <a:prstGeom prst="rect">
            <a:avLst/>
          </a:prstGeom>
        </p:spPr>
        <p:txBody>
          <a:bodyPr/>
          <a:lstStyle/>
          <a:p>
            <a:endParaRPr lang="sl-SI"/>
          </a:p>
        </p:txBody>
      </p:sp>
    </p:spTree>
    <p:extLst>
      <p:ext uri="{BB962C8B-B14F-4D97-AF65-F5344CB8AC3E}">
        <p14:creationId xmlns:p14="http://schemas.microsoft.com/office/powerpoint/2010/main" val="3450594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Slide 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1033634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Slide 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1797203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 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3065044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1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35316382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Uredite slog naslova matrice</a:t>
            </a:r>
          </a:p>
        </p:txBody>
      </p:sp>
      <p:sp>
        <p:nvSpPr>
          <p:cNvPr id="3" name="Označba mesta datuma 2"/>
          <p:cNvSpPr>
            <a:spLocks noGrp="1"/>
          </p:cNvSpPr>
          <p:nvPr>
            <p:ph type="dt" sz="half" idx="10"/>
          </p:nvPr>
        </p:nvSpPr>
        <p:spPr/>
        <p:txBody>
          <a:bodyPr/>
          <a:lstStyle/>
          <a:p>
            <a:endParaRPr lang="sl-SI" dirty="0"/>
          </a:p>
        </p:txBody>
      </p:sp>
      <p:sp>
        <p:nvSpPr>
          <p:cNvPr id="4" name="Označba mesta noge 3"/>
          <p:cNvSpPr>
            <a:spLocks noGrp="1"/>
          </p:cNvSpPr>
          <p:nvPr>
            <p:ph type="ftr" sz="quarter" idx="11"/>
          </p:nvPr>
        </p:nvSpPr>
        <p:spPr/>
        <p:txBody>
          <a:bodyPr/>
          <a:lstStyle/>
          <a:p>
            <a:endParaRPr lang="sl-SI" dirty="0"/>
          </a:p>
        </p:txBody>
      </p:sp>
      <p:sp>
        <p:nvSpPr>
          <p:cNvPr id="5" name="Označba mesta številke diapozitiva 4"/>
          <p:cNvSpPr>
            <a:spLocks noGrp="1"/>
          </p:cNvSpPr>
          <p:nvPr>
            <p:ph type="sldNum" sz="quarter" idx="12"/>
          </p:nvPr>
        </p:nvSpPr>
        <p:spPr/>
        <p:txBody>
          <a:bodyPr/>
          <a:lstStyle/>
          <a:p>
            <a:endParaRPr lang="sl-SI" dirty="0"/>
          </a:p>
        </p:txBody>
      </p:sp>
    </p:spTree>
    <p:extLst>
      <p:ext uri="{BB962C8B-B14F-4D97-AF65-F5344CB8AC3E}">
        <p14:creationId xmlns:p14="http://schemas.microsoft.com/office/powerpoint/2010/main" val="26074256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ALINEJE">
    <p:spTree>
      <p:nvGrpSpPr>
        <p:cNvPr id="1" name=""/>
        <p:cNvGrpSpPr/>
        <p:nvPr/>
      </p:nvGrpSpPr>
      <p:grpSpPr>
        <a:xfrm>
          <a:off x="0" y="0"/>
          <a:ext cx="0" cy="0"/>
          <a:chOff x="0" y="0"/>
          <a:chExt cx="0" cy="0"/>
        </a:xfrm>
      </p:grpSpPr>
      <p:sp>
        <p:nvSpPr>
          <p:cNvPr id="8" name="Ograda besedila 7"/>
          <p:cNvSpPr>
            <a:spLocks noGrp="1"/>
          </p:cNvSpPr>
          <p:nvPr>
            <p:ph type="body" sz="quarter" idx="10" hasCustomPrompt="1"/>
          </p:nvPr>
        </p:nvSpPr>
        <p:spPr>
          <a:xfrm>
            <a:off x="1016000" y="2643182"/>
            <a:ext cx="10414000" cy="3429000"/>
          </a:xfrm>
          <a:prstGeom prst="rect">
            <a:avLst/>
          </a:prstGeom>
        </p:spPr>
        <p:txBody>
          <a:bodyPr>
            <a:normAutofit/>
          </a:bodyPr>
          <a:lstStyle>
            <a:lvl1pPr>
              <a:defRPr sz="2400" b="0" u="none" baseline="0">
                <a:solidFill>
                  <a:schemeClr val="tx1"/>
                </a:solidFill>
              </a:defRPr>
            </a:lvl1pPr>
          </a:lstStyle>
          <a:p>
            <a:pPr lvl="0"/>
            <a:r>
              <a:rPr lang="sl-SI" dirty="0"/>
              <a:t>Alineja 1</a:t>
            </a:r>
          </a:p>
          <a:p>
            <a:pPr lvl="0"/>
            <a:r>
              <a:rPr lang="sl-SI" dirty="0"/>
              <a:t>Alineja 2</a:t>
            </a:r>
          </a:p>
          <a:p>
            <a:pPr lvl="0"/>
            <a:r>
              <a:rPr lang="sl-SI" dirty="0"/>
              <a:t>Alineja 3</a:t>
            </a:r>
          </a:p>
          <a:p>
            <a:pPr lvl="0"/>
            <a:r>
              <a:rPr lang="sl-SI" dirty="0"/>
              <a:t>…</a:t>
            </a:r>
          </a:p>
        </p:txBody>
      </p:sp>
      <p:sp>
        <p:nvSpPr>
          <p:cNvPr id="5" name="Naslov 3"/>
          <p:cNvSpPr>
            <a:spLocks noGrp="1"/>
          </p:cNvSpPr>
          <p:nvPr>
            <p:ph type="title" hasCustomPrompt="1"/>
          </p:nvPr>
        </p:nvSpPr>
        <p:spPr>
          <a:xfrm>
            <a:off x="3143672" y="879740"/>
            <a:ext cx="6120680" cy="1000132"/>
          </a:xfrm>
          <a:prstGeom prst="rect">
            <a:avLst/>
          </a:prstGeom>
        </p:spPr>
        <p:txBody>
          <a:bodyPr/>
          <a:lstStyle>
            <a:lvl1pPr algn="ctr">
              <a:defRPr sz="3200" b="1" baseline="0">
                <a:solidFill>
                  <a:srgbClr val="187CA0"/>
                </a:solidFill>
              </a:defRPr>
            </a:lvl1pPr>
          </a:lstStyle>
          <a:p>
            <a:r>
              <a:rPr lang="sl-SI" dirty="0"/>
              <a:t>PODNASLOV CALIBRI 32</a:t>
            </a:r>
          </a:p>
        </p:txBody>
      </p:sp>
    </p:spTree>
    <p:extLst>
      <p:ext uri="{BB962C8B-B14F-4D97-AF65-F5344CB8AC3E}">
        <p14:creationId xmlns:p14="http://schemas.microsoft.com/office/powerpoint/2010/main" val="3221338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NASLOV IN TEKST">
    <p:spTree>
      <p:nvGrpSpPr>
        <p:cNvPr id="1" name=""/>
        <p:cNvGrpSpPr/>
        <p:nvPr/>
      </p:nvGrpSpPr>
      <p:grpSpPr>
        <a:xfrm>
          <a:off x="0" y="0"/>
          <a:ext cx="0" cy="0"/>
          <a:chOff x="0" y="0"/>
          <a:chExt cx="0" cy="0"/>
        </a:xfrm>
      </p:grpSpPr>
      <p:sp>
        <p:nvSpPr>
          <p:cNvPr id="7" name="Naslov 3"/>
          <p:cNvSpPr>
            <a:spLocks noGrp="1"/>
          </p:cNvSpPr>
          <p:nvPr>
            <p:ph type="title" hasCustomPrompt="1"/>
          </p:nvPr>
        </p:nvSpPr>
        <p:spPr>
          <a:xfrm>
            <a:off x="1016000" y="1428743"/>
            <a:ext cx="10414000" cy="1000132"/>
          </a:xfrm>
          <a:prstGeom prst="rect">
            <a:avLst/>
          </a:prstGeom>
        </p:spPr>
        <p:txBody>
          <a:bodyPr/>
          <a:lstStyle>
            <a:lvl1pPr algn="l">
              <a:defRPr lang="sl-SI" sz="2800" b="1" kern="1200" baseline="0" dirty="0">
                <a:solidFill>
                  <a:schemeClr val="accent1">
                    <a:lumMod val="75000"/>
                  </a:schemeClr>
                </a:solidFill>
                <a:latin typeface="+mj-lt"/>
                <a:ea typeface="+mj-ea"/>
                <a:cs typeface="+mj-cs"/>
              </a:defRPr>
            </a:lvl1pPr>
          </a:lstStyle>
          <a:p>
            <a:r>
              <a:rPr lang="sl-SI" dirty="0"/>
              <a:t>Podnaslov </a:t>
            </a:r>
            <a:r>
              <a:rPr lang="sl-SI" dirty="0" err="1"/>
              <a:t>Calibri</a:t>
            </a:r>
            <a:r>
              <a:rPr lang="sl-SI" dirty="0"/>
              <a:t> 28</a:t>
            </a:r>
            <a:br>
              <a:rPr lang="sl-SI" dirty="0"/>
            </a:br>
            <a:endParaRPr lang="sl-SI" dirty="0"/>
          </a:p>
        </p:txBody>
      </p:sp>
      <p:sp>
        <p:nvSpPr>
          <p:cNvPr id="9" name="Ograda besedila 7"/>
          <p:cNvSpPr>
            <a:spLocks noGrp="1"/>
          </p:cNvSpPr>
          <p:nvPr>
            <p:ph type="body" sz="quarter" idx="11" hasCustomPrompt="1"/>
          </p:nvPr>
        </p:nvSpPr>
        <p:spPr>
          <a:xfrm>
            <a:off x="1016000" y="2643182"/>
            <a:ext cx="10414000" cy="3429000"/>
          </a:xfrm>
          <a:prstGeom prst="rect">
            <a:avLst/>
          </a:prstGeom>
        </p:spPr>
        <p:txBody>
          <a:bodyPr wrap="square">
            <a:normAutofit/>
          </a:bodyPr>
          <a:lstStyle>
            <a:lvl1pPr marL="0" algn="l">
              <a:lnSpc>
                <a:spcPct val="120000"/>
              </a:lnSpc>
              <a:spcBef>
                <a:spcPts val="0"/>
              </a:spcBef>
              <a:buFontTx/>
              <a:buNone/>
              <a:defRPr lang="sl-SI" sz="1800" b="0" strike="noStrike" baseline="0" dirty="0" smtClean="0">
                <a:latin typeface="+mn-lt"/>
              </a:defRPr>
            </a:lvl1pPr>
            <a:lvl2pPr>
              <a:buFontTx/>
              <a:buNone/>
              <a:defRPr/>
            </a:lvl2pPr>
          </a:lstStyle>
          <a:p>
            <a:pPr lvl="0"/>
            <a:r>
              <a:rPr lang="sl-SI" dirty="0" err="1"/>
              <a:t>Lorem</a:t>
            </a:r>
            <a:r>
              <a:rPr lang="sl-SI" dirty="0"/>
              <a:t> </a:t>
            </a:r>
            <a:r>
              <a:rPr lang="sl-SI" dirty="0" err="1"/>
              <a:t>ipsum</a:t>
            </a:r>
            <a:r>
              <a:rPr lang="sl-SI" dirty="0"/>
              <a:t> </a:t>
            </a:r>
            <a:r>
              <a:rPr lang="sl-SI" dirty="0" err="1"/>
              <a:t>dolor</a:t>
            </a:r>
            <a:r>
              <a:rPr lang="sl-SI" dirty="0"/>
              <a:t> sit </a:t>
            </a:r>
            <a:r>
              <a:rPr lang="sl-SI" dirty="0" err="1"/>
              <a:t>amet</a:t>
            </a:r>
            <a:r>
              <a:rPr lang="sl-SI" dirty="0"/>
              <a:t>, </a:t>
            </a:r>
            <a:r>
              <a:rPr lang="sl-SI" dirty="0" err="1"/>
              <a:t>consectetur</a:t>
            </a:r>
            <a:r>
              <a:rPr lang="sl-SI" dirty="0"/>
              <a:t> </a:t>
            </a:r>
            <a:r>
              <a:rPr lang="sl-SI" dirty="0" err="1"/>
              <a:t>adipiscing</a:t>
            </a:r>
            <a:r>
              <a:rPr lang="sl-SI" dirty="0"/>
              <a:t> elit, sed do </a:t>
            </a:r>
            <a:r>
              <a:rPr lang="sl-SI" dirty="0" err="1"/>
              <a:t>eiusmod</a:t>
            </a:r>
            <a:r>
              <a:rPr lang="sl-SI" dirty="0"/>
              <a:t> </a:t>
            </a:r>
            <a:r>
              <a:rPr lang="sl-SI" dirty="0" err="1"/>
              <a:t>tempor</a:t>
            </a:r>
            <a:r>
              <a:rPr lang="sl-SI" dirty="0"/>
              <a:t> </a:t>
            </a:r>
            <a:r>
              <a:rPr lang="sl-SI" dirty="0" err="1"/>
              <a:t>incididunt</a:t>
            </a:r>
            <a:r>
              <a:rPr lang="sl-SI" dirty="0"/>
              <a:t> ut </a:t>
            </a:r>
            <a:r>
              <a:rPr lang="sl-SI" dirty="0" err="1"/>
              <a:t>labore</a:t>
            </a:r>
            <a:r>
              <a:rPr lang="sl-SI" dirty="0"/>
              <a:t> </a:t>
            </a:r>
            <a:r>
              <a:rPr lang="sl-SI" dirty="0" err="1"/>
              <a:t>et</a:t>
            </a:r>
            <a:r>
              <a:rPr lang="sl-SI" dirty="0"/>
              <a:t> </a:t>
            </a:r>
            <a:r>
              <a:rPr lang="sl-SI" dirty="0" err="1"/>
              <a:t>dolore</a:t>
            </a:r>
            <a:r>
              <a:rPr lang="sl-SI" dirty="0"/>
              <a:t> </a:t>
            </a:r>
            <a:r>
              <a:rPr lang="sl-SI" dirty="0" err="1"/>
              <a:t>magna</a:t>
            </a:r>
            <a:r>
              <a:rPr lang="sl-SI" dirty="0"/>
              <a:t> </a:t>
            </a:r>
            <a:r>
              <a:rPr lang="sl-SI" dirty="0" err="1"/>
              <a:t>aliqua</a:t>
            </a:r>
            <a:r>
              <a:rPr lang="sl-SI" dirty="0"/>
              <a:t>. Ut enim ad </a:t>
            </a:r>
            <a:r>
              <a:rPr lang="sl-SI" dirty="0" err="1"/>
              <a:t>minim</a:t>
            </a:r>
            <a:r>
              <a:rPr lang="sl-SI" dirty="0"/>
              <a:t> </a:t>
            </a:r>
            <a:r>
              <a:rPr lang="sl-SI" dirty="0" err="1"/>
              <a:t>veniam</a:t>
            </a:r>
            <a:r>
              <a:rPr lang="sl-SI" dirty="0"/>
              <a:t>, </a:t>
            </a:r>
            <a:r>
              <a:rPr lang="sl-SI" dirty="0" err="1"/>
              <a:t>quis</a:t>
            </a:r>
            <a:r>
              <a:rPr lang="sl-SI" dirty="0"/>
              <a:t> </a:t>
            </a:r>
            <a:r>
              <a:rPr lang="sl-SI" dirty="0" err="1"/>
              <a:t>nostrud</a:t>
            </a:r>
            <a:r>
              <a:rPr lang="sl-SI" dirty="0"/>
              <a:t> </a:t>
            </a:r>
            <a:r>
              <a:rPr lang="sl-SI" dirty="0" err="1"/>
              <a:t>exercitation</a:t>
            </a:r>
            <a:r>
              <a:rPr lang="sl-SI" dirty="0"/>
              <a:t> </a:t>
            </a:r>
            <a:r>
              <a:rPr lang="sl-SI" dirty="0" err="1"/>
              <a:t>ullamco</a:t>
            </a:r>
            <a:r>
              <a:rPr lang="sl-SI" dirty="0"/>
              <a:t> </a:t>
            </a:r>
            <a:r>
              <a:rPr lang="sl-SI" dirty="0" err="1"/>
              <a:t>laboris</a:t>
            </a:r>
            <a:r>
              <a:rPr lang="sl-SI" dirty="0"/>
              <a:t> nisi ut </a:t>
            </a:r>
            <a:r>
              <a:rPr lang="sl-SI" dirty="0" err="1"/>
              <a:t>aliquip</a:t>
            </a:r>
            <a:r>
              <a:rPr lang="sl-SI" dirty="0"/>
              <a:t> </a:t>
            </a:r>
            <a:r>
              <a:rPr lang="sl-SI" dirty="0" err="1"/>
              <a:t>ex</a:t>
            </a:r>
            <a:r>
              <a:rPr lang="sl-SI" dirty="0"/>
              <a:t> </a:t>
            </a:r>
            <a:r>
              <a:rPr lang="sl-SI" dirty="0" err="1"/>
              <a:t>ea</a:t>
            </a:r>
            <a:r>
              <a:rPr lang="sl-SI" dirty="0"/>
              <a:t> </a:t>
            </a:r>
            <a:r>
              <a:rPr lang="sl-SI" dirty="0" err="1"/>
              <a:t>commodo</a:t>
            </a:r>
            <a:r>
              <a:rPr lang="sl-SI" dirty="0"/>
              <a:t> </a:t>
            </a:r>
            <a:r>
              <a:rPr lang="sl-SI" dirty="0" err="1"/>
              <a:t>consequat</a:t>
            </a:r>
            <a:r>
              <a:rPr lang="sl-SI" dirty="0"/>
              <a:t>. </a:t>
            </a:r>
            <a:r>
              <a:rPr lang="sl-SI" dirty="0" err="1"/>
              <a:t>Duis</a:t>
            </a:r>
            <a:r>
              <a:rPr lang="sl-SI" dirty="0"/>
              <a:t> </a:t>
            </a:r>
            <a:r>
              <a:rPr lang="sl-SI" dirty="0" err="1"/>
              <a:t>aute</a:t>
            </a:r>
            <a:r>
              <a:rPr lang="sl-SI" dirty="0"/>
              <a:t> </a:t>
            </a:r>
            <a:r>
              <a:rPr lang="sl-SI" dirty="0" err="1"/>
              <a:t>irure</a:t>
            </a:r>
            <a:r>
              <a:rPr lang="sl-SI" dirty="0"/>
              <a:t> </a:t>
            </a:r>
            <a:r>
              <a:rPr lang="sl-SI" dirty="0" err="1"/>
              <a:t>dolor</a:t>
            </a:r>
            <a:r>
              <a:rPr lang="sl-SI" dirty="0"/>
              <a:t> in </a:t>
            </a:r>
            <a:r>
              <a:rPr lang="sl-SI" dirty="0" err="1"/>
              <a:t>reprehenderit</a:t>
            </a:r>
            <a:r>
              <a:rPr lang="sl-SI" dirty="0"/>
              <a:t> in </a:t>
            </a:r>
            <a:r>
              <a:rPr lang="sl-SI" dirty="0" err="1"/>
              <a:t>voluptate</a:t>
            </a:r>
            <a:r>
              <a:rPr lang="sl-SI" dirty="0"/>
              <a:t> </a:t>
            </a:r>
            <a:r>
              <a:rPr lang="sl-SI" dirty="0" err="1"/>
              <a:t>velit</a:t>
            </a:r>
            <a:r>
              <a:rPr lang="sl-SI" dirty="0"/>
              <a:t> </a:t>
            </a:r>
            <a:r>
              <a:rPr lang="sl-SI" dirty="0" err="1"/>
              <a:t>esse</a:t>
            </a:r>
            <a:r>
              <a:rPr lang="sl-SI" dirty="0"/>
              <a:t> </a:t>
            </a:r>
            <a:r>
              <a:rPr lang="sl-SI" dirty="0" err="1"/>
              <a:t>cillum</a:t>
            </a:r>
            <a:r>
              <a:rPr lang="sl-SI" dirty="0"/>
              <a:t> </a:t>
            </a:r>
            <a:r>
              <a:rPr lang="sl-SI" dirty="0" err="1"/>
              <a:t>dolore</a:t>
            </a:r>
            <a:r>
              <a:rPr lang="sl-SI" dirty="0"/>
              <a:t> </a:t>
            </a:r>
            <a:r>
              <a:rPr lang="sl-SI" dirty="0" err="1"/>
              <a:t>eu</a:t>
            </a:r>
            <a:r>
              <a:rPr lang="sl-SI" dirty="0"/>
              <a:t> </a:t>
            </a:r>
            <a:r>
              <a:rPr lang="sl-SI" dirty="0" err="1"/>
              <a:t>fugiat</a:t>
            </a:r>
            <a:r>
              <a:rPr lang="sl-SI" dirty="0"/>
              <a:t> </a:t>
            </a:r>
            <a:r>
              <a:rPr lang="sl-SI" dirty="0" err="1"/>
              <a:t>nulla</a:t>
            </a:r>
            <a:r>
              <a:rPr lang="sl-SI" dirty="0"/>
              <a:t> </a:t>
            </a:r>
            <a:r>
              <a:rPr lang="sl-SI" dirty="0" err="1"/>
              <a:t>pariatur</a:t>
            </a:r>
            <a:r>
              <a:rPr lang="sl-SI" dirty="0"/>
              <a:t>. </a:t>
            </a:r>
            <a:r>
              <a:rPr lang="sl-SI" dirty="0" err="1"/>
              <a:t>Excepteur</a:t>
            </a:r>
            <a:r>
              <a:rPr lang="sl-SI" dirty="0"/>
              <a:t> </a:t>
            </a:r>
            <a:r>
              <a:rPr lang="sl-SI" dirty="0" err="1"/>
              <a:t>sint</a:t>
            </a:r>
            <a:r>
              <a:rPr lang="sl-SI" dirty="0"/>
              <a:t> </a:t>
            </a:r>
            <a:r>
              <a:rPr lang="sl-SI" dirty="0" err="1"/>
              <a:t>occaecat</a:t>
            </a:r>
            <a:r>
              <a:rPr lang="sl-SI" dirty="0"/>
              <a:t> </a:t>
            </a:r>
            <a:r>
              <a:rPr lang="sl-SI" dirty="0" err="1"/>
              <a:t>cupidatat</a:t>
            </a:r>
            <a:r>
              <a:rPr lang="sl-SI" dirty="0"/>
              <a:t> </a:t>
            </a:r>
            <a:r>
              <a:rPr lang="sl-SI" dirty="0" err="1"/>
              <a:t>non</a:t>
            </a:r>
            <a:r>
              <a:rPr lang="sl-SI" dirty="0"/>
              <a:t> </a:t>
            </a:r>
            <a:r>
              <a:rPr lang="sl-SI" dirty="0" err="1"/>
              <a:t>proident</a:t>
            </a:r>
            <a:r>
              <a:rPr lang="sl-SI" dirty="0"/>
              <a:t>, </a:t>
            </a:r>
            <a:r>
              <a:rPr lang="sl-SI" dirty="0" err="1"/>
              <a:t>sunt</a:t>
            </a:r>
            <a:r>
              <a:rPr lang="sl-SI" dirty="0"/>
              <a:t> in </a:t>
            </a:r>
            <a:r>
              <a:rPr lang="sl-SI" dirty="0" err="1"/>
              <a:t>culpa</a:t>
            </a:r>
            <a:r>
              <a:rPr lang="sl-SI" dirty="0"/>
              <a:t> </a:t>
            </a:r>
            <a:r>
              <a:rPr lang="sl-SI" dirty="0" err="1"/>
              <a:t>qui</a:t>
            </a:r>
            <a:r>
              <a:rPr lang="sl-SI" dirty="0"/>
              <a:t> </a:t>
            </a:r>
            <a:r>
              <a:rPr lang="sl-SI" dirty="0" err="1"/>
              <a:t>officia</a:t>
            </a:r>
            <a:r>
              <a:rPr lang="sl-SI" dirty="0"/>
              <a:t> </a:t>
            </a:r>
            <a:r>
              <a:rPr lang="sl-SI" dirty="0" err="1"/>
              <a:t>deserunt</a:t>
            </a:r>
            <a:r>
              <a:rPr lang="sl-SI" dirty="0"/>
              <a:t> </a:t>
            </a:r>
            <a:r>
              <a:rPr lang="sl-SI" dirty="0" err="1"/>
              <a:t>mollit</a:t>
            </a:r>
            <a:r>
              <a:rPr lang="sl-SI" dirty="0"/>
              <a:t> </a:t>
            </a:r>
            <a:r>
              <a:rPr lang="sl-SI" dirty="0" err="1"/>
              <a:t>anim</a:t>
            </a:r>
            <a:r>
              <a:rPr lang="sl-SI" dirty="0"/>
              <a:t> id </a:t>
            </a:r>
            <a:r>
              <a:rPr lang="sl-SI" dirty="0" err="1"/>
              <a:t>est</a:t>
            </a:r>
            <a:r>
              <a:rPr lang="sl-SI" dirty="0"/>
              <a:t> </a:t>
            </a:r>
            <a:r>
              <a:rPr lang="sl-SI" dirty="0" err="1"/>
              <a:t>laborum</a:t>
            </a:r>
            <a:r>
              <a:rPr lang="sl-SI" dirty="0"/>
              <a:t>. Velikost </a:t>
            </a:r>
            <a:r>
              <a:rPr lang="sl-SI" dirty="0" err="1"/>
              <a:t>Calibri</a:t>
            </a:r>
            <a:r>
              <a:rPr lang="sl-SI" dirty="0"/>
              <a:t> 20pt / vendar ne manj kot 16pt.</a:t>
            </a:r>
          </a:p>
        </p:txBody>
      </p:sp>
    </p:spTree>
    <p:extLst>
      <p:ext uri="{BB962C8B-B14F-4D97-AF65-F5344CB8AC3E}">
        <p14:creationId xmlns:p14="http://schemas.microsoft.com/office/powerpoint/2010/main" val="3253486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ostavitev po meri">
    <p:spTree>
      <p:nvGrpSpPr>
        <p:cNvPr id="1" name=""/>
        <p:cNvGrpSpPr/>
        <p:nvPr/>
      </p:nvGrpSpPr>
      <p:grpSpPr>
        <a:xfrm>
          <a:off x="0" y="0"/>
          <a:ext cx="0" cy="0"/>
          <a:chOff x="0" y="0"/>
          <a:chExt cx="0" cy="0"/>
        </a:xfrm>
      </p:grpSpPr>
      <p:sp>
        <p:nvSpPr>
          <p:cNvPr id="4" name="Naslov 3">
            <a:extLst>
              <a:ext uri="{FF2B5EF4-FFF2-40B4-BE49-F238E27FC236}">
                <a16:creationId xmlns:a16="http://schemas.microsoft.com/office/drawing/2014/main" id="{536AA724-C545-C4DD-0A9A-3C782320E0CC}"/>
              </a:ext>
            </a:extLst>
          </p:cNvPr>
          <p:cNvSpPr>
            <a:spLocks noGrp="1"/>
          </p:cNvSpPr>
          <p:nvPr>
            <p:ph type="title" hasCustomPrompt="1"/>
          </p:nvPr>
        </p:nvSpPr>
        <p:spPr>
          <a:xfrm>
            <a:off x="676787" y="1192769"/>
            <a:ext cx="7331587" cy="650779"/>
          </a:xfrm>
          <a:prstGeom prst="rect">
            <a:avLst/>
          </a:prstGeom>
        </p:spPr>
        <p:txBody>
          <a:bodyPr/>
          <a:lstStyle>
            <a:lvl1pPr algn="l">
              <a:defRPr sz="3200" b="1" baseline="0">
                <a:solidFill>
                  <a:schemeClr val="accent1">
                    <a:lumMod val="50000"/>
                  </a:schemeClr>
                </a:solidFill>
              </a:defRPr>
            </a:lvl1pPr>
          </a:lstStyle>
          <a:p>
            <a:r>
              <a:rPr lang="sl-SI" dirty="0"/>
              <a:t>Naslov </a:t>
            </a:r>
            <a:r>
              <a:rPr lang="sl-SI" dirty="0" err="1"/>
              <a:t>Calibri</a:t>
            </a:r>
            <a:r>
              <a:rPr lang="sl-SI" dirty="0"/>
              <a:t> 32</a:t>
            </a:r>
            <a:br>
              <a:rPr lang="sl-SI" dirty="0"/>
            </a:br>
            <a:endParaRPr lang="sl-SI" dirty="0"/>
          </a:p>
        </p:txBody>
      </p:sp>
      <p:sp>
        <p:nvSpPr>
          <p:cNvPr id="5" name="Označba mesta vsebine 2">
            <a:extLst>
              <a:ext uri="{FF2B5EF4-FFF2-40B4-BE49-F238E27FC236}">
                <a16:creationId xmlns:a16="http://schemas.microsoft.com/office/drawing/2014/main" id="{26719E68-59A6-3A3D-881E-AA3C854B5D42}"/>
              </a:ext>
            </a:extLst>
          </p:cNvPr>
          <p:cNvSpPr>
            <a:spLocks noGrp="1"/>
          </p:cNvSpPr>
          <p:nvPr>
            <p:ph idx="1"/>
          </p:nvPr>
        </p:nvSpPr>
        <p:spPr>
          <a:xfrm>
            <a:off x="676787" y="2182761"/>
            <a:ext cx="10515600" cy="3758228"/>
          </a:xfrm>
          <a:prstGeom prst="rect">
            <a:avLst/>
          </a:prstGeom>
        </p:spPr>
        <p:txBody>
          <a:bodyPr/>
          <a:lstStyle>
            <a:lvl1pPr>
              <a:defRPr sz="2000" b="1">
                <a:solidFill>
                  <a:schemeClr val="accent1">
                    <a:lumMod val="75000"/>
                  </a:schemeClr>
                </a:solidFill>
              </a:defRPr>
            </a:lvl1pPr>
            <a:lvl2pPr>
              <a:defRPr sz="1800">
                <a:solidFill>
                  <a:schemeClr val="tx1"/>
                </a:solidFill>
              </a:defRPr>
            </a:lvl2pPr>
            <a:lvl3pPr>
              <a:defRPr sz="1600"/>
            </a:lvl3pPr>
          </a:lstStyle>
          <a:p>
            <a:pPr lvl="0"/>
            <a:r>
              <a:rPr lang="sl-SI" dirty="0"/>
              <a:t>Kliknite za urejanje slogov besedila matrice</a:t>
            </a:r>
          </a:p>
          <a:p>
            <a:pPr lvl="1"/>
            <a:r>
              <a:rPr lang="sl-SI" dirty="0"/>
              <a:t>Druga raven</a:t>
            </a:r>
          </a:p>
          <a:p>
            <a:pPr lvl="2"/>
            <a:r>
              <a:rPr lang="sl-SI" dirty="0"/>
              <a:t>Tretja raven</a:t>
            </a:r>
          </a:p>
          <a:p>
            <a:pPr lvl="3"/>
            <a:r>
              <a:rPr lang="sl-SI" dirty="0"/>
              <a:t>Četrta raven</a:t>
            </a:r>
          </a:p>
          <a:p>
            <a:pPr lvl="4"/>
            <a:r>
              <a:rPr lang="sl-SI" dirty="0"/>
              <a:t>Peta raven</a:t>
            </a:r>
            <a:endParaRPr lang="en-GB" dirty="0"/>
          </a:p>
        </p:txBody>
      </p:sp>
    </p:spTree>
    <p:extLst>
      <p:ext uri="{BB962C8B-B14F-4D97-AF65-F5344CB8AC3E}">
        <p14:creationId xmlns:p14="http://schemas.microsoft.com/office/powerpoint/2010/main" val="836538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Slide 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2683833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Slide 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3778639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Slide 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2264902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Slide 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2479094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lide 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2428323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Slide 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211677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tif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Slika 7"/>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0" y="5810294"/>
            <a:ext cx="12192000" cy="1047706"/>
          </a:xfrm>
          <a:prstGeom prst="rect">
            <a:avLst/>
          </a:prstGeom>
        </p:spPr>
      </p:pic>
      <p:pic>
        <p:nvPicPr>
          <p:cNvPr id="2" name="Slika 1">
            <a:extLst>
              <a:ext uri="{FF2B5EF4-FFF2-40B4-BE49-F238E27FC236}">
                <a16:creationId xmlns:a16="http://schemas.microsoft.com/office/drawing/2014/main" id="{2E5EC6AA-CBC5-0233-6E74-FCA3881F0041}"/>
              </a:ext>
            </a:extLst>
          </p:cNvPr>
          <p:cNvPicPr>
            <a:picLocks noChangeAspect="1"/>
          </p:cNvPicPr>
          <p:nvPr userDrawn="1"/>
        </p:nvPicPr>
        <p:blipFill>
          <a:blip r:embed="rId18"/>
          <a:stretch>
            <a:fillRect/>
          </a:stretch>
        </p:blipFill>
        <p:spPr>
          <a:xfrm>
            <a:off x="572985" y="298113"/>
            <a:ext cx="2079457" cy="632606"/>
          </a:xfrm>
          <a:prstGeom prst="rect">
            <a:avLst/>
          </a:prstGeom>
        </p:spPr>
      </p:pic>
      <p:pic>
        <p:nvPicPr>
          <p:cNvPr id="3" name="Slika 2"/>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361304" y="298113"/>
            <a:ext cx="1399951" cy="500693"/>
          </a:xfrm>
          <a:prstGeom prst="rect">
            <a:avLst/>
          </a:prstGeom>
        </p:spPr>
      </p:pic>
      <p:sp>
        <p:nvSpPr>
          <p:cNvPr id="4" name="PoljeZBesedilom 3">
            <a:extLst>
              <a:ext uri="{FF2B5EF4-FFF2-40B4-BE49-F238E27FC236}">
                <a16:creationId xmlns:a16="http://schemas.microsoft.com/office/drawing/2014/main" id="{7137FA26-B150-7D14-0C9B-49A922CD0915}"/>
              </a:ext>
            </a:extLst>
          </p:cNvPr>
          <p:cNvSpPr txBox="1"/>
          <p:nvPr userDrawn="1"/>
        </p:nvSpPr>
        <p:spPr>
          <a:xfrm>
            <a:off x="11547331" y="6334147"/>
            <a:ext cx="427847" cy="261610"/>
          </a:xfrm>
          <a:prstGeom prst="rect">
            <a:avLst/>
          </a:prstGeom>
          <a:noFill/>
        </p:spPr>
        <p:txBody>
          <a:bodyPr wrap="square" rtlCol="0">
            <a:spAutoFit/>
          </a:bodyPr>
          <a:lstStyle/>
          <a:p>
            <a:fld id="{C7E16DB0-0C69-4F9A-83DB-97A1BECD68C1}" type="slidenum">
              <a:rPr lang="sl-SI" sz="1100" b="1" smtClean="0"/>
              <a:t>‹#›</a:t>
            </a:fld>
            <a:endParaRPr lang="sl-SI" sz="1100" b="1" dirty="0"/>
          </a:p>
        </p:txBody>
      </p:sp>
    </p:spTree>
    <p:extLst>
      <p:ext uri="{BB962C8B-B14F-4D97-AF65-F5344CB8AC3E}">
        <p14:creationId xmlns:p14="http://schemas.microsoft.com/office/powerpoint/2010/main" val="152996721"/>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tatjana.hajtnik@gov.si"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hyperlink" Target="mailto:tatjana.hajtnik@almamater.si" TargetMode="Externa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16.pn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microsoft.com/office/2007/relationships/hdphoto" Target="../media/hdphoto8.wdp"/></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microsoft.com/office/2007/relationships/hdphoto" Target="../media/hdphoto9.wdp"/></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microsoft.com/office/2007/relationships/hdphoto" Target="../media/hdphoto10.wdp"/></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39.jpeg"/><Relationship Id="rId4" Type="http://schemas.microsoft.com/office/2007/relationships/hdphoto" Target="../media/hdphoto11.wdp"/></Relationships>
</file>

<file path=ppt/slides/_rels/slide26.xml.rels><?xml version="1.0" encoding="UTF-8" standalone="yes"?>
<Relationships xmlns="http://schemas.openxmlformats.org/package/2006/relationships"><Relationship Id="rId8" Type="http://schemas.openxmlformats.org/officeDocument/2006/relationships/hyperlink" Target="mailto:tatjana.hajtnik@almamater.si" TargetMode="External"/><Relationship Id="rId3" Type="http://schemas.openxmlformats.org/officeDocument/2006/relationships/hyperlink" Target="mailto:ars@gov.si" TargetMode="External"/><Relationship Id="rId7" Type="http://schemas.openxmlformats.org/officeDocument/2006/relationships/hyperlink" Target="mailto:tatjana.hajtnik@gov.si"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16.png"/><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9.png"/><Relationship Id="rId11" Type="http://schemas.openxmlformats.org/officeDocument/2006/relationships/image" Target="../media/image17.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microsoft.com/office/2007/relationships/hdphoto" Target="../media/hdphoto3.wdp"/><Relationship Id="rId11" Type="http://schemas.openxmlformats.org/officeDocument/2006/relationships/image" Target="../media/image22.png"/><Relationship Id="rId5" Type="http://schemas.openxmlformats.org/officeDocument/2006/relationships/image" Target="../media/image19.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grada besedila 4"/>
          <p:cNvSpPr txBox="1">
            <a:spLocks/>
          </p:cNvSpPr>
          <p:nvPr/>
        </p:nvSpPr>
        <p:spPr>
          <a:xfrm>
            <a:off x="691131" y="2285469"/>
            <a:ext cx="6669855" cy="1813699"/>
          </a:xfrm>
          <a:prstGeom prst="rect">
            <a:avLst/>
          </a:prstGeom>
        </p:spPr>
        <p:txBody>
          <a:bodyPr anchor="ctr"/>
          <a:ls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sl-SI" sz="3200" b="1" dirty="0">
                <a:solidFill>
                  <a:schemeClr val="accent1">
                    <a:lumMod val="75000"/>
                  </a:schemeClr>
                </a:solidFill>
                <a:ea typeface="+mj-ea"/>
                <a:cs typeface="+mj-cs"/>
              </a:rPr>
              <a:t>ARHIV KOT INTELIGENTNI SISTEM: </a:t>
            </a:r>
            <a:r>
              <a:rPr lang="sl-SI" sz="2800" dirty="0">
                <a:ea typeface="+mj-ea"/>
                <a:cs typeface="+mj-cs"/>
              </a:rPr>
              <a:t>Umetna inteligenca in arhivska praksa v Sloveniji </a:t>
            </a:r>
            <a:endParaRPr lang="sl-SI" sz="3200" dirty="0">
              <a:ea typeface="+mj-ea"/>
              <a:cs typeface="+mj-cs"/>
            </a:endParaRPr>
          </a:p>
        </p:txBody>
      </p:sp>
      <p:sp>
        <p:nvSpPr>
          <p:cNvPr id="6" name="Ograda besedila 1"/>
          <p:cNvSpPr txBox="1">
            <a:spLocks/>
          </p:cNvSpPr>
          <p:nvPr/>
        </p:nvSpPr>
        <p:spPr>
          <a:xfrm>
            <a:off x="691130" y="5026836"/>
            <a:ext cx="6669856" cy="916725"/>
          </a:xfrm>
          <a:prstGeom prst="rect">
            <a:avLst/>
          </a:prstGeom>
        </p:spPr>
        <p:txBody>
          <a:bodyPr/>
          <a:ls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l-SI" sz="1400" b="1" dirty="0"/>
              <a:t>doc. dr. Tatjana HAJTNIK</a:t>
            </a:r>
            <a:endParaRPr lang="sl-SI" sz="1400" dirty="0"/>
          </a:p>
          <a:p>
            <a:r>
              <a:rPr lang="sl-SI" sz="1400" dirty="0"/>
              <a:t>Arhiv Republike Slovenije, Ljubljana, Slovenija, </a:t>
            </a:r>
            <a:r>
              <a:rPr lang="sl-SI" sz="1400" dirty="0">
                <a:hlinkClick r:id="rId3"/>
              </a:rPr>
              <a:t>tatjana.hajtnik@gov.si</a:t>
            </a:r>
            <a:endParaRPr lang="sl-SI" sz="1400" dirty="0"/>
          </a:p>
          <a:p>
            <a:r>
              <a:rPr lang="sl-SI" sz="1400" dirty="0"/>
              <a:t>Alma Mater </a:t>
            </a:r>
            <a:r>
              <a:rPr lang="sl-SI" sz="1400" dirty="0" err="1"/>
              <a:t>Europaea</a:t>
            </a:r>
            <a:r>
              <a:rPr lang="sl-SI" sz="1400" dirty="0"/>
              <a:t>, </a:t>
            </a:r>
            <a:r>
              <a:rPr lang="sl-SI" sz="1400" dirty="0">
                <a:hlinkClick r:id="rId4"/>
              </a:rPr>
              <a:t>tatjana.hajtnik@almamater.si</a:t>
            </a:r>
            <a:r>
              <a:rPr kumimoji="0" lang="sl-SI" sz="1600" b="0" i="0" u="none" strike="noStrike" kern="1200" cap="none" spc="0" normalizeH="0" baseline="0" noProof="0" dirty="0">
                <a:ln>
                  <a:noFill/>
                </a:ln>
                <a:solidFill>
                  <a:prstClr val="black"/>
                </a:solidFill>
                <a:effectLst/>
                <a:uLnTx/>
                <a:uFillTx/>
                <a:ea typeface="+mn-ea"/>
                <a:cs typeface="+mn-cs"/>
              </a:rPr>
              <a:t> </a:t>
            </a:r>
          </a:p>
        </p:txBody>
      </p:sp>
      <p:sp>
        <p:nvSpPr>
          <p:cNvPr id="4" name="PoljeZBesedilom 3">
            <a:extLst>
              <a:ext uri="{FF2B5EF4-FFF2-40B4-BE49-F238E27FC236}">
                <a16:creationId xmlns:a16="http://schemas.microsoft.com/office/drawing/2014/main" id="{EB4B9E28-F803-C42F-7B7E-1E33A911589A}"/>
              </a:ext>
            </a:extLst>
          </p:cNvPr>
          <p:cNvSpPr txBox="1"/>
          <p:nvPr/>
        </p:nvSpPr>
        <p:spPr>
          <a:xfrm>
            <a:off x="693186" y="1439945"/>
            <a:ext cx="609372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400" b="1" dirty="0">
                <a:solidFill>
                  <a:schemeClr val="bg1">
                    <a:lumMod val="65000"/>
                  </a:schemeClr>
                </a:solidFill>
              </a:rPr>
              <a:t>10. November 2025, Ljubljana</a:t>
            </a:r>
            <a:endParaRPr lang="sl-SI" sz="1400" b="1" dirty="0">
              <a:solidFill>
                <a:schemeClr val="bg1">
                  <a:lumMod val="65000"/>
                </a:schemeClr>
              </a:solidFill>
            </a:endParaRPr>
          </a:p>
        </p:txBody>
      </p:sp>
      <p:grpSp>
        <p:nvGrpSpPr>
          <p:cNvPr id="9" name="Skupina 8">
            <a:extLst>
              <a:ext uri="{FF2B5EF4-FFF2-40B4-BE49-F238E27FC236}">
                <a16:creationId xmlns:a16="http://schemas.microsoft.com/office/drawing/2014/main" id="{66695B24-EB5F-0249-71BB-2952EEE4B585}"/>
              </a:ext>
            </a:extLst>
          </p:cNvPr>
          <p:cNvGrpSpPr/>
          <p:nvPr/>
        </p:nvGrpSpPr>
        <p:grpSpPr>
          <a:xfrm>
            <a:off x="7360986" y="1233698"/>
            <a:ext cx="4476172" cy="4817660"/>
            <a:chOff x="6032624" y="892782"/>
            <a:chExt cx="4476172" cy="4817660"/>
          </a:xfrm>
        </p:grpSpPr>
        <p:pic>
          <p:nvPicPr>
            <p:cNvPr id="2" name="Slika 1">
              <a:extLst>
                <a:ext uri="{FF2B5EF4-FFF2-40B4-BE49-F238E27FC236}">
                  <a16:creationId xmlns:a16="http://schemas.microsoft.com/office/drawing/2014/main" id="{07E76871-8CC9-3F20-91EE-2C7D63141294}"/>
                </a:ext>
              </a:extLst>
            </p:cNvPr>
            <p:cNvPicPr>
              <a:picLocks noChangeAspect="1"/>
            </p:cNvPicPr>
            <p:nvPr/>
          </p:nvPicPr>
          <p:blipFill>
            <a:blip r:embed="rId5">
              <a:alphaModFix amt="70000"/>
              <a:extLst>
                <a:ext uri="{BEBA8EAE-BF5A-486C-A8C5-ECC9F3942E4B}">
                  <a14:imgProps xmlns:a14="http://schemas.microsoft.com/office/drawing/2010/main">
                    <a14:imgLayer r:embed="rId6">
                      <a14:imgEffect>
                        <a14:sharpenSoften amount="50000"/>
                      </a14:imgEffect>
                      <a14:imgEffect>
                        <a14:colorTemperature colorTemp="5181"/>
                      </a14:imgEffect>
                      <a14:imgEffect>
                        <a14:brightnessContrast bright="23000" contrast="-7000"/>
                      </a14:imgEffect>
                    </a14:imgLayer>
                  </a14:imgProps>
                </a:ext>
              </a:extLst>
            </a:blip>
            <a:srcRect l="7089"/>
            <a:stretch/>
          </p:blipFill>
          <p:spPr>
            <a:xfrm>
              <a:off x="6032624" y="892782"/>
              <a:ext cx="4476172" cy="4817660"/>
            </a:xfrm>
            <a:prstGeom prst="rect">
              <a:avLst/>
            </a:prstGeom>
            <a:ln>
              <a:noFill/>
            </a:ln>
            <a:effectLst>
              <a:outerShdw blurRad="292100" dist="139700" dir="2700000" algn="tl" rotWithShape="0">
                <a:srgbClr val="333333">
                  <a:alpha val="65000"/>
                </a:srgbClr>
              </a:outerShdw>
            </a:effectLst>
          </p:spPr>
        </p:pic>
        <p:grpSp>
          <p:nvGrpSpPr>
            <p:cNvPr id="8" name="Skupina 7">
              <a:extLst>
                <a:ext uri="{FF2B5EF4-FFF2-40B4-BE49-F238E27FC236}">
                  <a16:creationId xmlns:a16="http://schemas.microsoft.com/office/drawing/2014/main" id="{EBA621DB-F4B8-2BF3-4718-EED45A2CF3AD}"/>
                </a:ext>
              </a:extLst>
            </p:cNvPr>
            <p:cNvGrpSpPr/>
            <p:nvPr/>
          </p:nvGrpSpPr>
          <p:grpSpPr>
            <a:xfrm>
              <a:off x="9114498" y="3283371"/>
              <a:ext cx="997449" cy="984363"/>
              <a:chOff x="5689599" y="1009058"/>
              <a:chExt cx="935629" cy="941662"/>
            </a:xfrm>
          </p:grpSpPr>
          <p:sp>
            <p:nvSpPr>
              <p:cNvPr id="7" name="Pravokotnik: zaokroženi vogali 6">
                <a:extLst>
                  <a:ext uri="{FF2B5EF4-FFF2-40B4-BE49-F238E27FC236}">
                    <a16:creationId xmlns:a16="http://schemas.microsoft.com/office/drawing/2014/main" id="{3A0B053A-9F9A-4DEA-06C7-267034A0F0AB}"/>
                  </a:ext>
                </a:extLst>
              </p:cNvPr>
              <p:cNvSpPr/>
              <p:nvPr/>
            </p:nvSpPr>
            <p:spPr>
              <a:xfrm>
                <a:off x="5689599" y="1009058"/>
                <a:ext cx="935629" cy="941662"/>
              </a:xfrm>
              <a:prstGeom prst="roundRect">
                <a:avLst/>
              </a:prstGeom>
              <a:gradFill flip="none" rotWithShape="1">
                <a:gsLst>
                  <a:gs pos="0">
                    <a:schemeClr val="accent1">
                      <a:lumMod val="50000"/>
                    </a:schemeClr>
                  </a:gs>
                  <a:gs pos="83000">
                    <a:schemeClr val="accent1">
                      <a:lumMod val="45000"/>
                      <a:lumOff val="55000"/>
                    </a:schemeClr>
                  </a:gs>
                  <a:gs pos="100000">
                    <a:schemeClr val="accent1">
                      <a:lumMod val="30000"/>
                      <a:lumOff val="70000"/>
                    </a:schemeClr>
                  </a:gs>
                </a:gsLst>
                <a:lin ang="2700000" scaled="1"/>
                <a:tileRect/>
              </a:gradFill>
              <a:ln w="69850" cmpd="sng">
                <a:solidFill>
                  <a:srgbClr val="66C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3" name="PoljeZBesedilom 2">
                <a:extLst>
                  <a:ext uri="{FF2B5EF4-FFF2-40B4-BE49-F238E27FC236}">
                    <a16:creationId xmlns:a16="http://schemas.microsoft.com/office/drawing/2014/main" id="{117824FE-2BD7-3DFA-0972-E57E49D7282C}"/>
                  </a:ext>
                </a:extLst>
              </p:cNvPr>
              <p:cNvSpPr txBox="1"/>
              <p:nvPr/>
            </p:nvSpPr>
            <p:spPr>
              <a:xfrm>
                <a:off x="5789417" y="1082413"/>
                <a:ext cx="792725" cy="794949"/>
              </a:xfrm>
              <a:prstGeom prst="rect">
                <a:avLst/>
              </a:prstGeom>
              <a:noFill/>
            </p:spPr>
            <p:txBody>
              <a:bodyPr wrap="none" rtlCol="0">
                <a:spAutoFit/>
              </a:bodyPr>
              <a:lstStyle/>
              <a:p>
                <a:r>
                  <a:rPr lang="sl-SI" sz="4800" dirty="0">
                    <a:solidFill>
                      <a:schemeClr val="accent1">
                        <a:lumMod val="20000"/>
                        <a:lumOff val="80000"/>
                      </a:schemeClr>
                    </a:solidFill>
                    <a:latin typeface="Arial Rounded MT Bold" panose="020F0704030504030204" pitchFamily="34" charset="0"/>
                  </a:rPr>
                  <a:t>UI</a:t>
                </a:r>
                <a:endParaRPr lang="sl-SI" sz="2400" dirty="0">
                  <a:solidFill>
                    <a:schemeClr val="accent1">
                      <a:lumMod val="20000"/>
                      <a:lumOff val="80000"/>
                    </a:schemeClr>
                  </a:solidFill>
                  <a:latin typeface="Arial Rounded MT Bold" panose="020F0704030504030204" pitchFamily="34" charset="0"/>
                </a:endParaRPr>
              </a:p>
            </p:txBody>
          </p:sp>
        </p:grpSp>
      </p:grpSp>
      <p:sp>
        <p:nvSpPr>
          <p:cNvPr id="13" name="PoljeZBesedilom 12">
            <a:extLst>
              <a:ext uri="{FF2B5EF4-FFF2-40B4-BE49-F238E27FC236}">
                <a16:creationId xmlns:a16="http://schemas.microsoft.com/office/drawing/2014/main" id="{979FBF39-5B63-DC6B-C434-942033505F0D}"/>
              </a:ext>
            </a:extLst>
          </p:cNvPr>
          <p:cNvSpPr txBox="1"/>
          <p:nvPr/>
        </p:nvSpPr>
        <p:spPr>
          <a:xfrm>
            <a:off x="691130" y="1101391"/>
            <a:ext cx="6097836" cy="338554"/>
          </a:xfrm>
          <a:prstGeom prst="rect">
            <a:avLst/>
          </a:prstGeom>
          <a:noFill/>
        </p:spPr>
        <p:txBody>
          <a:bodyPr wrap="square">
            <a:spAutoFit/>
          </a:bodyPr>
          <a:lstStyle/>
          <a:p>
            <a:r>
              <a:rPr lang="sl-SI" sz="1600" b="1" dirty="0">
                <a:solidFill>
                  <a:schemeClr val="bg1">
                    <a:lumMod val="65000"/>
                  </a:schemeClr>
                </a:solidFill>
              </a:rPr>
              <a:t>UI v kulturi: umetna inteligenca v muzejih, arhivih in knjižnicah</a:t>
            </a:r>
          </a:p>
        </p:txBody>
      </p:sp>
    </p:spTree>
    <p:extLst>
      <p:ext uri="{BB962C8B-B14F-4D97-AF65-F5344CB8AC3E}">
        <p14:creationId xmlns:p14="http://schemas.microsoft.com/office/powerpoint/2010/main" val="3391293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F7CD9F1-28A2-0FAD-DB99-40A6F20E593E}"/>
              </a:ext>
            </a:extLst>
          </p:cNvPr>
          <p:cNvSpPr>
            <a:spLocks noGrp="1"/>
          </p:cNvSpPr>
          <p:nvPr>
            <p:ph type="title"/>
          </p:nvPr>
        </p:nvSpPr>
        <p:spPr>
          <a:xfrm>
            <a:off x="1052094" y="1039585"/>
            <a:ext cx="10414000" cy="1000132"/>
          </a:xfrm>
        </p:spPr>
        <p:txBody>
          <a:bodyPr/>
          <a:lstStyle/>
          <a:p>
            <a:pPr>
              <a:lnSpc>
                <a:spcPct val="120000"/>
              </a:lnSpc>
              <a:spcBef>
                <a:spcPts val="0"/>
              </a:spcBef>
            </a:pPr>
            <a:r>
              <a:rPr lang="sl-SI" sz="2000" dirty="0">
                <a:solidFill>
                  <a:schemeClr val="bg1">
                    <a:lumMod val="65000"/>
                  </a:schemeClr>
                </a:solidFill>
                <a:latin typeface="Calibri" panose="020F0502020204030204" pitchFamily="34" charset="0"/>
                <a:cs typeface="Calibri" panose="020F0502020204030204" pitchFamily="34" charset="0"/>
              </a:rPr>
              <a:t>ANKETA: </a:t>
            </a:r>
            <a:br>
              <a:rPr lang="sl-SI" sz="2400" dirty="0">
                <a:latin typeface="Calibri" panose="020F0502020204030204" pitchFamily="34" charset="0"/>
                <a:cs typeface="Calibri" panose="020F0502020204030204" pitchFamily="34" charset="0"/>
              </a:rPr>
            </a:br>
            <a:endParaRPr lang="sl-SI" sz="2400" dirty="0">
              <a:latin typeface="Calibri" panose="020F0502020204030204" pitchFamily="34" charset="0"/>
              <a:cs typeface="Calibri" panose="020F0502020204030204" pitchFamily="34" charset="0"/>
            </a:endParaRPr>
          </a:p>
        </p:txBody>
      </p:sp>
      <p:sp>
        <p:nvSpPr>
          <p:cNvPr id="17" name="PoljeZBesedilom 16">
            <a:extLst>
              <a:ext uri="{FF2B5EF4-FFF2-40B4-BE49-F238E27FC236}">
                <a16:creationId xmlns:a16="http://schemas.microsoft.com/office/drawing/2014/main" id="{1533D9CC-D686-8416-B9CA-9EE5B335F5E5}"/>
              </a:ext>
            </a:extLst>
          </p:cNvPr>
          <p:cNvSpPr txBox="1"/>
          <p:nvPr/>
        </p:nvSpPr>
        <p:spPr>
          <a:xfrm>
            <a:off x="1052093" y="1603401"/>
            <a:ext cx="6093618" cy="369332"/>
          </a:xfrm>
          <a:prstGeom prst="rect">
            <a:avLst/>
          </a:prstGeom>
          <a:noFill/>
        </p:spPr>
        <p:txBody>
          <a:bodyPr wrap="square">
            <a:spAutoFit/>
          </a:bodyPr>
          <a:lstStyle/>
          <a:p>
            <a:r>
              <a:rPr lang="sl-SI" b="1" dirty="0">
                <a:solidFill>
                  <a:schemeClr val="accent1">
                    <a:lumMod val="75000"/>
                  </a:schemeClr>
                </a:solidFill>
                <a:latin typeface="Calibri" panose="020F0502020204030204" pitchFamily="34" charset="0"/>
                <a:ea typeface="+mj-ea"/>
                <a:cs typeface="Calibri" panose="020F0502020204030204" pitchFamily="34" charset="0"/>
              </a:rPr>
              <a:t>3. Kako dobro poznate UI in njene osnovne principe?</a:t>
            </a:r>
          </a:p>
        </p:txBody>
      </p:sp>
      <p:sp>
        <p:nvSpPr>
          <p:cNvPr id="21" name="PoljeZBesedilom 20">
            <a:extLst>
              <a:ext uri="{FF2B5EF4-FFF2-40B4-BE49-F238E27FC236}">
                <a16:creationId xmlns:a16="http://schemas.microsoft.com/office/drawing/2014/main" id="{38ADFEE7-8D86-A43D-7212-845234CDF6D7}"/>
              </a:ext>
            </a:extLst>
          </p:cNvPr>
          <p:cNvSpPr txBox="1"/>
          <p:nvPr/>
        </p:nvSpPr>
        <p:spPr>
          <a:xfrm>
            <a:off x="6627019" y="1600167"/>
            <a:ext cx="6093618" cy="646331"/>
          </a:xfrm>
          <a:prstGeom prst="rect">
            <a:avLst/>
          </a:prstGeom>
          <a:noFill/>
        </p:spPr>
        <p:txBody>
          <a:bodyPr wrap="square">
            <a:spAutoFit/>
          </a:bodyPr>
          <a:lstStyle/>
          <a:p>
            <a:r>
              <a:rPr lang="sl-SI" b="1" dirty="0">
                <a:solidFill>
                  <a:schemeClr val="accent1">
                    <a:lumMod val="75000"/>
                  </a:schemeClr>
                </a:solidFill>
                <a:latin typeface="Calibri" panose="020F0502020204030204" pitchFamily="34" charset="0"/>
                <a:ea typeface="+mj-ea"/>
                <a:cs typeface="Calibri" panose="020F0502020204030204" pitchFamily="34" charset="0"/>
              </a:rPr>
              <a:t>4. Kakšno je vaše splošno mnenje o uporabi UI v arhivski dejavnosti?</a:t>
            </a:r>
          </a:p>
        </p:txBody>
      </p:sp>
      <p:graphicFrame>
        <p:nvGraphicFramePr>
          <p:cNvPr id="22" name="Grafikon 21">
            <a:extLst>
              <a:ext uri="{FF2B5EF4-FFF2-40B4-BE49-F238E27FC236}">
                <a16:creationId xmlns:a16="http://schemas.microsoft.com/office/drawing/2014/main" id="{F3E93A40-B992-10FB-8E3E-50C997D56276}"/>
              </a:ext>
            </a:extLst>
          </p:cNvPr>
          <p:cNvGraphicFramePr>
            <a:graphicFrameLocks/>
          </p:cNvGraphicFramePr>
          <p:nvPr/>
        </p:nvGraphicFramePr>
        <p:xfrm>
          <a:off x="1143356" y="1972733"/>
          <a:ext cx="4952644" cy="26849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Grafikon 22">
            <a:extLst>
              <a:ext uri="{FF2B5EF4-FFF2-40B4-BE49-F238E27FC236}">
                <a16:creationId xmlns:a16="http://schemas.microsoft.com/office/drawing/2014/main" id="{DADEDDDE-FA62-4EB3-5900-49CCA6F7CE76}"/>
              </a:ext>
            </a:extLst>
          </p:cNvPr>
          <p:cNvGraphicFramePr>
            <a:graphicFrameLocks/>
          </p:cNvGraphicFramePr>
          <p:nvPr/>
        </p:nvGraphicFramePr>
        <p:xfrm>
          <a:off x="6467475" y="2246498"/>
          <a:ext cx="5724525" cy="35909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6695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Graphic spid="23"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67517-4139-005F-2A0D-8E94A31C60DA}"/>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0FECF5F0-88D3-2CFF-6377-0DA4AD16E078}"/>
              </a:ext>
            </a:extLst>
          </p:cNvPr>
          <p:cNvSpPr>
            <a:spLocks noGrp="1"/>
          </p:cNvSpPr>
          <p:nvPr>
            <p:ph type="title"/>
          </p:nvPr>
        </p:nvSpPr>
        <p:spPr>
          <a:xfrm>
            <a:off x="1052094" y="1039585"/>
            <a:ext cx="10414000" cy="1000132"/>
          </a:xfrm>
        </p:spPr>
        <p:txBody>
          <a:bodyPr/>
          <a:lstStyle/>
          <a:p>
            <a:pPr>
              <a:lnSpc>
                <a:spcPct val="120000"/>
              </a:lnSpc>
              <a:spcBef>
                <a:spcPts val="0"/>
              </a:spcBef>
            </a:pPr>
            <a:r>
              <a:rPr lang="sl-SI" sz="2000" dirty="0">
                <a:solidFill>
                  <a:schemeClr val="bg1">
                    <a:lumMod val="65000"/>
                  </a:schemeClr>
                </a:solidFill>
                <a:latin typeface="Calibri" panose="020F0502020204030204" pitchFamily="34" charset="0"/>
                <a:cs typeface="Calibri" panose="020F0502020204030204" pitchFamily="34" charset="0"/>
              </a:rPr>
              <a:t>ANKETA: </a:t>
            </a:r>
            <a:br>
              <a:rPr lang="sl-SI" sz="2400" dirty="0">
                <a:latin typeface="Calibri" panose="020F0502020204030204" pitchFamily="34" charset="0"/>
                <a:cs typeface="Calibri" panose="020F0502020204030204" pitchFamily="34" charset="0"/>
              </a:rPr>
            </a:br>
            <a:endParaRPr lang="sl-SI" sz="2400" dirty="0">
              <a:latin typeface="Calibri" panose="020F0502020204030204" pitchFamily="34" charset="0"/>
              <a:cs typeface="Calibri" panose="020F0502020204030204" pitchFamily="34" charset="0"/>
            </a:endParaRPr>
          </a:p>
        </p:txBody>
      </p:sp>
      <p:graphicFrame>
        <p:nvGraphicFramePr>
          <p:cNvPr id="7" name="Grafikon 6">
            <a:extLst>
              <a:ext uri="{FF2B5EF4-FFF2-40B4-BE49-F238E27FC236}">
                <a16:creationId xmlns:a16="http://schemas.microsoft.com/office/drawing/2014/main" id="{4FCC869F-8DF0-5633-C1B4-D53ED3320CA3}"/>
              </a:ext>
            </a:extLst>
          </p:cNvPr>
          <p:cNvGraphicFramePr>
            <a:graphicFrameLocks/>
          </p:cNvGraphicFramePr>
          <p:nvPr/>
        </p:nvGraphicFramePr>
        <p:xfrm>
          <a:off x="1233487" y="2039717"/>
          <a:ext cx="7710488" cy="3545358"/>
        </p:xfrm>
        <a:graphic>
          <a:graphicData uri="http://schemas.openxmlformats.org/drawingml/2006/chart">
            <c:chart xmlns:c="http://schemas.openxmlformats.org/drawingml/2006/chart" xmlns:r="http://schemas.openxmlformats.org/officeDocument/2006/relationships" r:id="rId3"/>
          </a:graphicData>
        </a:graphic>
      </p:graphicFrame>
      <p:sp>
        <p:nvSpPr>
          <p:cNvPr id="15" name="PoljeZBesedilom 14">
            <a:extLst>
              <a:ext uri="{FF2B5EF4-FFF2-40B4-BE49-F238E27FC236}">
                <a16:creationId xmlns:a16="http://schemas.microsoft.com/office/drawing/2014/main" id="{B8D64EF5-41C4-4924-2684-C0578C16A125}"/>
              </a:ext>
            </a:extLst>
          </p:cNvPr>
          <p:cNvSpPr txBox="1"/>
          <p:nvPr/>
        </p:nvSpPr>
        <p:spPr>
          <a:xfrm>
            <a:off x="1052094" y="1801248"/>
            <a:ext cx="9420644" cy="369332"/>
          </a:xfrm>
          <a:prstGeom prst="rect">
            <a:avLst/>
          </a:prstGeom>
          <a:noFill/>
        </p:spPr>
        <p:txBody>
          <a:bodyPr wrap="square">
            <a:spAutoFit/>
          </a:bodyPr>
          <a:lstStyle/>
          <a:p>
            <a:r>
              <a:rPr lang="sl-SI" b="1" dirty="0">
                <a:solidFill>
                  <a:schemeClr val="accent1">
                    <a:lumMod val="75000"/>
                  </a:schemeClr>
                </a:solidFill>
                <a:latin typeface="Calibri" panose="020F0502020204030204" pitchFamily="34" charset="0"/>
                <a:ea typeface="+mj-ea"/>
                <a:cs typeface="Calibri" panose="020F0502020204030204" pitchFamily="34" charset="0"/>
              </a:rPr>
              <a:t>5. Se vam zdi, da bo UI  v prihodnosti pomembna za delo v arhivu?</a:t>
            </a:r>
          </a:p>
        </p:txBody>
      </p:sp>
    </p:spTree>
    <p:extLst>
      <p:ext uri="{BB962C8B-B14F-4D97-AF65-F5344CB8AC3E}">
        <p14:creationId xmlns:p14="http://schemas.microsoft.com/office/powerpoint/2010/main" val="8561822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51DC1-CE6C-B72C-56A0-378756FC8889}"/>
            </a:ext>
          </a:extLst>
        </p:cNvPr>
        <p:cNvGrpSpPr/>
        <p:nvPr/>
      </p:nvGrpSpPr>
      <p:grpSpPr>
        <a:xfrm>
          <a:off x="0" y="0"/>
          <a:ext cx="0" cy="0"/>
          <a:chOff x="0" y="0"/>
          <a:chExt cx="0" cy="0"/>
        </a:xfrm>
      </p:grpSpPr>
      <p:sp>
        <p:nvSpPr>
          <p:cNvPr id="7" name="Puščica: črtice desno 6">
            <a:extLst>
              <a:ext uri="{FF2B5EF4-FFF2-40B4-BE49-F238E27FC236}">
                <a16:creationId xmlns:a16="http://schemas.microsoft.com/office/drawing/2014/main" id="{81352676-8525-AB3A-0AB4-81E88D8534BD}"/>
              </a:ext>
            </a:extLst>
          </p:cNvPr>
          <p:cNvSpPr/>
          <p:nvPr/>
        </p:nvSpPr>
        <p:spPr>
          <a:xfrm>
            <a:off x="648309" y="3247210"/>
            <a:ext cx="11388487" cy="831234"/>
          </a:xfrm>
          <a:prstGeom prst="stripedRightArrow">
            <a:avLst/>
          </a:prstGeom>
          <a:solidFill>
            <a:schemeClr val="accent1">
              <a:lumMod val="20000"/>
              <a:lumOff val="8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4" name="Naslov 3">
            <a:extLst>
              <a:ext uri="{FF2B5EF4-FFF2-40B4-BE49-F238E27FC236}">
                <a16:creationId xmlns:a16="http://schemas.microsoft.com/office/drawing/2014/main" id="{42742E28-B2E8-9097-580F-AB22AF43715D}"/>
              </a:ext>
            </a:extLst>
          </p:cNvPr>
          <p:cNvSpPr>
            <a:spLocks noGrp="1"/>
          </p:cNvSpPr>
          <p:nvPr>
            <p:ph type="title"/>
          </p:nvPr>
        </p:nvSpPr>
        <p:spPr>
          <a:xfrm>
            <a:off x="897147" y="1295989"/>
            <a:ext cx="9607843" cy="646966"/>
          </a:xfrm>
        </p:spPr>
        <p:txBody>
          <a:bodyPr>
            <a:noAutofit/>
          </a:bodyPr>
          <a:lstStyle/>
          <a:p>
            <a:r>
              <a:rPr lang="sl-SI" sz="2400" b="1" dirty="0">
                <a:solidFill>
                  <a:schemeClr val="accent1">
                    <a:lumMod val="75000"/>
                  </a:schemeClr>
                </a:solidFill>
                <a:latin typeface="+mn-lt"/>
              </a:rPr>
              <a:t>RAZVOJ SLOVENSKEGA ELEKTRONSKEGA ARHIVA: </a:t>
            </a:r>
            <a:r>
              <a:rPr lang="en-US" sz="2400" b="1" dirty="0">
                <a:solidFill>
                  <a:schemeClr val="accent1">
                    <a:lumMod val="75000"/>
                  </a:schemeClr>
                </a:solidFill>
                <a:latin typeface="+mn-lt"/>
              </a:rPr>
              <a:t>e-ARH.si</a:t>
            </a:r>
            <a:endParaRPr lang="sl-SI" sz="2400" b="1" dirty="0">
              <a:solidFill>
                <a:schemeClr val="accent1">
                  <a:lumMod val="75000"/>
                </a:schemeClr>
              </a:solidFill>
              <a:latin typeface="+mn-lt"/>
            </a:endParaRPr>
          </a:p>
        </p:txBody>
      </p:sp>
      <p:sp>
        <p:nvSpPr>
          <p:cNvPr id="20" name="Prostoročno 19">
            <a:extLst>
              <a:ext uri="{FF2B5EF4-FFF2-40B4-BE49-F238E27FC236}">
                <a16:creationId xmlns:a16="http://schemas.microsoft.com/office/drawing/2014/main" id="{97326EF5-765E-0EF6-891A-0D82F6EADE30}"/>
              </a:ext>
            </a:extLst>
          </p:cNvPr>
          <p:cNvSpPr/>
          <p:nvPr/>
        </p:nvSpPr>
        <p:spPr>
          <a:xfrm>
            <a:off x="4527437" y="4947685"/>
            <a:ext cx="1756602" cy="1037813"/>
          </a:xfrm>
          <a:custGeom>
            <a:avLst/>
            <a:gdLst>
              <a:gd name="connsiteX0" fmla="*/ 0 w 1756602"/>
              <a:gd name="connsiteY0" fmla="*/ 0 h 1236946"/>
              <a:gd name="connsiteX1" fmla="*/ 1756602 w 1756602"/>
              <a:gd name="connsiteY1" fmla="*/ 0 h 1236946"/>
              <a:gd name="connsiteX2" fmla="*/ 1756602 w 1756602"/>
              <a:gd name="connsiteY2" fmla="*/ 1236946 h 1236946"/>
              <a:gd name="connsiteX3" fmla="*/ 0 w 1756602"/>
              <a:gd name="connsiteY3" fmla="*/ 1236946 h 1236946"/>
              <a:gd name="connsiteX4" fmla="*/ 0 w 1756602"/>
              <a:gd name="connsiteY4" fmla="*/ 0 h 1236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602" h="1236946">
                <a:moveTo>
                  <a:pt x="0" y="0"/>
                </a:moveTo>
                <a:lnTo>
                  <a:pt x="1756602" y="0"/>
                </a:lnTo>
                <a:lnTo>
                  <a:pt x="1756602" y="1236946"/>
                </a:lnTo>
                <a:lnTo>
                  <a:pt x="0" y="123694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5660" tIns="0" rIns="0" bIns="0" numCol="1" spcCol="1270" anchor="t" anchorCtr="0">
            <a:noAutofit/>
          </a:bodyPr>
          <a:lstStyle/>
          <a:p>
            <a:pPr defTabSz="1244600">
              <a:spcBef>
                <a:spcPct val="0"/>
              </a:spcBef>
            </a:pPr>
            <a:r>
              <a:rPr lang="sl-SI" sz="1400" b="1" dirty="0">
                <a:solidFill>
                  <a:schemeClr val="bg1">
                    <a:lumMod val="65000"/>
                  </a:schemeClr>
                </a:solidFill>
              </a:rPr>
              <a:t>Strategija</a:t>
            </a:r>
          </a:p>
          <a:p>
            <a:pPr defTabSz="1244600">
              <a:spcBef>
                <a:spcPct val="0"/>
              </a:spcBef>
            </a:pPr>
            <a:r>
              <a:rPr lang="sl-SI" sz="1400" b="1" dirty="0">
                <a:solidFill>
                  <a:schemeClr val="bg1">
                    <a:lumMod val="65000"/>
                  </a:schemeClr>
                </a:solidFill>
              </a:rPr>
              <a:t>2010 – 2015</a:t>
            </a:r>
          </a:p>
          <a:p>
            <a:pPr defTabSz="1244600">
              <a:spcBef>
                <a:spcPct val="0"/>
              </a:spcBef>
            </a:pPr>
            <a:r>
              <a:rPr lang="sl-SI" sz="1400" b="1" dirty="0">
                <a:solidFill>
                  <a:schemeClr val="bg1">
                    <a:lumMod val="65000"/>
                  </a:schemeClr>
                </a:solidFill>
              </a:rPr>
              <a:t>(e-ARH.si)</a:t>
            </a:r>
          </a:p>
        </p:txBody>
      </p:sp>
      <p:pic>
        <p:nvPicPr>
          <p:cNvPr id="53" name="Picture 2">
            <a:extLst>
              <a:ext uri="{FF2B5EF4-FFF2-40B4-BE49-F238E27FC236}">
                <a16:creationId xmlns:a16="http://schemas.microsoft.com/office/drawing/2014/main" id="{948BE9BF-E251-9859-DF11-1F398F59B1AA}"/>
              </a:ext>
            </a:extLst>
          </p:cNvPr>
          <p:cNvPicPr>
            <a:picLocks noChangeAspect="1" noChangeArrowheads="1"/>
          </p:cNvPicPr>
          <p:nvPr/>
        </p:nvPicPr>
        <p:blipFill>
          <a:blip r:embed="rId3" cstate="print">
            <a:duotone>
              <a:schemeClr val="bg2">
                <a:shade val="45000"/>
                <a:satMod val="135000"/>
              </a:schemeClr>
              <a:prstClr val="white"/>
            </a:duotone>
          </a:blip>
          <a:srcRect r="9643" b="23197"/>
          <a:stretch/>
        </p:blipFill>
        <p:spPr bwMode="auto">
          <a:xfrm>
            <a:off x="5621951" y="5441606"/>
            <a:ext cx="2124895" cy="518907"/>
          </a:xfrm>
          <a:prstGeom prst="rect">
            <a:avLst/>
          </a:prstGeom>
          <a:noFill/>
          <a:ln w="9525">
            <a:noFill/>
            <a:miter lim="800000"/>
            <a:headEnd/>
            <a:tailEnd/>
          </a:ln>
        </p:spPr>
      </p:pic>
      <p:sp>
        <p:nvSpPr>
          <p:cNvPr id="2" name="Pravokotnik 1">
            <a:extLst>
              <a:ext uri="{FF2B5EF4-FFF2-40B4-BE49-F238E27FC236}">
                <a16:creationId xmlns:a16="http://schemas.microsoft.com/office/drawing/2014/main" id="{33757556-46BF-6F93-223D-4F0BBE985E21}"/>
              </a:ext>
            </a:extLst>
          </p:cNvPr>
          <p:cNvSpPr/>
          <p:nvPr/>
        </p:nvSpPr>
        <p:spPr>
          <a:xfrm>
            <a:off x="7619207" y="4908829"/>
            <a:ext cx="1369799" cy="738664"/>
          </a:xfrm>
          <a:prstGeom prst="rect">
            <a:avLst/>
          </a:prstGeom>
        </p:spPr>
        <p:txBody>
          <a:bodyPr wrap="square">
            <a:spAutoFit/>
          </a:bodyPr>
          <a:lstStyle/>
          <a:p>
            <a:pPr defTabSz="1244600">
              <a:spcBef>
                <a:spcPct val="0"/>
              </a:spcBef>
            </a:pPr>
            <a:r>
              <a:rPr lang="sl-SI" sz="1400" b="1" dirty="0">
                <a:solidFill>
                  <a:schemeClr val="bg1">
                    <a:lumMod val="65000"/>
                  </a:schemeClr>
                </a:solidFill>
              </a:rPr>
              <a:t>Strategija</a:t>
            </a:r>
          </a:p>
          <a:p>
            <a:pPr defTabSz="1244600">
              <a:spcBef>
                <a:spcPct val="0"/>
              </a:spcBef>
            </a:pPr>
            <a:r>
              <a:rPr lang="sl-SI" sz="1400" b="1" dirty="0">
                <a:solidFill>
                  <a:schemeClr val="bg1">
                    <a:lumMod val="65000"/>
                  </a:schemeClr>
                </a:solidFill>
              </a:rPr>
              <a:t>2016 – 2020</a:t>
            </a:r>
          </a:p>
          <a:p>
            <a:pPr defTabSz="1244600">
              <a:spcBef>
                <a:spcPct val="0"/>
              </a:spcBef>
            </a:pPr>
            <a:r>
              <a:rPr lang="sl-SI" sz="1400" b="1" dirty="0">
                <a:solidFill>
                  <a:schemeClr val="bg1">
                    <a:lumMod val="65000"/>
                  </a:schemeClr>
                </a:solidFill>
              </a:rPr>
              <a:t>(e-ARH.si)</a:t>
            </a:r>
          </a:p>
        </p:txBody>
      </p:sp>
      <p:grpSp>
        <p:nvGrpSpPr>
          <p:cNvPr id="15" name="Skupina 14">
            <a:extLst>
              <a:ext uri="{FF2B5EF4-FFF2-40B4-BE49-F238E27FC236}">
                <a16:creationId xmlns:a16="http://schemas.microsoft.com/office/drawing/2014/main" id="{1443BF51-59BB-057A-7D8C-5D92578481BE}"/>
              </a:ext>
            </a:extLst>
          </p:cNvPr>
          <p:cNvGrpSpPr/>
          <p:nvPr/>
        </p:nvGrpSpPr>
        <p:grpSpPr>
          <a:xfrm>
            <a:off x="8589671" y="4918562"/>
            <a:ext cx="2580475" cy="1161707"/>
            <a:chOff x="8914631" y="4717618"/>
            <a:chExt cx="2580475" cy="1161707"/>
          </a:xfrm>
        </p:grpSpPr>
        <p:sp>
          <p:nvSpPr>
            <p:cNvPr id="50" name="TextBox 91">
              <a:extLst>
                <a:ext uri="{FF2B5EF4-FFF2-40B4-BE49-F238E27FC236}">
                  <a16:creationId xmlns:a16="http://schemas.microsoft.com/office/drawing/2014/main" id="{F410F7B9-9698-0BA2-3121-5237EAAB4F4C}"/>
                </a:ext>
              </a:extLst>
            </p:cNvPr>
            <p:cNvSpPr txBox="1"/>
            <p:nvPr/>
          </p:nvSpPr>
          <p:spPr>
            <a:xfrm>
              <a:off x="9061213" y="4717618"/>
              <a:ext cx="2433893" cy="307777"/>
            </a:xfrm>
            <a:prstGeom prst="rect">
              <a:avLst/>
            </a:prstGeom>
            <a:noFill/>
          </p:spPr>
          <p:txBody>
            <a:bodyPr wrap="square" rtlCol="0">
              <a:spAutoFit/>
            </a:bodyPr>
            <a:lstStyle/>
            <a:p>
              <a:r>
                <a:rPr lang="sl-SI" sz="1400" b="1" dirty="0">
                  <a:solidFill>
                    <a:schemeClr val="bg1">
                      <a:lumMod val="65000"/>
                    </a:schemeClr>
                  </a:solidFill>
                  <a:cs typeface="Arial" panose="020B0604020202020204" pitchFamily="34" charset="0"/>
                </a:rPr>
                <a:t>Drugi projekt </a:t>
              </a:r>
              <a:endParaRPr lang="en-IN" sz="1400" b="1" dirty="0">
                <a:solidFill>
                  <a:schemeClr val="bg1">
                    <a:lumMod val="65000"/>
                  </a:schemeClr>
                </a:solidFill>
                <a:cs typeface="Arial" panose="020B0604020202020204" pitchFamily="34" charset="0"/>
              </a:endParaRPr>
            </a:p>
          </p:txBody>
        </p:sp>
        <p:sp>
          <p:nvSpPr>
            <p:cNvPr id="3" name="Pravokotnik 2">
              <a:extLst>
                <a:ext uri="{FF2B5EF4-FFF2-40B4-BE49-F238E27FC236}">
                  <a16:creationId xmlns:a16="http://schemas.microsoft.com/office/drawing/2014/main" id="{C4572AD9-BB31-B79E-760F-5053B5A4DCDC}"/>
                </a:ext>
              </a:extLst>
            </p:cNvPr>
            <p:cNvSpPr/>
            <p:nvPr/>
          </p:nvSpPr>
          <p:spPr>
            <a:xfrm>
              <a:off x="8914631" y="4926238"/>
              <a:ext cx="1838965" cy="317459"/>
            </a:xfrm>
            <a:prstGeom prst="rect">
              <a:avLst/>
            </a:prstGeom>
          </p:spPr>
          <p:txBody>
            <a:bodyPr wrap="none">
              <a:spAutoFit/>
            </a:bodyPr>
            <a:lstStyle/>
            <a:p>
              <a:pPr defTabSz="1066800">
                <a:lnSpc>
                  <a:spcPct val="110000"/>
                </a:lnSpc>
                <a:spcBef>
                  <a:spcPct val="0"/>
                </a:spcBef>
                <a:spcAft>
                  <a:spcPts val="600"/>
                </a:spcAft>
              </a:pPr>
              <a:r>
                <a:rPr lang="sl-SI" sz="1200" b="1" dirty="0">
                  <a:solidFill>
                    <a:schemeClr val="bg1">
                      <a:lumMod val="65000"/>
                    </a:schemeClr>
                  </a:solidFill>
                  <a:cs typeface="Arial" panose="020B0604020202020204" pitchFamily="34" charset="0"/>
                </a:rPr>
                <a:t>(</a:t>
              </a:r>
              <a:r>
                <a:rPr lang="sl-SI" sz="1400" b="1" dirty="0">
                  <a:solidFill>
                    <a:schemeClr val="bg1">
                      <a:lumMod val="65000"/>
                    </a:schemeClr>
                  </a:solidFill>
                  <a:cs typeface="Arial" panose="020B0604020202020204" pitchFamily="34" charset="0"/>
                </a:rPr>
                <a:t>Projekt e-ARH.si: ESS</a:t>
              </a:r>
              <a:r>
                <a:rPr lang="sl-SI" sz="1200" b="1" dirty="0">
                  <a:solidFill>
                    <a:schemeClr val="bg1">
                      <a:lumMod val="65000"/>
                    </a:schemeClr>
                  </a:solidFill>
                  <a:cs typeface="Arial" panose="020B0604020202020204" pitchFamily="34" charset="0"/>
                </a:rPr>
                <a:t>)</a:t>
              </a:r>
            </a:p>
          </p:txBody>
        </p:sp>
        <p:grpSp>
          <p:nvGrpSpPr>
            <p:cNvPr id="24" name="Skupina 23">
              <a:extLst>
                <a:ext uri="{FF2B5EF4-FFF2-40B4-BE49-F238E27FC236}">
                  <a16:creationId xmlns:a16="http://schemas.microsoft.com/office/drawing/2014/main" id="{8C8793B2-ADA1-8FC7-E813-8D50188183FB}"/>
                </a:ext>
              </a:extLst>
            </p:cNvPr>
            <p:cNvGrpSpPr/>
            <p:nvPr/>
          </p:nvGrpSpPr>
          <p:grpSpPr>
            <a:xfrm>
              <a:off x="8972072" y="5299486"/>
              <a:ext cx="1911418" cy="579839"/>
              <a:chOff x="9577598" y="3715846"/>
              <a:chExt cx="2119028" cy="635340"/>
            </a:xfrm>
          </p:grpSpPr>
          <p:pic>
            <p:nvPicPr>
              <p:cNvPr id="51" name="Slika 50">
                <a:extLst>
                  <a:ext uri="{FF2B5EF4-FFF2-40B4-BE49-F238E27FC236}">
                    <a16:creationId xmlns:a16="http://schemas.microsoft.com/office/drawing/2014/main" id="{CBEF18A0-7654-7C7C-6014-F289DC1297AC}"/>
                  </a:ext>
                </a:extLst>
              </p:cNvPr>
              <p:cNvPicPr/>
              <p:nvPr/>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r="70911"/>
              <a:stretch/>
            </p:blipFill>
            <p:spPr>
              <a:xfrm>
                <a:off x="9577598" y="3785352"/>
                <a:ext cx="468000" cy="459086"/>
              </a:xfrm>
              <a:prstGeom prst="rect">
                <a:avLst/>
              </a:prstGeom>
            </p:spPr>
          </p:pic>
          <p:sp>
            <p:nvSpPr>
              <p:cNvPr id="52" name="PoljeZBesedilom 51">
                <a:extLst>
                  <a:ext uri="{FF2B5EF4-FFF2-40B4-BE49-F238E27FC236}">
                    <a16:creationId xmlns:a16="http://schemas.microsoft.com/office/drawing/2014/main" id="{894E3CA0-E32B-A55D-3BD0-469A6A7887FD}"/>
                  </a:ext>
                </a:extLst>
              </p:cNvPr>
              <p:cNvSpPr txBox="1"/>
              <p:nvPr/>
            </p:nvSpPr>
            <p:spPr>
              <a:xfrm>
                <a:off x="9986686" y="3715846"/>
                <a:ext cx="1709940" cy="635340"/>
              </a:xfrm>
              <a:prstGeom prst="rect">
                <a:avLst/>
              </a:prstGeom>
              <a:noFill/>
            </p:spPr>
            <p:txBody>
              <a:bodyPr wrap="none" rtlCol="0">
                <a:spAutoFit/>
              </a:bodyPr>
              <a:lstStyle/>
              <a:p>
                <a:pPr>
                  <a:lnSpc>
                    <a:spcPct val="120000"/>
                  </a:lnSpc>
                </a:pPr>
                <a:r>
                  <a:rPr lang="sl-SI" sz="900" dirty="0">
                    <a:solidFill>
                      <a:schemeClr val="bg1">
                        <a:lumMod val="65000"/>
                      </a:schemeClr>
                    </a:solidFill>
                    <a:cs typeface="Arial" pitchFamily="34" charset="0"/>
                  </a:rPr>
                  <a:t>EUROPEAN UNION</a:t>
                </a:r>
              </a:p>
              <a:p>
                <a:pPr>
                  <a:lnSpc>
                    <a:spcPct val="120000"/>
                  </a:lnSpc>
                </a:pPr>
                <a:r>
                  <a:rPr lang="sl-SI" sz="900" dirty="0">
                    <a:solidFill>
                      <a:schemeClr val="bg1">
                        <a:lumMod val="65000"/>
                      </a:schemeClr>
                    </a:solidFill>
                    <a:cs typeface="Arial" pitchFamily="34" charset="0"/>
                  </a:rPr>
                  <a:t>EUROPEAN SOCIAL FUND</a:t>
                </a:r>
              </a:p>
              <a:p>
                <a:pPr>
                  <a:lnSpc>
                    <a:spcPct val="120000"/>
                  </a:lnSpc>
                </a:pPr>
                <a:r>
                  <a:rPr lang="sl-SI" sz="900" dirty="0">
                    <a:solidFill>
                      <a:schemeClr val="bg1">
                        <a:lumMod val="65000"/>
                      </a:schemeClr>
                    </a:solidFill>
                  </a:rPr>
                  <a:t>INVESTING IN YOUR FUTURE </a:t>
                </a:r>
              </a:p>
            </p:txBody>
          </p:sp>
        </p:grpSp>
      </p:grpSp>
      <p:sp>
        <p:nvSpPr>
          <p:cNvPr id="18" name="Prostoročno 17">
            <a:extLst>
              <a:ext uri="{FF2B5EF4-FFF2-40B4-BE49-F238E27FC236}">
                <a16:creationId xmlns:a16="http://schemas.microsoft.com/office/drawing/2014/main" id="{E9C3176A-F81A-72C5-D1B5-D1A05BA07F7B}"/>
              </a:ext>
            </a:extLst>
          </p:cNvPr>
          <p:cNvSpPr/>
          <p:nvPr/>
        </p:nvSpPr>
        <p:spPr>
          <a:xfrm>
            <a:off x="3130562" y="4896957"/>
            <a:ext cx="1287097" cy="825499"/>
          </a:xfrm>
          <a:custGeom>
            <a:avLst/>
            <a:gdLst>
              <a:gd name="connsiteX0" fmla="*/ 0 w 1363679"/>
              <a:gd name="connsiteY0" fmla="*/ 0 h 1057860"/>
              <a:gd name="connsiteX1" fmla="*/ 1363679 w 1363679"/>
              <a:gd name="connsiteY1" fmla="*/ 0 h 1057860"/>
              <a:gd name="connsiteX2" fmla="*/ 1363679 w 1363679"/>
              <a:gd name="connsiteY2" fmla="*/ 1057860 h 1057860"/>
              <a:gd name="connsiteX3" fmla="*/ 0 w 1363679"/>
              <a:gd name="connsiteY3" fmla="*/ 1057860 h 1057860"/>
              <a:gd name="connsiteX4" fmla="*/ 0 w 1363679"/>
              <a:gd name="connsiteY4" fmla="*/ 0 h 1057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3679" h="1057860">
                <a:moveTo>
                  <a:pt x="0" y="0"/>
                </a:moveTo>
                <a:lnTo>
                  <a:pt x="1363679" y="0"/>
                </a:lnTo>
                <a:lnTo>
                  <a:pt x="1363679" y="1057860"/>
                </a:lnTo>
                <a:lnTo>
                  <a:pt x="0" y="10578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6671" tIns="0" rIns="0" bIns="0" numCol="1" spcCol="1270" anchor="t" anchorCtr="0">
            <a:noAutofit/>
          </a:bodyPr>
          <a:lstStyle/>
          <a:p>
            <a:pPr defTabSz="1066800">
              <a:spcBef>
                <a:spcPct val="0"/>
              </a:spcBef>
            </a:pPr>
            <a:endParaRPr lang="sl-SI" sz="500" b="1" dirty="0">
              <a:solidFill>
                <a:schemeClr val="bg1">
                  <a:lumMod val="65000"/>
                </a:schemeClr>
              </a:solidFill>
            </a:endParaRPr>
          </a:p>
          <a:p>
            <a:pPr defTabSz="1066800">
              <a:spcBef>
                <a:spcPct val="0"/>
              </a:spcBef>
            </a:pPr>
            <a:r>
              <a:rPr lang="sl-SI" sz="1400" b="1" dirty="0">
                <a:solidFill>
                  <a:schemeClr val="bg1">
                    <a:lumMod val="65000"/>
                  </a:schemeClr>
                </a:solidFill>
              </a:rPr>
              <a:t>Izdelana študija </a:t>
            </a:r>
          </a:p>
          <a:p>
            <a:pPr defTabSz="1066800">
              <a:spcBef>
                <a:spcPct val="0"/>
              </a:spcBef>
            </a:pPr>
            <a:r>
              <a:rPr lang="sl-SI" sz="1400" b="1" dirty="0">
                <a:solidFill>
                  <a:schemeClr val="bg1">
                    <a:lumMod val="65000"/>
                  </a:schemeClr>
                </a:solidFill>
              </a:rPr>
              <a:t>Izvedljivosti </a:t>
            </a:r>
          </a:p>
          <a:p>
            <a:pPr defTabSz="1066800">
              <a:spcBef>
                <a:spcPct val="0"/>
              </a:spcBef>
            </a:pPr>
            <a:endParaRPr lang="sl-SI" sz="1050" b="1" dirty="0">
              <a:solidFill>
                <a:schemeClr val="bg1">
                  <a:lumMod val="65000"/>
                </a:schemeClr>
              </a:solidFill>
            </a:endParaRPr>
          </a:p>
        </p:txBody>
      </p:sp>
      <p:sp>
        <p:nvSpPr>
          <p:cNvPr id="14" name="PoljeZBesedilom 13">
            <a:extLst>
              <a:ext uri="{FF2B5EF4-FFF2-40B4-BE49-F238E27FC236}">
                <a16:creationId xmlns:a16="http://schemas.microsoft.com/office/drawing/2014/main" id="{18F2A293-31BE-D8FB-8BBD-F3F07BAD64CC}"/>
              </a:ext>
            </a:extLst>
          </p:cNvPr>
          <p:cNvSpPr txBox="1"/>
          <p:nvPr/>
        </p:nvSpPr>
        <p:spPr>
          <a:xfrm>
            <a:off x="1461489" y="4960664"/>
            <a:ext cx="1480439" cy="915635"/>
          </a:xfrm>
          <a:prstGeom prst="rect">
            <a:avLst/>
          </a:prstGeom>
          <a:noFill/>
        </p:spPr>
        <p:txBody>
          <a:bodyPr wrap="square">
            <a:spAutoFit/>
          </a:bodyPr>
          <a:lstStyle/>
          <a:p>
            <a:pPr defTabSz="1066800">
              <a:lnSpc>
                <a:spcPct val="90000"/>
              </a:lnSpc>
              <a:spcBef>
                <a:spcPct val="0"/>
              </a:spcBef>
              <a:spcAft>
                <a:spcPct val="35000"/>
              </a:spcAft>
            </a:pPr>
            <a:r>
              <a:rPr lang="pl-PL" sz="1400" b="1" dirty="0">
                <a:solidFill>
                  <a:schemeClr val="bg1">
                    <a:lumMod val="65000"/>
                  </a:schemeClr>
                </a:solidFill>
              </a:rPr>
              <a:t>Prvi zahtevek za prevzem digitalnih zapisov</a:t>
            </a:r>
          </a:p>
          <a:p>
            <a:pPr defTabSz="1066800">
              <a:lnSpc>
                <a:spcPct val="90000"/>
              </a:lnSpc>
              <a:spcBef>
                <a:spcPct val="0"/>
              </a:spcBef>
              <a:spcAft>
                <a:spcPct val="35000"/>
              </a:spcAft>
            </a:pPr>
            <a:r>
              <a:rPr lang="pl-PL" sz="1200" b="1" dirty="0">
                <a:solidFill>
                  <a:schemeClr val="bg1">
                    <a:lumMod val="65000"/>
                  </a:schemeClr>
                </a:solidFill>
              </a:rPr>
              <a:t> </a:t>
            </a:r>
            <a:endParaRPr lang="sl-SI" sz="1200" b="1" dirty="0">
              <a:solidFill>
                <a:schemeClr val="bg1">
                  <a:lumMod val="65000"/>
                </a:schemeClr>
              </a:solidFill>
            </a:endParaRPr>
          </a:p>
        </p:txBody>
      </p:sp>
      <p:sp>
        <p:nvSpPr>
          <p:cNvPr id="31" name="Pravokotnik 30">
            <a:extLst>
              <a:ext uri="{FF2B5EF4-FFF2-40B4-BE49-F238E27FC236}">
                <a16:creationId xmlns:a16="http://schemas.microsoft.com/office/drawing/2014/main" id="{442B26AD-FE63-B33C-FE12-1AB814B319EF}"/>
              </a:ext>
            </a:extLst>
          </p:cNvPr>
          <p:cNvSpPr/>
          <p:nvPr/>
        </p:nvSpPr>
        <p:spPr>
          <a:xfrm>
            <a:off x="9879909" y="56195"/>
            <a:ext cx="1970831" cy="8174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grpSp>
        <p:nvGrpSpPr>
          <p:cNvPr id="35" name="Skupina 34">
            <a:extLst>
              <a:ext uri="{FF2B5EF4-FFF2-40B4-BE49-F238E27FC236}">
                <a16:creationId xmlns:a16="http://schemas.microsoft.com/office/drawing/2014/main" id="{17B830E3-6D19-B60C-421F-E547CFC19107}"/>
              </a:ext>
            </a:extLst>
          </p:cNvPr>
          <p:cNvGrpSpPr/>
          <p:nvPr/>
        </p:nvGrpSpPr>
        <p:grpSpPr>
          <a:xfrm>
            <a:off x="682827" y="3560750"/>
            <a:ext cx="283818" cy="914399"/>
            <a:chOff x="1548868" y="5158597"/>
            <a:chExt cx="283818" cy="914399"/>
          </a:xfrm>
          <a:solidFill>
            <a:schemeClr val="bg1">
              <a:lumMod val="75000"/>
            </a:schemeClr>
          </a:solidFill>
        </p:grpSpPr>
        <p:cxnSp>
          <p:nvCxnSpPr>
            <p:cNvPr id="33" name="Raven povezovalnik 32">
              <a:extLst>
                <a:ext uri="{FF2B5EF4-FFF2-40B4-BE49-F238E27FC236}">
                  <a16:creationId xmlns:a16="http://schemas.microsoft.com/office/drawing/2014/main" id="{51FAE189-7E39-7ACE-9FD9-5012A8C1E338}"/>
                </a:ext>
              </a:extLst>
            </p:cNvPr>
            <p:cNvCxnSpPr/>
            <p:nvPr/>
          </p:nvCxnSpPr>
          <p:spPr>
            <a:xfrm>
              <a:off x="1690777" y="5434642"/>
              <a:ext cx="0" cy="638354"/>
            </a:xfrm>
            <a:prstGeom prst="line">
              <a:avLst/>
            </a:prstGeom>
            <a:grpFill/>
            <a:ln w="190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34" name="Elipsa 33">
              <a:extLst>
                <a:ext uri="{FF2B5EF4-FFF2-40B4-BE49-F238E27FC236}">
                  <a16:creationId xmlns:a16="http://schemas.microsoft.com/office/drawing/2014/main" id="{51E90478-E820-14C4-1C05-DD2895FC989D}"/>
                </a:ext>
              </a:extLst>
            </p:cNvPr>
            <p:cNvSpPr/>
            <p:nvPr/>
          </p:nvSpPr>
          <p:spPr>
            <a:xfrm>
              <a:off x="1548868" y="5158597"/>
              <a:ext cx="283818" cy="276045"/>
            </a:xfrm>
            <a:prstGeom prst="ellipse">
              <a:avLst/>
            </a:prstGeom>
            <a:grp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dirty="0">
                <a:solidFill>
                  <a:schemeClr val="bg1">
                    <a:lumMod val="65000"/>
                  </a:schemeClr>
                </a:solidFill>
              </a:endParaRPr>
            </a:p>
          </p:txBody>
        </p:sp>
      </p:grpSp>
      <p:sp>
        <p:nvSpPr>
          <p:cNvPr id="37" name="PoljeZBesedilom 36">
            <a:extLst>
              <a:ext uri="{FF2B5EF4-FFF2-40B4-BE49-F238E27FC236}">
                <a16:creationId xmlns:a16="http://schemas.microsoft.com/office/drawing/2014/main" id="{194797DF-B108-8FB6-A550-A52197A6AF0A}"/>
              </a:ext>
            </a:extLst>
          </p:cNvPr>
          <p:cNvSpPr txBox="1"/>
          <p:nvPr/>
        </p:nvSpPr>
        <p:spPr>
          <a:xfrm>
            <a:off x="-14293" y="4948359"/>
            <a:ext cx="1678058" cy="792525"/>
          </a:xfrm>
          <a:prstGeom prst="rect">
            <a:avLst/>
          </a:prstGeom>
          <a:noFill/>
        </p:spPr>
        <p:txBody>
          <a:bodyPr wrap="square">
            <a:spAutoFit/>
          </a:bodyPr>
          <a:lstStyle/>
          <a:p>
            <a:pPr algn="ctr" defTabSz="1066800">
              <a:lnSpc>
                <a:spcPct val="90000"/>
              </a:lnSpc>
              <a:spcBef>
                <a:spcPct val="0"/>
              </a:spcBef>
              <a:spcAft>
                <a:spcPct val="35000"/>
              </a:spcAft>
            </a:pPr>
            <a:r>
              <a:rPr lang="sl-SI" sz="1400" b="1" dirty="0">
                <a:solidFill>
                  <a:schemeClr val="bg1">
                    <a:lumMod val="65000"/>
                  </a:schemeClr>
                </a:solidFill>
              </a:rPr>
              <a:t>Pravne podlage</a:t>
            </a:r>
          </a:p>
          <a:p>
            <a:pPr algn="ctr" defTabSz="1066800">
              <a:spcBef>
                <a:spcPct val="0"/>
              </a:spcBef>
            </a:pPr>
            <a:r>
              <a:rPr lang="sl-SI" sz="1400" b="1" dirty="0">
                <a:solidFill>
                  <a:schemeClr val="bg1">
                    <a:lumMod val="65000"/>
                  </a:schemeClr>
                </a:solidFill>
              </a:rPr>
              <a:t>ZVDAGA, </a:t>
            </a:r>
          </a:p>
          <a:p>
            <a:pPr algn="ctr" defTabSz="1066800">
              <a:spcBef>
                <a:spcPct val="0"/>
              </a:spcBef>
            </a:pPr>
            <a:r>
              <a:rPr lang="sl-SI" sz="1400" b="1" dirty="0">
                <a:solidFill>
                  <a:schemeClr val="bg1">
                    <a:lumMod val="65000"/>
                  </a:schemeClr>
                </a:solidFill>
              </a:rPr>
              <a:t>UVDAG, ETZ</a:t>
            </a:r>
          </a:p>
        </p:txBody>
      </p:sp>
      <p:grpSp>
        <p:nvGrpSpPr>
          <p:cNvPr id="38" name="Skupina 37">
            <a:extLst>
              <a:ext uri="{FF2B5EF4-FFF2-40B4-BE49-F238E27FC236}">
                <a16:creationId xmlns:a16="http://schemas.microsoft.com/office/drawing/2014/main" id="{9DBEB717-6255-65D6-5A62-EE14AABC5D1C}"/>
              </a:ext>
            </a:extLst>
          </p:cNvPr>
          <p:cNvGrpSpPr/>
          <p:nvPr/>
        </p:nvGrpSpPr>
        <p:grpSpPr>
          <a:xfrm>
            <a:off x="3497511" y="3528837"/>
            <a:ext cx="283818" cy="914399"/>
            <a:chOff x="1548868" y="5158597"/>
            <a:chExt cx="283818" cy="914399"/>
          </a:xfrm>
          <a:solidFill>
            <a:schemeClr val="bg1">
              <a:lumMod val="75000"/>
            </a:schemeClr>
          </a:solidFill>
        </p:grpSpPr>
        <p:cxnSp>
          <p:nvCxnSpPr>
            <p:cNvPr id="39" name="Raven povezovalnik 38">
              <a:extLst>
                <a:ext uri="{FF2B5EF4-FFF2-40B4-BE49-F238E27FC236}">
                  <a16:creationId xmlns:a16="http://schemas.microsoft.com/office/drawing/2014/main" id="{08C2CCFB-20D1-0F5E-D867-6B1B8EF5098E}"/>
                </a:ext>
              </a:extLst>
            </p:cNvPr>
            <p:cNvCxnSpPr/>
            <p:nvPr/>
          </p:nvCxnSpPr>
          <p:spPr>
            <a:xfrm>
              <a:off x="1690777" y="5434642"/>
              <a:ext cx="0" cy="638354"/>
            </a:xfrm>
            <a:prstGeom prst="line">
              <a:avLst/>
            </a:prstGeom>
            <a:grpFill/>
            <a:ln w="190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40" name="Elipsa 39">
              <a:extLst>
                <a:ext uri="{FF2B5EF4-FFF2-40B4-BE49-F238E27FC236}">
                  <a16:creationId xmlns:a16="http://schemas.microsoft.com/office/drawing/2014/main" id="{2C5377A0-752B-8B3D-25A7-4695ABF92587}"/>
                </a:ext>
              </a:extLst>
            </p:cNvPr>
            <p:cNvSpPr/>
            <p:nvPr/>
          </p:nvSpPr>
          <p:spPr>
            <a:xfrm>
              <a:off x="1548868" y="5158597"/>
              <a:ext cx="283818" cy="276045"/>
            </a:xfrm>
            <a:prstGeom prst="ellipse">
              <a:avLst/>
            </a:prstGeom>
            <a:grp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solidFill>
                  <a:schemeClr val="bg1">
                    <a:lumMod val="65000"/>
                  </a:schemeClr>
                </a:solidFill>
              </a:endParaRPr>
            </a:p>
          </p:txBody>
        </p:sp>
      </p:grpSp>
      <p:grpSp>
        <p:nvGrpSpPr>
          <p:cNvPr id="41" name="Skupina 40">
            <a:extLst>
              <a:ext uri="{FF2B5EF4-FFF2-40B4-BE49-F238E27FC236}">
                <a16:creationId xmlns:a16="http://schemas.microsoft.com/office/drawing/2014/main" id="{C8426E76-4069-F1E1-B235-220BC4E0C7F5}"/>
              </a:ext>
            </a:extLst>
          </p:cNvPr>
          <p:cNvGrpSpPr/>
          <p:nvPr/>
        </p:nvGrpSpPr>
        <p:grpSpPr>
          <a:xfrm>
            <a:off x="4856946" y="3541142"/>
            <a:ext cx="283818" cy="914399"/>
            <a:chOff x="1548868" y="5158597"/>
            <a:chExt cx="283818" cy="914399"/>
          </a:xfrm>
          <a:solidFill>
            <a:schemeClr val="bg1">
              <a:lumMod val="75000"/>
            </a:schemeClr>
          </a:solidFill>
        </p:grpSpPr>
        <p:cxnSp>
          <p:nvCxnSpPr>
            <p:cNvPr id="42" name="Raven povezovalnik 41">
              <a:extLst>
                <a:ext uri="{FF2B5EF4-FFF2-40B4-BE49-F238E27FC236}">
                  <a16:creationId xmlns:a16="http://schemas.microsoft.com/office/drawing/2014/main" id="{32491833-FB87-7C45-024E-15CA4EBBFA19}"/>
                </a:ext>
              </a:extLst>
            </p:cNvPr>
            <p:cNvCxnSpPr/>
            <p:nvPr/>
          </p:nvCxnSpPr>
          <p:spPr>
            <a:xfrm>
              <a:off x="1690777" y="5434642"/>
              <a:ext cx="0" cy="638354"/>
            </a:xfrm>
            <a:prstGeom prst="line">
              <a:avLst/>
            </a:prstGeom>
            <a:grpFill/>
            <a:ln w="190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43" name="Elipsa 42">
              <a:extLst>
                <a:ext uri="{FF2B5EF4-FFF2-40B4-BE49-F238E27FC236}">
                  <a16:creationId xmlns:a16="http://schemas.microsoft.com/office/drawing/2014/main" id="{620D07AE-60C5-DA96-A518-A305CF3BFE10}"/>
                </a:ext>
              </a:extLst>
            </p:cNvPr>
            <p:cNvSpPr/>
            <p:nvPr/>
          </p:nvSpPr>
          <p:spPr>
            <a:xfrm>
              <a:off x="1548868" y="5158597"/>
              <a:ext cx="283818" cy="276045"/>
            </a:xfrm>
            <a:prstGeom prst="ellipse">
              <a:avLst/>
            </a:prstGeom>
            <a:grp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solidFill>
                  <a:schemeClr val="bg1">
                    <a:lumMod val="65000"/>
                  </a:schemeClr>
                </a:solidFill>
              </a:endParaRPr>
            </a:p>
          </p:txBody>
        </p:sp>
      </p:grpSp>
      <p:grpSp>
        <p:nvGrpSpPr>
          <p:cNvPr id="44" name="Skupina 43">
            <a:extLst>
              <a:ext uri="{FF2B5EF4-FFF2-40B4-BE49-F238E27FC236}">
                <a16:creationId xmlns:a16="http://schemas.microsoft.com/office/drawing/2014/main" id="{28EF008E-0264-6241-4535-90105FE08496}"/>
              </a:ext>
            </a:extLst>
          </p:cNvPr>
          <p:cNvGrpSpPr/>
          <p:nvPr/>
        </p:nvGrpSpPr>
        <p:grpSpPr>
          <a:xfrm>
            <a:off x="6239690" y="3541142"/>
            <a:ext cx="283818" cy="914399"/>
            <a:chOff x="1548868" y="5158597"/>
            <a:chExt cx="283818" cy="914399"/>
          </a:xfrm>
          <a:solidFill>
            <a:schemeClr val="bg1">
              <a:lumMod val="75000"/>
            </a:schemeClr>
          </a:solidFill>
        </p:grpSpPr>
        <p:cxnSp>
          <p:nvCxnSpPr>
            <p:cNvPr id="45" name="Raven povezovalnik 44">
              <a:extLst>
                <a:ext uri="{FF2B5EF4-FFF2-40B4-BE49-F238E27FC236}">
                  <a16:creationId xmlns:a16="http://schemas.microsoft.com/office/drawing/2014/main" id="{53559A2A-AA33-D275-C3E0-3DE77CFEAB9D}"/>
                </a:ext>
              </a:extLst>
            </p:cNvPr>
            <p:cNvCxnSpPr/>
            <p:nvPr/>
          </p:nvCxnSpPr>
          <p:spPr>
            <a:xfrm>
              <a:off x="1690777" y="5434642"/>
              <a:ext cx="0" cy="638354"/>
            </a:xfrm>
            <a:prstGeom prst="line">
              <a:avLst/>
            </a:prstGeom>
            <a:grpFill/>
            <a:ln w="190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46" name="Elipsa 45">
              <a:extLst>
                <a:ext uri="{FF2B5EF4-FFF2-40B4-BE49-F238E27FC236}">
                  <a16:creationId xmlns:a16="http://schemas.microsoft.com/office/drawing/2014/main" id="{D81A0608-051E-3E10-5BCE-B7740A05EF71}"/>
                </a:ext>
              </a:extLst>
            </p:cNvPr>
            <p:cNvSpPr/>
            <p:nvPr/>
          </p:nvSpPr>
          <p:spPr>
            <a:xfrm>
              <a:off x="1548868" y="5158597"/>
              <a:ext cx="283818" cy="276045"/>
            </a:xfrm>
            <a:prstGeom prst="ellipse">
              <a:avLst/>
            </a:prstGeom>
            <a:grp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solidFill>
                  <a:schemeClr val="bg1">
                    <a:lumMod val="65000"/>
                  </a:schemeClr>
                </a:solidFill>
              </a:endParaRPr>
            </a:p>
          </p:txBody>
        </p:sp>
      </p:grpSp>
      <p:grpSp>
        <p:nvGrpSpPr>
          <p:cNvPr id="47" name="Skupina 46">
            <a:extLst>
              <a:ext uri="{FF2B5EF4-FFF2-40B4-BE49-F238E27FC236}">
                <a16:creationId xmlns:a16="http://schemas.microsoft.com/office/drawing/2014/main" id="{7992934D-B7FD-0782-AF8C-29C54B1AE142}"/>
              </a:ext>
            </a:extLst>
          </p:cNvPr>
          <p:cNvGrpSpPr/>
          <p:nvPr/>
        </p:nvGrpSpPr>
        <p:grpSpPr>
          <a:xfrm>
            <a:off x="7764343" y="3534377"/>
            <a:ext cx="283818" cy="914399"/>
            <a:chOff x="1548868" y="5158597"/>
            <a:chExt cx="283818" cy="914399"/>
          </a:xfrm>
          <a:solidFill>
            <a:schemeClr val="bg1">
              <a:lumMod val="75000"/>
            </a:schemeClr>
          </a:solidFill>
        </p:grpSpPr>
        <p:cxnSp>
          <p:nvCxnSpPr>
            <p:cNvPr id="48" name="Raven povezovalnik 47">
              <a:extLst>
                <a:ext uri="{FF2B5EF4-FFF2-40B4-BE49-F238E27FC236}">
                  <a16:creationId xmlns:a16="http://schemas.microsoft.com/office/drawing/2014/main" id="{EBD1B05C-ADA9-B060-452E-D180445832CD}"/>
                </a:ext>
              </a:extLst>
            </p:cNvPr>
            <p:cNvCxnSpPr/>
            <p:nvPr/>
          </p:nvCxnSpPr>
          <p:spPr>
            <a:xfrm>
              <a:off x="1690777" y="5434642"/>
              <a:ext cx="0" cy="638354"/>
            </a:xfrm>
            <a:prstGeom prst="line">
              <a:avLst/>
            </a:prstGeom>
            <a:grpFill/>
            <a:ln w="190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49" name="Elipsa 48">
              <a:extLst>
                <a:ext uri="{FF2B5EF4-FFF2-40B4-BE49-F238E27FC236}">
                  <a16:creationId xmlns:a16="http://schemas.microsoft.com/office/drawing/2014/main" id="{2627E31E-EB60-516B-2CCE-10E5F9D818FB}"/>
                </a:ext>
              </a:extLst>
            </p:cNvPr>
            <p:cNvSpPr/>
            <p:nvPr/>
          </p:nvSpPr>
          <p:spPr>
            <a:xfrm>
              <a:off x="1548868" y="5158597"/>
              <a:ext cx="283818" cy="276045"/>
            </a:xfrm>
            <a:prstGeom prst="ellipse">
              <a:avLst/>
            </a:prstGeom>
            <a:grp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solidFill>
                  <a:schemeClr val="bg1">
                    <a:lumMod val="65000"/>
                  </a:schemeClr>
                </a:solidFill>
              </a:endParaRPr>
            </a:p>
          </p:txBody>
        </p:sp>
      </p:grpSp>
      <p:grpSp>
        <p:nvGrpSpPr>
          <p:cNvPr id="54" name="Skupina 53">
            <a:extLst>
              <a:ext uri="{FF2B5EF4-FFF2-40B4-BE49-F238E27FC236}">
                <a16:creationId xmlns:a16="http://schemas.microsoft.com/office/drawing/2014/main" id="{246B2AD7-1467-83B0-864F-7C6220806CB9}"/>
              </a:ext>
            </a:extLst>
          </p:cNvPr>
          <p:cNvGrpSpPr/>
          <p:nvPr/>
        </p:nvGrpSpPr>
        <p:grpSpPr>
          <a:xfrm>
            <a:off x="9335004" y="3519843"/>
            <a:ext cx="283818" cy="914399"/>
            <a:chOff x="1548868" y="5158597"/>
            <a:chExt cx="283818" cy="914399"/>
          </a:xfrm>
          <a:solidFill>
            <a:schemeClr val="bg1">
              <a:lumMod val="75000"/>
            </a:schemeClr>
          </a:solidFill>
        </p:grpSpPr>
        <p:cxnSp>
          <p:nvCxnSpPr>
            <p:cNvPr id="55" name="Raven povezovalnik 54">
              <a:extLst>
                <a:ext uri="{FF2B5EF4-FFF2-40B4-BE49-F238E27FC236}">
                  <a16:creationId xmlns:a16="http://schemas.microsoft.com/office/drawing/2014/main" id="{6BE1FE4B-E761-BB1C-3531-D750BB77CCF9}"/>
                </a:ext>
              </a:extLst>
            </p:cNvPr>
            <p:cNvCxnSpPr/>
            <p:nvPr/>
          </p:nvCxnSpPr>
          <p:spPr>
            <a:xfrm>
              <a:off x="1690777" y="5434642"/>
              <a:ext cx="0" cy="638354"/>
            </a:xfrm>
            <a:prstGeom prst="line">
              <a:avLst/>
            </a:prstGeom>
            <a:grpFill/>
            <a:ln w="190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56" name="Elipsa 55">
              <a:extLst>
                <a:ext uri="{FF2B5EF4-FFF2-40B4-BE49-F238E27FC236}">
                  <a16:creationId xmlns:a16="http://schemas.microsoft.com/office/drawing/2014/main" id="{70E72DFB-05B5-5564-72DA-D4A76456A4B7}"/>
                </a:ext>
              </a:extLst>
            </p:cNvPr>
            <p:cNvSpPr/>
            <p:nvPr/>
          </p:nvSpPr>
          <p:spPr>
            <a:xfrm>
              <a:off x="1548868" y="5158597"/>
              <a:ext cx="283818" cy="276045"/>
            </a:xfrm>
            <a:prstGeom prst="ellipse">
              <a:avLst/>
            </a:prstGeom>
            <a:grp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solidFill>
                  <a:schemeClr val="bg1">
                    <a:lumMod val="65000"/>
                  </a:schemeClr>
                </a:solidFill>
              </a:endParaRPr>
            </a:p>
          </p:txBody>
        </p:sp>
      </p:grpSp>
      <p:sp>
        <p:nvSpPr>
          <p:cNvPr id="57" name="Prostoročno 21">
            <a:extLst>
              <a:ext uri="{FF2B5EF4-FFF2-40B4-BE49-F238E27FC236}">
                <a16:creationId xmlns:a16="http://schemas.microsoft.com/office/drawing/2014/main" id="{B65C7F6D-6C74-CAFD-9D95-B2EA782486EE}"/>
              </a:ext>
            </a:extLst>
          </p:cNvPr>
          <p:cNvSpPr/>
          <p:nvPr/>
        </p:nvSpPr>
        <p:spPr>
          <a:xfrm>
            <a:off x="5568813" y="4921095"/>
            <a:ext cx="2177088" cy="384105"/>
          </a:xfrm>
          <a:custGeom>
            <a:avLst/>
            <a:gdLst>
              <a:gd name="connsiteX0" fmla="*/ 0 w 2492758"/>
              <a:gd name="connsiteY0" fmla="*/ 0 h 2497971"/>
              <a:gd name="connsiteX1" fmla="*/ 2492758 w 2492758"/>
              <a:gd name="connsiteY1" fmla="*/ 0 h 2497971"/>
              <a:gd name="connsiteX2" fmla="*/ 2492758 w 2492758"/>
              <a:gd name="connsiteY2" fmla="*/ 2497971 h 2497971"/>
              <a:gd name="connsiteX3" fmla="*/ 0 w 2492758"/>
              <a:gd name="connsiteY3" fmla="*/ 2497971 h 2497971"/>
              <a:gd name="connsiteX4" fmla="*/ 0 w 2492758"/>
              <a:gd name="connsiteY4" fmla="*/ 0 h 2497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2758" h="2497971">
                <a:moveTo>
                  <a:pt x="0" y="0"/>
                </a:moveTo>
                <a:lnTo>
                  <a:pt x="2492758" y="0"/>
                </a:lnTo>
                <a:lnTo>
                  <a:pt x="2492758" y="2497971"/>
                </a:lnTo>
                <a:lnTo>
                  <a:pt x="0" y="249797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0880" tIns="0" rIns="0" bIns="0" numCol="1" spcCol="1270" anchor="t" anchorCtr="0">
            <a:noAutofit/>
          </a:bodyPr>
          <a:lstStyle/>
          <a:p>
            <a:pPr defTabSz="1066800">
              <a:lnSpc>
                <a:spcPct val="110000"/>
              </a:lnSpc>
              <a:spcBef>
                <a:spcPct val="0"/>
              </a:spcBef>
            </a:pPr>
            <a:r>
              <a:rPr lang="sl-SI" sz="1400" b="1" dirty="0">
                <a:solidFill>
                  <a:schemeClr val="bg1">
                    <a:lumMod val="65000"/>
                  </a:schemeClr>
                </a:solidFill>
              </a:rPr>
              <a:t>Prvi projekt</a:t>
            </a:r>
          </a:p>
          <a:p>
            <a:pPr defTabSz="1066800">
              <a:lnSpc>
                <a:spcPct val="110000"/>
              </a:lnSpc>
              <a:spcBef>
                <a:spcPct val="0"/>
              </a:spcBef>
              <a:spcAft>
                <a:spcPts val="600"/>
              </a:spcAft>
            </a:pPr>
            <a:r>
              <a:rPr lang="sl-SI" sz="1400" b="1" dirty="0">
                <a:solidFill>
                  <a:schemeClr val="bg1">
                    <a:lumMod val="65000"/>
                  </a:schemeClr>
                </a:solidFill>
              </a:rPr>
              <a:t>(Projekt e-ARH.si: OPRR)</a:t>
            </a:r>
          </a:p>
          <a:p>
            <a:pPr defTabSz="1066800">
              <a:lnSpc>
                <a:spcPct val="90000"/>
              </a:lnSpc>
              <a:spcBef>
                <a:spcPct val="0"/>
              </a:spcBef>
              <a:spcAft>
                <a:spcPct val="35000"/>
              </a:spcAft>
            </a:pPr>
            <a:endParaRPr lang="sl-SI" sz="1200" b="1" dirty="0">
              <a:solidFill>
                <a:schemeClr val="bg1">
                  <a:lumMod val="65000"/>
                </a:schemeClr>
              </a:solidFill>
            </a:endParaRPr>
          </a:p>
        </p:txBody>
      </p:sp>
      <p:grpSp>
        <p:nvGrpSpPr>
          <p:cNvPr id="58" name="Skupina 57">
            <a:extLst>
              <a:ext uri="{FF2B5EF4-FFF2-40B4-BE49-F238E27FC236}">
                <a16:creationId xmlns:a16="http://schemas.microsoft.com/office/drawing/2014/main" id="{E49BAF36-866E-5336-B751-2D97FE0BB75E}"/>
              </a:ext>
            </a:extLst>
          </p:cNvPr>
          <p:cNvGrpSpPr/>
          <p:nvPr/>
        </p:nvGrpSpPr>
        <p:grpSpPr>
          <a:xfrm>
            <a:off x="2082976" y="3541142"/>
            <a:ext cx="283818" cy="914399"/>
            <a:chOff x="1548868" y="5158597"/>
            <a:chExt cx="283818" cy="914399"/>
          </a:xfrm>
          <a:solidFill>
            <a:schemeClr val="bg1">
              <a:lumMod val="75000"/>
            </a:schemeClr>
          </a:solidFill>
        </p:grpSpPr>
        <p:cxnSp>
          <p:nvCxnSpPr>
            <p:cNvPr id="59" name="Raven povezovalnik 58">
              <a:extLst>
                <a:ext uri="{FF2B5EF4-FFF2-40B4-BE49-F238E27FC236}">
                  <a16:creationId xmlns:a16="http://schemas.microsoft.com/office/drawing/2014/main" id="{802D423E-CC8A-E581-7038-250C35937A67}"/>
                </a:ext>
              </a:extLst>
            </p:cNvPr>
            <p:cNvCxnSpPr/>
            <p:nvPr/>
          </p:nvCxnSpPr>
          <p:spPr>
            <a:xfrm>
              <a:off x="1690777" y="5434642"/>
              <a:ext cx="0" cy="638354"/>
            </a:xfrm>
            <a:prstGeom prst="line">
              <a:avLst/>
            </a:prstGeom>
            <a:grpFill/>
            <a:ln w="190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60" name="Elipsa 59">
              <a:extLst>
                <a:ext uri="{FF2B5EF4-FFF2-40B4-BE49-F238E27FC236}">
                  <a16:creationId xmlns:a16="http://schemas.microsoft.com/office/drawing/2014/main" id="{C75DC607-DA48-6D2B-E599-8E8C351F7ED0}"/>
                </a:ext>
              </a:extLst>
            </p:cNvPr>
            <p:cNvSpPr/>
            <p:nvPr/>
          </p:nvSpPr>
          <p:spPr>
            <a:xfrm>
              <a:off x="1548868" y="5158597"/>
              <a:ext cx="283818" cy="276045"/>
            </a:xfrm>
            <a:prstGeom prst="ellipse">
              <a:avLst/>
            </a:prstGeom>
            <a:grp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solidFill>
                  <a:schemeClr val="bg1">
                    <a:lumMod val="65000"/>
                  </a:schemeClr>
                </a:solidFill>
              </a:endParaRPr>
            </a:p>
          </p:txBody>
        </p:sp>
      </p:grpSp>
      <p:pic>
        <p:nvPicPr>
          <p:cNvPr id="5" name="Slika 4">
            <a:extLst>
              <a:ext uri="{FF2B5EF4-FFF2-40B4-BE49-F238E27FC236}">
                <a16:creationId xmlns:a16="http://schemas.microsoft.com/office/drawing/2014/main" id="{A623B909-1A39-8520-8FD1-F83EFC08604D}"/>
              </a:ext>
            </a:extLst>
          </p:cNvPr>
          <p:cNvPicPr>
            <a:picLocks noChangeAspect="1"/>
          </p:cNvPicPr>
          <p:nvPr/>
        </p:nvPicPr>
        <p:blipFill>
          <a:blip r:embed="rId5">
            <a:duotone>
              <a:schemeClr val="bg2">
                <a:shade val="45000"/>
                <a:satMod val="135000"/>
              </a:schemeClr>
              <a:prstClr val="white"/>
            </a:duotone>
          </a:blip>
          <a:srcRect l="11601" t="50000" r="12587"/>
          <a:stretch/>
        </p:blipFill>
        <p:spPr>
          <a:xfrm>
            <a:off x="67300" y="2597332"/>
            <a:ext cx="2015676" cy="583910"/>
          </a:xfrm>
          <a:prstGeom prst="rect">
            <a:avLst/>
          </a:prstGeom>
        </p:spPr>
      </p:pic>
      <p:sp>
        <p:nvSpPr>
          <p:cNvPr id="6" name="Puščica: gor 5">
            <a:extLst>
              <a:ext uri="{FF2B5EF4-FFF2-40B4-BE49-F238E27FC236}">
                <a16:creationId xmlns:a16="http://schemas.microsoft.com/office/drawing/2014/main" id="{ACD63CB1-5366-FB01-A56C-E6F86CD8FD34}"/>
              </a:ext>
            </a:extLst>
          </p:cNvPr>
          <p:cNvSpPr/>
          <p:nvPr/>
        </p:nvSpPr>
        <p:spPr>
          <a:xfrm flipH="1">
            <a:off x="228592" y="3212533"/>
            <a:ext cx="152799" cy="1230703"/>
          </a:xfrm>
          <a:prstGeom prst="upArrow">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dirty="0">
              <a:solidFill>
                <a:schemeClr val="bg1">
                  <a:lumMod val="65000"/>
                </a:schemeClr>
              </a:solidFill>
            </a:endParaRPr>
          </a:p>
        </p:txBody>
      </p:sp>
      <p:grpSp>
        <p:nvGrpSpPr>
          <p:cNvPr id="8" name="Skupina 7">
            <a:extLst>
              <a:ext uri="{FF2B5EF4-FFF2-40B4-BE49-F238E27FC236}">
                <a16:creationId xmlns:a16="http://schemas.microsoft.com/office/drawing/2014/main" id="{FAA5AA94-655B-8AAC-AFEE-F6DDFC574274}"/>
              </a:ext>
            </a:extLst>
          </p:cNvPr>
          <p:cNvGrpSpPr/>
          <p:nvPr/>
        </p:nvGrpSpPr>
        <p:grpSpPr>
          <a:xfrm>
            <a:off x="10267053" y="3516133"/>
            <a:ext cx="1963999" cy="2678257"/>
            <a:chOff x="10386046" y="3502208"/>
            <a:chExt cx="1963999" cy="2678257"/>
          </a:xfrm>
        </p:grpSpPr>
        <p:grpSp>
          <p:nvGrpSpPr>
            <p:cNvPr id="9" name="Skupina 8">
              <a:extLst>
                <a:ext uri="{FF2B5EF4-FFF2-40B4-BE49-F238E27FC236}">
                  <a16:creationId xmlns:a16="http://schemas.microsoft.com/office/drawing/2014/main" id="{DAC23169-A4D3-1BBD-5EFC-994F4B8E7EA5}"/>
                </a:ext>
              </a:extLst>
            </p:cNvPr>
            <p:cNvGrpSpPr/>
            <p:nvPr/>
          </p:nvGrpSpPr>
          <p:grpSpPr>
            <a:xfrm>
              <a:off x="10386046" y="4459626"/>
              <a:ext cx="1963999" cy="1720839"/>
              <a:chOff x="9964953" y="3166506"/>
              <a:chExt cx="1963999" cy="1720839"/>
            </a:xfrm>
          </p:grpSpPr>
          <p:sp>
            <p:nvSpPr>
              <p:cNvPr id="19" name="TextBox 91">
                <a:extLst>
                  <a:ext uri="{FF2B5EF4-FFF2-40B4-BE49-F238E27FC236}">
                    <a16:creationId xmlns:a16="http://schemas.microsoft.com/office/drawing/2014/main" id="{84E50C08-CCFE-A9CF-D725-7AA782ED5D5A}"/>
                  </a:ext>
                </a:extLst>
              </p:cNvPr>
              <p:cNvSpPr txBox="1"/>
              <p:nvPr/>
            </p:nvSpPr>
            <p:spPr>
              <a:xfrm>
                <a:off x="10081354" y="3166506"/>
                <a:ext cx="1739856" cy="315807"/>
              </a:xfrm>
              <a:prstGeom prst="rect">
                <a:avLst/>
              </a:prstGeom>
              <a:solidFill>
                <a:schemeClr val="bg1"/>
              </a:solidFill>
            </p:spPr>
            <p:txBody>
              <a:bodyPr wrap="square" rtlCol="0">
                <a:spAutoFit/>
              </a:bodyPr>
              <a:lstStyle/>
              <a:p>
                <a:endParaRPr lang="en-IN" sz="1600" b="1" dirty="0">
                  <a:solidFill>
                    <a:srgbClr val="00B050"/>
                  </a:solidFill>
                  <a:cs typeface="Arial" panose="020B0604020202020204" pitchFamily="34" charset="0"/>
                </a:endParaRPr>
              </a:p>
            </p:txBody>
          </p:sp>
          <p:sp>
            <p:nvSpPr>
              <p:cNvPr id="21" name="Pravokotnik 20">
                <a:extLst>
                  <a:ext uri="{FF2B5EF4-FFF2-40B4-BE49-F238E27FC236}">
                    <a16:creationId xmlns:a16="http://schemas.microsoft.com/office/drawing/2014/main" id="{B25AEB8A-AD9D-0674-1A6A-3B4E6FA29FD3}"/>
                  </a:ext>
                </a:extLst>
              </p:cNvPr>
              <p:cNvSpPr/>
              <p:nvPr/>
            </p:nvSpPr>
            <p:spPr>
              <a:xfrm>
                <a:off x="9964953" y="3800376"/>
                <a:ext cx="1963999" cy="317459"/>
              </a:xfrm>
              <a:prstGeom prst="rect">
                <a:avLst/>
              </a:prstGeom>
              <a:solidFill>
                <a:schemeClr val="bg1"/>
              </a:solidFill>
            </p:spPr>
            <p:txBody>
              <a:bodyPr wrap="none">
                <a:spAutoFit/>
              </a:bodyPr>
              <a:lstStyle/>
              <a:p>
                <a:pPr defTabSz="1066800">
                  <a:lnSpc>
                    <a:spcPct val="110000"/>
                  </a:lnSpc>
                  <a:spcBef>
                    <a:spcPct val="0"/>
                  </a:spcBef>
                  <a:spcAft>
                    <a:spcPts val="600"/>
                  </a:spcAft>
                </a:pPr>
                <a:r>
                  <a:rPr lang="sl-SI" sz="1400" b="1" dirty="0">
                    <a:solidFill>
                      <a:srgbClr val="00B050"/>
                    </a:solidFill>
                    <a:cs typeface="Arial" panose="020B0604020202020204" pitchFamily="34" charset="0"/>
                  </a:rPr>
                  <a:t>(Projekt e-ARH.si: NOO)</a:t>
                </a:r>
              </a:p>
            </p:txBody>
          </p:sp>
          <p:pic>
            <p:nvPicPr>
              <p:cNvPr id="22" name="Slika 21" descr="Slika, ki vsebuje besede pisava, grafika, grafično oblikovanje, besedilo&#10;&#10;Vsebina, ustvarjena z umetno inteligenco, morda ni pravilna.">
                <a:extLst>
                  <a:ext uri="{FF2B5EF4-FFF2-40B4-BE49-F238E27FC236}">
                    <a16:creationId xmlns:a16="http://schemas.microsoft.com/office/drawing/2014/main" id="{CCA0A022-1AC7-78D1-8FFA-5DBDABCBDE7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391839" y="4674620"/>
                <a:ext cx="1106805" cy="212725"/>
              </a:xfrm>
              <a:prstGeom prst="rect">
                <a:avLst/>
              </a:prstGeom>
              <a:noFill/>
              <a:ln>
                <a:noFill/>
              </a:ln>
            </p:spPr>
          </p:pic>
          <p:pic>
            <p:nvPicPr>
              <p:cNvPr id="23" name="Slika 22" descr="Slika, ki vsebuje besede pisava, posnetek zaslona, električno modra, besedilo&#10;&#10;Vsebina, ustvarjena z umetno inteligenco, morda ni pravilna.">
                <a:extLst>
                  <a:ext uri="{FF2B5EF4-FFF2-40B4-BE49-F238E27FC236}">
                    <a16:creationId xmlns:a16="http://schemas.microsoft.com/office/drawing/2014/main" id="{985C8579-8675-60C2-DF05-7D71AB06282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381282" y="4226299"/>
                <a:ext cx="1252220" cy="374650"/>
              </a:xfrm>
              <a:prstGeom prst="rect">
                <a:avLst/>
              </a:prstGeom>
              <a:noFill/>
              <a:ln>
                <a:noFill/>
              </a:ln>
            </p:spPr>
          </p:pic>
        </p:grpSp>
        <p:grpSp>
          <p:nvGrpSpPr>
            <p:cNvPr id="10" name="Skupina 9">
              <a:extLst>
                <a:ext uri="{FF2B5EF4-FFF2-40B4-BE49-F238E27FC236}">
                  <a16:creationId xmlns:a16="http://schemas.microsoft.com/office/drawing/2014/main" id="{2E0F9EB4-10D1-79D5-9568-A6747D90F452}"/>
                </a:ext>
              </a:extLst>
            </p:cNvPr>
            <p:cNvGrpSpPr/>
            <p:nvPr/>
          </p:nvGrpSpPr>
          <p:grpSpPr>
            <a:xfrm>
              <a:off x="10882839" y="3502208"/>
              <a:ext cx="283818" cy="957418"/>
              <a:chOff x="1269890" y="5142731"/>
              <a:chExt cx="283818" cy="957418"/>
            </a:xfrm>
            <a:solidFill>
              <a:srgbClr val="FFC000"/>
            </a:solidFill>
          </p:grpSpPr>
          <p:cxnSp>
            <p:nvCxnSpPr>
              <p:cNvPr id="16" name="Raven povezovalnik 15">
                <a:extLst>
                  <a:ext uri="{FF2B5EF4-FFF2-40B4-BE49-F238E27FC236}">
                    <a16:creationId xmlns:a16="http://schemas.microsoft.com/office/drawing/2014/main" id="{DA015601-B40C-DC92-8DF6-36421EBA47D1}"/>
                  </a:ext>
                </a:extLst>
              </p:cNvPr>
              <p:cNvCxnSpPr>
                <a:cxnSpLocks/>
              </p:cNvCxnSpPr>
              <p:nvPr/>
            </p:nvCxnSpPr>
            <p:spPr>
              <a:xfrm>
                <a:off x="1423318" y="5433611"/>
                <a:ext cx="0" cy="666538"/>
              </a:xfrm>
              <a:prstGeom prst="line">
                <a:avLst/>
              </a:prstGeom>
              <a:grpFill/>
              <a:ln w="19050"/>
            </p:spPr>
            <p:style>
              <a:lnRef idx="2">
                <a:schemeClr val="accent1"/>
              </a:lnRef>
              <a:fillRef idx="0">
                <a:schemeClr val="accent1"/>
              </a:fillRef>
              <a:effectRef idx="1">
                <a:schemeClr val="accent1"/>
              </a:effectRef>
              <a:fontRef idx="minor">
                <a:schemeClr val="tx1"/>
              </a:fontRef>
            </p:style>
          </p:cxnSp>
          <p:sp>
            <p:nvSpPr>
              <p:cNvPr id="17" name="Elipsa 16">
                <a:extLst>
                  <a:ext uri="{FF2B5EF4-FFF2-40B4-BE49-F238E27FC236}">
                    <a16:creationId xmlns:a16="http://schemas.microsoft.com/office/drawing/2014/main" id="{DA62C487-5D86-5236-8872-ABFFC394E696}"/>
                  </a:ext>
                </a:extLst>
              </p:cNvPr>
              <p:cNvSpPr/>
              <p:nvPr/>
            </p:nvSpPr>
            <p:spPr>
              <a:xfrm>
                <a:off x="1269890" y="5142731"/>
                <a:ext cx="283818" cy="276045"/>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grpSp>
        <p:sp>
          <p:nvSpPr>
            <p:cNvPr id="12" name="TextBox 91">
              <a:extLst>
                <a:ext uri="{FF2B5EF4-FFF2-40B4-BE49-F238E27FC236}">
                  <a16:creationId xmlns:a16="http://schemas.microsoft.com/office/drawing/2014/main" id="{EC40057F-9861-E794-40E5-EDDA8D3C53D6}"/>
                </a:ext>
              </a:extLst>
            </p:cNvPr>
            <p:cNvSpPr txBox="1"/>
            <p:nvPr/>
          </p:nvSpPr>
          <p:spPr>
            <a:xfrm>
              <a:off x="10680395" y="4849852"/>
              <a:ext cx="1284915" cy="305117"/>
            </a:xfrm>
            <a:prstGeom prst="rect">
              <a:avLst/>
            </a:prstGeom>
            <a:noFill/>
          </p:spPr>
          <p:txBody>
            <a:bodyPr wrap="square" rtlCol="0">
              <a:spAutoFit/>
            </a:bodyPr>
            <a:lstStyle/>
            <a:p>
              <a:r>
                <a:rPr lang="sl-SI" sz="1400" b="1" dirty="0">
                  <a:solidFill>
                    <a:srgbClr val="00B050"/>
                  </a:solidFill>
                  <a:cs typeface="Arial" panose="020B0604020202020204" pitchFamily="34" charset="0"/>
                </a:rPr>
                <a:t>Tretji projekt </a:t>
              </a:r>
              <a:endParaRPr lang="en-IN" sz="1400" b="1" dirty="0">
                <a:solidFill>
                  <a:srgbClr val="00B050"/>
                </a:solidFill>
                <a:cs typeface="Arial" panose="020B0604020202020204" pitchFamily="34" charset="0"/>
              </a:endParaRPr>
            </a:p>
          </p:txBody>
        </p:sp>
      </p:grpSp>
      <p:sp>
        <p:nvSpPr>
          <p:cNvPr id="13" name="PoljeZBesedilom 12">
            <a:extLst>
              <a:ext uri="{FF2B5EF4-FFF2-40B4-BE49-F238E27FC236}">
                <a16:creationId xmlns:a16="http://schemas.microsoft.com/office/drawing/2014/main" id="{6272D193-97C8-197B-2CE1-F7090749E161}"/>
              </a:ext>
            </a:extLst>
          </p:cNvPr>
          <p:cNvSpPr txBox="1"/>
          <p:nvPr/>
        </p:nvSpPr>
        <p:spPr>
          <a:xfrm>
            <a:off x="690411" y="4485930"/>
            <a:ext cx="11346385" cy="369332"/>
          </a:xfrm>
          <a:prstGeom prst="rect">
            <a:avLst/>
          </a:prstGeom>
          <a:noFill/>
          <a:ln>
            <a:solidFill>
              <a:schemeClr val="accent1">
                <a:lumMod val="40000"/>
                <a:lumOff val="60000"/>
              </a:schemeClr>
            </a:solidFill>
          </a:ln>
        </p:spPr>
        <p:txBody>
          <a:bodyPr wrap="square">
            <a:spAutoFit/>
          </a:bodyPr>
          <a:lstStyle/>
          <a:p>
            <a:r>
              <a:rPr lang="sl-SI" sz="1800" b="1" dirty="0">
                <a:solidFill>
                  <a:schemeClr val="bg1">
                    <a:lumMod val="65000"/>
                  </a:schemeClr>
                </a:solidFill>
              </a:rPr>
              <a:t>2006          </a:t>
            </a:r>
            <a:r>
              <a:rPr lang="sl-SI" b="1" dirty="0">
                <a:solidFill>
                  <a:schemeClr val="bg1">
                    <a:lumMod val="65000"/>
                  </a:schemeClr>
                </a:solidFill>
              </a:rPr>
              <a:t>2007/2008            2009                 2010             2013-2015               2016          </a:t>
            </a:r>
            <a:r>
              <a:rPr lang="en-IN" b="1" dirty="0">
                <a:solidFill>
                  <a:schemeClr val="bg1">
                    <a:lumMod val="65000"/>
                  </a:schemeClr>
                </a:solidFill>
                <a:cs typeface="Arial" panose="020B0604020202020204" pitchFamily="34" charset="0"/>
              </a:rPr>
              <a:t>201</a:t>
            </a:r>
            <a:r>
              <a:rPr lang="sl-SI" b="1" dirty="0">
                <a:solidFill>
                  <a:schemeClr val="bg1">
                    <a:lumMod val="65000"/>
                  </a:schemeClr>
                </a:solidFill>
                <a:cs typeface="Arial" panose="020B0604020202020204" pitchFamily="34" charset="0"/>
              </a:rPr>
              <a:t>6 – 2021          </a:t>
            </a:r>
            <a:r>
              <a:rPr lang="en-IN" b="1" dirty="0">
                <a:solidFill>
                  <a:srgbClr val="00B050"/>
                </a:solidFill>
                <a:cs typeface="Arial" panose="020B0604020202020204" pitchFamily="34" charset="0"/>
              </a:rPr>
              <a:t>201</a:t>
            </a:r>
            <a:r>
              <a:rPr lang="sl-SI" b="1" dirty="0">
                <a:solidFill>
                  <a:srgbClr val="00B050"/>
                </a:solidFill>
                <a:cs typeface="Arial" panose="020B0604020202020204" pitchFamily="34" charset="0"/>
              </a:rPr>
              <a:t>6 – 2022/26</a:t>
            </a:r>
            <a:r>
              <a:rPr lang="sl-SI" b="1" dirty="0">
                <a:solidFill>
                  <a:schemeClr val="bg1">
                    <a:lumMod val="65000"/>
                  </a:schemeClr>
                </a:solidFill>
                <a:cs typeface="Arial" panose="020B0604020202020204" pitchFamily="34" charset="0"/>
              </a:rPr>
              <a:t>                                                                                                                                                                                                                                       </a:t>
            </a:r>
            <a:endParaRPr lang="sl-SI" dirty="0">
              <a:solidFill>
                <a:schemeClr val="bg1">
                  <a:lumMod val="65000"/>
                </a:schemeClr>
              </a:solidFill>
            </a:endParaRPr>
          </a:p>
        </p:txBody>
      </p:sp>
      <p:sp>
        <p:nvSpPr>
          <p:cNvPr id="27" name="PoljeZBesedilom 26">
            <a:extLst>
              <a:ext uri="{FF2B5EF4-FFF2-40B4-BE49-F238E27FC236}">
                <a16:creationId xmlns:a16="http://schemas.microsoft.com/office/drawing/2014/main" id="{B9B66B2A-7FEB-4D9D-0DB6-24A83545B127}"/>
              </a:ext>
            </a:extLst>
          </p:cNvPr>
          <p:cNvSpPr txBox="1"/>
          <p:nvPr/>
        </p:nvSpPr>
        <p:spPr>
          <a:xfrm>
            <a:off x="897147" y="1987335"/>
            <a:ext cx="10102319" cy="338554"/>
          </a:xfrm>
          <a:prstGeom prst="rect">
            <a:avLst/>
          </a:prstGeom>
          <a:noFill/>
        </p:spPr>
        <p:txBody>
          <a:bodyPr wrap="square">
            <a:spAutoFit/>
          </a:bodyPr>
          <a:lstStyle/>
          <a:p>
            <a:r>
              <a:rPr lang="sl-SI" sz="1600" dirty="0">
                <a:solidFill>
                  <a:schemeClr val="accent1">
                    <a:lumMod val="75000"/>
                  </a:schemeClr>
                </a:solidFill>
              </a:rPr>
              <a:t>Trenutno smo v 3. projektu e-ARH.si (2022–2026) –&gt; </a:t>
            </a:r>
            <a:r>
              <a:rPr lang="sv-SE" sz="1600" dirty="0">
                <a:solidFill>
                  <a:schemeClr val="accent1">
                    <a:lumMod val="75000"/>
                  </a:schemeClr>
                </a:solidFill>
              </a:rPr>
              <a:t>prehod iz e-arhiva v </a:t>
            </a:r>
            <a:r>
              <a:rPr lang="sv-SE" sz="1600" b="1" dirty="0">
                <a:solidFill>
                  <a:schemeClr val="accent1">
                    <a:lumMod val="75000"/>
                  </a:schemeClr>
                </a:solidFill>
              </a:rPr>
              <a:t>inteligentni arhiv</a:t>
            </a:r>
            <a:r>
              <a:rPr lang="sl-SI" sz="1600" b="1" dirty="0">
                <a:solidFill>
                  <a:schemeClr val="accent1">
                    <a:lumMod val="75000"/>
                  </a:schemeClr>
                </a:solidFill>
              </a:rPr>
              <a:t>.</a:t>
            </a:r>
          </a:p>
        </p:txBody>
      </p:sp>
      <p:sp>
        <p:nvSpPr>
          <p:cNvPr id="28" name="Pravokotnik 27">
            <a:extLst>
              <a:ext uri="{FF2B5EF4-FFF2-40B4-BE49-F238E27FC236}">
                <a16:creationId xmlns:a16="http://schemas.microsoft.com/office/drawing/2014/main" id="{57E5B5BE-71A5-605A-5262-6EE06F0C571D}"/>
              </a:ext>
            </a:extLst>
          </p:cNvPr>
          <p:cNvSpPr/>
          <p:nvPr/>
        </p:nvSpPr>
        <p:spPr>
          <a:xfrm>
            <a:off x="10059612" y="3181242"/>
            <a:ext cx="2091727" cy="3190715"/>
          </a:xfrm>
          <a:prstGeom prst="rect">
            <a:avLst/>
          </a:prstGeom>
          <a:solidFill>
            <a:schemeClr val="accent6">
              <a:lumMod val="20000"/>
              <a:lumOff val="80000"/>
              <a:alpha val="33000"/>
            </a:schemeClr>
          </a:solidFill>
          <a:ln w="38100">
            <a:solidFill>
              <a:srgbClr val="00CC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29" name="Označba mesta noge 28">
            <a:extLst>
              <a:ext uri="{FF2B5EF4-FFF2-40B4-BE49-F238E27FC236}">
                <a16:creationId xmlns:a16="http://schemas.microsoft.com/office/drawing/2014/main" id="{95160831-4D92-E8BD-5503-A6DE74724EC5}"/>
              </a:ext>
            </a:extLst>
          </p:cNvPr>
          <p:cNvSpPr>
            <a:spLocks noGrp="1"/>
          </p:cNvSpPr>
          <p:nvPr>
            <p:ph type="ftr" sz="quarter" idx="11"/>
          </p:nvPr>
        </p:nvSpPr>
        <p:spPr/>
        <p:txBody>
          <a:bodyPr/>
          <a:lstStyle/>
          <a:p>
            <a:endParaRPr lang="sl-SI" dirty="0"/>
          </a:p>
        </p:txBody>
      </p:sp>
      <p:sp>
        <p:nvSpPr>
          <p:cNvPr id="30" name="Označba mesta številke diapozitiva 29">
            <a:extLst>
              <a:ext uri="{FF2B5EF4-FFF2-40B4-BE49-F238E27FC236}">
                <a16:creationId xmlns:a16="http://schemas.microsoft.com/office/drawing/2014/main" id="{AB518F3B-904C-A17F-6E9C-973C9F182770}"/>
              </a:ext>
            </a:extLst>
          </p:cNvPr>
          <p:cNvSpPr>
            <a:spLocks noGrp="1"/>
          </p:cNvSpPr>
          <p:nvPr>
            <p:ph type="sldNum" sz="quarter" idx="12"/>
          </p:nvPr>
        </p:nvSpPr>
        <p:spPr/>
        <p:txBody>
          <a:bodyPr/>
          <a:lstStyle/>
          <a:p>
            <a:endParaRPr lang="sl-SI" dirty="0"/>
          </a:p>
        </p:txBody>
      </p:sp>
    </p:spTree>
    <p:extLst>
      <p:ext uri="{BB962C8B-B14F-4D97-AF65-F5344CB8AC3E}">
        <p14:creationId xmlns:p14="http://schemas.microsoft.com/office/powerpoint/2010/main" val="357081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500"/>
                                  </p:stCondLst>
                                  <p:childTnLst>
                                    <p:set>
                                      <p:cBhvr>
                                        <p:cTn id="6" dur="1" fill="hold">
                                          <p:stCondLst>
                                            <p:cond delay="0"/>
                                          </p:stCondLst>
                                        </p:cTn>
                                        <p:tgtEl>
                                          <p:spTgt spid="28"/>
                                        </p:tgtEl>
                                        <p:attrNameLst>
                                          <p:attrName>style.visibility</p:attrName>
                                        </p:attrNameLst>
                                      </p:cBhvr>
                                      <p:to>
                                        <p:strVal val="visible"/>
                                      </p:to>
                                    </p:set>
                                    <p:animEffect transition="in" filter="wheel(1)">
                                      <p:cBhvr>
                                        <p:cTn id="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duotone>
              <a:schemeClr val="accent1">
                <a:shade val="45000"/>
                <a:satMod val="135000"/>
              </a:schemeClr>
              <a:prstClr val="white"/>
            </a:duotone>
          </a:blip>
          <a:srcRect r="4211"/>
          <a:stretch/>
        </p:blipFill>
        <p:spPr>
          <a:xfrm>
            <a:off x="0" y="0"/>
            <a:ext cx="4379494" cy="6858000"/>
          </a:xfrm>
          <a:prstGeom prst="rect">
            <a:avLst/>
          </a:prstGeom>
        </p:spPr>
      </p:pic>
      <p:sp>
        <p:nvSpPr>
          <p:cNvPr id="17" name="Naslov 16">
            <a:extLst>
              <a:ext uri="{FF2B5EF4-FFF2-40B4-BE49-F238E27FC236}">
                <a16:creationId xmlns:a16="http://schemas.microsoft.com/office/drawing/2014/main" id="{3C1184C6-7E0D-0911-8D30-32929576EC9A}"/>
              </a:ext>
            </a:extLst>
          </p:cNvPr>
          <p:cNvSpPr>
            <a:spLocks noGrp="1"/>
          </p:cNvSpPr>
          <p:nvPr>
            <p:ph type="title"/>
          </p:nvPr>
        </p:nvSpPr>
        <p:spPr>
          <a:xfrm>
            <a:off x="4379495" y="942286"/>
            <a:ext cx="7812505" cy="650779"/>
          </a:xfrm>
        </p:spPr>
        <p:txBody>
          <a:bodyPr/>
          <a:lstStyle/>
          <a:p>
            <a:r>
              <a:rPr lang="sl-SI" sz="2400" dirty="0">
                <a:solidFill>
                  <a:schemeClr val="accent1">
                    <a:lumMod val="75000"/>
                  </a:schemeClr>
                </a:solidFill>
                <a:latin typeface="+mn-lt"/>
              </a:rPr>
              <a:t>3. projekt e-ARH.si (2022–2026): prehod v inteligentni arhiv</a:t>
            </a:r>
          </a:p>
        </p:txBody>
      </p:sp>
      <p:grpSp>
        <p:nvGrpSpPr>
          <p:cNvPr id="13" name="Skupina 12">
            <a:extLst>
              <a:ext uri="{FF2B5EF4-FFF2-40B4-BE49-F238E27FC236}">
                <a16:creationId xmlns:a16="http://schemas.microsoft.com/office/drawing/2014/main" id="{C13BB128-9D76-8204-1A1F-12A2A7E6E386}"/>
              </a:ext>
            </a:extLst>
          </p:cNvPr>
          <p:cNvGrpSpPr/>
          <p:nvPr/>
        </p:nvGrpSpPr>
        <p:grpSpPr>
          <a:xfrm>
            <a:off x="4816400" y="1840951"/>
            <a:ext cx="6297017" cy="1043483"/>
            <a:chOff x="5233492" y="1840951"/>
            <a:chExt cx="6297017" cy="1043483"/>
          </a:xfrm>
        </p:grpSpPr>
        <p:pic>
          <p:nvPicPr>
            <p:cNvPr id="5" name="Image 1" descr="preencoded.png"/>
            <p:cNvPicPr>
              <a:picLocks noChangeAspect="1"/>
            </p:cNvPicPr>
            <p:nvPr/>
          </p:nvPicPr>
          <p:blipFill>
            <a:blip r:embed="rId4"/>
            <a:stretch>
              <a:fillRect/>
            </a:stretch>
          </p:blipFill>
          <p:spPr>
            <a:xfrm>
              <a:off x="5233492" y="1840951"/>
              <a:ext cx="708819" cy="1043483"/>
            </a:xfrm>
            <a:prstGeom prst="rect">
              <a:avLst/>
            </a:prstGeom>
          </p:spPr>
        </p:pic>
        <p:sp>
          <p:nvSpPr>
            <p:cNvPr id="6" name="Text 2"/>
            <p:cNvSpPr/>
            <p:nvPr/>
          </p:nvSpPr>
          <p:spPr>
            <a:xfrm>
              <a:off x="6083994" y="1982635"/>
              <a:ext cx="1772047" cy="221456"/>
            </a:xfrm>
            <a:prstGeom prst="rect">
              <a:avLst/>
            </a:prstGeom>
            <a:noFill/>
            <a:ln/>
          </p:spPr>
          <p:txBody>
            <a:bodyPr wrap="none" lIns="0" tIns="0" rIns="0" bIns="0" rtlCol="0" anchor="t"/>
            <a:lstStyle/>
            <a:p>
              <a:pPr>
                <a:lnSpc>
                  <a:spcPts val="1708"/>
                </a:lnSpc>
              </a:pPr>
              <a:r>
                <a:rPr lang="en-US" sz="1600" b="1" dirty="0">
                  <a:solidFill>
                    <a:schemeClr val="accent1">
                      <a:lumMod val="50000"/>
                    </a:schemeClr>
                  </a:solidFill>
                  <a:ea typeface="Alexandria Medium" pitchFamily="34" charset="-122"/>
                  <a:cs typeface="Alexandria Medium" pitchFamily="34" charset="-120"/>
                </a:rPr>
                <a:t>Celovita integracija</a:t>
              </a:r>
              <a:endParaRPr lang="en-US" sz="1600" b="1" dirty="0">
                <a:solidFill>
                  <a:schemeClr val="accent1">
                    <a:lumMod val="50000"/>
                  </a:schemeClr>
                </a:solidFill>
              </a:endParaRPr>
            </a:p>
          </p:txBody>
        </p:sp>
        <p:sp>
          <p:nvSpPr>
            <p:cNvPr id="7" name="Text 3"/>
            <p:cNvSpPr/>
            <p:nvPr/>
          </p:nvSpPr>
          <p:spPr>
            <a:xfrm>
              <a:off x="6083995" y="2289122"/>
              <a:ext cx="5446514" cy="453628"/>
            </a:xfrm>
            <a:prstGeom prst="rect">
              <a:avLst/>
            </a:prstGeom>
            <a:noFill/>
            <a:ln/>
          </p:spPr>
          <p:txBody>
            <a:bodyPr wrap="square" lIns="0" tIns="0" rIns="0" bIns="0" rtlCol="0" anchor="t"/>
            <a:lstStyle/>
            <a:p>
              <a:pPr>
                <a:lnSpc>
                  <a:spcPts val="1750"/>
                </a:lnSpc>
              </a:pPr>
              <a:r>
                <a:rPr lang="sl-SI" sz="1600" dirty="0"/>
                <a:t>Povezovanje vseh arhivskih rešitev v enotno, sodobno in uporabniku prijazno platformo.</a:t>
              </a:r>
              <a:endParaRPr lang="en-US" sz="1600" dirty="0"/>
            </a:p>
          </p:txBody>
        </p:sp>
        <p:sp>
          <p:nvSpPr>
            <p:cNvPr id="18" name="PoljeZBesedilom 17">
              <a:extLst>
                <a:ext uri="{FF2B5EF4-FFF2-40B4-BE49-F238E27FC236}">
                  <a16:creationId xmlns:a16="http://schemas.microsoft.com/office/drawing/2014/main" id="{D0EE633A-34A9-ADEB-A18C-4050FA74BDB7}"/>
                </a:ext>
              </a:extLst>
            </p:cNvPr>
            <p:cNvSpPr txBox="1"/>
            <p:nvPr/>
          </p:nvSpPr>
          <p:spPr>
            <a:xfrm>
              <a:off x="5330485" y="2179759"/>
              <a:ext cx="547489" cy="400110"/>
            </a:xfrm>
            <a:prstGeom prst="rect">
              <a:avLst/>
            </a:prstGeom>
            <a:noFill/>
          </p:spPr>
          <p:txBody>
            <a:bodyPr wrap="square">
              <a:spAutoFit/>
            </a:bodyPr>
            <a:lstStyle/>
            <a:p>
              <a:r>
                <a:rPr lang="sl-SI" sz="2000" dirty="0"/>
                <a:t>🔗</a:t>
              </a:r>
            </a:p>
          </p:txBody>
        </p:sp>
      </p:grpSp>
      <p:grpSp>
        <p:nvGrpSpPr>
          <p:cNvPr id="15" name="Skupina 14">
            <a:extLst>
              <a:ext uri="{FF2B5EF4-FFF2-40B4-BE49-F238E27FC236}">
                <a16:creationId xmlns:a16="http://schemas.microsoft.com/office/drawing/2014/main" id="{598857C8-56D7-E78E-4CA4-D17404551575}"/>
              </a:ext>
            </a:extLst>
          </p:cNvPr>
          <p:cNvGrpSpPr/>
          <p:nvPr/>
        </p:nvGrpSpPr>
        <p:grpSpPr>
          <a:xfrm>
            <a:off x="4816400" y="2884434"/>
            <a:ext cx="6297017" cy="1043483"/>
            <a:chOff x="5233492" y="2884434"/>
            <a:chExt cx="6297017" cy="1043483"/>
          </a:xfrm>
        </p:grpSpPr>
        <p:pic>
          <p:nvPicPr>
            <p:cNvPr id="8" name="Image 2" descr="preencoded.png"/>
            <p:cNvPicPr>
              <a:picLocks noChangeAspect="1"/>
            </p:cNvPicPr>
            <p:nvPr/>
          </p:nvPicPr>
          <p:blipFill>
            <a:blip r:embed="rId5"/>
            <a:stretch>
              <a:fillRect/>
            </a:stretch>
          </p:blipFill>
          <p:spPr>
            <a:xfrm>
              <a:off x="5233492" y="2884434"/>
              <a:ext cx="708819" cy="1043483"/>
            </a:xfrm>
            <a:prstGeom prst="rect">
              <a:avLst/>
            </a:prstGeom>
          </p:spPr>
        </p:pic>
        <p:sp>
          <p:nvSpPr>
            <p:cNvPr id="9" name="Text 4"/>
            <p:cNvSpPr/>
            <p:nvPr/>
          </p:nvSpPr>
          <p:spPr>
            <a:xfrm>
              <a:off x="6083995" y="3026119"/>
              <a:ext cx="2073969" cy="221456"/>
            </a:xfrm>
            <a:prstGeom prst="rect">
              <a:avLst/>
            </a:prstGeom>
            <a:noFill/>
            <a:ln/>
          </p:spPr>
          <p:txBody>
            <a:bodyPr wrap="none" lIns="0" tIns="0" rIns="0" bIns="0" rtlCol="0" anchor="t"/>
            <a:lstStyle/>
            <a:p>
              <a:pPr>
                <a:lnSpc>
                  <a:spcPts val="1708"/>
                </a:lnSpc>
              </a:pPr>
              <a:r>
                <a:rPr lang="en-US" sz="1600" b="1" dirty="0">
                  <a:solidFill>
                    <a:schemeClr val="accent1">
                      <a:lumMod val="50000"/>
                    </a:schemeClr>
                  </a:solidFill>
                  <a:ea typeface="Alexandria Medium" pitchFamily="34" charset="-122"/>
                  <a:cs typeface="Alexandria Medium" pitchFamily="34" charset="-120"/>
                </a:rPr>
                <a:t>Tehnološke nadgradnje</a:t>
              </a:r>
              <a:endParaRPr lang="en-US" sz="1600" b="1" dirty="0">
                <a:solidFill>
                  <a:schemeClr val="accent1">
                    <a:lumMod val="50000"/>
                  </a:schemeClr>
                </a:solidFill>
              </a:endParaRPr>
            </a:p>
          </p:txBody>
        </p:sp>
        <p:sp>
          <p:nvSpPr>
            <p:cNvPr id="10" name="Text 5"/>
            <p:cNvSpPr/>
            <p:nvPr/>
          </p:nvSpPr>
          <p:spPr>
            <a:xfrm>
              <a:off x="6083995" y="3332606"/>
              <a:ext cx="5446514" cy="453628"/>
            </a:xfrm>
            <a:prstGeom prst="rect">
              <a:avLst/>
            </a:prstGeom>
            <a:noFill/>
            <a:ln/>
          </p:spPr>
          <p:txBody>
            <a:bodyPr wrap="square" lIns="0" tIns="0" rIns="0" bIns="0" rtlCol="0" anchor="t"/>
            <a:lstStyle/>
            <a:p>
              <a:pPr>
                <a:lnSpc>
                  <a:spcPts val="1750"/>
                </a:lnSpc>
              </a:pPr>
              <a:r>
                <a:rPr lang="sl-SI" sz="1600" dirty="0"/>
                <a:t>Uvajanje najnovejših tehnologij za boljše delovanje, večjo varnost in boljšo uporabniško izkušnjo</a:t>
              </a:r>
              <a:r>
                <a:rPr lang="en-US" sz="1600" dirty="0">
                  <a:solidFill>
                    <a:srgbClr val="5B6E8C"/>
                  </a:solidFill>
                  <a:ea typeface="Manrope" pitchFamily="34" charset="-122"/>
                  <a:cs typeface="Manrope" pitchFamily="34" charset="-120"/>
                </a:rPr>
                <a:t>.</a:t>
              </a:r>
              <a:endParaRPr lang="en-US" sz="1600" dirty="0"/>
            </a:p>
          </p:txBody>
        </p:sp>
        <p:sp>
          <p:nvSpPr>
            <p:cNvPr id="20" name="PoljeZBesedilom 19">
              <a:extLst>
                <a:ext uri="{FF2B5EF4-FFF2-40B4-BE49-F238E27FC236}">
                  <a16:creationId xmlns:a16="http://schemas.microsoft.com/office/drawing/2014/main" id="{6556A8B1-4212-97CA-E555-EE7ADD4DFAA4}"/>
                </a:ext>
              </a:extLst>
            </p:cNvPr>
            <p:cNvSpPr txBox="1"/>
            <p:nvPr/>
          </p:nvSpPr>
          <p:spPr>
            <a:xfrm>
              <a:off x="5339020" y="3227941"/>
              <a:ext cx="355046" cy="400110"/>
            </a:xfrm>
            <a:prstGeom prst="rect">
              <a:avLst/>
            </a:prstGeom>
            <a:noFill/>
          </p:spPr>
          <p:txBody>
            <a:bodyPr wrap="square">
              <a:spAutoFit/>
            </a:bodyPr>
            <a:lstStyle/>
            <a:p>
              <a:r>
                <a:rPr lang="sl-SI" sz="2000" dirty="0"/>
                <a:t>⚙️</a:t>
              </a:r>
            </a:p>
          </p:txBody>
        </p:sp>
      </p:grpSp>
      <p:grpSp>
        <p:nvGrpSpPr>
          <p:cNvPr id="19" name="Skupina 18">
            <a:extLst>
              <a:ext uri="{FF2B5EF4-FFF2-40B4-BE49-F238E27FC236}">
                <a16:creationId xmlns:a16="http://schemas.microsoft.com/office/drawing/2014/main" id="{A11D0D82-2654-5B66-D48F-E0842F319483}"/>
              </a:ext>
            </a:extLst>
          </p:cNvPr>
          <p:cNvGrpSpPr/>
          <p:nvPr/>
        </p:nvGrpSpPr>
        <p:grpSpPr>
          <a:xfrm>
            <a:off x="4816400" y="3927918"/>
            <a:ext cx="6857980" cy="1043482"/>
            <a:chOff x="5233492" y="3927918"/>
            <a:chExt cx="6857980" cy="1043482"/>
          </a:xfrm>
        </p:grpSpPr>
        <p:pic>
          <p:nvPicPr>
            <p:cNvPr id="11" name="Image 3" descr="preencoded.png"/>
            <p:cNvPicPr>
              <a:picLocks noChangeAspect="1"/>
            </p:cNvPicPr>
            <p:nvPr/>
          </p:nvPicPr>
          <p:blipFill>
            <a:blip r:embed="rId6"/>
            <a:stretch>
              <a:fillRect/>
            </a:stretch>
          </p:blipFill>
          <p:spPr>
            <a:xfrm>
              <a:off x="5233492" y="3927918"/>
              <a:ext cx="708819" cy="1043482"/>
            </a:xfrm>
            <a:prstGeom prst="rect">
              <a:avLst/>
            </a:prstGeom>
          </p:spPr>
        </p:pic>
        <p:sp>
          <p:nvSpPr>
            <p:cNvPr id="12" name="Text 6"/>
            <p:cNvSpPr/>
            <p:nvPr/>
          </p:nvSpPr>
          <p:spPr>
            <a:xfrm>
              <a:off x="6083994" y="4069603"/>
              <a:ext cx="1772047" cy="221456"/>
            </a:xfrm>
            <a:prstGeom prst="rect">
              <a:avLst/>
            </a:prstGeom>
            <a:noFill/>
            <a:ln/>
          </p:spPr>
          <p:txBody>
            <a:bodyPr wrap="none" lIns="0" tIns="0" rIns="0" bIns="0" rtlCol="0" anchor="t"/>
            <a:lstStyle/>
            <a:p>
              <a:pPr>
                <a:lnSpc>
                  <a:spcPts val="1708"/>
                </a:lnSpc>
              </a:pPr>
              <a:r>
                <a:rPr lang="en-US" sz="1600" b="1" dirty="0">
                  <a:solidFill>
                    <a:schemeClr val="accent1">
                      <a:lumMod val="50000"/>
                    </a:schemeClr>
                  </a:solidFill>
                  <a:ea typeface="Alexandria Medium" pitchFamily="34" charset="-122"/>
                  <a:cs typeface="Alexandria Medium" pitchFamily="34" charset="-120"/>
                </a:rPr>
                <a:t>Inovativne rešitve</a:t>
              </a:r>
              <a:endParaRPr lang="en-US" sz="1600" b="1" dirty="0">
                <a:solidFill>
                  <a:schemeClr val="accent1">
                    <a:lumMod val="50000"/>
                  </a:schemeClr>
                </a:solidFill>
              </a:endParaRPr>
            </a:p>
          </p:txBody>
        </p:sp>
        <p:sp>
          <p:nvSpPr>
            <p:cNvPr id="22" name="PoljeZBesedilom 21">
              <a:extLst>
                <a:ext uri="{FF2B5EF4-FFF2-40B4-BE49-F238E27FC236}">
                  <a16:creationId xmlns:a16="http://schemas.microsoft.com/office/drawing/2014/main" id="{DC355891-9276-F203-F736-8842A1E20AAF}"/>
                </a:ext>
              </a:extLst>
            </p:cNvPr>
            <p:cNvSpPr txBox="1"/>
            <p:nvPr/>
          </p:nvSpPr>
          <p:spPr>
            <a:xfrm>
              <a:off x="5995472" y="4280622"/>
              <a:ext cx="6096000" cy="584775"/>
            </a:xfrm>
            <a:prstGeom prst="rect">
              <a:avLst/>
            </a:prstGeom>
            <a:noFill/>
          </p:spPr>
          <p:txBody>
            <a:bodyPr wrap="square">
              <a:spAutoFit/>
            </a:bodyPr>
            <a:lstStyle/>
            <a:p>
              <a:r>
                <a:rPr lang="sl-SI" sz="1600" dirty="0"/>
                <a:t>Uporaba umetne inteligence, pametnih orodij in napredne analitike za podporo digitalnemu arhiviranju.</a:t>
              </a:r>
            </a:p>
          </p:txBody>
        </p:sp>
      </p:grpSp>
      <p:grpSp>
        <p:nvGrpSpPr>
          <p:cNvPr id="3" name="Skupina 2">
            <a:extLst>
              <a:ext uri="{FF2B5EF4-FFF2-40B4-BE49-F238E27FC236}">
                <a16:creationId xmlns:a16="http://schemas.microsoft.com/office/drawing/2014/main" id="{29C77004-E3E9-1724-E38D-E262B621F743}"/>
              </a:ext>
            </a:extLst>
          </p:cNvPr>
          <p:cNvGrpSpPr/>
          <p:nvPr/>
        </p:nvGrpSpPr>
        <p:grpSpPr>
          <a:xfrm>
            <a:off x="4981824" y="5024954"/>
            <a:ext cx="6830173" cy="1043482"/>
            <a:chOff x="5233492" y="5321201"/>
            <a:chExt cx="6297018" cy="1043482"/>
          </a:xfrm>
          <a:solidFill>
            <a:schemeClr val="accent4">
              <a:lumMod val="20000"/>
              <a:lumOff val="80000"/>
            </a:schemeClr>
          </a:solidFill>
        </p:grpSpPr>
        <p:sp>
          <p:nvSpPr>
            <p:cNvPr id="14" name="Shape 8"/>
            <p:cNvSpPr/>
            <p:nvPr/>
          </p:nvSpPr>
          <p:spPr>
            <a:xfrm>
              <a:off x="5233492" y="5321201"/>
              <a:ext cx="6297018" cy="1043482"/>
            </a:xfrm>
            <a:prstGeom prst="roundRect">
              <a:avLst>
                <a:gd name="adj" fmla="val 25649"/>
              </a:avLst>
            </a:prstGeom>
            <a:grpFill/>
            <a:ln>
              <a:solidFill>
                <a:schemeClr val="accent5"/>
              </a:solidFill>
            </a:ln>
          </p:spPr>
          <p:txBody>
            <a:bodyPr/>
            <a:lstStyle/>
            <a:p>
              <a:endParaRPr lang="en-GB" sz="1400"/>
            </a:p>
          </p:txBody>
        </p:sp>
        <p:sp>
          <p:nvSpPr>
            <p:cNvPr id="16" name="Text 9"/>
            <p:cNvSpPr/>
            <p:nvPr/>
          </p:nvSpPr>
          <p:spPr>
            <a:xfrm>
              <a:off x="5877974" y="5525862"/>
              <a:ext cx="5652535" cy="374725"/>
            </a:xfrm>
            <a:prstGeom prst="rect">
              <a:avLst/>
            </a:prstGeom>
            <a:grpFill/>
            <a:ln>
              <a:noFill/>
            </a:ln>
          </p:spPr>
          <p:txBody>
            <a:bodyPr wrap="square" lIns="0" tIns="0" rIns="0" bIns="0" rtlCol="0" anchor="t"/>
            <a:lstStyle/>
            <a:p>
              <a:pPr>
                <a:lnSpc>
                  <a:spcPts val="1750"/>
                </a:lnSpc>
              </a:pPr>
              <a:r>
                <a:rPr lang="sl-SI" sz="1600" b="1" dirty="0">
                  <a:solidFill>
                    <a:srgbClr val="000000"/>
                  </a:solidFill>
                  <a:ea typeface="Manrope" pitchFamily="34" charset="-122"/>
                  <a:cs typeface="Manrope" pitchFamily="34" charset="-120"/>
                </a:rPr>
                <a:t>Vizija: Do junija 2026 vzpostaviti referenčni model digitalne arhivske infrastrukture ter Slovenijo uvrstiti med najnaprednejše države na področju inteligentnega arhiviranja</a:t>
              </a:r>
              <a:r>
                <a:rPr lang="sl-SI" sz="1600" b="1" dirty="0"/>
                <a:t>.</a:t>
              </a:r>
              <a:endParaRPr lang="en-US" sz="1600" b="1" dirty="0">
                <a:solidFill>
                  <a:srgbClr val="000000"/>
                </a:solidFill>
                <a:ea typeface="Manrope" pitchFamily="34" charset="-122"/>
              </a:endParaRPr>
            </a:p>
          </p:txBody>
        </p:sp>
        <p:sp>
          <p:nvSpPr>
            <p:cNvPr id="23" name="PoljeZBesedilom 22">
              <a:extLst>
                <a:ext uri="{FF2B5EF4-FFF2-40B4-BE49-F238E27FC236}">
                  <a16:creationId xmlns:a16="http://schemas.microsoft.com/office/drawing/2014/main" id="{CBAC70ED-7983-0DC3-A983-610D80EA6677}"/>
                </a:ext>
              </a:extLst>
            </p:cNvPr>
            <p:cNvSpPr txBox="1"/>
            <p:nvPr/>
          </p:nvSpPr>
          <p:spPr>
            <a:xfrm>
              <a:off x="5274043" y="5446960"/>
              <a:ext cx="485002" cy="369332"/>
            </a:xfrm>
            <a:prstGeom prst="rect">
              <a:avLst/>
            </a:prstGeom>
            <a:grpFill/>
            <a:ln>
              <a:noFill/>
            </a:ln>
          </p:spPr>
          <p:txBody>
            <a:bodyPr wrap="square">
              <a:spAutoFit/>
            </a:bodyPr>
            <a:lstStyle/>
            <a:p>
              <a:r>
                <a:rPr lang="sl-SI" dirty="0"/>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11E1B-9CE3-3ACF-61A4-1BAD169C5874}"/>
            </a:ext>
          </a:extLst>
        </p:cNvPr>
        <p:cNvGrpSpPr/>
        <p:nvPr/>
      </p:nvGrpSpPr>
      <p:grpSpPr>
        <a:xfrm>
          <a:off x="0" y="0"/>
          <a:ext cx="0" cy="0"/>
          <a:chOff x="0" y="0"/>
          <a:chExt cx="0" cy="0"/>
        </a:xfrm>
      </p:grpSpPr>
      <p:sp>
        <p:nvSpPr>
          <p:cNvPr id="22" name="Naslov 21">
            <a:extLst>
              <a:ext uri="{FF2B5EF4-FFF2-40B4-BE49-F238E27FC236}">
                <a16:creationId xmlns:a16="http://schemas.microsoft.com/office/drawing/2014/main" id="{B94D66D6-82D7-E36D-1AE6-BF70F7FF307A}"/>
              </a:ext>
            </a:extLst>
          </p:cNvPr>
          <p:cNvSpPr>
            <a:spLocks noGrp="1"/>
          </p:cNvSpPr>
          <p:nvPr>
            <p:ph type="title"/>
          </p:nvPr>
        </p:nvSpPr>
        <p:spPr>
          <a:xfrm>
            <a:off x="889000" y="1119198"/>
            <a:ext cx="10414000" cy="494381"/>
          </a:xfrm>
        </p:spPr>
        <p:txBody>
          <a:bodyPr/>
          <a:lstStyle/>
          <a:p>
            <a:r>
              <a:rPr lang="sl-SI" sz="2400" dirty="0">
                <a:latin typeface="+mn-lt"/>
              </a:rPr>
              <a:t>NACIONALNI ARHIVSKI EKOSISTEM e-ARH.si – </a:t>
            </a:r>
            <a:r>
              <a:rPr lang="en-US" sz="2400" dirty="0">
                <a:latin typeface="+mn-lt"/>
              </a:rPr>
              <a:t>PODLAGA ZA UI</a:t>
            </a:r>
            <a:endParaRPr lang="sl-SI" sz="2400" dirty="0">
              <a:latin typeface="+mn-lt"/>
            </a:endParaRPr>
          </a:p>
        </p:txBody>
      </p:sp>
      <p:pic>
        <p:nvPicPr>
          <p:cNvPr id="35" name="Picture 2" descr="Ustvarjena slika">
            <a:extLst>
              <a:ext uri="{FF2B5EF4-FFF2-40B4-BE49-F238E27FC236}">
                <a16:creationId xmlns:a16="http://schemas.microsoft.com/office/drawing/2014/main" id="{93946320-BD85-CEE0-33EB-BD71390C01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24" t="46513" r="8531" b="40264"/>
          <a:stretch/>
        </p:blipFill>
        <p:spPr bwMode="auto">
          <a:xfrm>
            <a:off x="867750" y="2890174"/>
            <a:ext cx="10480607" cy="924188"/>
          </a:xfrm>
          <a:prstGeom prst="rect">
            <a:avLst/>
          </a:prstGeom>
          <a:noFill/>
          <a:extLst>
            <a:ext uri="{909E8E84-426E-40DD-AFC4-6F175D3DCCD1}">
              <a14:hiddenFill xmlns:a14="http://schemas.microsoft.com/office/drawing/2010/main">
                <a:solidFill>
                  <a:srgbClr val="FFFFFF"/>
                </a:solidFill>
              </a14:hiddenFill>
            </a:ext>
          </a:extLst>
        </p:spPr>
      </p:pic>
      <p:sp>
        <p:nvSpPr>
          <p:cNvPr id="41" name="PoljeZBesedilom 40">
            <a:extLst>
              <a:ext uri="{FF2B5EF4-FFF2-40B4-BE49-F238E27FC236}">
                <a16:creationId xmlns:a16="http://schemas.microsoft.com/office/drawing/2014/main" id="{6BEEE923-2D1A-8CF5-5F9E-9FEE6E6BA787}"/>
              </a:ext>
            </a:extLst>
          </p:cNvPr>
          <p:cNvSpPr txBox="1"/>
          <p:nvPr/>
        </p:nvSpPr>
        <p:spPr>
          <a:xfrm>
            <a:off x="386487" y="3798414"/>
            <a:ext cx="2245894" cy="523220"/>
          </a:xfrm>
          <a:prstGeom prst="rect">
            <a:avLst/>
          </a:prstGeom>
          <a:noFill/>
        </p:spPr>
        <p:txBody>
          <a:bodyPr wrap="square">
            <a:spAutoFit/>
          </a:bodyPr>
          <a:lstStyle/>
          <a:p>
            <a:pPr algn="l"/>
            <a:r>
              <a:rPr lang="sl-SI" sz="1400" dirty="0"/>
              <a:t>Izbor gradiva z arhivsko vrednostjo.</a:t>
            </a:r>
          </a:p>
        </p:txBody>
      </p:sp>
      <p:sp>
        <p:nvSpPr>
          <p:cNvPr id="42" name="PoljeZBesedilom 41">
            <a:extLst>
              <a:ext uri="{FF2B5EF4-FFF2-40B4-BE49-F238E27FC236}">
                <a16:creationId xmlns:a16="http://schemas.microsoft.com/office/drawing/2014/main" id="{9C3150DB-B9B4-13BC-0853-987A3954DC24}"/>
              </a:ext>
            </a:extLst>
          </p:cNvPr>
          <p:cNvSpPr txBox="1"/>
          <p:nvPr/>
        </p:nvSpPr>
        <p:spPr>
          <a:xfrm>
            <a:off x="2584255" y="3803231"/>
            <a:ext cx="2438399" cy="523220"/>
          </a:xfrm>
          <a:prstGeom prst="rect">
            <a:avLst/>
          </a:prstGeom>
          <a:noFill/>
        </p:spPr>
        <p:txBody>
          <a:bodyPr wrap="square">
            <a:spAutoFit/>
          </a:bodyPr>
          <a:lstStyle/>
          <a:p>
            <a:r>
              <a:rPr lang="sl-SI" sz="1400" dirty="0"/>
              <a:t>Prevzem gradiva od ustvarjalcev.</a:t>
            </a:r>
          </a:p>
        </p:txBody>
      </p:sp>
      <p:grpSp>
        <p:nvGrpSpPr>
          <p:cNvPr id="9" name="Skupina 8">
            <a:extLst>
              <a:ext uri="{FF2B5EF4-FFF2-40B4-BE49-F238E27FC236}">
                <a16:creationId xmlns:a16="http://schemas.microsoft.com/office/drawing/2014/main" id="{82E6ED26-A2DE-9FB7-56B3-73450486CE24}"/>
              </a:ext>
            </a:extLst>
          </p:cNvPr>
          <p:cNvGrpSpPr/>
          <p:nvPr/>
        </p:nvGrpSpPr>
        <p:grpSpPr>
          <a:xfrm>
            <a:off x="482739" y="2000679"/>
            <a:ext cx="1909011" cy="712466"/>
            <a:chOff x="482739" y="2000679"/>
            <a:chExt cx="1909011" cy="712466"/>
          </a:xfrm>
        </p:grpSpPr>
        <p:sp>
          <p:nvSpPr>
            <p:cNvPr id="37" name="PoljeZBesedilom 36">
              <a:extLst>
                <a:ext uri="{FF2B5EF4-FFF2-40B4-BE49-F238E27FC236}">
                  <a16:creationId xmlns:a16="http://schemas.microsoft.com/office/drawing/2014/main" id="{DA0C30E6-7F8A-93CC-05D9-B708FE8CA9EA}"/>
                </a:ext>
              </a:extLst>
            </p:cNvPr>
            <p:cNvSpPr txBox="1"/>
            <p:nvPr/>
          </p:nvSpPr>
          <p:spPr>
            <a:xfrm>
              <a:off x="482739" y="2343813"/>
              <a:ext cx="1909011" cy="369332"/>
            </a:xfrm>
            <a:prstGeom prst="rect">
              <a:avLst/>
            </a:prstGeom>
            <a:noFill/>
          </p:spPr>
          <p:txBody>
            <a:bodyPr wrap="square">
              <a:spAutoFit/>
            </a:bodyPr>
            <a:lstStyle/>
            <a:p>
              <a:pPr algn="l"/>
              <a:r>
                <a:rPr lang="sl-SI" sz="1800" b="1" dirty="0"/>
                <a:t>Vrednotenje</a:t>
              </a:r>
              <a:endParaRPr lang="sl-SI" sz="1800" dirty="0"/>
            </a:p>
          </p:txBody>
        </p:sp>
        <p:sp>
          <p:nvSpPr>
            <p:cNvPr id="43" name="PoljeZBesedilom 42">
              <a:extLst>
                <a:ext uri="{FF2B5EF4-FFF2-40B4-BE49-F238E27FC236}">
                  <a16:creationId xmlns:a16="http://schemas.microsoft.com/office/drawing/2014/main" id="{0B3CDA89-1F6A-9E4F-6AE4-CA0DF99FEADE}"/>
                </a:ext>
              </a:extLst>
            </p:cNvPr>
            <p:cNvSpPr txBox="1"/>
            <p:nvPr/>
          </p:nvSpPr>
          <p:spPr>
            <a:xfrm>
              <a:off x="867750" y="2000679"/>
              <a:ext cx="641684" cy="461665"/>
            </a:xfrm>
            <a:prstGeom prst="rect">
              <a:avLst/>
            </a:prstGeom>
            <a:noFill/>
          </p:spPr>
          <p:txBody>
            <a:bodyPr wrap="square">
              <a:spAutoFit/>
            </a:bodyPr>
            <a:lstStyle/>
            <a:p>
              <a:r>
                <a:rPr lang="sl-SI" sz="2400" dirty="0"/>
                <a:t>⚖️</a:t>
              </a:r>
            </a:p>
          </p:txBody>
        </p:sp>
      </p:grpSp>
      <p:grpSp>
        <p:nvGrpSpPr>
          <p:cNvPr id="10" name="Skupina 9">
            <a:extLst>
              <a:ext uri="{FF2B5EF4-FFF2-40B4-BE49-F238E27FC236}">
                <a16:creationId xmlns:a16="http://schemas.microsoft.com/office/drawing/2014/main" id="{9B0196F9-D469-6C93-8935-6A8637DBE023}"/>
              </a:ext>
            </a:extLst>
          </p:cNvPr>
          <p:cNvGrpSpPr/>
          <p:nvPr/>
        </p:nvGrpSpPr>
        <p:grpSpPr>
          <a:xfrm>
            <a:off x="2584255" y="2004473"/>
            <a:ext cx="2358189" cy="985671"/>
            <a:chOff x="2584255" y="2004473"/>
            <a:chExt cx="2358189" cy="985671"/>
          </a:xfrm>
        </p:grpSpPr>
        <p:sp>
          <p:nvSpPr>
            <p:cNvPr id="38" name="PoljeZBesedilom 37">
              <a:extLst>
                <a:ext uri="{FF2B5EF4-FFF2-40B4-BE49-F238E27FC236}">
                  <a16:creationId xmlns:a16="http://schemas.microsoft.com/office/drawing/2014/main" id="{815058FA-BF20-AF83-AFDF-17EEC5FCD577}"/>
                </a:ext>
              </a:extLst>
            </p:cNvPr>
            <p:cNvSpPr txBox="1"/>
            <p:nvPr/>
          </p:nvSpPr>
          <p:spPr>
            <a:xfrm>
              <a:off x="2584255" y="2343813"/>
              <a:ext cx="2358189" cy="646331"/>
            </a:xfrm>
            <a:prstGeom prst="rect">
              <a:avLst/>
            </a:prstGeom>
            <a:noFill/>
          </p:spPr>
          <p:txBody>
            <a:bodyPr wrap="square">
              <a:spAutoFit/>
            </a:bodyPr>
            <a:lstStyle/>
            <a:p>
              <a:pPr algn="l"/>
              <a:r>
                <a:rPr lang="sl-SI" sz="1800" b="1" dirty="0"/>
                <a:t>Prevzem gradiva</a:t>
              </a:r>
            </a:p>
            <a:p>
              <a:r>
                <a:rPr lang="sl-SI" b="1" dirty="0">
                  <a:solidFill>
                    <a:srgbClr val="00B050"/>
                  </a:solidFill>
                </a:rPr>
                <a:t>(SIP)</a:t>
              </a:r>
              <a:endParaRPr lang="sl-SI" sz="1800" dirty="0">
                <a:solidFill>
                  <a:srgbClr val="00B050"/>
                </a:solidFill>
              </a:endParaRPr>
            </a:p>
          </p:txBody>
        </p:sp>
        <p:sp>
          <p:nvSpPr>
            <p:cNvPr id="44" name="PoljeZBesedilom 43">
              <a:extLst>
                <a:ext uri="{FF2B5EF4-FFF2-40B4-BE49-F238E27FC236}">
                  <a16:creationId xmlns:a16="http://schemas.microsoft.com/office/drawing/2014/main" id="{39E878C1-E209-1B3D-DE26-CEEB960B2A1B}"/>
                </a:ext>
              </a:extLst>
            </p:cNvPr>
            <p:cNvSpPr txBox="1"/>
            <p:nvPr/>
          </p:nvSpPr>
          <p:spPr>
            <a:xfrm>
              <a:off x="3153750" y="2004473"/>
              <a:ext cx="529389" cy="461665"/>
            </a:xfrm>
            <a:prstGeom prst="rect">
              <a:avLst/>
            </a:prstGeom>
            <a:noFill/>
          </p:spPr>
          <p:txBody>
            <a:bodyPr wrap="square">
              <a:spAutoFit/>
            </a:bodyPr>
            <a:lstStyle/>
            <a:p>
              <a:r>
                <a:rPr lang="sl-SI" sz="2400" dirty="0"/>
                <a:t>📥</a:t>
              </a:r>
            </a:p>
          </p:txBody>
        </p:sp>
      </p:grpSp>
      <p:grpSp>
        <p:nvGrpSpPr>
          <p:cNvPr id="11" name="Skupina 10">
            <a:extLst>
              <a:ext uri="{FF2B5EF4-FFF2-40B4-BE49-F238E27FC236}">
                <a16:creationId xmlns:a16="http://schemas.microsoft.com/office/drawing/2014/main" id="{8205E29C-666F-4FF6-6549-EC57FB025C93}"/>
              </a:ext>
            </a:extLst>
          </p:cNvPr>
          <p:cNvGrpSpPr/>
          <p:nvPr/>
        </p:nvGrpSpPr>
        <p:grpSpPr>
          <a:xfrm>
            <a:off x="4830149" y="2004472"/>
            <a:ext cx="3048000" cy="985672"/>
            <a:chOff x="4830149" y="2004472"/>
            <a:chExt cx="3048000" cy="985672"/>
          </a:xfrm>
        </p:grpSpPr>
        <p:sp>
          <p:nvSpPr>
            <p:cNvPr id="39" name="PoljeZBesedilom 38">
              <a:extLst>
                <a:ext uri="{FF2B5EF4-FFF2-40B4-BE49-F238E27FC236}">
                  <a16:creationId xmlns:a16="http://schemas.microsoft.com/office/drawing/2014/main" id="{24E5EFA9-838C-1154-23E9-EADA8E12A1E9}"/>
                </a:ext>
              </a:extLst>
            </p:cNvPr>
            <p:cNvSpPr txBox="1"/>
            <p:nvPr/>
          </p:nvSpPr>
          <p:spPr>
            <a:xfrm>
              <a:off x="4830149" y="2343813"/>
              <a:ext cx="3048000" cy="646331"/>
            </a:xfrm>
            <a:prstGeom prst="rect">
              <a:avLst/>
            </a:prstGeom>
            <a:noFill/>
          </p:spPr>
          <p:txBody>
            <a:bodyPr wrap="square">
              <a:spAutoFit/>
            </a:bodyPr>
            <a:lstStyle/>
            <a:p>
              <a:r>
                <a:rPr lang="sl-SI" sz="1800" b="1" dirty="0"/>
                <a:t>Dolgoročno ohranjanje</a:t>
              </a:r>
            </a:p>
            <a:p>
              <a:r>
                <a:rPr lang="sl-SI" b="1" dirty="0">
                  <a:solidFill>
                    <a:srgbClr val="00B050"/>
                  </a:solidFill>
                </a:rPr>
                <a:t>(AIP)</a:t>
              </a:r>
            </a:p>
          </p:txBody>
        </p:sp>
        <p:sp>
          <p:nvSpPr>
            <p:cNvPr id="45" name="PoljeZBesedilom 44">
              <a:extLst>
                <a:ext uri="{FF2B5EF4-FFF2-40B4-BE49-F238E27FC236}">
                  <a16:creationId xmlns:a16="http://schemas.microsoft.com/office/drawing/2014/main" id="{CDA3E9E9-C6E4-18AC-4B06-F68CFA5A350D}"/>
                </a:ext>
              </a:extLst>
            </p:cNvPr>
            <p:cNvSpPr txBox="1"/>
            <p:nvPr/>
          </p:nvSpPr>
          <p:spPr>
            <a:xfrm>
              <a:off x="5776633" y="2004472"/>
              <a:ext cx="481263" cy="461665"/>
            </a:xfrm>
            <a:prstGeom prst="rect">
              <a:avLst/>
            </a:prstGeom>
            <a:noFill/>
          </p:spPr>
          <p:txBody>
            <a:bodyPr wrap="square">
              <a:spAutoFit/>
            </a:bodyPr>
            <a:lstStyle/>
            <a:p>
              <a:r>
                <a:rPr lang="sl-SI" sz="2400" dirty="0"/>
                <a:t>💾</a:t>
              </a:r>
            </a:p>
          </p:txBody>
        </p:sp>
      </p:grpSp>
      <p:grpSp>
        <p:nvGrpSpPr>
          <p:cNvPr id="12" name="Skupina 11">
            <a:extLst>
              <a:ext uri="{FF2B5EF4-FFF2-40B4-BE49-F238E27FC236}">
                <a16:creationId xmlns:a16="http://schemas.microsoft.com/office/drawing/2014/main" id="{F72C6FF0-C18A-C12A-83C2-F73E6A5461B3}"/>
              </a:ext>
            </a:extLst>
          </p:cNvPr>
          <p:cNvGrpSpPr/>
          <p:nvPr/>
        </p:nvGrpSpPr>
        <p:grpSpPr>
          <a:xfrm>
            <a:off x="7571874" y="1954512"/>
            <a:ext cx="2856967" cy="1035632"/>
            <a:chOff x="7571874" y="1954512"/>
            <a:chExt cx="2856967" cy="1035632"/>
          </a:xfrm>
        </p:grpSpPr>
        <p:sp>
          <p:nvSpPr>
            <p:cNvPr id="36" name="PoljeZBesedilom 35">
              <a:extLst>
                <a:ext uri="{FF2B5EF4-FFF2-40B4-BE49-F238E27FC236}">
                  <a16:creationId xmlns:a16="http://schemas.microsoft.com/office/drawing/2014/main" id="{8932DCB4-9E82-3B19-B031-361BB516BEBC}"/>
                </a:ext>
              </a:extLst>
            </p:cNvPr>
            <p:cNvSpPr txBox="1"/>
            <p:nvPr/>
          </p:nvSpPr>
          <p:spPr>
            <a:xfrm>
              <a:off x="7571874" y="2343813"/>
              <a:ext cx="2856967" cy="646331"/>
            </a:xfrm>
            <a:prstGeom prst="rect">
              <a:avLst/>
            </a:prstGeom>
            <a:noFill/>
          </p:spPr>
          <p:txBody>
            <a:bodyPr wrap="square">
              <a:spAutoFit/>
            </a:bodyPr>
            <a:lstStyle/>
            <a:p>
              <a:r>
                <a:rPr lang="sl-SI" sz="1800" b="1" dirty="0"/>
                <a:t>Prilagoditve za</a:t>
              </a:r>
              <a:r>
                <a:rPr lang="sl-SI" b="1" dirty="0"/>
                <a:t> </a:t>
              </a:r>
              <a:r>
                <a:rPr lang="sl-SI" sz="1800" b="1" dirty="0"/>
                <a:t>uporabnike</a:t>
              </a:r>
            </a:p>
            <a:p>
              <a:r>
                <a:rPr lang="sl-SI" b="1" dirty="0">
                  <a:solidFill>
                    <a:srgbClr val="00B050"/>
                  </a:solidFill>
                </a:rPr>
                <a:t>(DIP)</a:t>
              </a:r>
            </a:p>
          </p:txBody>
        </p:sp>
        <p:sp>
          <p:nvSpPr>
            <p:cNvPr id="46" name="PoljeZBesedilom 45">
              <a:extLst>
                <a:ext uri="{FF2B5EF4-FFF2-40B4-BE49-F238E27FC236}">
                  <a16:creationId xmlns:a16="http://schemas.microsoft.com/office/drawing/2014/main" id="{9DD131EF-C12B-A286-5F9F-2E4173594492}"/>
                </a:ext>
              </a:extLst>
            </p:cNvPr>
            <p:cNvSpPr txBox="1"/>
            <p:nvPr/>
          </p:nvSpPr>
          <p:spPr>
            <a:xfrm>
              <a:off x="8428204" y="1954512"/>
              <a:ext cx="721895" cy="461665"/>
            </a:xfrm>
            <a:prstGeom prst="rect">
              <a:avLst/>
            </a:prstGeom>
            <a:noFill/>
          </p:spPr>
          <p:txBody>
            <a:bodyPr wrap="square">
              <a:spAutoFit/>
            </a:bodyPr>
            <a:lstStyle/>
            <a:p>
              <a:r>
                <a:rPr lang="sl-SI" sz="2400" dirty="0"/>
                <a:t>⚙️</a:t>
              </a:r>
            </a:p>
          </p:txBody>
        </p:sp>
      </p:grpSp>
      <p:grpSp>
        <p:nvGrpSpPr>
          <p:cNvPr id="13" name="Skupina 12">
            <a:extLst>
              <a:ext uri="{FF2B5EF4-FFF2-40B4-BE49-F238E27FC236}">
                <a16:creationId xmlns:a16="http://schemas.microsoft.com/office/drawing/2014/main" id="{A4158A74-6A6B-2DC9-C556-6F584300D549}"/>
              </a:ext>
            </a:extLst>
          </p:cNvPr>
          <p:cNvGrpSpPr/>
          <p:nvPr/>
        </p:nvGrpSpPr>
        <p:grpSpPr>
          <a:xfrm>
            <a:off x="10292482" y="1954511"/>
            <a:ext cx="1299411" cy="788027"/>
            <a:chOff x="10292482" y="1954511"/>
            <a:chExt cx="1299411" cy="788027"/>
          </a:xfrm>
        </p:grpSpPr>
        <p:sp>
          <p:nvSpPr>
            <p:cNvPr id="40" name="PoljeZBesedilom 39">
              <a:extLst>
                <a:ext uri="{FF2B5EF4-FFF2-40B4-BE49-F238E27FC236}">
                  <a16:creationId xmlns:a16="http://schemas.microsoft.com/office/drawing/2014/main" id="{937C6F69-8316-6D76-EF34-B46B3244D522}"/>
                </a:ext>
              </a:extLst>
            </p:cNvPr>
            <p:cNvSpPr txBox="1"/>
            <p:nvPr/>
          </p:nvSpPr>
          <p:spPr>
            <a:xfrm>
              <a:off x="10292482" y="2373206"/>
              <a:ext cx="1299411" cy="369332"/>
            </a:xfrm>
            <a:prstGeom prst="rect">
              <a:avLst/>
            </a:prstGeom>
            <a:noFill/>
          </p:spPr>
          <p:txBody>
            <a:bodyPr wrap="square">
              <a:spAutoFit/>
            </a:bodyPr>
            <a:lstStyle/>
            <a:p>
              <a:pPr algn="l"/>
              <a:r>
                <a:rPr lang="sl-SI" sz="1800" b="1" dirty="0">
                  <a:solidFill>
                    <a:schemeClr val="accent1">
                      <a:lumMod val="75000"/>
                    </a:schemeClr>
                  </a:solidFill>
                </a:rPr>
                <a:t>Dostop</a:t>
              </a:r>
            </a:p>
          </p:txBody>
        </p:sp>
        <p:sp>
          <p:nvSpPr>
            <p:cNvPr id="47" name="PoljeZBesedilom 46">
              <a:extLst>
                <a:ext uri="{FF2B5EF4-FFF2-40B4-BE49-F238E27FC236}">
                  <a16:creationId xmlns:a16="http://schemas.microsoft.com/office/drawing/2014/main" id="{471EE7A2-7DB0-E1B6-CD37-F611715A94C5}"/>
                </a:ext>
              </a:extLst>
            </p:cNvPr>
            <p:cNvSpPr txBox="1"/>
            <p:nvPr/>
          </p:nvSpPr>
          <p:spPr>
            <a:xfrm>
              <a:off x="10428841" y="1954511"/>
              <a:ext cx="705853" cy="461665"/>
            </a:xfrm>
            <a:prstGeom prst="rect">
              <a:avLst/>
            </a:prstGeom>
            <a:noFill/>
          </p:spPr>
          <p:txBody>
            <a:bodyPr wrap="square">
              <a:spAutoFit/>
            </a:bodyPr>
            <a:lstStyle/>
            <a:p>
              <a:r>
                <a:rPr lang="sl-SI" sz="2400" b="1" dirty="0">
                  <a:solidFill>
                    <a:schemeClr val="accent1">
                      <a:lumMod val="75000"/>
                    </a:schemeClr>
                  </a:solidFill>
                </a:rPr>
                <a:t>🌐</a:t>
              </a:r>
              <a:endParaRPr lang="sl-SI" sz="2400" dirty="0"/>
            </a:p>
          </p:txBody>
        </p:sp>
      </p:grpSp>
      <p:sp>
        <p:nvSpPr>
          <p:cNvPr id="48" name="PoljeZBesedilom 47">
            <a:extLst>
              <a:ext uri="{FF2B5EF4-FFF2-40B4-BE49-F238E27FC236}">
                <a16:creationId xmlns:a16="http://schemas.microsoft.com/office/drawing/2014/main" id="{5A4FF4B4-FD55-D64A-CD72-A31776C1415D}"/>
              </a:ext>
            </a:extLst>
          </p:cNvPr>
          <p:cNvSpPr txBox="1"/>
          <p:nvPr/>
        </p:nvSpPr>
        <p:spPr>
          <a:xfrm>
            <a:off x="4748043" y="3773467"/>
            <a:ext cx="2245894" cy="523220"/>
          </a:xfrm>
          <a:prstGeom prst="rect">
            <a:avLst/>
          </a:prstGeom>
          <a:noFill/>
        </p:spPr>
        <p:txBody>
          <a:bodyPr wrap="square">
            <a:spAutoFit/>
          </a:bodyPr>
          <a:lstStyle/>
          <a:p>
            <a:r>
              <a:rPr lang="sl-SI" sz="1400" dirty="0"/>
              <a:t>Dolgoročna varna hramba digitalnega gradiva.</a:t>
            </a:r>
          </a:p>
        </p:txBody>
      </p:sp>
      <p:sp>
        <p:nvSpPr>
          <p:cNvPr id="49" name="PoljeZBesedilom 48">
            <a:extLst>
              <a:ext uri="{FF2B5EF4-FFF2-40B4-BE49-F238E27FC236}">
                <a16:creationId xmlns:a16="http://schemas.microsoft.com/office/drawing/2014/main" id="{FBA7BEDD-2915-4BEE-8569-9E9E233FE466}"/>
              </a:ext>
            </a:extLst>
          </p:cNvPr>
          <p:cNvSpPr txBox="1"/>
          <p:nvPr/>
        </p:nvSpPr>
        <p:spPr>
          <a:xfrm>
            <a:off x="7443958" y="3773467"/>
            <a:ext cx="2616965" cy="307777"/>
          </a:xfrm>
          <a:prstGeom prst="rect">
            <a:avLst/>
          </a:prstGeom>
          <a:noFill/>
        </p:spPr>
        <p:txBody>
          <a:bodyPr wrap="square">
            <a:spAutoFit/>
          </a:bodyPr>
          <a:lstStyle/>
          <a:p>
            <a:r>
              <a:rPr lang="sl-SI" sz="1400" dirty="0"/>
              <a:t>Prilagoditev gradiva za dostop.</a:t>
            </a:r>
          </a:p>
        </p:txBody>
      </p:sp>
      <p:sp>
        <p:nvSpPr>
          <p:cNvPr id="50" name="PoljeZBesedilom 49">
            <a:extLst>
              <a:ext uri="{FF2B5EF4-FFF2-40B4-BE49-F238E27FC236}">
                <a16:creationId xmlns:a16="http://schemas.microsoft.com/office/drawing/2014/main" id="{53379B97-EBCA-F286-8A96-09A06D43B997}"/>
              </a:ext>
            </a:extLst>
          </p:cNvPr>
          <p:cNvSpPr txBox="1"/>
          <p:nvPr/>
        </p:nvSpPr>
        <p:spPr>
          <a:xfrm>
            <a:off x="10060923" y="3696522"/>
            <a:ext cx="2245894" cy="523220"/>
          </a:xfrm>
          <a:prstGeom prst="rect">
            <a:avLst/>
          </a:prstGeom>
          <a:noFill/>
        </p:spPr>
        <p:txBody>
          <a:bodyPr wrap="square">
            <a:spAutoFit/>
          </a:bodyPr>
          <a:lstStyle/>
          <a:p>
            <a:r>
              <a:rPr lang="sl-SI" sz="1400" dirty="0"/>
              <a:t>Dostop uporabnikom (čitalnice, splet).</a:t>
            </a:r>
          </a:p>
        </p:txBody>
      </p:sp>
      <p:sp>
        <p:nvSpPr>
          <p:cNvPr id="52" name="Puščica: dol 51">
            <a:extLst>
              <a:ext uri="{FF2B5EF4-FFF2-40B4-BE49-F238E27FC236}">
                <a16:creationId xmlns:a16="http://schemas.microsoft.com/office/drawing/2014/main" id="{906AD07F-A987-55F4-DB05-E4888B104810}"/>
              </a:ext>
            </a:extLst>
          </p:cNvPr>
          <p:cNvSpPr/>
          <p:nvPr/>
        </p:nvSpPr>
        <p:spPr>
          <a:xfrm>
            <a:off x="3274065" y="4541895"/>
            <a:ext cx="529389" cy="22619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53" name="Puščica: dol 52">
            <a:extLst>
              <a:ext uri="{FF2B5EF4-FFF2-40B4-BE49-F238E27FC236}">
                <a16:creationId xmlns:a16="http://schemas.microsoft.com/office/drawing/2014/main" id="{D5BD4D90-D3FD-FC53-1AB9-63217CC395D1}"/>
              </a:ext>
            </a:extLst>
          </p:cNvPr>
          <p:cNvSpPr/>
          <p:nvPr/>
        </p:nvSpPr>
        <p:spPr>
          <a:xfrm>
            <a:off x="1008422" y="4553124"/>
            <a:ext cx="529389" cy="226194"/>
          </a:xfrm>
          <a:prstGeom prst="down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54" name="Puščica: dol 53">
            <a:extLst>
              <a:ext uri="{FF2B5EF4-FFF2-40B4-BE49-F238E27FC236}">
                <a16:creationId xmlns:a16="http://schemas.microsoft.com/office/drawing/2014/main" id="{A1EE74D2-4FF5-1430-2D08-1DEDCC0F5156}"/>
              </a:ext>
            </a:extLst>
          </p:cNvPr>
          <p:cNvSpPr/>
          <p:nvPr/>
        </p:nvSpPr>
        <p:spPr>
          <a:xfrm>
            <a:off x="10605305" y="4553124"/>
            <a:ext cx="529389" cy="22619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55" name="Pravokotnik: zaokroženi vogali 54">
            <a:extLst>
              <a:ext uri="{FF2B5EF4-FFF2-40B4-BE49-F238E27FC236}">
                <a16:creationId xmlns:a16="http://schemas.microsoft.com/office/drawing/2014/main" id="{0F022169-7024-7D00-D6A5-A890DDFDC8EC}"/>
              </a:ext>
            </a:extLst>
          </p:cNvPr>
          <p:cNvSpPr/>
          <p:nvPr/>
        </p:nvSpPr>
        <p:spPr>
          <a:xfrm>
            <a:off x="2660352" y="4915278"/>
            <a:ext cx="1811282" cy="738663"/>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1400" b="1" dirty="0">
                <a:solidFill>
                  <a:schemeClr val="bg1"/>
                </a:solidFill>
              </a:rPr>
              <a:t>Urejevalnik SIP </a:t>
            </a:r>
          </a:p>
        </p:txBody>
      </p:sp>
      <p:sp>
        <p:nvSpPr>
          <p:cNvPr id="56" name="Pravokotnik: zaokroženi vogali 55">
            <a:extLst>
              <a:ext uri="{FF2B5EF4-FFF2-40B4-BE49-F238E27FC236}">
                <a16:creationId xmlns:a16="http://schemas.microsoft.com/office/drawing/2014/main" id="{6C3631A1-2F21-A29F-E795-D89BE9F2668D}"/>
              </a:ext>
            </a:extLst>
          </p:cNvPr>
          <p:cNvSpPr/>
          <p:nvPr/>
        </p:nvSpPr>
        <p:spPr>
          <a:xfrm>
            <a:off x="386487" y="4917247"/>
            <a:ext cx="1811282" cy="738663"/>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1400" b="1" dirty="0">
                <a:solidFill>
                  <a:schemeClr val="bg1"/>
                </a:solidFill>
              </a:rPr>
              <a:t>Portal UiArh.si </a:t>
            </a:r>
          </a:p>
        </p:txBody>
      </p:sp>
      <p:sp>
        <p:nvSpPr>
          <p:cNvPr id="57" name="Pravokotnik: zaokroženi vogali 56">
            <a:extLst>
              <a:ext uri="{FF2B5EF4-FFF2-40B4-BE49-F238E27FC236}">
                <a16:creationId xmlns:a16="http://schemas.microsoft.com/office/drawing/2014/main" id="{B85CC9C4-8416-4E40-6FD8-CA7E6DE35435}"/>
              </a:ext>
            </a:extLst>
          </p:cNvPr>
          <p:cNvSpPr/>
          <p:nvPr/>
        </p:nvSpPr>
        <p:spPr>
          <a:xfrm>
            <a:off x="10003014" y="5459255"/>
            <a:ext cx="1811282" cy="40895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1400" b="1" dirty="0"/>
              <a:t>Virtualna arhivska čitalnica (VAČ)</a:t>
            </a:r>
          </a:p>
        </p:txBody>
      </p:sp>
      <p:sp>
        <p:nvSpPr>
          <p:cNvPr id="58" name="Puščica: dol 57">
            <a:extLst>
              <a:ext uri="{FF2B5EF4-FFF2-40B4-BE49-F238E27FC236}">
                <a16:creationId xmlns:a16="http://schemas.microsoft.com/office/drawing/2014/main" id="{912E082A-8E4D-F9C8-2EBB-ED6827F6B4AE}"/>
              </a:ext>
            </a:extLst>
          </p:cNvPr>
          <p:cNvSpPr/>
          <p:nvPr/>
        </p:nvSpPr>
        <p:spPr>
          <a:xfrm>
            <a:off x="5776633" y="4532495"/>
            <a:ext cx="529389" cy="22619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59" name="Pravokotnik: zaokroženi vogali 58">
            <a:extLst>
              <a:ext uri="{FF2B5EF4-FFF2-40B4-BE49-F238E27FC236}">
                <a16:creationId xmlns:a16="http://schemas.microsoft.com/office/drawing/2014/main" id="{697EBA21-8681-26E1-22C7-B97F959448A5}"/>
              </a:ext>
            </a:extLst>
          </p:cNvPr>
          <p:cNvSpPr/>
          <p:nvPr/>
        </p:nvSpPr>
        <p:spPr>
          <a:xfrm>
            <a:off x="5111623" y="4917248"/>
            <a:ext cx="1811282" cy="41203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1400" b="1" dirty="0">
                <a:solidFill>
                  <a:schemeClr val="bg1"/>
                </a:solidFill>
              </a:rPr>
              <a:t>scopeArchive</a:t>
            </a:r>
          </a:p>
        </p:txBody>
      </p:sp>
      <p:sp>
        <p:nvSpPr>
          <p:cNvPr id="60" name="Puščica: dol 59">
            <a:extLst>
              <a:ext uri="{FF2B5EF4-FFF2-40B4-BE49-F238E27FC236}">
                <a16:creationId xmlns:a16="http://schemas.microsoft.com/office/drawing/2014/main" id="{9474A856-CB0F-C833-EFAF-E2C5DC072F8C}"/>
              </a:ext>
            </a:extLst>
          </p:cNvPr>
          <p:cNvSpPr/>
          <p:nvPr/>
        </p:nvSpPr>
        <p:spPr>
          <a:xfrm>
            <a:off x="8234464" y="4532495"/>
            <a:ext cx="529389" cy="22619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63" name="Pravokotnik: zaokroženi vogali 62">
            <a:extLst>
              <a:ext uri="{FF2B5EF4-FFF2-40B4-BE49-F238E27FC236}">
                <a16:creationId xmlns:a16="http://schemas.microsoft.com/office/drawing/2014/main" id="{9EDCF940-12CA-7F7D-2039-9249B2AE7B4E}"/>
              </a:ext>
            </a:extLst>
          </p:cNvPr>
          <p:cNvSpPr/>
          <p:nvPr/>
        </p:nvSpPr>
        <p:spPr>
          <a:xfrm>
            <a:off x="5111623" y="5456175"/>
            <a:ext cx="1811282" cy="41203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1400" b="1" dirty="0" err="1">
                <a:solidFill>
                  <a:schemeClr val="bg1"/>
                </a:solidFill>
              </a:rPr>
              <a:t>eRepozitorij</a:t>
            </a:r>
            <a:endParaRPr lang="sl-SI" sz="1400" b="1" dirty="0">
              <a:solidFill>
                <a:schemeClr val="bg1"/>
              </a:solidFill>
            </a:endParaRPr>
          </a:p>
        </p:txBody>
      </p:sp>
      <p:sp>
        <p:nvSpPr>
          <p:cNvPr id="64" name="Pravokotnik: zaokroženi vogali 63">
            <a:extLst>
              <a:ext uri="{FF2B5EF4-FFF2-40B4-BE49-F238E27FC236}">
                <a16:creationId xmlns:a16="http://schemas.microsoft.com/office/drawing/2014/main" id="{883432DA-7306-2DA9-192E-23DDA5D87D31}"/>
              </a:ext>
            </a:extLst>
          </p:cNvPr>
          <p:cNvSpPr/>
          <p:nvPr/>
        </p:nvSpPr>
        <p:spPr>
          <a:xfrm>
            <a:off x="7522563" y="4917248"/>
            <a:ext cx="1811282" cy="41203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1400" b="1" dirty="0">
                <a:solidFill>
                  <a:schemeClr val="bg1"/>
                </a:solidFill>
              </a:rPr>
              <a:t>Infrastruktura za GEO</a:t>
            </a:r>
          </a:p>
        </p:txBody>
      </p:sp>
      <p:sp>
        <p:nvSpPr>
          <p:cNvPr id="65" name="Pravokotnik: zaokroženi vogali 64">
            <a:extLst>
              <a:ext uri="{FF2B5EF4-FFF2-40B4-BE49-F238E27FC236}">
                <a16:creationId xmlns:a16="http://schemas.microsoft.com/office/drawing/2014/main" id="{593EB4F8-8923-F279-0E1D-02B7E11DF350}"/>
              </a:ext>
            </a:extLst>
          </p:cNvPr>
          <p:cNvSpPr/>
          <p:nvPr/>
        </p:nvSpPr>
        <p:spPr>
          <a:xfrm>
            <a:off x="7522563" y="5456175"/>
            <a:ext cx="1811282" cy="41203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1400" b="1" dirty="0">
                <a:solidFill>
                  <a:schemeClr val="bg1"/>
                </a:solidFill>
              </a:rPr>
              <a:t>Infrastruktura za A/V</a:t>
            </a:r>
          </a:p>
        </p:txBody>
      </p:sp>
      <p:sp>
        <p:nvSpPr>
          <p:cNvPr id="66" name="Pravokotnik: zaokroženi vogali 65">
            <a:extLst>
              <a:ext uri="{FF2B5EF4-FFF2-40B4-BE49-F238E27FC236}">
                <a16:creationId xmlns:a16="http://schemas.microsoft.com/office/drawing/2014/main" id="{275763D5-D044-31ED-E096-E455896E1368}"/>
              </a:ext>
            </a:extLst>
          </p:cNvPr>
          <p:cNvSpPr/>
          <p:nvPr/>
        </p:nvSpPr>
        <p:spPr>
          <a:xfrm>
            <a:off x="10003014" y="4915611"/>
            <a:ext cx="1811282" cy="41203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1400" b="1" dirty="0">
                <a:solidFill>
                  <a:schemeClr val="bg1"/>
                </a:solidFill>
              </a:rPr>
              <a:t>Orodje za anonimizacijo</a:t>
            </a:r>
          </a:p>
        </p:txBody>
      </p:sp>
      <p:sp>
        <p:nvSpPr>
          <p:cNvPr id="67" name="Pravokotnik: zaokroženi vogali 66">
            <a:extLst>
              <a:ext uri="{FF2B5EF4-FFF2-40B4-BE49-F238E27FC236}">
                <a16:creationId xmlns:a16="http://schemas.microsoft.com/office/drawing/2014/main" id="{EC2A93F3-C1C8-9A16-89C0-0F5359610484}"/>
              </a:ext>
            </a:extLst>
          </p:cNvPr>
          <p:cNvSpPr/>
          <p:nvPr/>
        </p:nvSpPr>
        <p:spPr>
          <a:xfrm>
            <a:off x="10003014" y="5999819"/>
            <a:ext cx="1811282" cy="40895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1400" b="1" dirty="0"/>
              <a:t>Prikazovalniki</a:t>
            </a:r>
          </a:p>
        </p:txBody>
      </p:sp>
      <p:sp>
        <p:nvSpPr>
          <p:cNvPr id="68" name="Pravokotnik: zaokroženi vogali 67">
            <a:extLst>
              <a:ext uri="{FF2B5EF4-FFF2-40B4-BE49-F238E27FC236}">
                <a16:creationId xmlns:a16="http://schemas.microsoft.com/office/drawing/2014/main" id="{D5866CCA-E98C-1E60-1133-547DA1B80C7A}"/>
              </a:ext>
            </a:extLst>
          </p:cNvPr>
          <p:cNvSpPr/>
          <p:nvPr/>
        </p:nvSpPr>
        <p:spPr>
          <a:xfrm>
            <a:off x="2632381" y="4915279"/>
            <a:ext cx="1811282" cy="738663"/>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sz="1400" b="1" dirty="0">
              <a:solidFill>
                <a:schemeClr val="bg1"/>
              </a:solidFill>
            </a:endParaRPr>
          </a:p>
        </p:txBody>
      </p:sp>
      <p:sp>
        <p:nvSpPr>
          <p:cNvPr id="70" name="Pravokotnik: zaokroženi vogali 69">
            <a:extLst>
              <a:ext uri="{FF2B5EF4-FFF2-40B4-BE49-F238E27FC236}">
                <a16:creationId xmlns:a16="http://schemas.microsoft.com/office/drawing/2014/main" id="{B3389A70-D574-4094-DE67-31D44DBA8390}"/>
              </a:ext>
            </a:extLst>
          </p:cNvPr>
          <p:cNvSpPr/>
          <p:nvPr/>
        </p:nvSpPr>
        <p:spPr>
          <a:xfrm>
            <a:off x="7551743" y="4912421"/>
            <a:ext cx="1811282" cy="418409"/>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sz="1400" b="1" dirty="0">
              <a:solidFill>
                <a:schemeClr val="bg1"/>
              </a:solidFill>
            </a:endParaRPr>
          </a:p>
        </p:txBody>
      </p:sp>
      <p:sp>
        <p:nvSpPr>
          <p:cNvPr id="71" name="Pravokotnik: zaokroženi vogali 70">
            <a:extLst>
              <a:ext uri="{FF2B5EF4-FFF2-40B4-BE49-F238E27FC236}">
                <a16:creationId xmlns:a16="http://schemas.microsoft.com/office/drawing/2014/main" id="{991A57FC-C7D2-807B-F3C2-50AEB90CC85D}"/>
              </a:ext>
            </a:extLst>
          </p:cNvPr>
          <p:cNvSpPr/>
          <p:nvPr/>
        </p:nvSpPr>
        <p:spPr>
          <a:xfrm>
            <a:off x="10014166" y="5447927"/>
            <a:ext cx="1811282" cy="41203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sz="1400" b="1" dirty="0">
              <a:solidFill>
                <a:schemeClr val="bg1"/>
              </a:solidFill>
            </a:endParaRPr>
          </a:p>
        </p:txBody>
      </p:sp>
      <p:sp>
        <p:nvSpPr>
          <p:cNvPr id="73" name="Pravokotnik: zaokroženi vogali 72">
            <a:extLst>
              <a:ext uri="{FF2B5EF4-FFF2-40B4-BE49-F238E27FC236}">
                <a16:creationId xmlns:a16="http://schemas.microsoft.com/office/drawing/2014/main" id="{DA00BA7C-59E2-1457-82F8-F9E034377E2E}"/>
              </a:ext>
            </a:extLst>
          </p:cNvPr>
          <p:cNvSpPr/>
          <p:nvPr/>
        </p:nvSpPr>
        <p:spPr>
          <a:xfrm>
            <a:off x="397639" y="4928316"/>
            <a:ext cx="1811282" cy="738663"/>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sz="1400" b="1" dirty="0">
              <a:solidFill>
                <a:schemeClr val="bg1"/>
              </a:solidFill>
            </a:endParaRPr>
          </a:p>
        </p:txBody>
      </p:sp>
      <p:sp>
        <p:nvSpPr>
          <p:cNvPr id="5" name="PoljeZBesedilom 4">
            <a:extLst>
              <a:ext uri="{FF2B5EF4-FFF2-40B4-BE49-F238E27FC236}">
                <a16:creationId xmlns:a16="http://schemas.microsoft.com/office/drawing/2014/main" id="{42F8AB34-9A51-76C5-6C98-115D5F67F5E6}"/>
              </a:ext>
            </a:extLst>
          </p:cNvPr>
          <p:cNvSpPr txBox="1"/>
          <p:nvPr/>
        </p:nvSpPr>
        <p:spPr>
          <a:xfrm>
            <a:off x="397639" y="4666899"/>
            <a:ext cx="607065" cy="369332"/>
          </a:xfrm>
          <a:prstGeom prst="rect">
            <a:avLst/>
          </a:prstGeom>
          <a:noFill/>
        </p:spPr>
        <p:txBody>
          <a:bodyPr wrap="square">
            <a:spAutoFit/>
          </a:bodyPr>
          <a:lstStyle/>
          <a:p>
            <a:r>
              <a:rPr lang="sl-SI" dirty="0"/>
              <a:t>🤖</a:t>
            </a:r>
          </a:p>
        </p:txBody>
      </p:sp>
      <p:sp>
        <p:nvSpPr>
          <p:cNvPr id="6" name="PoljeZBesedilom 5">
            <a:extLst>
              <a:ext uri="{FF2B5EF4-FFF2-40B4-BE49-F238E27FC236}">
                <a16:creationId xmlns:a16="http://schemas.microsoft.com/office/drawing/2014/main" id="{052D4E22-58DB-410E-D543-EAC1CC565B09}"/>
              </a:ext>
            </a:extLst>
          </p:cNvPr>
          <p:cNvSpPr txBox="1"/>
          <p:nvPr/>
        </p:nvSpPr>
        <p:spPr>
          <a:xfrm>
            <a:off x="2685284" y="4669662"/>
            <a:ext cx="607065" cy="369332"/>
          </a:xfrm>
          <a:prstGeom prst="rect">
            <a:avLst/>
          </a:prstGeom>
          <a:noFill/>
        </p:spPr>
        <p:txBody>
          <a:bodyPr wrap="square">
            <a:spAutoFit/>
          </a:bodyPr>
          <a:lstStyle/>
          <a:p>
            <a:r>
              <a:rPr lang="sl-SI" dirty="0"/>
              <a:t>🤖</a:t>
            </a:r>
          </a:p>
        </p:txBody>
      </p:sp>
      <p:sp>
        <p:nvSpPr>
          <p:cNvPr id="7" name="PoljeZBesedilom 6">
            <a:extLst>
              <a:ext uri="{FF2B5EF4-FFF2-40B4-BE49-F238E27FC236}">
                <a16:creationId xmlns:a16="http://schemas.microsoft.com/office/drawing/2014/main" id="{FFC7CADA-1A85-C914-D8B7-ADB360D373AB}"/>
              </a:ext>
            </a:extLst>
          </p:cNvPr>
          <p:cNvSpPr txBox="1"/>
          <p:nvPr/>
        </p:nvSpPr>
        <p:spPr>
          <a:xfrm>
            <a:off x="7444806" y="4679901"/>
            <a:ext cx="607065" cy="369332"/>
          </a:xfrm>
          <a:prstGeom prst="rect">
            <a:avLst/>
          </a:prstGeom>
          <a:noFill/>
        </p:spPr>
        <p:txBody>
          <a:bodyPr wrap="square">
            <a:spAutoFit/>
          </a:bodyPr>
          <a:lstStyle/>
          <a:p>
            <a:r>
              <a:rPr lang="sl-SI" dirty="0"/>
              <a:t>🤖</a:t>
            </a:r>
          </a:p>
        </p:txBody>
      </p:sp>
      <p:sp>
        <p:nvSpPr>
          <p:cNvPr id="8" name="PoljeZBesedilom 7">
            <a:extLst>
              <a:ext uri="{FF2B5EF4-FFF2-40B4-BE49-F238E27FC236}">
                <a16:creationId xmlns:a16="http://schemas.microsoft.com/office/drawing/2014/main" id="{0E7D8C0A-279A-2AD3-F957-57B2B61F5C68}"/>
              </a:ext>
            </a:extLst>
          </p:cNvPr>
          <p:cNvSpPr txBox="1"/>
          <p:nvPr/>
        </p:nvSpPr>
        <p:spPr>
          <a:xfrm>
            <a:off x="9757390" y="5330404"/>
            <a:ext cx="607065" cy="369332"/>
          </a:xfrm>
          <a:prstGeom prst="rect">
            <a:avLst/>
          </a:prstGeom>
          <a:noFill/>
        </p:spPr>
        <p:txBody>
          <a:bodyPr wrap="square">
            <a:spAutoFit/>
          </a:bodyPr>
          <a:lstStyle/>
          <a:p>
            <a:r>
              <a:rPr lang="sl-SI" dirty="0"/>
              <a:t>🤖</a:t>
            </a:r>
          </a:p>
        </p:txBody>
      </p:sp>
    </p:spTree>
    <p:extLst>
      <p:ext uri="{BB962C8B-B14F-4D97-AF65-F5344CB8AC3E}">
        <p14:creationId xmlns:p14="http://schemas.microsoft.com/office/powerpoint/2010/main" val="43796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5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53"/>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56"/>
                                        </p:tgtEl>
                                        <p:attrNameLst>
                                          <p:attrName>style.visibility</p:attrName>
                                        </p:attrNameLst>
                                      </p:cBhvr>
                                      <p:to>
                                        <p:strVal val="visible"/>
                                      </p:to>
                                    </p:set>
                                  </p:childTnLst>
                                </p:cTn>
                              </p:par>
                            </p:childTnLst>
                          </p:cTn>
                        </p:par>
                        <p:par>
                          <p:cTn id="37" fill="hold">
                            <p:stCondLst>
                              <p:cond delay="0"/>
                            </p:stCondLst>
                            <p:childTnLst>
                              <p:par>
                                <p:cTn id="38" presetID="21" presetClass="entr" presetSubtype="1" fill="hold" grpId="0" nodeType="afterEffect">
                                  <p:stCondLst>
                                    <p:cond delay="0"/>
                                  </p:stCondLst>
                                  <p:childTnLst>
                                    <p:set>
                                      <p:cBhvr>
                                        <p:cTn id="39" dur="1" fill="hold">
                                          <p:stCondLst>
                                            <p:cond delay="0"/>
                                          </p:stCondLst>
                                        </p:cTn>
                                        <p:tgtEl>
                                          <p:spTgt spid="73"/>
                                        </p:tgtEl>
                                        <p:attrNameLst>
                                          <p:attrName>style.visibility</p:attrName>
                                        </p:attrNameLst>
                                      </p:cBhvr>
                                      <p:to>
                                        <p:strVal val="visible"/>
                                      </p:to>
                                    </p:set>
                                    <p:animEffect transition="in" filter="wheel(1)">
                                      <p:cBhvr>
                                        <p:cTn id="40" dur="2000"/>
                                        <p:tgtEl>
                                          <p:spTgt spid="73"/>
                                        </p:tgtEl>
                                      </p:cBhvr>
                                    </p:animEffect>
                                  </p:childTnLst>
                                </p:cTn>
                              </p:par>
                            </p:childTnLst>
                          </p:cTn>
                        </p:par>
                        <p:par>
                          <p:cTn id="41" fill="hold">
                            <p:stCondLst>
                              <p:cond delay="2000"/>
                            </p:stCondLst>
                            <p:childTnLst>
                              <p:par>
                                <p:cTn id="42" presetID="1" presetClass="entr" presetSubtype="0" fill="hold" grpId="0" nodeType="afterEffect">
                                  <p:stCondLst>
                                    <p:cond delay="0"/>
                                  </p:stCondLst>
                                  <p:childTnLst>
                                    <p:set>
                                      <p:cBhvr>
                                        <p:cTn id="43" dur="1" fill="hold">
                                          <p:stCondLst>
                                            <p:cond delay="0"/>
                                          </p:stCondLst>
                                        </p:cTn>
                                        <p:tgtEl>
                                          <p:spTgt spid="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grpId="0" nodeType="clickEffect">
                                  <p:stCondLst>
                                    <p:cond delay="0"/>
                                  </p:stCondLst>
                                  <p:childTnLst>
                                    <p:set>
                                      <p:cBhvr>
                                        <p:cTn id="47" dur="1" fill="hold">
                                          <p:stCondLst>
                                            <p:cond delay="0"/>
                                          </p:stCondLst>
                                        </p:cTn>
                                        <p:tgtEl>
                                          <p:spTgt spid="68"/>
                                        </p:tgtEl>
                                        <p:attrNameLst>
                                          <p:attrName>style.visibility</p:attrName>
                                        </p:attrNameLst>
                                      </p:cBhvr>
                                      <p:to>
                                        <p:strVal val="visible"/>
                                      </p:to>
                                    </p:set>
                                    <p:animEffect transition="in" filter="wheel(1)">
                                      <p:cBhvr>
                                        <p:cTn id="48" dur="2000"/>
                                        <p:tgtEl>
                                          <p:spTgt spid="68"/>
                                        </p:tgtEl>
                                      </p:cBhvr>
                                    </p:animEffect>
                                  </p:childTnLst>
                                </p:cTn>
                              </p:par>
                              <p:par>
                                <p:cTn id="49" presetID="1" presetClass="entr" presetSubtype="0" fill="hold" grpId="0" nodeType="with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par>
                          <p:cTn id="51" fill="hold">
                            <p:stCondLst>
                              <p:cond delay="2000"/>
                            </p:stCondLst>
                            <p:childTnLst>
                              <p:par>
                                <p:cTn id="52" presetID="21" presetClass="entr" presetSubtype="1" fill="hold" grpId="0" nodeType="afterEffect">
                                  <p:stCondLst>
                                    <p:cond delay="0"/>
                                  </p:stCondLst>
                                  <p:childTnLst>
                                    <p:set>
                                      <p:cBhvr>
                                        <p:cTn id="53" dur="1" fill="hold">
                                          <p:stCondLst>
                                            <p:cond delay="0"/>
                                          </p:stCondLst>
                                        </p:cTn>
                                        <p:tgtEl>
                                          <p:spTgt spid="70"/>
                                        </p:tgtEl>
                                        <p:attrNameLst>
                                          <p:attrName>style.visibility</p:attrName>
                                        </p:attrNameLst>
                                      </p:cBhvr>
                                      <p:to>
                                        <p:strVal val="visible"/>
                                      </p:to>
                                    </p:set>
                                    <p:animEffect transition="in" filter="wheel(1)">
                                      <p:cBhvr>
                                        <p:cTn id="54" dur="2000"/>
                                        <p:tgtEl>
                                          <p:spTgt spid="70"/>
                                        </p:tgtEl>
                                      </p:cBhvr>
                                    </p:animEffect>
                                  </p:childTnLst>
                                </p:cTn>
                              </p:par>
                            </p:childTnLst>
                          </p:cTn>
                        </p:par>
                        <p:par>
                          <p:cTn id="55" fill="hold">
                            <p:stCondLst>
                              <p:cond delay="4000"/>
                            </p:stCondLst>
                            <p:childTnLst>
                              <p:par>
                                <p:cTn id="56" presetID="1" presetClass="entr" presetSubtype="0" fill="hold" grpId="0" nodeType="afterEffect">
                                  <p:stCondLst>
                                    <p:cond delay="0"/>
                                  </p:stCondLst>
                                  <p:childTnLst>
                                    <p:set>
                                      <p:cBhvr>
                                        <p:cTn id="57" dur="1" fill="hold">
                                          <p:stCondLst>
                                            <p:cond delay="0"/>
                                          </p:stCondLst>
                                        </p:cTn>
                                        <p:tgtEl>
                                          <p:spTgt spid="7"/>
                                        </p:tgtEl>
                                        <p:attrNameLst>
                                          <p:attrName>style.visibility</p:attrName>
                                        </p:attrNameLst>
                                      </p:cBhvr>
                                      <p:to>
                                        <p:strVal val="visible"/>
                                      </p:to>
                                    </p:set>
                                  </p:childTnLst>
                                </p:cTn>
                              </p:par>
                            </p:childTnLst>
                          </p:cTn>
                        </p:par>
                        <p:par>
                          <p:cTn id="58" fill="hold">
                            <p:stCondLst>
                              <p:cond delay="4000"/>
                            </p:stCondLst>
                            <p:childTnLst>
                              <p:par>
                                <p:cTn id="59" presetID="21" presetClass="entr" presetSubtype="1" fill="hold" grpId="0" nodeType="afterEffect">
                                  <p:stCondLst>
                                    <p:cond delay="0"/>
                                  </p:stCondLst>
                                  <p:childTnLst>
                                    <p:set>
                                      <p:cBhvr>
                                        <p:cTn id="60" dur="1" fill="hold">
                                          <p:stCondLst>
                                            <p:cond delay="0"/>
                                          </p:stCondLst>
                                        </p:cTn>
                                        <p:tgtEl>
                                          <p:spTgt spid="71"/>
                                        </p:tgtEl>
                                        <p:attrNameLst>
                                          <p:attrName>style.visibility</p:attrName>
                                        </p:attrNameLst>
                                      </p:cBhvr>
                                      <p:to>
                                        <p:strVal val="visible"/>
                                      </p:to>
                                    </p:set>
                                    <p:animEffect transition="in" filter="wheel(1)">
                                      <p:cBhvr>
                                        <p:cTn id="61" dur="2000"/>
                                        <p:tgtEl>
                                          <p:spTgt spid="71"/>
                                        </p:tgtEl>
                                      </p:cBhvr>
                                    </p:animEffect>
                                  </p:childTnLst>
                                </p:cTn>
                              </p:par>
                            </p:childTnLst>
                          </p:cTn>
                        </p:par>
                        <p:par>
                          <p:cTn id="62" fill="hold">
                            <p:stCondLst>
                              <p:cond delay="6000"/>
                            </p:stCondLst>
                            <p:childTnLst>
                              <p:par>
                                <p:cTn id="63" presetID="1" presetClass="entr" presetSubtype="0" fill="hold" grpId="0" nodeType="afterEffect">
                                  <p:stCondLst>
                                    <p:cond delay="0"/>
                                  </p:stCondLst>
                                  <p:childTnLst>
                                    <p:set>
                                      <p:cBhvr>
                                        <p:cTn id="6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5" grpId="0" animBg="1"/>
      <p:bldP spid="56" grpId="0" animBg="1"/>
      <p:bldP spid="57" grpId="0" animBg="1"/>
      <p:bldP spid="58" grpId="0" animBg="1"/>
      <p:bldP spid="59" grpId="0" animBg="1"/>
      <p:bldP spid="60" grpId="0" animBg="1"/>
      <p:bldP spid="63" grpId="0" animBg="1"/>
      <p:bldP spid="64" grpId="0" animBg="1"/>
      <p:bldP spid="65" grpId="0" animBg="1"/>
      <p:bldP spid="66" grpId="0" animBg="1"/>
      <p:bldP spid="67" grpId="0" animBg="1"/>
      <p:bldP spid="68" grpId="0" animBg="1"/>
      <p:bldP spid="70" grpId="0" animBg="1"/>
      <p:bldP spid="71" grpId="0" animBg="1"/>
      <p:bldP spid="73" grpId="0" animBg="1"/>
      <p:bldP spid="5"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00BED-7D2E-6EF7-D434-79B443B872F6}"/>
            </a:ext>
          </a:extLst>
        </p:cNvPr>
        <p:cNvGrpSpPr/>
        <p:nvPr/>
      </p:nvGrpSpPr>
      <p:grpSpPr>
        <a:xfrm>
          <a:off x="0" y="0"/>
          <a:ext cx="0" cy="0"/>
          <a:chOff x="0" y="0"/>
          <a:chExt cx="0" cy="0"/>
        </a:xfrm>
      </p:grpSpPr>
      <p:sp>
        <p:nvSpPr>
          <p:cNvPr id="22" name="Naslov 21">
            <a:extLst>
              <a:ext uri="{FF2B5EF4-FFF2-40B4-BE49-F238E27FC236}">
                <a16:creationId xmlns:a16="http://schemas.microsoft.com/office/drawing/2014/main" id="{FBA7AB81-12FA-2DAE-41C1-AEABA0C16406}"/>
              </a:ext>
            </a:extLst>
          </p:cNvPr>
          <p:cNvSpPr>
            <a:spLocks noGrp="1"/>
          </p:cNvSpPr>
          <p:nvPr>
            <p:ph type="title"/>
          </p:nvPr>
        </p:nvSpPr>
        <p:spPr>
          <a:xfrm>
            <a:off x="889000" y="1119198"/>
            <a:ext cx="10414000" cy="494381"/>
          </a:xfrm>
        </p:spPr>
        <p:txBody>
          <a:bodyPr/>
          <a:lstStyle/>
          <a:p>
            <a:r>
              <a:rPr lang="sl-SI" sz="2400" dirty="0">
                <a:latin typeface="+mn-lt"/>
              </a:rPr>
              <a:t>NACIONALNI ARHIVSKI EKOSISTEM e-ARH.si – </a:t>
            </a:r>
            <a:r>
              <a:rPr lang="en-US" sz="2400" dirty="0">
                <a:latin typeface="+mn-lt"/>
              </a:rPr>
              <a:t>PODLAGA ZA UI</a:t>
            </a:r>
            <a:endParaRPr lang="sl-SI" sz="2400" dirty="0">
              <a:latin typeface="+mn-lt"/>
            </a:endParaRPr>
          </a:p>
        </p:txBody>
      </p:sp>
      <p:pic>
        <p:nvPicPr>
          <p:cNvPr id="35" name="Picture 2" descr="Ustvarjena slika">
            <a:extLst>
              <a:ext uri="{FF2B5EF4-FFF2-40B4-BE49-F238E27FC236}">
                <a16:creationId xmlns:a16="http://schemas.microsoft.com/office/drawing/2014/main" id="{5A0192C8-C5A9-FFB9-CF07-F71B755028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24" t="46513" r="8531" b="40264"/>
          <a:stretch/>
        </p:blipFill>
        <p:spPr bwMode="auto">
          <a:xfrm>
            <a:off x="867750" y="2890174"/>
            <a:ext cx="10480607" cy="924188"/>
          </a:xfrm>
          <a:prstGeom prst="rect">
            <a:avLst/>
          </a:prstGeom>
          <a:noFill/>
          <a:extLst>
            <a:ext uri="{909E8E84-426E-40DD-AFC4-6F175D3DCCD1}">
              <a14:hiddenFill xmlns:a14="http://schemas.microsoft.com/office/drawing/2010/main">
                <a:solidFill>
                  <a:srgbClr val="FFFFFF"/>
                </a:solidFill>
              </a14:hiddenFill>
            </a:ext>
          </a:extLst>
        </p:spPr>
      </p:pic>
      <p:sp>
        <p:nvSpPr>
          <p:cNvPr id="36" name="PoljeZBesedilom 35">
            <a:extLst>
              <a:ext uri="{FF2B5EF4-FFF2-40B4-BE49-F238E27FC236}">
                <a16:creationId xmlns:a16="http://schemas.microsoft.com/office/drawing/2014/main" id="{D0A89051-55B0-E82C-FF37-5BE7EE9E6EDB}"/>
              </a:ext>
            </a:extLst>
          </p:cNvPr>
          <p:cNvSpPr txBox="1"/>
          <p:nvPr/>
        </p:nvSpPr>
        <p:spPr>
          <a:xfrm>
            <a:off x="7571874" y="2343813"/>
            <a:ext cx="2856967" cy="646331"/>
          </a:xfrm>
          <a:prstGeom prst="rect">
            <a:avLst/>
          </a:prstGeom>
          <a:noFill/>
        </p:spPr>
        <p:txBody>
          <a:bodyPr wrap="square">
            <a:spAutoFit/>
          </a:bodyPr>
          <a:lstStyle/>
          <a:p>
            <a:r>
              <a:rPr lang="sl-SI" sz="1800" b="1" dirty="0"/>
              <a:t>Prilagoditve za</a:t>
            </a:r>
            <a:r>
              <a:rPr lang="sl-SI" b="1" dirty="0"/>
              <a:t> </a:t>
            </a:r>
            <a:r>
              <a:rPr lang="sl-SI" sz="1800" b="1" dirty="0"/>
              <a:t>uporabnike</a:t>
            </a:r>
          </a:p>
          <a:p>
            <a:r>
              <a:rPr lang="sl-SI" b="1" dirty="0">
                <a:solidFill>
                  <a:srgbClr val="00B050"/>
                </a:solidFill>
              </a:rPr>
              <a:t>(DIP)</a:t>
            </a:r>
          </a:p>
        </p:txBody>
      </p:sp>
      <p:sp>
        <p:nvSpPr>
          <p:cNvPr id="37" name="PoljeZBesedilom 36">
            <a:extLst>
              <a:ext uri="{FF2B5EF4-FFF2-40B4-BE49-F238E27FC236}">
                <a16:creationId xmlns:a16="http://schemas.microsoft.com/office/drawing/2014/main" id="{AEB68E97-0E64-E010-7231-3DAA5A392F4B}"/>
              </a:ext>
            </a:extLst>
          </p:cNvPr>
          <p:cNvSpPr txBox="1"/>
          <p:nvPr/>
        </p:nvSpPr>
        <p:spPr>
          <a:xfrm>
            <a:off x="482739" y="2343813"/>
            <a:ext cx="1909011" cy="369332"/>
          </a:xfrm>
          <a:prstGeom prst="rect">
            <a:avLst/>
          </a:prstGeom>
          <a:noFill/>
        </p:spPr>
        <p:txBody>
          <a:bodyPr wrap="square">
            <a:spAutoFit/>
          </a:bodyPr>
          <a:lstStyle/>
          <a:p>
            <a:pPr algn="l"/>
            <a:r>
              <a:rPr lang="sl-SI" sz="1800" b="1" dirty="0"/>
              <a:t>Vrednotenje</a:t>
            </a:r>
            <a:endParaRPr lang="sl-SI" sz="1800" dirty="0"/>
          </a:p>
        </p:txBody>
      </p:sp>
      <p:sp>
        <p:nvSpPr>
          <p:cNvPr id="38" name="PoljeZBesedilom 37">
            <a:extLst>
              <a:ext uri="{FF2B5EF4-FFF2-40B4-BE49-F238E27FC236}">
                <a16:creationId xmlns:a16="http://schemas.microsoft.com/office/drawing/2014/main" id="{10DD2998-ED66-165E-B6CE-15F063146B1B}"/>
              </a:ext>
            </a:extLst>
          </p:cNvPr>
          <p:cNvSpPr txBox="1"/>
          <p:nvPr/>
        </p:nvSpPr>
        <p:spPr>
          <a:xfrm>
            <a:off x="2584255" y="2343813"/>
            <a:ext cx="2358189" cy="646331"/>
          </a:xfrm>
          <a:prstGeom prst="rect">
            <a:avLst/>
          </a:prstGeom>
          <a:noFill/>
        </p:spPr>
        <p:txBody>
          <a:bodyPr wrap="square">
            <a:spAutoFit/>
          </a:bodyPr>
          <a:lstStyle/>
          <a:p>
            <a:pPr algn="l"/>
            <a:r>
              <a:rPr lang="sl-SI" sz="1800" b="1" dirty="0"/>
              <a:t>Prevzem gradiva</a:t>
            </a:r>
          </a:p>
          <a:p>
            <a:r>
              <a:rPr lang="sl-SI" b="1" dirty="0">
                <a:solidFill>
                  <a:srgbClr val="00B050"/>
                </a:solidFill>
              </a:rPr>
              <a:t>(SIP)</a:t>
            </a:r>
            <a:endParaRPr lang="sl-SI" sz="1800" dirty="0">
              <a:solidFill>
                <a:srgbClr val="00B050"/>
              </a:solidFill>
            </a:endParaRPr>
          </a:p>
        </p:txBody>
      </p:sp>
      <p:sp>
        <p:nvSpPr>
          <p:cNvPr id="39" name="PoljeZBesedilom 38">
            <a:extLst>
              <a:ext uri="{FF2B5EF4-FFF2-40B4-BE49-F238E27FC236}">
                <a16:creationId xmlns:a16="http://schemas.microsoft.com/office/drawing/2014/main" id="{DC41A64F-CDF5-C949-2341-43139606073D}"/>
              </a:ext>
            </a:extLst>
          </p:cNvPr>
          <p:cNvSpPr txBox="1"/>
          <p:nvPr/>
        </p:nvSpPr>
        <p:spPr>
          <a:xfrm>
            <a:off x="4830149" y="2343813"/>
            <a:ext cx="3048000" cy="646331"/>
          </a:xfrm>
          <a:prstGeom prst="rect">
            <a:avLst/>
          </a:prstGeom>
          <a:noFill/>
        </p:spPr>
        <p:txBody>
          <a:bodyPr wrap="square">
            <a:spAutoFit/>
          </a:bodyPr>
          <a:lstStyle/>
          <a:p>
            <a:r>
              <a:rPr lang="sl-SI" sz="1800" b="1" dirty="0"/>
              <a:t>Dolgoročno ohranjanje</a:t>
            </a:r>
          </a:p>
          <a:p>
            <a:r>
              <a:rPr lang="sl-SI" b="1" dirty="0">
                <a:solidFill>
                  <a:srgbClr val="00B050"/>
                </a:solidFill>
              </a:rPr>
              <a:t>(AIP)</a:t>
            </a:r>
          </a:p>
        </p:txBody>
      </p:sp>
      <p:sp>
        <p:nvSpPr>
          <p:cNvPr id="40" name="PoljeZBesedilom 39">
            <a:extLst>
              <a:ext uri="{FF2B5EF4-FFF2-40B4-BE49-F238E27FC236}">
                <a16:creationId xmlns:a16="http://schemas.microsoft.com/office/drawing/2014/main" id="{DF32F2BD-8887-27E3-E1F0-149F74428886}"/>
              </a:ext>
            </a:extLst>
          </p:cNvPr>
          <p:cNvSpPr txBox="1"/>
          <p:nvPr/>
        </p:nvSpPr>
        <p:spPr>
          <a:xfrm>
            <a:off x="10292482" y="2373206"/>
            <a:ext cx="1299411" cy="369332"/>
          </a:xfrm>
          <a:prstGeom prst="rect">
            <a:avLst/>
          </a:prstGeom>
          <a:noFill/>
        </p:spPr>
        <p:txBody>
          <a:bodyPr wrap="square">
            <a:spAutoFit/>
          </a:bodyPr>
          <a:lstStyle/>
          <a:p>
            <a:pPr algn="l"/>
            <a:r>
              <a:rPr lang="sl-SI" sz="1800" b="1" dirty="0">
                <a:solidFill>
                  <a:schemeClr val="accent1">
                    <a:lumMod val="75000"/>
                  </a:schemeClr>
                </a:solidFill>
              </a:rPr>
              <a:t>Dostop</a:t>
            </a:r>
          </a:p>
        </p:txBody>
      </p:sp>
      <p:sp>
        <p:nvSpPr>
          <p:cNvPr id="41" name="PoljeZBesedilom 40">
            <a:extLst>
              <a:ext uri="{FF2B5EF4-FFF2-40B4-BE49-F238E27FC236}">
                <a16:creationId xmlns:a16="http://schemas.microsoft.com/office/drawing/2014/main" id="{12DEFD6E-FF07-31EC-783F-81D31A5AE028}"/>
              </a:ext>
            </a:extLst>
          </p:cNvPr>
          <p:cNvSpPr txBox="1"/>
          <p:nvPr/>
        </p:nvSpPr>
        <p:spPr>
          <a:xfrm>
            <a:off x="386487" y="3798414"/>
            <a:ext cx="2245894" cy="523220"/>
          </a:xfrm>
          <a:prstGeom prst="rect">
            <a:avLst/>
          </a:prstGeom>
          <a:noFill/>
        </p:spPr>
        <p:txBody>
          <a:bodyPr wrap="square">
            <a:spAutoFit/>
          </a:bodyPr>
          <a:lstStyle/>
          <a:p>
            <a:pPr algn="l"/>
            <a:r>
              <a:rPr lang="sl-SI" sz="1400" dirty="0"/>
              <a:t>Izbor gradiva z dolgoročno vrednostjo.</a:t>
            </a:r>
          </a:p>
        </p:txBody>
      </p:sp>
      <p:sp>
        <p:nvSpPr>
          <p:cNvPr id="42" name="PoljeZBesedilom 41">
            <a:extLst>
              <a:ext uri="{FF2B5EF4-FFF2-40B4-BE49-F238E27FC236}">
                <a16:creationId xmlns:a16="http://schemas.microsoft.com/office/drawing/2014/main" id="{90F02540-FAEA-21BD-4BF5-C381C6B8EAEA}"/>
              </a:ext>
            </a:extLst>
          </p:cNvPr>
          <p:cNvSpPr txBox="1"/>
          <p:nvPr/>
        </p:nvSpPr>
        <p:spPr>
          <a:xfrm>
            <a:off x="2584255" y="3803231"/>
            <a:ext cx="2438399" cy="523220"/>
          </a:xfrm>
          <a:prstGeom prst="rect">
            <a:avLst/>
          </a:prstGeom>
          <a:noFill/>
        </p:spPr>
        <p:txBody>
          <a:bodyPr wrap="square">
            <a:spAutoFit/>
          </a:bodyPr>
          <a:lstStyle/>
          <a:p>
            <a:r>
              <a:rPr lang="sl-SI" sz="1400" dirty="0"/>
              <a:t>Prevzem gradiva od ustvarjalcev.</a:t>
            </a:r>
          </a:p>
        </p:txBody>
      </p:sp>
      <p:sp>
        <p:nvSpPr>
          <p:cNvPr id="43" name="PoljeZBesedilom 42">
            <a:extLst>
              <a:ext uri="{FF2B5EF4-FFF2-40B4-BE49-F238E27FC236}">
                <a16:creationId xmlns:a16="http://schemas.microsoft.com/office/drawing/2014/main" id="{C184E05E-F747-256E-29ED-5DA794E051CD}"/>
              </a:ext>
            </a:extLst>
          </p:cNvPr>
          <p:cNvSpPr txBox="1"/>
          <p:nvPr/>
        </p:nvSpPr>
        <p:spPr>
          <a:xfrm>
            <a:off x="867750" y="2000679"/>
            <a:ext cx="641684" cy="461665"/>
          </a:xfrm>
          <a:prstGeom prst="rect">
            <a:avLst/>
          </a:prstGeom>
          <a:noFill/>
        </p:spPr>
        <p:txBody>
          <a:bodyPr wrap="square">
            <a:spAutoFit/>
          </a:bodyPr>
          <a:lstStyle/>
          <a:p>
            <a:r>
              <a:rPr lang="sl-SI" sz="2400" dirty="0"/>
              <a:t>⚖️</a:t>
            </a:r>
          </a:p>
        </p:txBody>
      </p:sp>
      <p:sp>
        <p:nvSpPr>
          <p:cNvPr id="44" name="PoljeZBesedilom 43">
            <a:extLst>
              <a:ext uri="{FF2B5EF4-FFF2-40B4-BE49-F238E27FC236}">
                <a16:creationId xmlns:a16="http://schemas.microsoft.com/office/drawing/2014/main" id="{8A335EF9-CF98-FB04-E12F-A02699C4D076}"/>
              </a:ext>
            </a:extLst>
          </p:cNvPr>
          <p:cNvSpPr txBox="1"/>
          <p:nvPr/>
        </p:nvSpPr>
        <p:spPr>
          <a:xfrm>
            <a:off x="3153750" y="2004473"/>
            <a:ext cx="529389" cy="461665"/>
          </a:xfrm>
          <a:prstGeom prst="rect">
            <a:avLst/>
          </a:prstGeom>
          <a:noFill/>
        </p:spPr>
        <p:txBody>
          <a:bodyPr wrap="square">
            <a:spAutoFit/>
          </a:bodyPr>
          <a:lstStyle/>
          <a:p>
            <a:r>
              <a:rPr lang="sl-SI" sz="2400" dirty="0"/>
              <a:t>📥</a:t>
            </a:r>
          </a:p>
        </p:txBody>
      </p:sp>
      <p:sp>
        <p:nvSpPr>
          <p:cNvPr id="45" name="PoljeZBesedilom 44">
            <a:extLst>
              <a:ext uri="{FF2B5EF4-FFF2-40B4-BE49-F238E27FC236}">
                <a16:creationId xmlns:a16="http://schemas.microsoft.com/office/drawing/2014/main" id="{73684D17-9DCB-554C-090B-A667C7CF0548}"/>
              </a:ext>
            </a:extLst>
          </p:cNvPr>
          <p:cNvSpPr txBox="1"/>
          <p:nvPr/>
        </p:nvSpPr>
        <p:spPr>
          <a:xfrm>
            <a:off x="5776633" y="2004472"/>
            <a:ext cx="481263" cy="461665"/>
          </a:xfrm>
          <a:prstGeom prst="rect">
            <a:avLst/>
          </a:prstGeom>
          <a:noFill/>
        </p:spPr>
        <p:txBody>
          <a:bodyPr wrap="square">
            <a:spAutoFit/>
          </a:bodyPr>
          <a:lstStyle/>
          <a:p>
            <a:r>
              <a:rPr lang="sl-SI" sz="2400" dirty="0"/>
              <a:t>💾</a:t>
            </a:r>
          </a:p>
        </p:txBody>
      </p:sp>
      <p:sp>
        <p:nvSpPr>
          <p:cNvPr id="46" name="PoljeZBesedilom 45">
            <a:extLst>
              <a:ext uri="{FF2B5EF4-FFF2-40B4-BE49-F238E27FC236}">
                <a16:creationId xmlns:a16="http://schemas.microsoft.com/office/drawing/2014/main" id="{2833BEFE-A664-6460-4039-EED0AD5E726D}"/>
              </a:ext>
            </a:extLst>
          </p:cNvPr>
          <p:cNvSpPr txBox="1"/>
          <p:nvPr/>
        </p:nvSpPr>
        <p:spPr>
          <a:xfrm>
            <a:off x="8428204" y="1954512"/>
            <a:ext cx="721895" cy="461665"/>
          </a:xfrm>
          <a:prstGeom prst="rect">
            <a:avLst/>
          </a:prstGeom>
          <a:noFill/>
        </p:spPr>
        <p:txBody>
          <a:bodyPr wrap="square">
            <a:spAutoFit/>
          </a:bodyPr>
          <a:lstStyle/>
          <a:p>
            <a:r>
              <a:rPr lang="sl-SI" sz="2400" dirty="0"/>
              <a:t>⚙️</a:t>
            </a:r>
          </a:p>
        </p:txBody>
      </p:sp>
      <p:sp>
        <p:nvSpPr>
          <p:cNvPr id="47" name="PoljeZBesedilom 46">
            <a:extLst>
              <a:ext uri="{FF2B5EF4-FFF2-40B4-BE49-F238E27FC236}">
                <a16:creationId xmlns:a16="http://schemas.microsoft.com/office/drawing/2014/main" id="{D7BEB263-EE1B-40F5-D7BE-ECA992215496}"/>
              </a:ext>
            </a:extLst>
          </p:cNvPr>
          <p:cNvSpPr txBox="1"/>
          <p:nvPr/>
        </p:nvSpPr>
        <p:spPr>
          <a:xfrm>
            <a:off x="10428841" y="1954511"/>
            <a:ext cx="705853" cy="461665"/>
          </a:xfrm>
          <a:prstGeom prst="rect">
            <a:avLst/>
          </a:prstGeom>
          <a:noFill/>
        </p:spPr>
        <p:txBody>
          <a:bodyPr wrap="square">
            <a:spAutoFit/>
          </a:bodyPr>
          <a:lstStyle/>
          <a:p>
            <a:r>
              <a:rPr lang="sl-SI" sz="2400" b="1" dirty="0">
                <a:solidFill>
                  <a:schemeClr val="accent1">
                    <a:lumMod val="75000"/>
                  </a:schemeClr>
                </a:solidFill>
              </a:rPr>
              <a:t>🌐</a:t>
            </a:r>
            <a:endParaRPr lang="sl-SI" sz="2400" dirty="0"/>
          </a:p>
        </p:txBody>
      </p:sp>
      <p:sp>
        <p:nvSpPr>
          <p:cNvPr id="48" name="PoljeZBesedilom 47">
            <a:extLst>
              <a:ext uri="{FF2B5EF4-FFF2-40B4-BE49-F238E27FC236}">
                <a16:creationId xmlns:a16="http://schemas.microsoft.com/office/drawing/2014/main" id="{E6EB9ACC-1D03-0617-DCCA-BFEBA15B203F}"/>
              </a:ext>
            </a:extLst>
          </p:cNvPr>
          <p:cNvSpPr txBox="1"/>
          <p:nvPr/>
        </p:nvSpPr>
        <p:spPr>
          <a:xfrm>
            <a:off x="4748043" y="3773467"/>
            <a:ext cx="2245894" cy="523220"/>
          </a:xfrm>
          <a:prstGeom prst="rect">
            <a:avLst/>
          </a:prstGeom>
          <a:noFill/>
        </p:spPr>
        <p:txBody>
          <a:bodyPr wrap="square">
            <a:spAutoFit/>
          </a:bodyPr>
          <a:lstStyle/>
          <a:p>
            <a:r>
              <a:rPr lang="sl-SI" sz="1400" dirty="0"/>
              <a:t>Dolgoročna varna hramba digitalnega gradiva.</a:t>
            </a:r>
          </a:p>
        </p:txBody>
      </p:sp>
      <p:sp>
        <p:nvSpPr>
          <p:cNvPr id="49" name="PoljeZBesedilom 48">
            <a:extLst>
              <a:ext uri="{FF2B5EF4-FFF2-40B4-BE49-F238E27FC236}">
                <a16:creationId xmlns:a16="http://schemas.microsoft.com/office/drawing/2014/main" id="{5250D907-9CD0-A7C9-A8A0-6B4CC1051220}"/>
              </a:ext>
            </a:extLst>
          </p:cNvPr>
          <p:cNvSpPr txBox="1"/>
          <p:nvPr/>
        </p:nvSpPr>
        <p:spPr>
          <a:xfrm>
            <a:off x="7443958" y="3773467"/>
            <a:ext cx="2616965" cy="307777"/>
          </a:xfrm>
          <a:prstGeom prst="rect">
            <a:avLst/>
          </a:prstGeom>
          <a:noFill/>
        </p:spPr>
        <p:txBody>
          <a:bodyPr wrap="square">
            <a:spAutoFit/>
          </a:bodyPr>
          <a:lstStyle/>
          <a:p>
            <a:r>
              <a:rPr lang="sl-SI" sz="1400" dirty="0"/>
              <a:t>Prilagoditev gradiva za dostop.</a:t>
            </a:r>
          </a:p>
        </p:txBody>
      </p:sp>
      <p:sp>
        <p:nvSpPr>
          <p:cNvPr id="50" name="PoljeZBesedilom 49">
            <a:extLst>
              <a:ext uri="{FF2B5EF4-FFF2-40B4-BE49-F238E27FC236}">
                <a16:creationId xmlns:a16="http://schemas.microsoft.com/office/drawing/2014/main" id="{EA5DC05B-27A0-0AE8-A355-B3B4EA1C1315}"/>
              </a:ext>
            </a:extLst>
          </p:cNvPr>
          <p:cNvSpPr txBox="1"/>
          <p:nvPr/>
        </p:nvSpPr>
        <p:spPr>
          <a:xfrm>
            <a:off x="10060923" y="3696522"/>
            <a:ext cx="2245894" cy="523220"/>
          </a:xfrm>
          <a:prstGeom prst="rect">
            <a:avLst/>
          </a:prstGeom>
          <a:noFill/>
        </p:spPr>
        <p:txBody>
          <a:bodyPr wrap="square">
            <a:spAutoFit/>
          </a:bodyPr>
          <a:lstStyle/>
          <a:p>
            <a:r>
              <a:rPr lang="sl-SI" sz="1400" dirty="0"/>
              <a:t>Dostop uporabnikom (čitalnice, splet).</a:t>
            </a:r>
          </a:p>
        </p:txBody>
      </p:sp>
      <p:sp>
        <p:nvSpPr>
          <p:cNvPr id="52" name="Puščica: dol 51">
            <a:extLst>
              <a:ext uri="{FF2B5EF4-FFF2-40B4-BE49-F238E27FC236}">
                <a16:creationId xmlns:a16="http://schemas.microsoft.com/office/drawing/2014/main" id="{E16730FC-599B-A9DD-FFD4-BD5DE28484D7}"/>
              </a:ext>
            </a:extLst>
          </p:cNvPr>
          <p:cNvSpPr/>
          <p:nvPr/>
        </p:nvSpPr>
        <p:spPr>
          <a:xfrm>
            <a:off x="3274065" y="4541895"/>
            <a:ext cx="529389" cy="22619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53" name="Puščica: dol 52">
            <a:extLst>
              <a:ext uri="{FF2B5EF4-FFF2-40B4-BE49-F238E27FC236}">
                <a16:creationId xmlns:a16="http://schemas.microsoft.com/office/drawing/2014/main" id="{7ABE8B6B-0B59-ECBA-10DD-E92CDF0D1EDA}"/>
              </a:ext>
            </a:extLst>
          </p:cNvPr>
          <p:cNvSpPr/>
          <p:nvPr/>
        </p:nvSpPr>
        <p:spPr>
          <a:xfrm>
            <a:off x="1008422" y="4553124"/>
            <a:ext cx="529389" cy="226194"/>
          </a:xfrm>
          <a:prstGeom prst="down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54" name="Puščica: dol 53">
            <a:extLst>
              <a:ext uri="{FF2B5EF4-FFF2-40B4-BE49-F238E27FC236}">
                <a16:creationId xmlns:a16="http://schemas.microsoft.com/office/drawing/2014/main" id="{EF9735B7-5265-5ECA-574D-BB53744A6C0D}"/>
              </a:ext>
            </a:extLst>
          </p:cNvPr>
          <p:cNvSpPr/>
          <p:nvPr/>
        </p:nvSpPr>
        <p:spPr>
          <a:xfrm>
            <a:off x="10605305" y="4553124"/>
            <a:ext cx="529389" cy="22619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55" name="Pravokotnik: zaokroženi vogali 54">
            <a:extLst>
              <a:ext uri="{FF2B5EF4-FFF2-40B4-BE49-F238E27FC236}">
                <a16:creationId xmlns:a16="http://schemas.microsoft.com/office/drawing/2014/main" id="{CE22E2A5-3761-DA13-AC5B-E76EC5B65770}"/>
              </a:ext>
            </a:extLst>
          </p:cNvPr>
          <p:cNvSpPr/>
          <p:nvPr/>
        </p:nvSpPr>
        <p:spPr>
          <a:xfrm>
            <a:off x="2660352" y="4915278"/>
            <a:ext cx="1811282" cy="738663"/>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1400" b="1" dirty="0">
                <a:solidFill>
                  <a:schemeClr val="bg1"/>
                </a:solidFill>
              </a:rPr>
              <a:t>Urejevalnik SIP </a:t>
            </a:r>
          </a:p>
        </p:txBody>
      </p:sp>
      <p:sp>
        <p:nvSpPr>
          <p:cNvPr id="56" name="Pravokotnik: zaokroženi vogali 55">
            <a:extLst>
              <a:ext uri="{FF2B5EF4-FFF2-40B4-BE49-F238E27FC236}">
                <a16:creationId xmlns:a16="http://schemas.microsoft.com/office/drawing/2014/main" id="{6642B27E-B528-ACE2-7C84-71C2C15CBC54}"/>
              </a:ext>
            </a:extLst>
          </p:cNvPr>
          <p:cNvSpPr/>
          <p:nvPr/>
        </p:nvSpPr>
        <p:spPr>
          <a:xfrm>
            <a:off x="386487" y="4917247"/>
            <a:ext cx="1811282" cy="738663"/>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1400" b="1" dirty="0">
                <a:solidFill>
                  <a:schemeClr val="bg1"/>
                </a:solidFill>
              </a:rPr>
              <a:t>Portal UiArh.si </a:t>
            </a:r>
          </a:p>
        </p:txBody>
      </p:sp>
      <p:sp>
        <p:nvSpPr>
          <p:cNvPr id="57" name="Pravokotnik: zaokroženi vogali 56">
            <a:extLst>
              <a:ext uri="{FF2B5EF4-FFF2-40B4-BE49-F238E27FC236}">
                <a16:creationId xmlns:a16="http://schemas.microsoft.com/office/drawing/2014/main" id="{C4E7EA87-8EB7-B09C-E0C0-946BE8243B47}"/>
              </a:ext>
            </a:extLst>
          </p:cNvPr>
          <p:cNvSpPr/>
          <p:nvPr/>
        </p:nvSpPr>
        <p:spPr>
          <a:xfrm>
            <a:off x="10003014" y="5459255"/>
            <a:ext cx="1811282" cy="40895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1400" b="1" dirty="0"/>
              <a:t>Virtualna arhivska čitalnica (VAČ)</a:t>
            </a:r>
          </a:p>
        </p:txBody>
      </p:sp>
      <p:sp>
        <p:nvSpPr>
          <p:cNvPr id="58" name="Puščica: dol 57">
            <a:extLst>
              <a:ext uri="{FF2B5EF4-FFF2-40B4-BE49-F238E27FC236}">
                <a16:creationId xmlns:a16="http://schemas.microsoft.com/office/drawing/2014/main" id="{6561F62D-E126-1481-0BE0-153D8270CE87}"/>
              </a:ext>
            </a:extLst>
          </p:cNvPr>
          <p:cNvSpPr/>
          <p:nvPr/>
        </p:nvSpPr>
        <p:spPr>
          <a:xfrm>
            <a:off x="5776633" y="4532495"/>
            <a:ext cx="529389" cy="22619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59" name="Pravokotnik: zaokroženi vogali 58">
            <a:extLst>
              <a:ext uri="{FF2B5EF4-FFF2-40B4-BE49-F238E27FC236}">
                <a16:creationId xmlns:a16="http://schemas.microsoft.com/office/drawing/2014/main" id="{0521FA14-94E9-1B3B-C77A-F6000228218D}"/>
              </a:ext>
            </a:extLst>
          </p:cNvPr>
          <p:cNvSpPr/>
          <p:nvPr/>
        </p:nvSpPr>
        <p:spPr>
          <a:xfrm>
            <a:off x="5111623" y="4917248"/>
            <a:ext cx="1811282" cy="41203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1400" b="1" dirty="0">
                <a:solidFill>
                  <a:schemeClr val="bg1"/>
                </a:solidFill>
              </a:rPr>
              <a:t>scopeArchive</a:t>
            </a:r>
          </a:p>
        </p:txBody>
      </p:sp>
      <p:sp>
        <p:nvSpPr>
          <p:cNvPr id="60" name="Puščica: dol 59">
            <a:extLst>
              <a:ext uri="{FF2B5EF4-FFF2-40B4-BE49-F238E27FC236}">
                <a16:creationId xmlns:a16="http://schemas.microsoft.com/office/drawing/2014/main" id="{D96B2276-BF8E-817D-F877-72CC29994C14}"/>
              </a:ext>
            </a:extLst>
          </p:cNvPr>
          <p:cNvSpPr/>
          <p:nvPr/>
        </p:nvSpPr>
        <p:spPr>
          <a:xfrm>
            <a:off x="8234464" y="4532495"/>
            <a:ext cx="529389" cy="22619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63" name="Pravokotnik: zaokroženi vogali 62">
            <a:extLst>
              <a:ext uri="{FF2B5EF4-FFF2-40B4-BE49-F238E27FC236}">
                <a16:creationId xmlns:a16="http://schemas.microsoft.com/office/drawing/2014/main" id="{75624066-365E-8306-598C-D0F61E7DE3D2}"/>
              </a:ext>
            </a:extLst>
          </p:cNvPr>
          <p:cNvSpPr/>
          <p:nvPr/>
        </p:nvSpPr>
        <p:spPr>
          <a:xfrm>
            <a:off x="5111623" y="5456175"/>
            <a:ext cx="1811282" cy="41203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1400" b="1" dirty="0" err="1">
                <a:solidFill>
                  <a:schemeClr val="bg1"/>
                </a:solidFill>
              </a:rPr>
              <a:t>eRepozitorij</a:t>
            </a:r>
            <a:endParaRPr lang="sl-SI" sz="1400" b="1" dirty="0">
              <a:solidFill>
                <a:schemeClr val="bg1"/>
              </a:solidFill>
            </a:endParaRPr>
          </a:p>
        </p:txBody>
      </p:sp>
      <p:sp>
        <p:nvSpPr>
          <p:cNvPr id="64" name="Pravokotnik: zaokroženi vogali 63">
            <a:extLst>
              <a:ext uri="{FF2B5EF4-FFF2-40B4-BE49-F238E27FC236}">
                <a16:creationId xmlns:a16="http://schemas.microsoft.com/office/drawing/2014/main" id="{809211E6-DA98-1D2D-E951-64DF6977703C}"/>
              </a:ext>
            </a:extLst>
          </p:cNvPr>
          <p:cNvSpPr/>
          <p:nvPr/>
        </p:nvSpPr>
        <p:spPr>
          <a:xfrm>
            <a:off x="7522563" y="4917248"/>
            <a:ext cx="1811282" cy="41203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1400" b="1" dirty="0">
                <a:solidFill>
                  <a:schemeClr val="bg1"/>
                </a:solidFill>
              </a:rPr>
              <a:t>Infrastruktura za GEO</a:t>
            </a:r>
          </a:p>
        </p:txBody>
      </p:sp>
      <p:sp>
        <p:nvSpPr>
          <p:cNvPr id="65" name="Pravokotnik: zaokroženi vogali 64">
            <a:extLst>
              <a:ext uri="{FF2B5EF4-FFF2-40B4-BE49-F238E27FC236}">
                <a16:creationId xmlns:a16="http://schemas.microsoft.com/office/drawing/2014/main" id="{CAE53DEF-234E-E59A-7869-49F87B07495D}"/>
              </a:ext>
            </a:extLst>
          </p:cNvPr>
          <p:cNvSpPr/>
          <p:nvPr/>
        </p:nvSpPr>
        <p:spPr>
          <a:xfrm>
            <a:off x="7522563" y="5456175"/>
            <a:ext cx="1811282" cy="41203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1400" b="1" dirty="0">
                <a:solidFill>
                  <a:schemeClr val="bg1"/>
                </a:solidFill>
              </a:rPr>
              <a:t>Infrastruktura za A/V</a:t>
            </a:r>
          </a:p>
        </p:txBody>
      </p:sp>
      <p:sp>
        <p:nvSpPr>
          <p:cNvPr id="66" name="Pravokotnik: zaokroženi vogali 65">
            <a:extLst>
              <a:ext uri="{FF2B5EF4-FFF2-40B4-BE49-F238E27FC236}">
                <a16:creationId xmlns:a16="http://schemas.microsoft.com/office/drawing/2014/main" id="{8F901923-FDFE-8283-5BF9-24049A38DDBE}"/>
              </a:ext>
            </a:extLst>
          </p:cNvPr>
          <p:cNvSpPr/>
          <p:nvPr/>
        </p:nvSpPr>
        <p:spPr>
          <a:xfrm>
            <a:off x="10003014" y="4915611"/>
            <a:ext cx="1811282" cy="41203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1400" b="1" dirty="0">
                <a:solidFill>
                  <a:schemeClr val="bg1"/>
                </a:solidFill>
              </a:rPr>
              <a:t>Orodje za anonimizacijo</a:t>
            </a:r>
          </a:p>
        </p:txBody>
      </p:sp>
      <p:sp>
        <p:nvSpPr>
          <p:cNvPr id="67" name="Pravokotnik: zaokroženi vogali 66">
            <a:extLst>
              <a:ext uri="{FF2B5EF4-FFF2-40B4-BE49-F238E27FC236}">
                <a16:creationId xmlns:a16="http://schemas.microsoft.com/office/drawing/2014/main" id="{C10603AB-ADB7-ADBF-9B41-8CC09B02C355}"/>
              </a:ext>
            </a:extLst>
          </p:cNvPr>
          <p:cNvSpPr/>
          <p:nvPr/>
        </p:nvSpPr>
        <p:spPr>
          <a:xfrm>
            <a:off x="10003014" y="5999819"/>
            <a:ext cx="1811282" cy="40895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1400" b="1" dirty="0"/>
              <a:t>Prikazovalniki</a:t>
            </a:r>
          </a:p>
        </p:txBody>
      </p:sp>
      <p:sp>
        <p:nvSpPr>
          <p:cNvPr id="68" name="Pravokotnik: zaokroženi vogali 67">
            <a:extLst>
              <a:ext uri="{FF2B5EF4-FFF2-40B4-BE49-F238E27FC236}">
                <a16:creationId xmlns:a16="http://schemas.microsoft.com/office/drawing/2014/main" id="{6DDFF1BC-EAD8-BB1C-D7AD-BA3EED46545D}"/>
              </a:ext>
            </a:extLst>
          </p:cNvPr>
          <p:cNvSpPr/>
          <p:nvPr/>
        </p:nvSpPr>
        <p:spPr>
          <a:xfrm>
            <a:off x="2632381" y="4915279"/>
            <a:ext cx="1811282" cy="738663"/>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sz="1400" b="1" dirty="0">
              <a:solidFill>
                <a:schemeClr val="bg1"/>
              </a:solidFill>
            </a:endParaRPr>
          </a:p>
        </p:txBody>
      </p:sp>
      <p:sp>
        <p:nvSpPr>
          <p:cNvPr id="70" name="Pravokotnik: zaokroženi vogali 69">
            <a:extLst>
              <a:ext uri="{FF2B5EF4-FFF2-40B4-BE49-F238E27FC236}">
                <a16:creationId xmlns:a16="http://schemas.microsoft.com/office/drawing/2014/main" id="{58BCE423-6269-610C-C023-35C4BC0BA310}"/>
              </a:ext>
            </a:extLst>
          </p:cNvPr>
          <p:cNvSpPr/>
          <p:nvPr/>
        </p:nvSpPr>
        <p:spPr>
          <a:xfrm>
            <a:off x="7522563" y="4911995"/>
            <a:ext cx="1811282" cy="41203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sz="1400" b="1" dirty="0">
              <a:solidFill>
                <a:schemeClr val="bg1"/>
              </a:solidFill>
            </a:endParaRPr>
          </a:p>
        </p:txBody>
      </p:sp>
      <p:sp>
        <p:nvSpPr>
          <p:cNvPr id="71" name="Pravokotnik: zaokroženi vogali 70">
            <a:extLst>
              <a:ext uri="{FF2B5EF4-FFF2-40B4-BE49-F238E27FC236}">
                <a16:creationId xmlns:a16="http://schemas.microsoft.com/office/drawing/2014/main" id="{E040CDED-C369-09CE-E1B0-5BB7322C89D6}"/>
              </a:ext>
            </a:extLst>
          </p:cNvPr>
          <p:cNvSpPr/>
          <p:nvPr/>
        </p:nvSpPr>
        <p:spPr>
          <a:xfrm>
            <a:off x="10014166" y="5447927"/>
            <a:ext cx="1811282" cy="41203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sz="1400" b="1" dirty="0">
              <a:solidFill>
                <a:schemeClr val="bg1"/>
              </a:solidFill>
            </a:endParaRPr>
          </a:p>
        </p:txBody>
      </p:sp>
      <p:sp>
        <p:nvSpPr>
          <p:cNvPr id="73" name="Pravokotnik: zaokroženi vogali 72">
            <a:extLst>
              <a:ext uri="{FF2B5EF4-FFF2-40B4-BE49-F238E27FC236}">
                <a16:creationId xmlns:a16="http://schemas.microsoft.com/office/drawing/2014/main" id="{34C05DEF-6C04-3101-9F75-CD372ACAD319}"/>
              </a:ext>
            </a:extLst>
          </p:cNvPr>
          <p:cNvSpPr/>
          <p:nvPr/>
        </p:nvSpPr>
        <p:spPr>
          <a:xfrm>
            <a:off x="397639" y="4928316"/>
            <a:ext cx="1811282" cy="738663"/>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sz="1400" b="1" dirty="0">
              <a:solidFill>
                <a:schemeClr val="bg1"/>
              </a:solidFill>
            </a:endParaRPr>
          </a:p>
        </p:txBody>
      </p:sp>
      <p:sp>
        <p:nvSpPr>
          <p:cNvPr id="5" name="PoljeZBesedilom 4">
            <a:extLst>
              <a:ext uri="{FF2B5EF4-FFF2-40B4-BE49-F238E27FC236}">
                <a16:creationId xmlns:a16="http://schemas.microsoft.com/office/drawing/2014/main" id="{4B1F6CB7-D7AB-0F5B-7D66-D27F3B6224D8}"/>
              </a:ext>
            </a:extLst>
          </p:cNvPr>
          <p:cNvSpPr txBox="1"/>
          <p:nvPr/>
        </p:nvSpPr>
        <p:spPr>
          <a:xfrm>
            <a:off x="397639" y="4666899"/>
            <a:ext cx="607065" cy="369332"/>
          </a:xfrm>
          <a:prstGeom prst="rect">
            <a:avLst/>
          </a:prstGeom>
          <a:noFill/>
        </p:spPr>
        <p:txBody>
          <a:bodyPr wrap="square">
            <a:spAutoFit/>
          </a:bodyPr>
          <a:lstStyle/>
          <a:p>
            <a:r>
              <a:rPr lang="sl-SI" dirty="0"/>
              <a:t>🤖</a:t>
            </a:r>
          </a:p>
        </p:txBody>
      </p:sp>
      <p:sp>
        <p:nvSpPr>
          <p:cNvPr id="6" name="PoljeZBesedilom 5">
            <a:extLst>
              <a:ext uri="{FF2B5EF4-FFF2-40B4-BE49-F238E27FC236}">
                <a16:creationId xmlns:a16="http://schemas.microsoft.com/office/drawing/2014/main" id="{76EC48D7-7437-CE17-67B4-E28860504BA3}"/>
              </a:ext>
            </a:extLst>
          </p:cNvPr>
          <p:cNvSpPr txBox="1"/>
          <p:nvPr/>
        </p:nvSpPr>
        <p:spPr>
          <a:xfrm>
            <a:off x="2685284" y="4669662"/>
            <a:ext cx="607065" cy="369332"/>
          </a:xfrm>
          <a:prstGeom prst="rect">
            <a:avLst/>
          </a:prstGeom>
          <a:noFill/>
        </p:spPr>
        <p:txBody>
          <a:bodyPr wrap="square">
            <a:spAutoFit/>
          </a:bodyPr>
          <a:lstStyle/>
          <a:p>
            <a:r>
              <a:rPr lang="sl-SI" dirty="0"/>
              <a:t>🤖</a:t>
            </a:r>
          </a:p>
        </p:txBody>
      </p:sp>
      <p:sp>
        <p:nvSpPr>
          <p:cNvPr id="7" name="PoljeZBesedilom 6">
            <a:extLst>
              <a:ext uri="{FF2B5EF4-FFF2-40B4-BE49-F238E27FC236}">
                <a16:creationId xmlns:a16="http://schemas.microsoft.com/office/drawing/2014/main" id="{3A1FEB58-325C-8F09-5F79-5AE270EFED73}"/>
              </a:ext>
            </a:extLst>
          </p:cNvPr>
          <p:cNvSpPr txBox="1"/>
          <p:nvPr/>
        </p:nvSpPr>
        <p:spPr>
          <a:xfrm>
            <a:off x="7444806" y="4679901"/>
            <a:ext cx="607065" cy="369332"/>
          </a:xfrm>
          <a:prstGeom prst="rect">
            <a:avLst/>
          </a:prstGeom>
          <a:noFill/>
        </p:spPr>
        <p:txBody>
          <a:bodyPr wrap="square">
            <a:spAutoFit/>
          </a:bodyPr>
          <a:lstStyle/>
          <a:p>
            <a:r>
              <a:rPr lang="sl-SI" dirty="0"/>
              <a:t>🤖</a:t>
            </a:r>
          </a:p>
        </p:txBody>
      </p:sp>
      <p:sp>
        <p:nvSpPr>
          <p:cNvPr id="8" name="PoljeZBesedilom 7">
            <a:extLst>
              <a:ext uri="{FF2B5EF4-FFF2-40B4-BE49-F238E27FC236}">
                <a16:creationId xmlns:a16="http://schemas.microsoft.com/office/drawing/2014/main" id="{215F71AC-05BD-D9CD-BC13-D08C8C1AE9D3}"/>
              </a:ext>
            </a:extLst>
          </p:cNvPr>
          <p:cNvSpPr txBox="1"/>
          <p:nvPr/>
        </p:nvSpPr>
        <p:spPr>
          <a:xfrm>
            <a:off x="9757390" y="5330404"/>
            <a:ext cx="607065" cy="369332"/>
          </a:xfrm>
          <a:prstGeom prst="rect">
            <a:avLst/>
          </a:prstGeom>
          <a:noFill/>
        </p:spPr>
        <p:txBody>
          <a:bodyPr wrap="square">
            <a:spAutoFit/>
          </a:bodyPr>
          <a:lstStyle/>
          <a:p>
            <a:r>
              <a:rPr lang="sl-SI" dirty="0"/>
              <a:t>🤖</a:t>
            </a:r>
          </a:p>
        </p:txBody>
      </p:sp>
      <p:sp>
        <p:nvSpPr>
          <p:cNvPr id="2" name="Elipsa 1">
            <a:extLst>
              <a:ext uri="{FF2B5EF4-FFF2-40B4-BE49-F238E27FC236}">
                <a16:creationId xmlns:a16="http://schemas.microsoft.com/office/drawing/2014/main" id="{15DE4914-A461-8DCE-A76C-FA773D4CDC22}"/>
              </a:ext>
            </a:extLst>
          </p:cNvPr>
          <p:cNvSpPr/>
          <p:nvPr/>
        </p:nvSpPr>
        <p:spPr>
          <a:xfrm>
            <a:off x="4333582" y="2805477"/>
            <a:ext cx="3463619" cy="3265463"/>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sl-SI" sz="2800" dirty="0"/>
              <a:t>🔑</a:t>
            </a:r>
            <a:r>
              <a:rPr lang="sl-SI" dirty="0"/>
              <a:t> </a:t>
            </a:r>
          </a:p>
          <a:p>
            <a:pPr algn="ctr"/>
            <a:endParaRPr lang="sl-SI" dirty="0"/>
          </a:p>
          <a:p>
            <a:pPr algn="ctr">
              <a:spcBef>
                <a:spcPts val="600"/>
              </a:spcBef>
              <a:spcAft>
                <a:spcPts val="600"/>
              </a:spcAft>
            </a:pPr>
            <a:r>
              <a:rPr lang="sl-SI" sz="2000" b="1" dirty="0"/>
              <a:t>UI ni “dodatek”, ampak nadgradnja sistema, ki že obstaja.</a:t>
            </a:r>
          </a:p>
          <a:p>
            <a:pPr algn="ctr"/>
            <a:endParaRPr lang="sl-SI" dirty="0"/>
          </a:p>
        </p:txBody>
      </p:sp>
    </p:spTree>
    <p:extLst>
      <p:ext uri="{BB962C8B-B14F-4D97-AF65-F5344CB8AC3E}">
        <p14:creationId xmlns:p14="http://schemas.microsoft.com/office/powerpoint/2010/main" val="2916473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ABE58-698C-4942-A5CE-48E8A0C9A03D}"/>
            </a:ext>
          </a:extLst>
        </p:cNvPr>
        <p:cNvGrpSpPr/>
        <p:nvPr/>
      </p:nvGrpSpPr>
      <p:grpSpPr>
        <a:xfrm>
          <a:off x="0" y="0"/>
          <a:ext cx="0" cy="0"/>
          <a:chOff x="0" y="0"/>
          <a:chExt cx="0" cy="0"/>
        </a:xfrm>
      </p:grpSpPr>
      <p:sp>
        <p:nvSpPr>
          <p:cNvPr id="12" name="Naslov 11">
            <a:extLst>
              <a:ext uri="{FF2B5EF4-FFF2-40B4-BE49-F238E27FC236}">
                <a16:creationId xmlns:a16="http://schemas.microsoft.com/office/drawing/2014/main" id="{93E3DAF4-6702-F667-CF8D-D7A62D3D6EEC}"/>
              </a:ext>
            </a:extLst>
          </p:cNvPr>
          <p:cNvSpPr>
            <a:spLocks noGrp="1"/>
          </p:cNvSpPr>
          <p:nvPr>
            <p:ph type="title"/>
          </p:nvPr>
        </p:nvSpPr>
        <p:spPr>
          <a:xfrm>
            <a:off x="890030" y="1289297"/>
            <a:ext cx="7926424" cy="650779"/>
          </a:xfrm>
        </p:spPr>
        <p:txBody>
          <a:bodyPr/>
          <a:lstStyle/>
          <a:p>
            <a:pPr>
              <a:spcBef>
                <a:spcPts val="600"/>
              </a:spcBef>
            </a:pPr>
            <a:r>
              <a:rPr lang="sl-SI" sz="2400" dirty="0">
                <a:solidFill>
                  <a:schemeClr val="accent6"/>
                </a:solidFill>
                <a:latin typeface="Calibri" panose="020F0502020204030204" pitchFamily="34" charset="0"/>
                <a:cs typeface="Calibri" panose="020F0502020204030204" pitchFamily="34" charset="0"/>
              </a:rPr>
              <a:t>Portal UiArh.si </a:t>
            </a:r>
            <a:r>
              <a:rPr lang="sl-SI" sz="2400" dirty="0">
                <a:solidFill>
                  <a:schemeClr val="accent1">
                    <a:lumMod val="75000"/>
                  </a:schemeClr>
                </a:solidFill>
                <a:latin typeface="+mn-lt"/>
              </a:rPr>
              <a:t>– UI ZA VREDNOTENJE ARHIVSKEGA GRADIVA</a:t>
            </a:r>
          </a:p>
        </p:txBody>
      </p:sp>
      <p:pic>
        <p:nvPicPr>
          <p:cNvPr id="3" name="Image 0" descr="preencoded.png">
            <a:extLst>
              <a:ext uri="{FF2B5EF4-FFF2-40B4-BE49-F238E27FC236}">
                <a16:creationId xmlns:a16="http://schemas.microsoft.com/office/drawing/2014/main" id="{759EC4A6-65FC-1CD4-AFF6-FCDCC58C7606}"/>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t="12279" r="7676" b="5274"/>
          <a:stretch/>
        </p:blipFill>
        <p:spPr>
          <a:xfrm>
            <a:off x="8313422" y="1662545"/>
            <a:ext cx="3878578" cy="5195455"/>
          </a:xfrm>
          <a:prstGeom prst="rect">
            <a:avLst/>
          </a:prstGeom>
        </p:spPr>
      </p:pic>
      <p:sp>
        <p:nvSpPr>
          <p:cNvPr id="6" name="PoljeZBesedilom 5">
            <a:extLst>
              <a:ext uri="{FF2B5EF4-FFF2-40B4-BE49-F238E27FC236}">
                <a16:creationId xmlns:a16="http://schemas.microsoft.com/office/drawing/2014/main" id="{B8664672-E44D-2322-1E31-A74D1B01F45C}"/>
              </a:ext>
            </a:extLst>
          </p:cNvPr>
          <p:cNvSpPr txBox="1"/>
          <p:nvPr/>
        </p:nvSpPr>
        <p:spPr>
          <a:xfrm>
            <a:off x="890030" y="2773485"/>
            <a:ext cx="7771749" cy="2358210"/>
          </a:xfrm>
          <a:prstGeom prst="rect">
            <a:avLst/>
          </a:prstGeom>
          <a:noFill/>
        </p:spPr>
        <p:txBody>
          <a:bodyPr wrap="square">
            <a:spAutoFit/>
          </a:bodyPr>
          <a:lstStyle/>
          <a:p>
            <a:pPr marL="273050" indent="-273050">
              <a:lnSpc>
                <a:spcPct val="140000"/>
              </a:lnSpc>
              <a:spcAft>
                <a:spcPts val="600"/>
              </a:spcAft>
              <a:buNone/>
              <a:tabLst>
                <a:tab pos="273050" algn="l"/>
              </a:tabLst>
            </a:pPr>
            <a:r>
              <a:rPr lang="sl-SI" sz="1400" dirty="0"/>
              <a:t>🧠 </a:t>
            </a:r>
            <a:r>
              <a:rPr lang="sl-SI" sz="1600" b="1" dirty="0">
                <a:solidFill>
                  <a:srgbClr val="577693"/>
                </a:solidFill>
              </a:rPr>
              <a:t>Avtomatizirana</a:t>
            </a:r>
            <a:r>
              <a:rPr lang="sl-SI" sz="1400" b="1" dirty="0"/>
              <a:t> </a:t>
            </a:r>
            <a:r>
              <a:rPr lang="sl-SI" sz="1600" b="1" dirty="0">
                <a:solidFill>
                  <a:srgbClr val="577693"/>
                </a:solidFill>
              </a:rPr>
              <a:t>analiza</a:t>
            </a:r>
            <a:r>
              <a:rPr lang="sl-SI" sz="1400" b="1" dirty="0"/>
              <a:t> </a:t>
            </a:r>
            <a:r>
              <a:rPr lang="sl-SI" sz="1600" b="1" dirty="0">
                <a:solidFill>
                  <a:srgbClr val="577693"/>
                </a:solidFill>
              </a:rPr>
              <a:t>gradiva</a:t>
            </a:r>
            <a:endParaRPr lang="sl-SI" sz="500" dirty="0"/>
          </a:p>
          <a:p>
            <a:pPr marL="273050" indent="-273050">
              <a:lnSpc>
                <a:spcPct val="140000"/>
              </a:lnSpc>
              <a:spcAft>
                <a:spcPts val="600"/>
              </a:spcAft>
              <a:buNone/>
            </a:pPr>
            <a:r>
              <a:rPr lang="sl-SI" sz="1400" dirty="0"/>
              <a:t>📂 </a:t>
            </a:r>
            <a:r>
              <a:rPr lang="sl-SI" sz="1600" b="1" dirty="0">
                <a:solidFill>
                  <a:srgbClr val="577693"/>
                </a:solidFill>
              </a:rPr>
              <a:t>Gručenje</a:t>
            </a:r>
            <a:r>
              <a:rPr lang="sl-SI" sz="1400" b="1" dirty="0"/>
              <a:t> </a:t>
            </a:r>
            <a:r>
              <a:rPr lang="sl-SI" sz="1600" b="1" dirty="0">
                <a:solidFill>
                  <a:srgbClr val="577693"/>
                </a:solidFill>
              </a:rPr>
              <a:t>in predlogi vrednotenja</a:t>
            </a:r>
            <a:endParaRPr lang="sl-SI" sz="500" dirty="0"/>
          </a:p>
          <a:p>
            <a:pPr marL="273050" indent="-273050">
              <a:lnSpc>
                <a:spcPct val="140000"/>
              </a:lnSpc>
              <a:spcAft>
                <a:spcPts val="600"/>
              </a:spcAft>
              <a:buNone/>
            </a:pPr>
            <a:r>
              <a:rPr lang="sl-SI" sz="1400" dirty="0"/>
              <a:t>🔍 </a:t>
            </a:r>
            <a:r>
              <a:rPr lang="it-IT" sz="1600" b="1" dirty="0" err="1">
                <a:solidFill>
                  <a:srgbClr val="577693"/>
                </a:solidFill>
              </a:rPr>
              <a:t>Semantična</a:t>
            </a:r>
            <a:r>
              <a:rPr lang="it-IT" sz="1600" b="1" dirty="0">
                <a:solidFill>
                  <a:srgbClr val="577693"/>
                </a:solidFill>
              </a:rPr>
              <a:t> </a:t>
            </a:r>
            <a:r>
              <a:rPr lang="it-IT" sz="1600" b="1" dirty="0" err="1">
                <a:solidFill>
                  <a:srgbClr val="577693"/>
                </a:solidFill>
              </a:rPr>
              <a:t>analiza</a:t>
            </a:r>
            <a:r>
              <a:rPr lang="it-IT" sz="1600" b="1" dirty="0">
                <a:solidFill>
                  <a:srgbClr val="577693"/>
                </a:solidFill>
              </a:rPr>
              <a:t> in </a:t>
            </a:r>
            <a:r>
              <a:rPr lang="it-IT" sz="1600" b="1" dirty="0" err="1">
                <a:solidFill>
                  <a:srgbClr val="577693"/>
                </a:solidFill>
              </a:rPr>
              <a:t>obogatitev</a:t>
            </a:r>
            <a:r>
              <a:rPr lang="it-IT" sz="1600" b="1" dirty="0">
                <a:solidFill>
                  <a:srgbClr val="577693"/>
                </a:solidFill>
              </a:rPr>
              <a:t> </a:t>
            </a:r>
            <a:r>
              <a:rPr lang="it-IT" sz="1600" b="1" dirty="0" err="1">
                <a:solidFill>
                  <a:srgbClr val="577693"/>
                </a:solidFill>
              </a:rPr>
              <a:t>metapodatkov</a:t>
            </a:r>
            <a:endParaRPr lang="sl-SI" sz="500" dirty="0"/>
          </a:p>
          <a:p>
            <a:pPr marL="273050" indent="-273050">
              <a:lnSpc>
                <a:spcPct val="140000"/>
              </a:lnSpc>
              <a:spcAft>
                <a:spcPts val="600"/>
              </a:spcAft>
              <a:buNone/>
            </a:pPr>
            <a:r>
              <a:rPr lang="sl-SI" sz="1400" dirty="0"/>
              <a:t>🛡️ </a:t>
            </a:r>
            <a:r>
              <a:rPr lang="sl-SI" sz="1600" b="1" dirty="0">
                <a:solidFill>
                  <a:srgbClr val="577693"/>
                </a:solidFill>
              </a:rPr>
              <a:t>Etika in varnost uporabe</a:t>
            </a:r>
            <a:endParaRPr lang="sl-SI" sz="1200" dirty="0"/>
          </a:p>
          <a:p>
            <a:pPr marL="273050" indent="-273050">
              <a:lnSpc>
                <a:spcPct val="140000"/>
              </a:lnSpc>
              <a:spcAft>
                <a:spcPts val="600"/>
              </a:spcAft>
            </a:pPr>
            <a:r>
              <a:rPr lang="sl-SI" sz="1400" dirty="0"/>
              <a:t>🔗 </a:t>
            </a:r>
            <a:r>
              <a:rPr lang="sl-SI" sz="1600" b="1" dirty="0">
                <a:solidFill>
                  <a:srgbClr val="577693"/>
                </a:solidFill>
              </a:rPr>
              <a:t>Sodelovanje</a:t>
            </a:r>
            <a:r>
              <a:rPr lang="sl-SI" sz="1400" b="1" dirty="0"/>
              <a:t> </a:t>
            </a:r>
            <a:r>
              <a:rPr lang="sl-SI" sz="1600" b="1" dirty="0">
                <a:solidFill>
                  <a:srgbClr val="577693"/>
                </a:solidFill>
              </a:rPr>
              <a:t>človeka</a:t>
            </a:r>
            <a:r>
              <a:rPr lang="sl-SI" sz="1400" b="1" dirty="0"/>
              <a:t> </a:t>
            </a:r>
            <a:r>
              <a:rPr lang="sl-SI" sz="1600" b="1" dirty="0">
                <a:solidFill>
                  <a:srgbClr val="577693"/>
                </a:solidFill>
              </a:rPr>
              <a:t>in</a:t>
            </a:r>
            <a:r>
              <a:rPr lang="sl-SI" sz="1400" b="1" dirty="0"/>
              <a:t> </a:t>
            </a:r>
            <a:r>
              <a:rPr lang="sl-SI" sz="1600" b="1" dirty="0">
                <a:solidFill>
                  <a:srgbClr val="577693"/>
                </a:solidFill>
              </a:rPr>
              <a:t>UI</a:t>
            </a:r>
            <a:br>
              <a:rPr lang="sl-SI" sz="1400" dirty="0"/>
            </a:br>
            <a:endParaRPr lang="sl-SI" sz="1200" dirty="0"/>
          </a:p>
        </p:txBody>
      </p:sp>
      <p:sp>
        <p:nvSpPr>
          <p:cNvPr id="7" name="PoljeZBesedilom 6">
            <a:extLst>
              <a:ext uri="{FF2B5EF4-FFF2-40B4-BE49-F238E27FC236}">
                <a16:creationId xmlns:a16="http://schemas.microsoft.com/office/drawing/2014/main" id="{236A00E6-D1ED-5187-C38D-ABBDED91606A}"/>
              </a:ext>
            </a:extLst>
          </p:cNvPr>
          <p:cNvSpPr txBox="1"/>
          <p:nvPr/>
        </p:nvSpPr>
        <p:spPr>
          <a:xfrm>
            <a:off x="890030" y="1815463"/>
            <a:ext cx="7647679" cy="584775"/>
          </a:xfrm>
          <a:prstGeom prst="rect">
            <a:avLst/>
          </a:prstGeom>
          <a:noFill/>
        </p:spPr>
        <p:txBody>
          <a:bodyPr wrap="square">
            <a:spAutoFit/>
          </a:bodyPr>
          <a:lstStyle/>
          <a:p>
            <a:r>
              <a:rPr lang="sl-SI" sz="1600" b="1" dirty="0">
                <a:solidFill>
                  <a:schemeClr val="bg1">
                    <a:lumMod val="50000"/>
                  </a:schemeClr>
                </a:solidFill>
              </a:rPr>
              <a:t>Pametno orodje za podporo arhivistom pri odločanju o arhivski vrednosti digitalnega gradiva.</a:t>
            </a:r>
          </a:p>
        </p:txBody>
      </p:sp>
    </p:spTree>
    <p:extLst>
      <p:ext uri="{BB962C8B-B14F-4D97-AF65-F5344CB8AC3E}">
        <p14:creationId xmlns:p14="http://schemas.microsoft.com/office/powerpoint/2010/main" val="185296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left)">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left)">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F11A6-C21A-38C9-C578-B6F073D43380}"/>
            </a:ext>
          </a:extLst>
        </p:cNvPr>
        <p:cNvGrpSpPr/>
        <p:nvPr/>
      </p:nvGrpSpPr>
      <p:grpSpPr>
        <a:xfrm>
          <a:off x="0" y="0"/>
          <a:ext cx="0" cy="0"/>
          <a:chOff x="0" y="0"/>
          <a:chExt cx="0" cy="0"/>
        </a:xfrm>
      </p:grpSpPr>
      <p:sp>
        <p:nvSpPr>
          <p:cNvPr id="12" name="Naslov 11">
            <a:extLst>
              <a:ext uri="{FF2B5EF4-FFF2-40B4-BE49-F238E27FC236}">
                <a16:creationId xmlns:a16="http://schemas.microsoft.com/office/drawing/2014/main" id="{20E4FCFB-8721-7D06-391D-D246C0867AFB}"/>
              </a:ext>
            </a:extLst>
          </p:cNvPr>
          <p:cNvSpPr>
            <a:spLocks noGrp="1"/>
          </p:cNvSpPr>
          <p:nvPr>
            <p:ph type="title"/>
          </p:nvPr>
        </p:nvSpPr>
        <p:spPr>
          <a:xfrm>
            <a:off x="890030" y="1465736"/>
            <a:ext cx="7926424" cy="650779"/>
          </a:xfrm>
        </p:spPr>
        <p:txBody>
          <a:bodyPr/>
          <a:lstStyle/>
          <a:p>
            <a:pPr>
              <a:spcBef>
                <a:spcPts val="600"/>
              </a:spcBef>
            </a:pPr>
            <a:r>
              <a:rPr lang="sl-SI" sz="2400" dirty="0">
                <a:solidFill>
                  <a:schemeClr val="accent6"/>
                </a:solidFill>
                <a:latin typeface="Calibri" panose="020F0502020204030204" pitchFamily="34" charset="0"/>
                <a:cs typeface="Calibri" panose="020F0502020204030204" pitchFamily="34" charset="0"/>
              </a:rPr>
              <a:t>Portal UiArh.si </a:t>
            </a:r>
            <a:r>
              <a:rPr lang="sl-SI" sz="2400" dirty="0">
                <a:solidFill>
                  <a:schemeClr val="accent1">
                    <a:lumMod val="75000"/>
                  </a:schemeClr>
                </a:solidFill>
                <a:latin typeface="+mn-lt"/>
              </a:rPr>
              <a:t>– UI ZA VREDNOTENJE ARHIVSKEGA GRADIVA</a:t>
            </a:r>
          </a:p>
        </p:txBody>
      </p:sp>
      <p:sp>
        <p:nvSpPr>
          <p:cNvPr id="7" name="PoljeZBesedilom 6">
            <a:extLst>
              <a:ext uri="{FF2B5EF4-FFF2-40B4-BE49-F238E27FC236}">
                <a16:creationId xmlns:a16="http://schemas.microsoft.com/office/drawing/2014/main" id="{EFDA91A3-8F04-53EB-16E3-22105067B59A}"/>
              </a:ext>
            </a:extLst>
          </p:cNvPr>
          <p:cNvSpPr txBox="1"/>
          <p:nvPr/>
        </p:nvSpPr>
        <p:spPr>
          <a:xfrm>
            <a:off x="890030" y="1986173"/>
            <a:ext cx="10660286" cy="338554"/>
          </a:xfrm>
          <a:prstGeom prst="rect">
            <a:avLst/>
          </a:prstGeom>
          <a:noFill/>
        </p:spPr>
        <p:txBody>
          <a:bodyPr wrap="square">
            <a:spAutoFit/>
          </a:bodyPr>
          <a:lstStyle/>
          <a:p>
            <a:r>
              <a:rPr lang="sl-SI" sz="1600" b="1" dirty="0">
                <a:solidFill>
                  <a:schemeClr val="bg1">
                    <a:lumMod val="50000"/>
                  </a:schemeClr>
                </a:solidFill>
              </a:rPr>
              <a:t>Pametno orodje za podporo arhivistom pri odločanju o arhivski vrednosti digitalnega gradiva (v razvoju).</a:t>
            </a:r>
          </a:p>
        </p:txBody>
      </p:sp>
      <p:sp>
        <p:nvSpPr>
          <p:cNvPr id="4" name="PoljeZBesedilom 3">
            <a:extLst>
              <a:ext uri="{FF2B5EF4-FFF2-40B4-BE49-F238E27FC236}">
                <a16:creationId xmlns:a16="http://schemas.microsoft.com/office/drawing/2014/main" id="{C021824F-DE44-2D3C-BB00-3F22D78045E2}"/>
              </a:ext>
            </a:extLst>
          </p:cNvPr>
          <p:cNvSpPr txBox="1"/>
          <p:nvPr/>
        </p:nvSpPr>
        <p:spPr>
          <a:xfrm>
            <a:off x="890030" y="3201822"/>
            <a:ext cx="4811459" cy="2259658"/>
          </a:xfrm>
          <a:prstGeom prst="rect">
            <a:avLst/>
          </a:prstGeom>
          <a:noFill/>
        </p:spPr>
        <p:txBody>
          <a:bodyPr wrap="square">
            <a:spAutoFit/>
          </a:bodyPr>
          <a:lstStyle/>
          <a:p>
            <a:r>
              <a:rPr lang="sl-SI" sz="1800" b="1" dirty="0">
                <a:solidFill>
                  <a:schemeClr val="accent1">
                    <a:lumMod val="75000"/>
                  </a:schemeClr>
                </a:solidFill>
                <a:latin typeface="Calibri" panose="020F0502020204030204" pitchFamily="34" charset="0"/>
                <a:cs typeface="Calibri" panose="020F0502020204030204" pitchFamily="34" charset="0"/>
              </a:rPr>
              <a:t>UI zmore:</a:t>
            </a:r>
          </a:p>
          <a:p>
            <a:pPr>
              <a:spcBef>
                <a:spcPts val="600"/>
              </a:spcBef>
              <a:spcAft>
                <a:spcPts val="600"/>
              </a:spcAft>
            </a:pPr>
            <a:endParaRPr lang="sl-SI" sz="1800" dirty="0">
              <a:latin typeface="Calibri" panose="020F0502020204030204" pitchFamily="34" charset="0"/>
              <a:cs typeface="Calibri" panose="020F0502020204030204" pitchFamily="34" charset="0"/>
            </a:endParaRPr>
          </a:p>
          <a:p>
            <a:pPr>
              <a:lnSpc>
                <a:spcPct val="120000"/>
              </a:lnSpc>
              <a:spcBef>
                <a:spcPts val="1200"/>
              </a:spcBef>
              <a:spcAft>
                <a:spcPts val="1200"/>
              </a:spcAft>
            </a:pPr>
            <a:r>
              <a:rPr lang="sl-SI" sz="1800" dirty="0">
                <a:latin typeface="Calibri" panose="020F0502020204030204" pitchFamily="34" charset="0"/>
                <a:cs typeface="Calibri" panose="020F0502020204030204" pitchFamily="34" charset="0"/>
              </a:rPr>
              <a:t>✅ gručenje po podobnosti</a:t>
            </a:r>
            <a:br>
              <a:rPr lang="sl-SI" sz="1800" dirty="0">
                <a:latin typeface="Calibri" panose="020F0502020204030204" pitchFamily="34" charset="0"/>
                <a:cs typeface="Calibri" panose="020F0502020204030204" pitchFamily="34" charset="0"/>
              </a:rPr>
            </a:br>
            <a:r>
              <a:rPr lang="sl-SI" sz="1800" dirty="0">
                <a:latin typeface="Calibri" panose="020F0502020204030204" pitchFamily="34" charset="0"/>
                <a:cs typeface="Calibri" panose="020F0502020204030204" pitchFamily="34" charset="0"/>
              </a:rPr>
              <a:t>✅ predlog arhivske vrednosti</a:t>
            </a:r>
            <a:br>
              <a:rPr lang="sl-SI" sz="1800" dirty="0">
                <a:latin typeface="Calibri" panose="020F0502020204030204" pitchFamily="34" charset="0"/>
                <a:cs typeface="Calibri" panose="020F0502020204030204" pitchFamily="34" charset="0"/>
              </a:rPr>
            </a:br>
            <a:r>
              <a:rPr lang="sl-SI" sz="1800" dirty="0">
                <a:latin typeface="Calibri" panose="020F0502020204030204" pitchFamily="34" charset="0"/>
                <a:cs typeface="Calibri" panose="020F0502020204030204" pitchFamily="34" charset="0"/>
              </a:rPr>
              <a:t>✅ zaznavanje podvojenih datotek</a:t>
            </a:r>
            <a:br>
              <a:rPr lang="sl-SI" sz="1800" dirty="0">
                <a:latin typeface="Calibri" panose="020F0502020204030204" pitchFamily="34" charset="0"/>
                <a:cs typeface="Calibri" panose="020F0502020204030204" pitchFamily="34" charset="0"/>
              </a:rPr>
            </a:br>
            <a:r>
              <a:rPr lang="sl-SI" sz="1800" dirty="0">
                <a:latin typeface="Calibri" panose="020F0502020204030204" pitchFamily="34" charset="0"/>
                <a:cs typeface="Calibri" panose="020F0502020204030204" pitchFamily="34" charset="0"/>
              </a:rPr>
              <a:t>✅ dopolnjevanje manjkajočih metapodatkov</a:t>
            </a:r>
            <a:endParaRPr lang="sl-SI" dirty="0">
              <a:latin typeface="Calibri" panose="020F0502020204030204" pitchFamily="34" charset="0"/>
              <a:cs typeface="Calibri" panose="020F0502020204030204" pitchFamily="34" charset="0"/>
            </a:endParaRPr>
          </a:p>
        </p:txBody>
      </p:sp>
      <p:sp>
        <p:nvSpPr>
          <p:cNvPr id="8" name="PoljeZBesedilom 7">
            <a:extLst>
              <a:ext uri="{FF2B5EF4-FFF2-40B4-BE49-F238E27FC236}">
                <a16:creationId xmlns:a16="http://schemas.microsoft.com/office/drawing/2014/main" id="{51F632E0-D27D-5399-FFEF-16ABE69EA98D}"/>
              </a:ext>
            </a:extLst>
          </p:cNvPr>
          <p:cNvSpPr txBox="1"/>
          <p:nvPr/>
        </p:nvSpPr>
        <p:spPr>
          <a:xfrm>
            <a:off x="7566537" y="3201821"/>
            <a:ext cx="3264108" cy="1828770"/>
          </a:xfrm>
          <a:prstGeom prst="rect">
            <a:avLst/>
          </a:prstGeom>
          <a:noFill/>
        </p:spPr>
        <p:txBody>
          <a:bodyPr wrap="square">
            <a:spAutoFit/>
          </a:bodyPr>
          <a:lstStyle/>
          <a:p>
            <a:r>
              <a:rPr lang="sl-SI" b="1" dirty="0">
                <a:solidFill>
                  <a:schemeClr val="accent1">
                    <a:lumMod val="75000"/>
                  </a:schemeClr>
                </a:solidFill>
                <a:latin typeface="Calibri" panose="020F0502020204030204" pitchFamily="34" charset="0"/>
                <a:cs typeface="Calibri" panose="020F0502020204030204" pitchFamily="34" charset="0"/>
              </a:rPr>
              <a:t>Arhivist zmore:</a:t>
            </a:r>
          </a:p>
          <a:p>
            <a:pPr>
              <a:lnSpc>
                <a:spcPct val="120000"/>
              </a:lnSpc>
              <a:spcBef>
                <a:spcPts val="1200"/>
              </a:spcBef>
              <a:spcAft>
                <a:spcPts val="1200"/>
              </a:spcAft>
            </a:pPr>
            <a:br>
              <a:rPr lang="sl-SI" sz="1800" dirty="0">
                <a:latin typeface="Calibri" panose="020F0502020204030204" pitchFamily="34" charset="0"/>
                <a:cs typeface="Calibri" panose="020F0502020204030204" pitchFamily="34" charset="0"/>
              </a:rPr>
            </a:br>
            <a:r>
              <a:rPr lang="sl-SI" dirty="0">
                <a:latin typeface="Calibri" panose="020F0502020204030204" pitchFamily="34" charset="0"/>
                <a:cs typeface="Calibri" panose="020F0502020204030204" pitchFamily="34" charset="0"/>
              </a:rPr>
              <a:t>✅</a:t>
            </a:r>
            <a:r>
              <a:rPr lang="sl-SI" sz="1800" dirty="0">
                <a:latin typeface="Calibri" panose="020F0502020204030204" pitchFamily="34" charset="0"/>
                <a:cs typeface="Calibri" panose="020F0502020204030204" pitchFamily="34" charset="0"/>
              </a:rPr>
              <a:t> </a:t>
            </a:r>
            <a:r>
              <a:rPr lang="sl-SI" dirty="0">
                <a:latin typeface="Calibri" panose="020F0502020204030204" pitchFamily="34" charset="0"/>
                <a:cs typeface="Calibri" panose="020F0502020204030204" pitchFamily="34" charset="0"/>
              </a:rPr>
              <a:t>presoja konteksta</a:t>
            </a:r>
            <a:br>
              <a:rPr lang="sl-SI" dirty="0">
                <a:latin typeface="Calibri" panose="020F0502020204030204" pitchFamily="34" charset="0"/>
                <a:cs typeface="Calibri" panose="020F0502020204030204" pitchFamily="34" charset="0"/>
              </a:rPr>
            </a:br>
            <a:r>
              <a:rPr lang="sl-SI" dirty="0">
                <a:latin typeface="Calibri" panose="020F0502020204030204" pitchFamily="34" charset="0"/>
                <a:cs typeface="Calibri" panose="020F0502020204030204" pitchFamily="34" charset="0"/>
              </a:rPr>
              <a:t>✅ odločanje v dvomu</a:t>
            </a:r>
            <a:br>
              <a:rPr lang="sl-SI" dirty="0">
                <a:latin typeface="Calibri" panose="020F0502020204030204" pitchFamily="34" charset="0"/>
                <a:cs typeface="Calibri" panose="020F0502020204030204" pitchFamily="34" charset="0"/>
              </a:rPr>
            </a:br>
            <a:r>
              <a:rPr lang="sl-SI" dirty="0">
                <a:latin typeface="Calibri" panose="020F0502020204030204" pitchFamily="34" charset="0"/>
                <a:cs typeface="Calibri" panose="020F0502020204030204" pitchFamily="34" charset="0"/>
              </a:rPr>
              <a:t>✅ nadzor etike in sledljivosti</a:t>
            </a:r>
          </a:p>
        </p:txBody>
      </p:sp>
      <p:sp>
        <p:nvSpPr>
          <p:cNvPr id="10" name="PoljeZBesedilom 9">
            <a:extLst>
              <a:ext uri="{FF2B5EF4-FFF2-40B4-BE49-F238E27FC236}">
                <a16:creationId xmlns:a16="http://schemas.microsoft.com/office/drawing/2014/main" id="{DB320B04-82E3-1BF0-C07A-866D313F0183}"/>
              </a:ext>
            </a:extLst>
          </p:cNvPr>
          <p:cNvSpPr txBox="1"/>
          <p:nvPr/>
        </p:nvSpPr>
        <p:spPr>
          <a:xfrm>
            <a:off x="2110592" y="2786323"/>
            <a:ext cx="1934077" cy="830997"/>
          </a:xfrm>
          <a:prstGeom prst="rect">
            <a:avLst/>
          </a:prstGeom>
          <a:noFill/>
        </p:spPr>
        <p:txBody>
          <a:bodyPr wrap="square">
            <a:spAutoFit/>
          </a:bodyPr>
          <a:lstStyle/>
          <a:p>
            <a:r>
              <a:rPr lang="sl-SI" sz="4800" dirty="0"/>
              <a:t>🧠⚙️</a:t>
            </a:r>
          </a:p>
        </p:txBody>
      </p:sp>
      <p:sp>
        <p:nvSpPr>
          <p:cNvPr id="13" name="PoljeZBesedilom 12">
            <a:extLst>
              <a:ext uri="{FF2B5EF4-FFF2-40B4-BE49-F238E27FC236}">
                <a16:creationId xmlns:a16="http://schemas.microsoft.com/office/drawing/2014/main" id="{E6C9EF03-BA81-39EC-8F62-A0DECE14B023}"/>
              </a:ext>
            </a:extLst>
          </p:cNvPr>
          <p:cNvSpPr txBox="1"/>
          <p:nvPr/>
        </p:nvSpPr>
        <p:spPr>
          <a:xfrm>
            <a:off x="9114370" y="2786323"/>
            <a:ext cx="6093994" cy="830997"/>
          </a:xfrm>
          <a:prstGeom prst="rect">
            <a:avLst/>
          </a:prstGeom>
          <a:noFill/>
        </p:spPr>
        <p:txBody>
          <a:bodyPr wrap="square">
            <a:spAutoFit/>
          </a:bodyPr>
          <a:lstStyle/>
          <a:p>
            <a:r>
              <a:rPr lang="sl-SI" sz="4800" dirty="0"/>
              <a:t>👤🗂️</a:t>
            </a:r>
          </a:p>
        </p:txBody>
      </p:sp>
    </p:spTree>
    <p:extLst>
      <p:ext uri="{BB962C8B-B14F-4D97-AF65-F5344CB8AC3E}">
        <p14:creationId xmlns:p14="http://schemas.microsoft.com/office/powerpoint/2010/main" val="5305876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Naslov 11">
            <a:extLst>
              <a:ext uri="{FF2B5EF4-FFF2-40B4-BE49-F238E27FC236}">
                <a16:creationId xmlns:a16="http://schemas.microsoft.com/office/drawing/2014/main" id="{DB415900-1EE9-048F-8CF0-F33F3A8685C5}"/>
              </a:ext>
            </a:extLst>
          </p:cNvPr>
          <p:cNvSpPr>
            <a:spLocks noGrp="1"/>
          </p:cNvSpPr>
          <p:nvPr>
            <p:ph type="title"/>
          </p:nvPr>
        </p:nvSpPr>
        <p:spPr>
          <a:xfrm>
            <a:off x="902089" y="1342493"/>
            <a:ext cx="11045019" cy="650779"/>
          </a:xfrm>
        </p:spPr>
        <p:txBody>
          <a:bodyPr/>
          <a:lstStyle/>
          <a:p>
            <a:r>
              <a:rPr lang="sl-SI" sz="2400" dirty="0">
                <a:solidFill>
                  <a:schemeClr val="accent1">
                    <a:lumMod val="75000"/>
                  </a:schemeClr>
                </a:solidFill>
                <a:latin typeface="+mn-lt"/>
              </a:rPr>
              <a:t>PAMETNEJŠI</a:t>
            </a:r>
            <a:r>
              <a:rPr lang="sl-SI" sz="2400" dirty="0"/>
              <a:t> </a:t>
            </a:r>
            <a:r>
              <a:rPr lang="sl-SI" sz="2400" dirty="0">
                <a:solidFill>
                  <a:schemeClr val="accent6"/>
                </a:solidFill>
                <a:latin typeface="+mn-lt"/>
              </a:rPr>
              <a:t>Urejevalnik SIP </a:t>
            </a:r>
            <a:r>
              <a:rPr lang="sl-SI" sz="2400" dirty="0">
                <a:solidFill>
                  <a:schemeClr val="accent1">
                    <a:lumMod val="75000"/>
                  </a:schemeClr>
                </a:solidFill>
                <a:latin typeface="+mn-lt"/>
              </a:rPr>
              <a:t>– PRVI KORAKI K INTELIGENTNI AVTOMATIZACIJI</a:t>
            </a:r>
          </a:p>
        </p:txBody>
      </p:sp>
      <p:sp>
        <p:nvSpPr>
          <p:cNvPr id="27" name="PoljeZBesedilom 26">
            <a:extLst>
              <a:ext uri="{FF2B5EF4-FFF2-40B4-BE49-F238E27FC236}">
                <a16:creationId xmlns:a16="http://schemas.microsoft.com/office/drawing/2014/main" id="{FEF837D9-350C-A342-DF8C-959A8FDD9373}"/>
              </a:ext>
            </a:extLst>
          </p:cNvPr>
          <p:cNvSpPr txBox="1"/>
          <p:nvPr/>
        </p:nvSpPr>
        <p:spPr>
          <a:xfrm>
            <a:off x="966121" y="2416302"/>
            <a:ext cx="7141393" cy="338554"/>
          </a:xfrm>
          <a:prstGeom prst="rect">
            <a:avLst/>
          </a:prstGeom>
          <a:noFill/>
        </p:spPr>
        <p:txBody>
          <a:bodyPr wrap="square">
            <a:spAutoFit/>
          </a:bodyPr>
          <a:lstStyle/>
          <a:p>
            <a:pPr marL="558800" lvl="1" indent="-285750">
              <a:buFont typeface="Arial" panose="020B0604020202020204" pitchFamily="34" charset="0"/>
              <a:buChar char="•"/>
            </a:pPr>
            <a:r>
              <a:rPr lang="sl-SI" sz="1600" b="1" dirty="0">
                <a:solidFill>
                  <a:schemeClr val="accent5">
                    <a:lumMod val="75000"/>
                  </a:schemeClr>
                </a:solidFill>
              </a:rPr>
              <a:t>Samodejna identifikacija in preverjanje formatov</a:t>
            </a:r>
            <a:r>
              <a:rPr lang="sl-SI" sz="1600" dirty="0">
                <a:solidFill>
                  <a:schemeClr val="tx1">
                    <a:lumMod val="50000"/>
                    <a:lumOff val="50000"/>
                  </a:schemeClr>
                </a:solidFill>
              </a:rPr>
              <a:t>.</a:t>
            </a:r>
          </a:p>
        </p:txBody>
      </p:sp>
      <p:sp>
        <p:nvSpPr>
          <p:cNvPr id="32" name="PoljeZBesedilom 31">
            <a:extLst>
              <a:ext uri="{FF2B5EF4-FFF2-40B4-BE49-F238E27FC236}">
                <a16:creationId xmlns:a16="http://schemas.microsoft.com/office/drawing/2014/main" id="{E8F3B6B2-44F4-A80A-6C3E-3B0404277EB6}"/>
              </a:ext>
            </a:extLst>
          </p:cNvPr>
          <p:cNvSpPr txBox="1"/>
          <p:nvPr/>
        </p:nvSpPr>
        <p:spPr>
          <a:xfrm>
            <a:off x="1221927" y="3329700"/>
            <a:ext cx="7141393" cy="338554"/>
          </a:xfrm>
          <a:prstGeom prst="rect">
            <a:avLst/>
          </a:prstGeom>
          <a:noFill/>
        </p:spPr>
        <p:txBody>
          <a:bodyPr wrap="square" rtlCol="0">
            <a:spAutoFit/>
          </a:bodyPr>
          <a:lstStyle/>
          <a:p>
            <a:pPr marL="285750" indent="-285750">
              <a:buFont typeface="Arial" panose="020B0604020202020204" pitchFamily="34" charset="0"/>
              <a:buChar char="•"/>
            </a:pPr>
            <a:r>
              <a:rPr lang="sl-SI" sz="1600" b="1" dirty="0">
                <a:solidFill>
                  <a:schemeClr val="accent5">
                    <a:lumMod val="75000"/>
                  </a:schemeClr>
                </a:solidFill>
              </a:rPr>
              <a:t>Pametno preverjanje pravilnosti zapisov </a:t>
            </a:r>
            <a:r>
              <a:rPr lang="sl-SI" sz="1600" dirty="0">
                <a:solidFill>
                  <a:schemeClr val="accent5">
                    <a:lumMod val="75000"/>
                  </a:schemeClr>
                </a:solidFill>
              </a:rPr>
              <a:t>z uporabo črkovalnika (Besana).</a:t>
            </a:r>
          </a:p>
        </p:txBody>
      </p:sp>
      <p:sp>
        <p:nvSpPr>
          <p:cNvPr id="36" name="PoljeZBesedilom 35">
            <a:extLst>
              <a:ext uri="{FF2B5EF4-FFF2-40B4-BE49-F238E27FC236}">
                <a16:creationId xmlns:a16="http://schemas.microsoft.com/office/drawing/2014/main" id="{A9303D04-C874-B611-555E-733BC5B95D57}"/>
              </a:ext>
            </a:extLst>
          </p:cNvPr>
          <p:cNvSpPr txBox="1"/>
          <p:nvPr/>
        </p:nvSpPr>
        <p:spPr>
          <a:xfrm>
            <a:off x="1219241" y="2828337"/>
            <a:ext cx="6606619" cy="338554"/>
          </a:xfrm>
          <a:prstGeom prst="rect">
            <a:avLst/>
          </a:prstGeom>
          <a:noFill/>
        </p:spPr>
        <p:txBody>
          <a:bodyPr wrap="square">
            <a:spAutoFit/>
          </a:bodyPr>
          <a:lstStyle/>
          <a:p>
            <a:pPr marL="285750" indent="-285750">
              <a:buFont typeface="Arial" panose="020B0604020202020204" pitchFamily="34" charset="0"/>
              <a:buChar char="•"/>
            </a:pPr>
            <a:r>
              <a:rPr lang="sl-SI" sz="1600" b="1" dirty="0">
                <a:solidFill>
                  <a:schemeClr val="accent5">
                    <a:lumMod val="75000"/>
                  </a:schemeClr>
                </a:solidFill>
              </a:rPr>
              <a:t>Avtomatski prenos vrednosti v hierarhiji</a:t>
            </a:r>
            <a:r>
              <a:rPr lang="sl-SI" sz="1600" dirty="0">
                <a:solidFill>
                  <a:schemeClr val="accent5">
                    <a:lumMod val="75000"/>
                  </a:schemeClr>
                </a:solidFill>
              </a:rPr>
              <a:t>. </a:t>
            </a:r>
          </a:p>
        </p:txBody>
      </p:sp>
      <p:sp>
        <p:nvSpPr>
          <p:cNvPr id="44" name="PoljeZBesedilom 43">
            <a:extLst>
              <a:ext uri="{FF2B5EF4-FFF2-40B4-BE49-F238E27FC236}">
                <a16:creationId xmlns:a16="http://schemas.microsoft.com/office/drawing/2014/main" id="{06347202-E94D-7FA7-7AE6-841B34E66ECF}"/>
              </a:ext>
            </a:extLst>
          </p:cNvPr>
          <p:cNvSpPr txBox="1"/>
          <p:nvPr/>
        </p:nvSpPr>
        <p:spPr>
          <a:xfrm>
            <a:off x="1221928" y="3768071"/>
            <a:ext cx="6092890" cy="338554"/>
          </a:xfrm>
          <a:prstGeom prst="rect">
            <a:avLst/>
          </a:prstGeom>
          <a:noFill/>
        </p:spPr>
        <p:txBody>
          <a:bodyPr wrap="square">
            <a:spAutoFit/>
          </a:bodyPr>
          <a:lstStyle/>
          <a:p>
            <a:pPr marL="285750" indent="-285750">
              <a:buFont typeface="Arial" panose="020B0604020202020204" pitchFamily="34" charset="0"/>
              <a:buChar char="•"/>
            </a:pPr>
            <a:r>
              <a:rPr lang="sl-SI" sz="1600" b="1" dirty="0">
                <a:solidFill>
                  <a:schemeClr val="accent5">
                    <a:lumMod val="75000"/>
                  </a:schemeClr>
                </a:solidFill>
              </a:rPr>
              <a:t>Samodejno odkrivanje podvojenih datotek v SIP-u</a:t>
            </a:r>
            <a:r>
              <a:rPr lang="sl-SI" sz="1600" dirty="0">
                <a:solidFill>
                  <a:schemeClr val="accent5">
                    <a:lumMod val="75000"/>
                  </a:schemeClr>
                </a:solidFill>
              </a:rPr>
              <a:t>.</a:t>
            </a:r>
          </a:p>
        </p:txBody>
      </p:sp>
      <p:sp>
        <p:nvSpPr>
          <p:cNvPr id="46" name="PoljeZBesedilom 45">
            <a:extLst>
              <a:ext uri="{FF2B5EF4-FFF2-40B4-BE49-F238E27FC236}">
                <a16:creationId xmlns:a16="http://schemas.microsoft.com/office/drawing/2014/main" id="{E77DAA77-7C0F-FDE8-270D-4CDAE5460CDE}"/>
              </a:ext>
            </a:extLst>
          </p:cNvPr>
          <p:cNvSpPr txBox="1"/>
          <p:nvPr/>
        </p:nvSpPr>
        <p:spPr>
          <a:xfrm>
            <a:off x="752168" y="4197734"/>
            <a:ext cx="7413866" cy="338554"/>
          </a:xfrm>
          <a:prstGeom prst="rect">
            <a:avLst/>
          </a:prstGeom>
          <a:noFill/>
        </p:spPr>
        <p:txBody>
          <a:bodyPr wrap="square">
            <a:spAutoFit/>
          </a:bodyPr>
          <a:lstStyle/>
          <a:p>
            <a:pPr marL="742950" lvl="1" indent="-285750">
              <a:buFont typeface="Arial" panose="020B0604020202020204" pitchFamily="34" charset="0"/>
              <a:buChar char="•"/>
            </a:pPr>
            <a:r>
              <a:rPr lang="sl-SI" sz="1600" b="1" dirty="0">
                <a:solidFill>
                  <a:schemeClr val="accent5">
                    <a:lumMod val="75000"/>
                  </a:schemeClr>
                </a:solidFill>
              </a:rPr>
              <a:t>Prepoznava praznih, šifriranih ali zaklenjenih datotek.</a:t>
            </a:r>
          </a:p>
        </p:txBody>
      </p:sp>
      <p:sp>
        <p:nvSpPr>
          <p:cNvPr id="55" name="PoljeZBesedilom 54">
            <a:extLst>
              <a:ext uri="{FF2B5EF4-FFF2-40B4-BE49-F238E27FC236}">
                <a16:creationId xmlns:a16="http://schemas.microsoft.com/office/drawing/2014/main" id="{7A2F37C3-72EF-3362-403D-FA154C34FA48}"/>
              </a:ext>
            </a:extLst>
          </p:cNvPr>
          <p:cNvSpPr txBox="1"/>
          <p:nvPr/>
        </p:nvSpPr>
        <p:spPr>
          <a:xfrm>
            <a:off x="752169" y="4599696"/>
            <a:ext cx="7391714" cy="338554"/>
          </a:xfrm>
          <a:prstGeom prst="rect">
            <a:avLst/>
          </a:prstGeom>
          <a:noFill/>
        </p:spPr>
        <p:txBody>
          <a:bodyPr wrap="square">
            <a:spAutoFit/>
          </a:bodyPr>
          <a:lstStyle/>
          <a:p>
            <a:pPr marL="742950" lvl="1" indent="-285750">
              <a:buFont typeface="Arial" panose="020B0604020202020204" pitchFamily="34" charset="0"/>
              <a:buChar char="•"/>
            </a:pPr>
            <a:r>
              <a:rPr lang="sl-SI" sz="1600" b="1" dirty="0">
                <a:solidFill>
                  <a:schemeClr val="accent5">
                    <a:lumMod val="75000"/>
                  </a:schemeClr>
                </a:solidFill>
              </a:rPr>
              <a:t>Dinamična opozorila o napakah in omejitvah. </a:t>
            </a:r>
          </a:p>
        </p:txBody>
      </p:sp>
      <p:grpSp>
        <p:nvGrpSpPr>
          <p:cNvPr id="16" name="Skupina 15">
            <a:extLst>
              <a:ext uri="{FF2B5EF4-FFF2-40B4-BE49-F238E27FC236}">
                <a16:creationId xmlns:a16="http://schemas.microsoft.com/office/drawing/2014/main" id="{AFB01429-AABE-F90D-930B-2FB28B1C4FAB}"/>
              </a:ext>
            </a:extLst>
          </p:cNvPr>
          <p:cNvGrpSpPr/>
          <p:nvPr/>
        </p:nvGrpSpPr>
        <p:grpSpPr>
          <a:xfrm>
            <a:off x="8330896" y="2410839"/>
            <a:ext cx="3506514" cy="2696996"/>
            <a:chOff x="8330896" y="2410839"/>
            <a:chExt cx="3506514" cy="2696996"/>
          </a:xfrm>
        </p:grpSpPr>
        <p:pic>
          <p:nvPicPr>
            <p:cNvPr id="37" name="Slika 36">
              <a:extLst>
                <a:ext uri="{FF2B5EF4-FFF2-40B4-BE49-F238E27FC236}">
                  <a16:creationId xmlns:a16="http://schemas.microsoft.com/office/drawing/2014/main" id="{10B4C175-B724-4B5C-8F45-C4E4E08366C1}"/>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contrast="-40000"/>
                      </a14:imgEffect>
                    </a14:imgLayer>
                  </a14:imgProps>
                </a:ext>
              </a:extLst>
            </a:blip>
            <a:srcRect l="19342" t="16599" r="17732" b="21946"/>
            <a:stretch/>
          </p:blipFill>
          <p:spPr>
            <a:xfrm>
              <a:off x="8954197" y="2687330"/>
              <a:ext cx="2293966" cy="2240385"/>
            </a:xfrm>
            <a:prstGeom prst="rect">
              <a:avLst/>
            </a:prstGeom>
          </p:spPr>
        </p:pic>
        <p:sp>
          <p:nvSpPr>
            <p:cNvPr id="38" name="PoljeZBesedilom 37">
              <a:extLst>
                <a:ext uri="{FF2B5EF4-FFF2-40B4-BE49-F238E27FC236}">
                  <a16:creationId xmlns:a16="http://schemas.microsoft.com/office/drawing/2014/main" id="{14D75A72-D659-2DA6-1310-B912FF710723}"/>
                </a:ext>
              </a:extLst>
            </p:cNvPr>
            <p:cNvSpPr txBox="1"/>
            <p:nvPr/>
          </p:nvSpPr>
          <p:spPr>
            <a:xfrm>
              <a:off x="8330896" y="2410839"/>
              <a:ext cx="1181157" cy="400110"/>
            </a:xfrm>
            <a:prstGeom prst="rect">
              <a:avLst/>
            </a:prstGeom>
            <a:noFill/>
          </p:spPr>
          <p:txBody>
            <a:bodyPr wrap="none" rtlCol="0">
              <a:spAutoFit/>
            </a:bodyPr>
            <a:lstStyle/>
            <a:p>
              <a:r>
                <a:rPr lang="sl-SI" sz="2000" b="1" dirty="0">
                  <a:solidFill>
                    <a:schemeClr val="accent1">
                      <a:lumMod val="50000"/>
                    </a:schemeClr>
                  </a:solidFill>
                </a:rPr>
                <a:t>validacija</a:t>
              </a:r>
              <a:endParaRPr lang="sl-SI" b="1" dirty="0">
                <a:solidFill>
                  <a:schemeClr val="accent1">
                    <a:lumMod val="50000"/>
                  </a:schemeClr>
                </a:solidFill>
              </a:endParaRPr>
            </a:p>
          </p:txBody>
        </p:sp>
        <p:sp>
          <p:nvSpPr>
            <p:cNvPr id="39" name="PoljeZBesedilom 38">
              <a:extLst>
                <a:ext uri="{FF2B5EF4-FFF2-40B4-BE49-F238E27FC236}">
                  <a16:creationId xmlns:a16="http://schemas.microsoft.com/office/drawing/2014/main" id="{58E3D73B-B68A-E5FE-20AE-93B943163C39}"/>
                </a:ext>
              </a:extLst>
            </p:cNvPr>
            <p:cNvSpPr txBox="1"/>
            <p:nvPr/>
          </p:nvSpPr>
          <p:spPr>
            <a:xfrm>
              <a:off x="10610792" y="2429219"/>
              <a:ext cx="1226618" cy="400110"/>
            </a:xfrm>
            <a:prstGeom prst="rect">
              <a:avLst/>
            </a:prstGeom>
            <a:noFill/>
          </p:spPr>
          <p:txBody>
            <a:bodyPr wrap="none" rtlCol="0">
              <a:spAutoFit/>
            </a:bodyPr>
            <a:lstStyle/>
            <a:p>
              <a:r>
                <a:rPr lang="sl-SI" sz="2000" b="1" dirty="0">
                  <a:solidFill>
                    <a:schemeClr val="accent1">
                      <a:lumMod val="50000"/>
                    </a:schemeClr>
                  </a:solidFill>
                </a:rPr>
                <a:t>črkovanje</a:t>
              </a:r>
              <a:endParaRPr lang="sl-SI" b="1" dirty="0">
                <a:solidFill>
                  <a:schemeClr val="accent1">
                    <a:lumMod val="50000"/>
                  </a:schemeClr>
                </a:solidFill>
              </a:endParaRPr>
            </a:p>
          </p:txBody>
        </p:sp>
        <p:sp>
          <p:nvSpPr>
            <p:cNvPr id="40" name="PoljeZBesedilom 39">
              <a:extLst>
                <a:ext uri="{FF2B5EF4-FFF2-40B4-BE49-F238E27FC236}">
                  <a16:creationId xmlns:a16="http://schemas.microsoft.com/office/drawing/2014/main" id="{76DE7C00-B6DE-A1E1-D276-C3598801B4DC}"/>
                </a:ext>
              </a:extLst>
            </p:cNvPr>
            <p:cNvSpPr txBox="1"/>
            <p:nvPr/>
          </p:nvSpPr>
          <p:spPr>
            <a:xfrm>
              <a:off x="8330896" y="4645629"/>
              <a:ext cx="1148135" cy="400110"/>
            </a:xfrm>
            <a:prstGeom prst="rect">
              <a:avLst/>
            </a:prstGeom>
            <a:noFill/>
          </p:spPr>
          <p:txBody>
            <a:bodyPr wrap="none" rtlCol="0">
              <a:spAutoFit/>
            </a:bodyPr>
            <a:lstStyle/>
            <a:p>
              <a:r>
                <a:rPr lang="sl-SI" sz="2000" b="1" dirty="0">
                  <a:solidFill>
                    <a:schemeClr val="accent1">
                      <a:lumMod val="50000"/>
                    </a:schemeClr>
                  </a:solidFill>
                </a:rPr>
                <a:t>sporočila</a:t>
              </a:r>
            </a:p>
          </p:txBody>
        </p:sp>
        <p:sp>
          <p:nvSpPr>
            <p:cNvPr id="41" name="PoljeZBesedilom 40">
              <a:extLst>
                <a:ext uri="{FF2B5EF4-FFF2-40B4-BE49-F238E27FC236}">
                  <a16:creationId xmlns:a16="http://schemas.microsoft.com/office/drawing/2014/main" id="{01F8F3AC-CD96-60A3-61AA-A985333E0753}"/>
                </a:ext>
              </a:extLst>
            </p:cNvPr>
            <p:cNvSpPr txBox="1"/>
            <p:nvPr/>
          </p:nvSpPr>
          <p:spPr>
            <a:xfrm>
              <a:off x="10573911" y="4707725"/>
              <a:ext cx="1181734" cy="400110"/>
            </a:xfrm>
            <a:prstGeom prst="rect">
              <a:avLst/>
            </a:prstGeom>
            <a:noFill/>
          </p:spPr>
          <p:txBody>
            <a:bodyPr wrap="none" rtlCol="0">
              <a:spAutoFit/>
            </a:bodyPr>
            <a:lstStyle/>
            <a:p>
              <a:r>
                <a:rPr lang="sl-SI" sz="2000" b="1" dirty="0">
                  <a:solidFill>
                    <a:schemeClr val="accent1">
                      <a:lumMod val="50000"/>
                    </a:schemeClr>
                  </a:solidFill>
                </a:rPr>
                <a:t>opozorila</a:t>
              </a:r>
            </a:p>
          </p:txBody>
        </p:sp>
        <p:cxnSp>
          <p:nvCxnSpPr>
            <p:cNvPr id="64" name="Povezovalnik: kolenski 63">
              <a:extLst>
                <a:ext uri="{FF2B5EF4-FFF2-40B4-BE49-F238E27FC236}">
                  <a16:creationId xmlns:a16="http://schemas.microsoft.com/office/drawing/2014/main" id="{59B7BB65-6B49-261D-3E94-603687719B93}"/>
                </a:ext>
              </a:extLst>
            </p:cNvPr>
            <p:cNvCxnSpPr>
              <a:cxnSpLocks/>
            </p:cNvCxnSpPr>
            <p:nvPr/>
          </p:nvCxnSpPr>
          <p:spPr>
            <a:xfrm>
              <a:off x="8576407" y="2734328"/>
              <a:ext cx="491022" cy="235088"/>
            </a:xfrm>
            <a:prstGeom prst="bentConnector3">
              <a:avLst>
                <a:gd name="adj1" fmla="val 4394"/>
              </a:avLst>
            </a:prstGeom>
          </p:spPr>
          <p:style>
            <a:lnRef idx="1">
              <a:schemeClr val="accent1"/>
            </a:lnRef>
            <a:fillRef idx="0">
              <a:schemeClr val="accent1"/>
            </a:fillRef>
            <a:effectRef idx="0">
              <a:schemeClr val="accent1"/>
            </a:effectRef>
            <a:fontRef idx="minor">
              <a:schemeClr val="tx1"/>
            </a:fontRef>
          </p:style>
        </p:cxnSp>
        <p:cxnSp>
          <p:nvCxnSpPr>
            <p:cNvPr id="68" name="Povezovalnik: kolenski 67">
              <a:extLst>
                <a:ext uri="{FF2B5EF4-FFF2-40B4-BE49-F238E27FC236}">
                  <a16:creationId xmlns:a16="http://schemas.microsoft.com/office/drawing/2014/main" id="{8A3C1A5D-FAAB-7818-E807-418B22B983E5}"/>
                </a:ext>
              </a:extLst>
            </p:cNvPr>
            <p:cNvCxnSpPr>
              <a:cxnSpLocks/>
            </p:cNvCxnSpPr>
            <p:nvPr/>
          </p:nvCxnSpPr>
          <p:spPr>
            <a:xfrm flipV="1">
              <a:off x="8576407" y="4431179"/>
              <a:ext cx="491022" cy="214450"/>
            </a:xfrm>
            <a:prstGeom prst="bentConnector3">
              <a:avLst>
                <a:gd name="adj1" fmla="val 594"/>
              </a:avLst>
            </a:prstGeom>
          </p:spPr>
          <p:style>
            <a:lnRef idx="1">
              <a:schemeClr val="accent1"/>
            </a:lnRef>
            <a:fillRef idx="0">
              <a:schemeClr val="accent1"/>
            </a:fillRef>
            <a:effectRef idx="0">
              <a:schemeClr val="accent1"/>
            </a:effectRef>
            <a:fontRef idx="minor">
              <a:schemeClr val="tx1"/>
            </a:fontRef>
          </p:style>
        </p:cxnSp>
        <p:cxnSp>
          <p:nvCxnSpPr>
            <p:cNvPr id="78" name="Povezovalnik: kolenski 77">
              <a:extLst>
                <a:ext uri="{FF2B5EF4-FFF2-40B4-BE49-F238E27FC236}">
                  <a16:creationId xmlns:a16="http://schemas.microsoft.com/office/drawing/2014/main" id="{7C21B8D7-4E12-129E-57D8-00F4992E01AC}"/>
                </a:ext>
              </a:extLst>
            </p:cNvPr>
            <p:cNvCxnSpPr>
              <a:cxnSpLocks/>
            </p:cNvCxnSpPr>
            <p:nvPr/>
          </p:nvCxnSpPr>
          <p:spPr>
            <a:xfrm flipV="1">
              <a:off x="11017698" y="2810949"/>
              <a:ext cx="595638" cy="244935"/>
            </a:xfrm>
            <a:prstGeom prst="bentConnector3">
              <a:avLst>
                <a:gd name="adj1" fmla="val 96995"/>
              </a:avLst>
            </a:prstGeom>
          </p:spPr>
          <p:style>
            <a:lnRef idx="1">
              <a:schemeClr val="accent1"/>
            </a:lnRef>
            <a:fillRef idx="0">
              <a:schemeClr val="accent1"/>
            </a:fillRef>
            <a:effectRef idx="0">
              <a:schemeClr val="accent1"/>
            </a:effectRef>
            <a:fontRef idx="minor">
              <a:schemeClr val="tx1"/>
            </a:fontRef>
          </p:style>
        </p:cxnSp>
        <p:cxnSp>
          <p:nvCxnSpPr>
            <p:cNvPr id="95" name="Povezovalnik: kolenski 94">
              <a:extLst>
                <a:ext uri="{FF2B5EF4-FFF2-40B4-BE49-F238E27FC236}">
                  <a16:creationId xmlns:a16="http://schemas.microsoft.com/office/drawing/2014/main" id="{857DE632-80B7-FBBD-88E6-54211467646E}"/>
                </a:ext>
              </a:extLst>
            </p:cNvPr>
            <p:cNvCxnSpPr>
              <a:cxnSpLocks/>
            </p:cNvCxnSpPr>
            <p:nvPr/>
          </p:nvCxnSpPr>
          <p:spPr>
            <a:xfrm>
              <a:off x="10954773" y="4507782"/>
              <a:ext cx="555361" cy="215870"/>
            </a:xfrm>
            <a:prstGeom prst="bentConnector3">
              <a:avLst>
                <a:gd name="adj1" fmla="val 100403"/>
              </a:avLst>
            </a:prstGeom>
          </p:spPr>
          <p:style>
            <a:lnRef idx="1">
              <a:schemeClr val="accent1"/>
            </a:lnRef>
            <a:fillRef idx="0">
              <a:schemeClr val="accent1"/>
            </a:fillRef>
            <a:effectRef idx="0">
              <a:schemeClr val="accent1"/>
            </a:effectRef>
            <a:fontRef idx="minor">
              <a:schemeClr val="tx1"/>
            </a:fontRef>
          </p:style>
        </p:cxnSp>
      </p:grpSp>
      <p:sp>
        <p:nvSpPr>
          <p:cNvPr id="14" name="PoljeZBesedilom 13">
            <a:extLst>
              <a:ext uri="{FF2B5EF4-FFF2-40B4-BE49-F238E27FC236}">
                <a16:creationId xmlns:a16="http://schemas.microsoft.com/office/drawing/2014/main" id="{D9107AD8-665D-B952-D582-8AD13236E31F}"/>
              </a:ext>
            </a:extLst>
          </p:cNvPr>
          <p:cNvSpPr txBox="1"/>
          <p:nvPr/>
        </p:nvSpPr>
        <p:spPr>
          <a:xfrm>
            <a:off x="863649" y="1884326"/>
            <a:ext cx="6096000" cy="369332"/>
          </a:xfrm>
          <a:prstGeom prst="rect">
            <a:avLst/>
          </a:prstGeom>
          <a:noFill/>
        </p:spPr>
        <p:txBody>
          <a:bodyPr wrap="square">
            <a:spAutoFit/>
          </a:bodyPr>
          <a:lstStyle/>
          <a:p>
            <a:r>
              <a:rPr lang="sl-SI" dirty="0"/>
              <a:t>🧠 Kaj dodaja UI:</a:t>
            </a:r>
          </a:p>
        </p:txBody>
      </p:sp>
      <p:grpSp>
        <p:nvGrpSpPr>
          <p:cNvPr id="17" name="Skupina 16">
            <a:extLst>
              <a:ext uri="{FF2B5EF4-FFF2-40B4-BE49-F238E27FC236}">
                <a16:creationId xmlns:a16="http://schemas.microsoft.com/office/drawing/2014/main" id="{2F7D5893-6704-0D23-43B3-D8EE2E1ECD1C}"/>
              </a:ext>
            </a:extLst>
          </p:cNvPr>
          <p:cNvGrpSpPr/>
          <p:nvPr/>
        </p:nvGrpSpPr>
        <p:grpSpPr>
          <a:xfrm>
            <a:off x="966121" y="5160574"/>
            <a:ext cx="6703601" cy="633714"/>
            <a:chOff x="966121" y="5160574"/>
            <a:chExt cx="6703601" cy="633714"/>
          </a:xfrm>
        </p:grpSpPr>
        <p:sp>
          <p:nvSpPr>
            <p:cNvPr id="13" name="PoljeZBesedilom 12">
              <a:extLst>
                <a:ext uri="{FF2B5EF4-FFF2-40B4-BE49-F238E27FC236}">
                  <a16:creationId xmlns:a16="http://schemas.microsoft.com/office/drawing/2014/main" id="{FC79DDB2-8C65-9F79-5324-A44696DD30F8}"/>
                </a:ext>
              </a:extLst>
            </p:cNvPr>
            <p:cNvSpPr txBox="1"/>
            <p:nvPr/>
          </p:nvSpPr>
          <p:spPr>
            <a:xfrm>
              <a:off x="966121" y="5160574"/>
              <a:ext cx="6703601" cy="633714"/>
            </a:xfrm>
            <a:prstGeom prst="rect">
              <a:avLst/>
            </a:prstGeom>
            <a:solidFill>
              <a:schemeClr val="accent4">
                <a:lumMod val="20000"/>
                <a:lumOff val="80000"/>
              </a:schemeClr>
            </a:solidFill>
          </p:spPr>
          <p:style>
            <a:lnRef idx="0">
              <a:schemeClr val="accent4"/>
            </a:lnRef>
            <a:fillRef idx="3">
              <a:schemeClr val="accent4"/>
            </a:fillRef>
            <a:effectRef idx="3">
              <a:schemeClr val="accent4"/>
            </a:effectRef>
            <a:fontRef idx="minor">
              <a:schemeClr val="lt1"/>
            </a:fontRef>
          </p:style>
          <p:txBody>
            <a:bodyPr rtlCol="0" anchor="ctr"/>
            <a:lstStyle>
              <a:defPPr>
                <a:defRPr lang="sl-SI"/>
              </a:defPPr>
              <a:lvl1pPr algn="ctr">
                <a:defRPr sz="28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sl-SI" sz="1600" b="1" dirty="0">
                  <a:solidFill>
                    <a:schemeClr val="tx1"/>
                  </a:solidFill>
                </a:rPr>
                <a:t>          Rezultat: manj ročnih popravkov, več časa za strokovno delo</a:t>
              </a:r>
            </a:p>
          </p:txBody>
        </p:sp>
        <p:sp>
          <p:nvSpPr>
            <p:cNvPr id="15" name="PoljeZBesedilom 14">
              <a:extLst>
                <a:ext uri="{FF2B5EF4-FFF2-40B4-BE49-F238E27FC236}">
                  <a16:creationId xmlns:a16="http://schemas.microsoft.com/office/drawing/2014/main" id="{4BA59ADA-0E18-8123-D589-CD65D78C144F}"/>
                </a:ext>
              </a:extLst>
            </p:cNvPr>
            <p:cNvSpPr txBox="1"/>
            <p:nvPr/>
          </p:nvSpPr>
          <p:spPr>
            <a:xfrm>
              <a:off x="966121" y="5292765"/>
              <a:ext cx="526066" cy="369332"/>
            </a:xfrm>
            <a:prstGeom prst="rect">
              <a:avLst/>
            </a:prstGeom>
            <a:solidFill>
              <a:schemeClr val="accent4">
                <a:lumMod val="20000"/>
                <a:lumOff val="80000"/>
              </a:schemeClr>
            </a:solidFill>
            <a:ln>
              <a:noFill/>
            </a:ln>
          </p:spPr>
          <p:txBody>
            <a:bodyPr wrap="square">
              <a:spAutoFit/>
            </a:bodyPr>
            <a:lstStyle/>
            <a:p>
              <a:r>
                <a:rPr lang="sl-SI" dirty="0"/>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58AAF-0670-BC1D-77FD-0557A74F18DB}"/>
            </a:ext>
          </a:extLst>
        </p:cNvPr>
        <p:cNvGrpSpPr/>
        <p:nvPr/>
      </p:nvGrpSpPr>
      <p:grpSpPr>
        <a:xfrm>
          <a:off x="0" y="0"/>
          <a:ext cx="0" cy="0"/>
          <a:chOff x="0" y="0"/>
          <a:chExt cx="0" cy="0"/>
        </a:xfrm>
      </p:grpSpPr>
      <p:sp>
        <p:nvSpPr>
          <p:cNvPr id="12" name="Naslov 11">
            <a:extLst>
              <a:ext uri="{FF2B5EF4-FFF2-40B4-BE49-F238E27FC236}">
                <a16:creationId xmlns:a16="http://schemas.microsoft.com/office/drawing/2014/main" id="{C59AD50A-116D-E53A-6881-6474010A1B5B}"/>
              </a:ext>
            </a:extLst>
          </p:cNvPr>
          <p:cNvSpPr>
            <a:spLocks noGrp="1"/>
          </p:cNvSpPr>
          <p:nvPr>
            <p:ph type="title"/>
          </p:nvPr>
        </p:nvSpPr>
        <p:spPr>
          <a:xfrm>
            <a:off x="880932" y="1192465"/>
            <a:ext cx="7541174" cy="1566777"/>
          </a:xfrm>
        </p:spPr>
        <p:txBody>
          <a:bodyPr>
            <a:normAutofit/>
          </a:bodyPr>
          <a:lstStyle/>
          <a:p>
            <a:pPr>
              <a:spcBef>
                <a:spcPts val="600"/>
              </a:spcBef>
            </a:pPr>
            <a:r>
              <a:rPr lang="sl-SI" sz="2400" dirty="0">
                <a:solidFill>
                  <a:schemeClr val="accent6"/>
                </a:solidFill>
                <a:latin typeface="+mn-lt"/>
              </a:rPr>
              <a:t>PROSTORSKI PODATKI IN VIZUALIZACIJA - </a:t>
            </a:r>
            <a:r>
              <a:rPr lang="pl-PL" sz="2400" dirty="0">
                <a:solidFill>
                  <a:schemeClr val="accent1">
                    <a:lumMod val="75000"/>
                  </a:schemeClr>
                </a:solidFill>
                <a:latin typeface="+mn-lt"/>
              </a:rPr>
              <a:t>UI za samodejno prepoznavanje in analizo</a:t>
            </a:r>
            <a:endParaRPr lang="sl-SI" sz="2400" dirty="0">
              <a:solidFill>
                <a:schemeClr val="accent1">
                  <a:lumMod val="75000"/>
                </a:schemeClr>
              </a:solidFill>
              <a:latin typeface="+mn-lt"/>
            </a:endParaRPr>
          </a:p>
        </p:txBody>
      </p:sp>
      <p:pic>
        <p:nvPicPr>
          <p:cNvPr id="2" name="Image 0" descr="preencoded.png">
            <a:extLst>
              <a:ext uri="{FF2B5EF4-FFF2-40B4-BE49-F238E27FC236}">
                <a16:creationId xmlns:a16="http://schemas.microsoft.com/office/drawing/2014/main" id="{DE1F2B29-C992-9F29-057C-B4218D44EF60}"/>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l="6482" t="6368" r="10024" b="7163"/>
          <a:stretch/>
        </p:blipFill>
        <p:spPr>
          <a:xfrm>
            <a:off x="8422105" y="1001615"/>
            <a:ext cx="3769895" cy="5856385"/>
          </a:xfrm>
          <a:prstGeom prst="rect">
            <a:avLst/>
          </a:prstGeom>
        </p:spPr>
      </p:pic>
      <p:sp>
        <p:nvSpPr>
          <p:cNvPr id="7" name="PoljeZBesedilom 6">
            <a:extLst>
              <a:ext uri="{FF2B5EF4-FFF2-40B4-BE49-F238E27FC236}">
                <a16:creationId xmlns:a16="http://schemas.microsoft.com/office/drawing/2014/main" id="{14A54CBE-EEC8-5DDB-FF54-FDE1BD5B0878}"/>
              </a:ext>
            </a:extLst>
          </p:cNvPr>
          <p:cNvSpPr txBox="1"/>
          <p:nvPr/>
        </p:nvSpPr>
        <p:spPr>
          <a:xfrm>
            <a:off x="880928" y="3351828"/>
            <a:ext cx="7289831" cy="1323439"/>
          </a:xfrm>
          <a:prstGeom prst="rect">
            <a:avLst/>
          </a:prstGeom>
          <a:noFill/>
        </p:spPr>
        <p:txBody>
          <a:bodyPr wrap="square">
            <a:spAutoFit/>
          </a:bodyPr>
          <a:lstStyle/>
          <a:p>
            <a:r>
              <a:rPr lang="sl-SI" sz="1600" dirty="0"/>
              <a:t>🧠 </a:t>
            </a:r>
            <a:r>
              <a:rPr lang="sl-SI" sz="1600" b="1" dirty="0">
                <a:solidFill>
                  <a:schemeClr val="accent5">
                    <a:lumMod val="75000"/>
                  </a:schemeClr>
                </a:solidFill>
              </a:rPr>
              <a:t>Kaj doda UI</a:t>
            </a:r>
          </a:p>
          <a:p>
            <a:pPr marL="625475" lvl="1" indent="-285750">
              <a:buFont typeface="Arial" panose="020B0604020202020204" pitchFamily="34" charset="0"/>
              <a:buChar char="•"/>
            </a:pPr>
            <a:r>
              <a:rPr lang="sl-SI" sz="1600" dirty="0"/>
              <a:t>Samodejno prepoznavanje in </a:t>
            </a:r>
            <a:r>
              <a:rPr lang="sl-SI" sz="1600" b="1" dirty="0"/>
              <a:t>razvrščanje podatkovnih slojev </a:t>
            </a:r>
            <a:r>
              <a:rPr lang="sl-SI" sz="1600" dirty="0"/>
              <a:t>glede na </a:t>
            </a:r>
            <a:r>
              <a:rPr lang="sl-SI" sz="1600" b="1" dirty="0"/>
              <a:t>vsebino, lokacijo in časovno obdobje</a:t>
            </a:r>
            <a:r>
              <a:rPr lang="sl-SI" sz="1600" dirty="0"/>
              <a:t>.</a:t>
            </a:r>
          </a:p>
          <a:p>
            <a:pPr marL="625475" lvl="1" indent="-285750">
              <a:buFont typeface="Arial" panose="020B0604020202020204" pitchFamily="34" charset="0"/>
              <a:buChar char="•"/>
            </a:pPr>
            <a:r>
              <a:rPr lang="sl-SI" sz="1600" dirty="0"/>
              <a:t>Kategorizacija in povezovanje vsebin glede na prostor in čas.</a:t>
            </a:r>
          </a:p>
          <a:p>
            <a:pPr marL="625475" lvl="1" indent="-285750">
              <a:buFont typeface="Arial" panose="020B0604020202020204" pitchFamily="34" charset="0"/>
              <a:buChar char="•"/>
            </a:pPr>
            <a:r>
              <a:rPr lang="sl-SI" sz="1600" dirty="0"/>
              <a:t>Samodejno preverjanje formatov in dopolnjevanje metapodatkov.</a:t>
            </a:r>
          </a:p>
        </p:txBody>
      </p:sp>
      <p:grpSp>
        <p:nvGrpSpPr>
          <p:cNvPr id="8" name="Skupina 7">
            <a:extLst>
              <a:ext uri="{FF2B5EF4-FFF2-40B4-BE49-F238E27FC236}">
                <a16:creationId xmlns:a16="http://schemas.microsoft.com/office/drawing/2014/main" id="{070C5816-87A2-C8DB-2910-38D5698A7A55}"/>
              </a:ext>
            </a:extLst>
          </p:cNvPr>
          <p:cNvGrpSpPr/>
          <p:nvPr/>
        </p:nvGrpSpPr>
        <p:grpSpPr>
          <a:xfrm>
            <a:off x="294698" y="5448256"/>
            <a:ext cx="7876061" cy="390533"/>
            <a:chOff x="880930" y="6187724"/>
            <a:chExt cx="6703602" cy="633714"/>
          </a:xfrm>
        </p:grpSpPr>
        <p:sp>
          <p:nvSpPr>
            <p:cNvPr id="4" name="PoljeZBesedilom 3">
              <a:extLst>
                <a:ext uri="{FF2B5EF4-FFF2-40B4-BE49-F238E27FC236}">
                  <a16:creationId xmlns:a16="http://schemas.microsoft.com/office/drawing/2014/main" id="{C139D582-257C-DA63-4B13-197742133DDD}"/>
                </a:ext>
              </a:extLst>
            </p:cNvPr>
            <p:cNvSpPr txBox="1"/>
            <p:nvPr/>
          </p:nvSpPr>
          <p:spPr>
            <a:xfrm>
              <a:off x="880931" y="6187724"/>
              <a:ext cx="6703601" cy="633714"/>
            </a:xfrm>
            <a:prstGeom prst="rect">
              <a:avLst/>
            </a:prstGeom>
            <a:solidFill>
              <a:schemeClr val="accent4">
                <a:lumMod val="20000"/>
                <a:lumOff val="80000"/>
              </a:schemeClr>
            </a:solidFill>
          </p:spPr>
          <p:style>
            <a:lnRef idx="0">
              <a:schemeClr val="accent4"/>
            </a:lnRef>
            <a:fillRef idx="3">
              <a:schemeClr val="accent4"/>
            </a:fillRef>
            <a:effectRef idx="3">
              <a:schemeClr val="accent4"/>
            </a:effectRef>
            <a:fontRef idx="minor">
              <a:schemeClr val="lt1"/>
            </a:fontRef>
          </p:style>
          <p:txBody>
            <a:bodyPr rtlCol="0" anchor="ctr"/>
            <a:lstStyle>
              <a:defPPr>
                <a:defRPr lang="sl-SI"/>
              </a:defPPr>
              <a:lvl1pPr algn="ctr">
                <a:defRPr sz="28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449263" indent="-449263" algn="l"/>
              <a:r>
                <a:rPr lang="sl-SI" sz="1600" b="1" dirty="0">
                  <a:solidFill>
                    <a:schemeClr val="tx1"/>
                  </a:solidFill>
                </a:rPr>
                <a:t>          Rezultat: hitrejši in globlji vpogled v arhivsko gradivo – v prostoru, času in kontekstu.</a:t>
              </a:r>
            </a:p>
          </p:txBody>
        </p:sp>
        <p:sp>
          <p:nvSpPr>
            <p:cNvPr id="6" name="PoljeZBesedilom 5">
              <a:extLst>
                <a:ext uri="{FF2B5EF4-FFF2-40B4-BE49-F238E27FC236}">
                  <a16:creationId xmlns:a16="http://schemas.microsoft.com/office/drawing/2014/main" id="{EE75DFE5-790A-9313-3883-E0A522368036}"/>
                </a:ext>
              </a:extLst>
            </p:cNvPr>
            <p:cNvSpPr txBox="1"/>
            <p:nvPr/>
          </p:nvSpPr>
          <p:spPr>
            <a:xfrm>
              <a:off x="880930" y="6231720"/>
              <a:ext cx="526066" cy="369332"/>
            </a:xfrm>
            <a:prstGeom prst="rect">
              <a:avLst/>
            </a:prstGeom>
            <a:noFill/>
            <a:ln>
              <a:noFill/>
            </a:ln>
          </p:spPr>
          <p:txBody>
            <a:bodyPr wrap="square">
              <a:spAutoFit/>
            </a:bodyPr>
            <a:lstStyle/>
            <a:p>
              <a:r>
                <a:rPr lang="sl-SI" dirty="0"/>
                <a:t>📌</a:t>
              </a:r>
            </a:p>
          </p:txBody>
        </p:sp>
      </p:grpSp>
      <p:sp>
        <p:nvSpPr>
          <p:cNvPr id="10" name="PoljeZBesedilom 9">
            <a:extLst>
              <a:ext uri="{FF2B5EF4-FFF2-40B4-BE49-F238E27FC236}">
                <a16:creationId xmlns:a16="http://schemas.microsoft.com/office/drawing/2014/main" id="{05C5918F-73B9-C747-AAD5-B24E9126B488}"/>
              </a:ext>
            </a:extLst>
          </p:cNvPr>
          <p:cNvSpPr txBox="1"/>
          <p:nvPr/>
        </p:nvSpPr>
        <p:spPr>
          <a:xfrm>
            <a:off x="880927" y="2133650"/>
            <a:ext cx="7289831" cy="1107996"/>
          </a:xfrm>
          <a:prstGeom prst="rect">
            <a:avLst/>
          </a:prstGeom>
          <a:noFill/>
        </p:spPr>
        <p:txBody>
          <a:bodyPr wrap="square">
            <a:spAutoFit/>
          </a:bodyPr>
          <a:lstStyle/>
          <a:p>
            <a:r>
              <a:rPr lang="sl-SI" dirty="0"/>
              <a:t>🗺️ </a:t>
            </a:r>
            <a:r>
              <a:rPr lang="sl-SI" sz="1600" b="1" dirty="0">
                <a:solidFill>
                  <a:schemeClr val="accent5">
                    <a:lumMod val="75000"/>
                  </a:schemeClr>
                </a:solidFill>
              </a:rPr>
              <a:t>Kaj omogoča prostorski modul</a:t>
            </a:r>
          </a:p>
          <a:p>
            <a:pPr marL="625475" lvl="1" indent="-285750">
              <a:buFont typeface="Arial" panose="020B0604020202020204" pitchFamily="34" charset="0"/>
              <a:buChar char="•"/>
            </a:pPr>
            <a:r>
              <a:rPr lang="sl-SI" sz="1600" dirty="0"/>
              <a:t>Uporabnik lahko raziskuje arhivsko gradivo po prostoru (zemljevid), času (časovna os), regijah, temah in obdobjih.</a:t>
            </a:r>
          </a:p>
          <a:p>
            <a:pPr marL="625475" lvl="1" indent="-285750">
              <a:buFont typeface="Arial" panose="020B0604020202020204" pitchFamily="34" charset="0"/>
              <a:buChar char="•"/>
            </a:pPr>
            <a:r>
              <a:rPr lang="sl-SI" sz="1600" dirty="0"/>
              <a:t>Povezan je z drugimi moduli e-ARH.si.</a:t>
            </a:r>
          </a:p>
        </p:txBody>
      </p:sp>
      <p:sp>
        <p:nvSpPr>
          <p:cNvPr id="13" name="PoljeZBesedilom 12">
            <a:extLst>
              <a:ext uri="{FF2B5EF4-FFF2-40B4-BE49-F238E27FC236}">
                <a16:creationId xmlns:a16="http://schemas.microsoft.com/office/drawing/2014/main" id="{6DF36D19-19E4-F85C-70C2-C398FA5A779B}"/>
              </a:ext>
            </a:extLst>
          </p:cNvPr>
          <p:cNvSpPr txBox="1"/>
          <p:nvPr/>
        </p:nvSpPr>
        <p:spPr>
          <a:xfrm>
            <a:off x="880928" y="4652300"/>
            <a:ext cx="6703601" cy="615553"/>
          </a:xfrm>
          <a:prstGeom prst="rect">
            <a:avLst/>
          </a:prstGeom>
          <a:noFill/>
        </p:spPr>
        <p:txBody>
          <a:bodyPr wrap="square">
            <a:spAutoFit/>
          </a:bodyPr>
          <a:lstStyle/>
          <a:p>
            <a:r>
              <a:rPr lang="sl-SI" dirty="0"/>
              <a:t>🔓 </a:t>
            </a:r>
            <a:r>
              <a:rPr lang="sl-SI" sz="1600" b="1" dirty="0">
                <a:solidFill>
                  <a:schemeClr val="accent5">
                    <a:lumMod val="75000"/>
                  </a:schemeClr>
                </a:solidFill>
              </a:rPr>
              <a:t>Odprtost sistema</a:t>
            </a:r>
          </a:p>
          <a:p>
            <a:pPr marL="625475" lvl="1" indent="-285750">
              <a:buFont typeface="Arial" panose="020B0604020202020204" pitchFamily="34" charset="0"/>
              <a:buChar char="•"/>
            </a:pPr>
            <a:r>
              <a:rPr lang="sl-SI" sz="1600" dirty="0"/>
              <a:t>Možnost vključevanja zunanjih AI orodij (</a:t>
            </a:r>
            <a:r>
              <a:rPr lang="sl-SI" sz="1600" dirty="0" err="1"/>
              <a:t>ChatGPT</a:t>
            </a:r>
            <a:r>
              <a:rPr lang="sl-SI" sz="1600" dirty="0"/>
              <a:t>, Python skripte …).</a:t>
            </a:r>
          </a:p>
        </p:txBody>
      </p:sp>
    </p:spTree>
    <p:extLst>
      <p:ext uri="{BB962C8B-B14F-4D97-AF65-F5344CB8AC3E}">
        <p14:creationId xmlns:p14="http://schemas.microsoft.com/office/powerpoint/2010/main" val="6739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Skupina 3"/>
          <p:cNvGrpSpPr/>
          <p:nvPr/>
        </p:nvGrpSpPr>
        <p:grpSpPr>
          <a:xfrm>
            <a:off x="4542502" y="1431753"/>
            <a:ext cx="7639113" cy="4405834"/>
            <a:chOff x="1386022" y="762789"/>
            <a:chExt cx="9012102" cy="5226444"/>
          </a:xfrm>
        </p:grpSpPr>
        <p:sp>
          <p:nvSpPr>
            <p:cNvPr id="15" name="Title 1"/>
            <p:cNvSpPr txBox="1">
              <a:spLocks/>
            </p:cNvSpPr>
            <p:nvPr/>
          </p:nvSpPr>
          <p:spPr>
            <a:xfrm>
              <a:off x="2965838" y="2829098"/>
              <a:ext cx="6810294" cy="1093827"/>
            </a:xfrm>
            <a:prstGeom prst="rect">
              <a:avLst/>
            </a:prstGeom>
          </p:spPr>
          <p:txBody>
            <a:bodyPr vert="horz" anchor="ct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itle 1"/>
            <p:cNvSpPr txBox="1">
              <a:spLocks/>
            </p:cNvSpPr>
            <p:nvPr/>
          </p:nvSpPr>
          <p:spPr>
            <a:xfrm>
              <a:off x="2965838" y="2829098"/>
              <a:ext cx="6810294" cy="1093827"/>
            </a:xfrm>
            <a:prstGeom prst="rect">
              <a:avLst/>
            </a:prstGeom>
          </p:spPr>
          <p:txBody>
            <a:bodyPr vert="horz" anchor="ct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7" name="Picture 4"/>
            <p:cNvPicPr>
              <a:picLocks noChangeAspect="1" noChangeArrowheads="1"/>
            </p:cNvPicPr>
            <p:nvPr/>
          </p:nvPicPr>
          <p:blipFill>
            <a:blip r:embed="rId3" cstate="print">
              <a:duotone>
                <a:schemeClr val="accent5">
                  <a:shade val="45000"/>
                  <a:satMod val="135000"/>
                </a:schemeClr>
                <a:prstClr val="white"/>
              </a:duotone>
              <a:alphaModFix amt="50000"/>
            </a:blip>
            <a:srcRect l="2283" t="19095" r="5446" b="2453"/>
            <a:stretch>
              <a:fillRect/>
            </a:stretch>
          </p:blipFill>
          <p:spPr bwMode="auto">
            <a:xfrm>
              <a:off x="1978919" y="762789"/>
              <a:ext cx="8419205" cy="5226444"/>
            </a:xfrm>
            <a:prstGeom prst="rect">
              <a:avLst/>
            </a:prstGeom>
            <a:solidFill>
              <a:schemeClr val="bg1"/>
            </a:solidFill>
            <a:ln w="9525">
              <a:noFill/>
              <a:miter lim="800000"/>
              <a:headEnd/>
              <a:tailEnd/>
            </a:ln>
            <a:effectLst>
              <a:outerShdw dist="50800" sx="1000" sy="1000" algn="ctr" rotWithShape="0">
                <a:srgbClr val="000000"/>
              </a:outerShdw>
            </a:effectLst>
          </p:spPr>
        </p:pic>
        <p:sp>
          <p:nvSpPr>
            <p:cNvPr id="18" name="Text Box 23"/>
            <p:cNvSpPr txBox="1">
              <a:spLocks noChangeArrowheads="1"/>
            </p:cNvSpPr>
            <p:nvPr/>
          </p:nvSpPr>
          <p:spPr bwMode="auto">
            <a:xfrm>
              <a:off x="4700759" y="4135404"/>
              <a:ext cx="2061489" cy="540562"/>
            </a:xfrm>
            <a:prstGeom prst="rect">
              <a:avLst/>
            </a:prstGeom>
            <a:noFill/>
            <a:ln w="9525">
              <a:noFill/>
              <a:miter lim="800000"/>
              <a:headEnd/>
              <a:tailEnd/>
            </a:ln>
            <a:effectLst/>
            <a:scene3d>
              <a:camera prst="orthographicFront"/>
              <a:lightRig rig="threePt" dir="t"/>
            </a:scene3d>
            <a:sp3d>
              <a:bevelT/>
            </a:sp3d>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sl-SI" sz="1100" b="1" i="0" u="none" strike="noStrike" kern="1200" cap="none" spc="0" normalizeH="0" baseline="0" noProof="0" dirty="0">
                  <a:ln>
                    <a:noFill/>
                  </a:ln>
                  <a:solidFill>
                    <a:srgbClr val="0070C0"/>
                  </a:solidFill>
                  <a:effectLst/>
                  <a:uLnTx/>
                  <a:uFillTx/>
                  <a:latin typeface="Calibri"/>
                  <a:ea typeface="+mn-ea"/>
                  <a:cs typeface="+mn-cs"/>
                </a:rPr>
                <a:t>Arhiv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sl-SI" sz="1100" b="1" i="0" u="none" strike="noStrike" kern="1200" cap="none" spc="0" normalizeH="0" baseline="0" noProof="0" dirty="0">
                  <a:ln>
                    <a:noFill/>
                  </a:ln>
                  <a:solidFill>
                    <a:srgbClr val="0070C0"/>
                  </a:solidFill>
                  <a:effectLst/>
                  <a:uLnTx/>
                  <a:uFillTx/>
                  <a:latin typeface="Calibri"/>
                  <a:ea typeface="+mn-ea"/>
                  <a:cs typeface="+mn-cs"/>
                </a:rPr>
                <a:t>Republike Slovenije</a:t>
              </a:r>
            </a:p>
          </p:txBody>
        </p:sp>
        <p:sp>
          <p:nvSpPr>
            <p:cNvPr id="19" name="Text Box 18"/>
            <p:cNvSpPr txBox="1">
              <a:spLocks noChangeArrowheads="1"/>
            </p:cNvSpPr>
            <p:nvPr/>
          </p:nvSpPr>
          <p:spPr bwMode="auto">
            <a:xfrm>
              <a:off x="5829039" y="3171042"/>
              <a:ext cx="1484992" cy="540562"/>
            </a:xfrm>
            <a:prstGeom prst="rect">
              <a:avLst/>
            </a:prstGeom>
            <a:noFill/>
            <a:ln w="9525">
              <a:noFill/>
              <a:miter lim="800000"/>
              <a:headEnd/>
              <a:tailEnd/>
            </a:ln>
            <a:effectLst/>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100" b="1" i="0" u="none" strike="noStrike" kern="1200" cap="none" spc="0" normalizeH="0" baseline="0" noProof="0" dirty="0">
                  <a:ln>
                    <a:noFill/>
                  </a:ln>
                  <a:solidFill>
                    <a:prstClr val="black"/>
                  </a:solidFill>
                  <a:effectLst/>
                  <a:uLnTx/>
                  <a:uFillTx/>
                  <a:latin typeface="Calibri"/>
                  <a:ea typeface="+mn-ea"/>
                  <a:cs typeface="+mn-cs"/>
                </a:rPr>
                <a:t>Zgodovinski arhiv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100" b="1" i="0" u="none" strike="noStrike" kern="1200" cap="none" spc="0" normalizeH="0" baseline="0" noProof="0" dirty="0">
                  <a:ln>
                    <a:noFill/>
                  </a:ln>
                  <a:solidFill>
                    <a:prstClr val="black"/>
                  </a:solidFill>
                  <a:effectLst/>
                  <a:uLnTx/>
                  <a:uFillTx/>
                  <a:latin typeface="Calibri"/>
                  <a:ea typeface="+mn-ea"/>
                  <a:cs typeface="+mn-cs"/>
                </a:rPr>
                <a:t>Celje</a:t>
              </a:r>
              <a:endParaRPr kumimoji="1" lang="sl-SI" sz="1100" b="1" i="0" u="none" strike="noStrike" kern="1200" cap="none" spc="0" normalizeH="0" baseline="0" noProof="0" dirty="0">
                <a:ln>
                  <a:noFill/>
                </a:ln>
                <a:solidFill>
                  <a:srgbClr val="0070C0"/>
                </a:solidFill>
                <a:effectLst/>
                <a:uLnTx/>
                <a:uFillTx/>
                <a:latin typeface="Calibri"/>
                <a:ea typeface="+mn-ea"/>
                <a:cs typeface="+mn-cs"/>
              </a:endParaRPr>
            </a:p>
          </p:txBody>
        </p:sp>
        <p:sp>
          <p:nvSpPr>
            <p:cNvPr id="20" name="Pravokotnik 19"/>
            <p:cNvSpPr/>
            <p:nvPr/>
          </p:nvSpPr>
          <p:spPr>
            <a:xfrm>
              <a:off x="7424830" y="1915451"/>
              <a:ext cx="1789964" cy="430887"/>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100" b="1"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Pokrajinski arhiv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100" b="1"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Maribor</a:t>
              </a:r>
              <a:endParaRPr kumimoji="0" lang="sl-SI" sz="1100" b="1"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Pravokotnik 20"/>
            <p:cNvSpPr/>
            <p:nvPr/>
          </p:nvSpPr>
          <p:spPr>
            <a:xfrm>
              <a:off x="8319812" y="2911718"/>
              <a:ext cx="1524319" cy="540562"/>
            </a:xfrm>
            <a:prstGeom prst="rect">
              <a:avLst/>
            </a:prstGeom>
            <a:noFill/>
            <a:ln>
              <a:noFill/>
            </a:ln>
            <a:effectLst>
              <a:outerShdw blurRad="50800" dist="50800" dir="5400000" algn="ctr" rotWithShape="0">
                <a:srgbClr val="000000">
                  <a:alpha val="15000"/>
                </a:srgbClr>
              </a:outerShdw>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100" b="1" i="0" u="none" strike="noStrike" kern="1200" cap="none" spc="0" normalizeH="0" baseline="0" noProof="0" dirty="0">
                  <a:ln>
                    <a:noFill/>
                  </a:ln>
                  <a:solidFill>
                    <a:prstClr val="black"/>
                  </a:solidFill>
                  <a:effectLst/>
                  <a:uLnTx/>
                  <a:uFillTx/>
                  <a:latin typeface="Calibri"/>
                  <a:ea typeface="+mn-ea"/>
                  <a:cs typeface="+mn-cs"/>
                </a:rPr>
                <a:t>Zgodovinski arhiv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100" b="1" i="0" u="none" strike="noStrike" kern="1200" cap="none" spc="0" normalizeH="0" baseline="0" noProof="0" dirty="0">
                  <a:ln>
                    <a:noFill/>
                  </a:ln>
                  <a:solidFill>
                    <a:prstClr val="black"/>
                  </a:solidFill>
                  <a:effectLst/>
                  <a:uLnTx/>
                  <a:uFillTx/>
                  <a:latin typeface="Calibri"/>
                  <a:ea typeface="+mn-ea"/>
                  <a:cs typeface="+mn-cs"/>
                </a:rPr>
                <a:t>na Ptuju</a:t>
              </a:r>
            </a:p>
          </p:txBody>
        </p:sp>
        <p:sp>
          <p:nvSpPr>
            <p:cNvPr id="22" name="Text Box 19"/>
            <p:cNvSpPr txBox="1">
              <a:spLocks noChangeArrowheads="1"/>
            </p:cNvSpPr>
            <p:nvPr/>
          </p:nvSpPr>
          <p:spPr bwMode="auto">
            <a:xfrm>
              <a:off x="3709118" y="3500283"/>
              <a:ext cx="1484992" cy="540562"/>
            </a:xfrm>
            <a:prstGeom prst="rect">
              <a:avLst/>
            </a:prstGeom>
            <a:noFill/>
            <a:ln w="9525">
              <a:noFill/>
              <a:miter lim="800000"/>
              <a:headEnd/>
              <a:tailEnd/>
            </a:ln>
            <a:effectLst/>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100" b="1" i="0" u="none" strike="noStrike" kern="1200" cap="none" spc="0" normalizeH="0" baseline="0" noProof="0" dirty="0">
                  <a:ln>
                    <a:noFill/>
                  </a:ln>
                  <a:solidFill>
                    <a:prstClr val="black"/>
                  </a:solidFill>
                  <a:effectLst/>
                  <a:uLnTx/>
                  <a:uFillTx/>
                  <a:latin typeface="Calibri"/>
                  <a:ea typeface="+mn-ea"/>
                  <a:cs typeface="+mn-cs"/>
                </a:rPr>
                <a:t>Zgodovinski arhiv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100" b="1" i="0" u="none" strike="noStrike" kern="1200" cap="none" spc="0" normalizeH="0" baseline="0" noProof="0" dirty="0">
                  <a:ln>
                    <a:noFill/>
                  </a:ln>
                  <a:solidFill>
                    <a:prstClr val="black"/>
                  </a:solidFill>
                  <a:effectLst/>
                  <a:uLnTx/>
                  <a:uFillTx/>
                  <a:latin typeface="Calibri"/>
                  <a:ea typeface="+mn-ea"/>
                  <a:cs typeface="+mn-cs"/>
                </a:rPr>
                <a:t>Ljubljana</a:t>
              </a:r>
              <a:endParaRPr kumimoji="1" lang="sl-SI" sz="1100" b="1" i="0" u="none" strike="noStrike" kern="1200" cap="none" spc="0" normalizeH="0" baseline="0" noProof="0" dirty="0">
                <a:ln>
                  <a:noFill/>
                </a:ln>
                <a:solidFill>
                  <a:srgbClr val="0070C0"/>
                </a:solidFill>
                <a:effectLst/>
                <a:uLnTx/>
                <a:uFillTx/>
                <a:latin typeface="Calibri"/>
                <a:ea typeface="+mn-ea"/>
                <a:cs typeface="+mn-cs"/>
              </a:endParaRPr>
            </a:p>
          </p:txBody>
        </p:sp>
        <p:pic>
          <p:nvPicPr>
            <p:cNvPr id="23" name="Slika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44864" y="2809183"/>
              <a:ext cx="1113248" cy="758111"/>
            </a:xfrm>
            <a:prstGeom prst="ellipse">
              <a:avLst/>
            </a:prstGeom>
            <a:ln w="3175"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Slika 23"/>
            <p:cNvPicPr>
              <a:picLocks noChangeAspect="1"/>
            </p:cNvPicPr>
            <p:nvPr/>
          </p:nvPicPr>
          <p:blipFill>
            <a:blip r:embed="rId5"/>
            <a:stretch>
              <a:fillRect/>
            </a:stretch>
          </p:blipFill>
          <p:spPr>
            <a:xfrm>
              <a:off x="5058111" y="3561778"/>
              <a:ext cx="1346787" cy="65488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5" name="Slika 24"/>
            <p:cNvPicPr>
              <a:picLocks noChangeAspect="1"/>
            </p:cNvPicPr>
            <p:nvPr/>
          </p:nvPicPr>
          <p:blipFill>
            <a:blip r:embed="rId6"/>
            <a:stretch>
              <a:fillRect/>
            </a:stretch>
          </p:blipFill>
          <p:spPr>
            <a:xfrm>
              <a:off x="1678211" y="3221455"/>
              <a:ext cx="1209233" cy="82704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6" name="Slika 25"/>
            <p:cNvPicPr>
              <a:picLocks noChangeAspect="1"/>
            </p:cNvPicPr>
            <p:nvPr/>
          </p:nvPicPr>
          <p:blipFill>
            <a:blip r:embed="rId7"/>
            <a:stretch>
              <a:fillRect/>
            </a:stretch>
          </p:blipFill>
          <p:spPr>
            <a:xfrm>
              <a:off x="1937554" y="4541536"/>
              <a:ext cx="1108401" cy="84765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7" name="Pravokotnik 26"/>
            <p:cNvSpPr/>
            <p:nvPr/>
          </p:nvSpPr>
          <p:spPr>
            <a:xfrm>
              <a:off x="1386022" y="4000974"/>
              <a:ext cx="1416170" cy="540562"/>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100" b="1"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Pokrajinski arhiv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100" b="1"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Nova Gorica</a:t>
              </a:r>
              <a:endParaRPr kumimoji="0" lang="sl-SI" sz="11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8" name="Slika 27"/>
            <p:cNvPicPr>
              <a:picLocks noChangeAspect="1"/>
            </p:cNvPicPr>
            <p:nvPr/>
          </p:nvPicPr>
          <p:blipFill>
            <a:blip r:embed="rId8"/>
            <a:stretch>
              <a:fillRect/>
            </a:stretch>
          </p:blipFill>
          <p:spPr>
            <a:xfrm>
              <a:off x="5981811" y="2525296"/>
              <a:ext cx="1186705" cy="71621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Slika 28"/>
            <p:cNvPicPr>
              <a:picLocks noChangeAspect="1"/>
            </p:cNvPicPr>
            <p:nvPr/>
          </p:nvPicPr>
          <p:blipFill>
            <a:blip r:embed="rId9"/>
            <a:stretch>
              <a:fillRect/>
            </a:stretch>
          </p:blipFill>
          <p:spPr>
            <a:xfrm>
              <a:off x="7767610" y="1136291"/>
              <a:ext cx="1104404" cy="83904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Slika 29"/>
            <p:cNvPicPr>
              <a:picLocks noChangeAspect="1"/>
            </p:cNvPicPr>
            <p:nvPr/>
          </p:nvPicPr>
          <p:blipFill>
            <a:blip r:embed="rId10"/>
            <a:stretch>
              <a:fillRect/>
            </a:stretch>
          </p:blipFill>
          <p:spPr>
            <a:xfrm>
              <a:off x="8492718" y="2132419"/>
              <a:ext cx="1085752" cy="74027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 name="Pravokotnik 30"/>
            <p:cNvSpPr/>
            <p:nvPr/>
          </p:nvSpPr>
          <p:spPr>
            <a:xfrm>
              <a:off x="1401678" y="5321055"/>
              <a:ext cx="1154482" cy="430887"/>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100" b="1"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Pokrajinski arhiv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100" b="1"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Koper</a:t>
              </a:r>
              <a:endParaRPr kumimoji="0" lang="sl-SI" sz="11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 name="Pravokotnik 1"/>
          <p:cNvSpPr/>
          <p:nvPr/>
        </p:nvSpPr>
        <p:spPr>
          <a:xfrm>
            <a:off x="9920582" y="215541"/>
            <a:ext cx="2199887" cy="878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Pravokotnik 7">
            <a:extLst>
              <a:ext uri="{FF2B5EF4-FFF2-40B4-BE49-F238E27FC236}">
                <a16:creationId xmlns:a16="http://schemas.microsoft.com/office/drawing/2014/main" id="{D59BA25A-8E4B-B36B-657B-071E8D977EB0}"/>
              </a:ext>
            </a:extLst>
          </p:cNvPr>
          <p:cNvSpPr/>
          <p:nvPr/>
        </p:nvSpPr>
        <p:spPr>
          <a:xfrm>
            <a:off x="901240" y="2035976"/>
            <a:ext cx="3889326" cy="2954655"/>
          </a:xfrm>
          <a:prstGeom prst="rect">
            <a:avLst/>
          </a:prstGeom>
        </p:spPr>
        <p:txBody>
          <a:bodyPr wrap="square">
            <a:spAutoFit/>
          </a:bodyPr>
          <a:lstStyle/>
          <a:p>
            <a:pPr indent="-161925"/>
            <a:r>
              <a:rPr lang="sl-SI" sz="1400" b="1" dirty="0">
                <a:solidFill>
                  <a:schemeClr val="accent1">
                    <a:lumMod val="50000"/>
                  </a:schemeClr>
                </a:solidFill>
              </a:rPr>
              <a:t>POSLANTVO:</a:t>
            </a:r>
            <a:r>
              <a:rPr lang="sl-SI" sz="1400" dirty="0"/>
              <a:t>  </a:t>
            </a:r>
          </a:p>
          <a:p>
            <a:pPr marL="169863"/>
            <a:r>
              <a:rPr lang="en-US" sz="1400" dirty="0" err="1"/>
              <a:t>zbiranje</a:t>
            </a:r>
            <a:r>
              <a:rPr lang="en-US" sz="1400" dirty="0"/>
              <a:t>, </a:t>
            </a:r>
            <a:r>
              <a:rPr lang="en-US" sz="1400" dirty="0" err="1"/>
              <a:t>hramba</a:t>
            </a:r>
            <a:r>
              <a:rPr lang="en-US" sz="1400" dirty="0"/>
              <a:t>, </a:t>
            </a:r>
            <a:r>
              <a:rPr lang="en-US" sz="1400" dirty="0" err="1"/>
              <a:t>varstvo</a:t>
            </a:r>
            <a:r>
              <a:rPr lang="en-US" sz="1400" dirty="0"/>
              <a:t>, </a:t>
            </a:r>
            <a:r>
              <a:rPr lang="en-US" sz="1400" dirty="0" err="1"/>
              <a:t>urejanje</a:t>
            </a:r>
            <a:r>
              <a:rPr lang="en-US" sz="1400" dirty="0"/>
              <a:t>, </a:t>
            </a:r>
            <a:r>
              <a:rPr lang="en-US" sz="1400" dirty="0" err="1"/>
              <a:t>popisovanje</a:t>
            </a:r>
            <a:r>
              <a:rPr lang="en-US" sz="1400" dirty="0"/>
              <a:t> in </a:t>
            </a:r>
            <a:r>
              <a:rPr lang="en-US" sz="1400" dirty="0" err="1"/>
              <a:t>omogočanje</a:t>
            </a:r>
            <a:r>
              <a:rPr lang="en-US" sz="1400" dirty="0"/>
              <a:t> </a:t>
            </a:r>
            <a:r>
              <a:rPr lang="en-US" sz="1400" dirty="0" err="1"/>
              <a:t>uporabe</a:t>
            </a:r>
            <a:r>
              <a:rPr lang="en-US" sz="1400" dirty="0"/>
              <a:t> </a:t>
            </a:r>
            <a:r>
              <a:rPr lang="en-US" sz="1400" b="1" dirty="0" err="1">
                <a:solidFill>
                  <a:schemeClr val="accent1">
                    <a:lumMod val="75000"/>
                  </a:schemeClr>
                </a:solidFill>
              </a:rPr>
              <a:t>arhivskega</a:t>
            </a:r>
            <a:r>
              <a:rPr lang="en-US" sz="1400" b="1" dirty="0">
                <a:solidFill>
                  <a:schemeClr val="accent1">
                    <a:lumMod val="75000"/>
                  </a:schemeClr>
                </a:solidFill>
              </a:rPr>
              <a:t> </a:t>
            </a:r>
            <a:r>
              <a:rPr lang="en-US" sz="1400" b="1" dirty="0" err="1">
                <a:solidFill>
                  <a:schemeClr val="accent1">
                    <a:lumMod val="75000"/>
                  </a:schemeClr>
                </a:solidFill>
              </a:rPr>
              <a:t>gradiva</a:t>
            </a:r>
            <a:r>
              <a:rPr lang="sl-SI" sz="1400" b="1" dirty="0">
                <a:solidFill>
                  <a:schemeClr val="accent1">
                    <a:lumMod val="75000"/>
                  </a:schemeClr>
                </a:solidFill>
              </a:rPr>
              <a:t> </a:t>
            </a:r>
            <a:r>
              <a:rPr lang="sl-SI" sz="1400" dirty="0">
                <a:sym typeface="Wingdings" panose="05000000000000000000" pitchFamily="2" charset="2"/>
              </a:rPr>
              <a:t></a:t>
            </a:r>
            <a:endParaRPr lang="sl-SI" sz="1400" dirty="0"/>
          </a:p>
          <a:p>
            <a:pPr marL="169863"/>
            <a:endParaRPr lang="sl-SI" sz="1400" dirty="0"/>
          </a:p>
          <a:p>
            <a:pPr marL="450850" indent="-360363"/>
            <a:r>
              <a:rPr lang="sl-SI" sz="1400" dirty="0">
                <a:sym typeface="Wingdings" panose="05000000000000000000" pitchFamily="2" charset="2"/>
              </a:rPr>
              <a:t>  </a:t>
            </a:r>
            <a:r>
              <a:rPr lang="sl-SI" sz="1400" dirty="0"/>
              <a:t>📌</a:t>
            </a:r>
            <a:r>
              <a:rPr lang="sl-SI" sz="1400" i="1" dirty="0">
                <a:solidFill>
                  <a:schemeClr val="accent1">
                    <a:lumMod val="75000"/>
                  </a:schemeClr>
                </a:solidFill>
              </a:rPr>
              <a:t>trajen pomen za zgodovino, druge znanosti in kulturo ali trajen pomen za pravni interes pravnih in fizičnih oseb; arhivsko gradivo je kulturni  spomenik.</a:t>
            </a:r>
          </a:p>
          <a:p>
            <a:pPr indent="-161925"/>
            <a:endParaRPr lang="sl-SI" sz="1400" b="1" dirty="0">
              <a:solidFill>
                <a:schemeClr val="accent1">
                  <a:lumMod val="50000"/>
                </a:schemeClr>
              </a:solidFill>
              <a:cs typeface="Calibri" panose="020F0502020204030204" pitchFamily="34" charset="0"/>
            </a:endParaRPr>
          </a:p>
          <a:p>
            <a:pPr indent="-161925"/>
            <a:endParaRPr lang="sl-SI" sz="1400" b="1" dirty="0">
              <a:solidFill>
                <a:schemeClr val="accent1">
                  <a:lumMod val="50000"/>
                </a:schemeClr>
              </a:solidFill>
              <a:cs typeface="Calibri" panose="020F0502020204030204" pitchFamily="34" charset="0"/>
            </a:endParaRPr>
          </a:p>
          <a:p>
            <a:pPr indent="-161925"/>
            <a:r>
              <a:rPr lang="sl-SI" sz="1400" b="1" dirty="0">
                <a:solidFill>
                  <a:schemeClr val="accent1">
                    <a:lumMod val="50000"/>
                  </a:schemeClr>
                </a:solidFill>
                <a:cs typeface="Calibri" panose="020F0502020204030204" pitchFamily="34" charset="0"/>
              </a:rPr>
              <a:t>ARHIV RS: </a:t>
            </a:r>
          </a:p>
          <a:p>
            <a:pPr marL="169863"/>
            <a:r>
              <a:rPr lang="sl-SI" sz="1400" dirty="0"/>
              <a:t>regulator na področju dolgoročne e-hrambe in arhiviranja v RS.</a:t>
            </a:r>
          </a:p>
        </p:txBody>
      </p:sp>
      <p:sp>
        <p:nvSpPr>
          <p:cNvPr id="7" name="Naslov 3">
            <a:extLst>
              <a:ext uri="{FF2B5EF4-FFF2-40B4-BE49-F238E27FC236}">
                <a16:creationId xmlns:a16="http://schemas.microsoft.com/office/drawing/2014/main" id="{2323A79F-F0AE-F3DC-D995-6BB4E799CA49}"/>
              </a:ext>
            </a:extLst>
          </p:cNvPr>
          <p:cNvSpPr txBox="1">
            <a:spLocks/>
          </p:cNvSpPr>
          <p:nvPr/>
        </p:nvSpPr>
        <p:spPr>
          <a:xfrm>
            <a:off x="914383" y="1240781"/>
            <a:ext cx="9607843" cy="525214"/>
          </a:xfrm>
          <a:prstGeom prst="rect">
            <a:avLst/>
          </a:prstGeom>
        </p:spPr>
        <p:txBody>
          <a:bodyPr>
            <a:noAutofit/>
          </a:bodyPr>
          <a:lstStyle>
            <a:lvl1pPr algn="ctr" defTabSz="914377" rtl="0" eaLnBrk="1" latinLnBrk="0" hangingPunct="1">
              <a:lnSpc>
                <a:spcPct val="90000"/>
              </a:lnSpc>
              <a:spcBef>
                <a:spcPct val="0"/>
              </a:spcBef>
              <a:buNone/>
              <a:defRPr sz="3200" b="1" kern="1200" baseline="0">
                <a:solidFill>
                  <a:srgbClr val="187CA0"/>
                </a:solidFill>
                <a:latin typeface="+mj-lt"/>
                <a:ea typeface="+mj-ea"/>
                <a:cs typeface="+mj-cs"/>
              </a:defRPr>
            </a:lvl1pPr>
          </a:lstStyle>
          <a:p>
            <a:pPr algn="l"/>
            <a:r>
              <a:rPr lang="sl-SI" sz="2400" dirty="0">
                <a:solidFill>
                  <a:schemeClr val="accent1">
                    <a:lumMod val="75000"/>
                  </a:schemeClr>
                </a:solidFill>
                <a:latin typeface="+mn-lt"/>
              </a:rPr>
              <a:t>SLOVENSKA JAVNA ARHIVSKA SLUŽBA (SJAS)</a:t>
            </a:r>
          </a:p>
        </p:txBody>
      </p:sp>
    </p:spTree>
    <p:extLst>
      <p:ext uri="{BB962C8B-B14F-4D97-AF65-F5344CB8AC3E}">
        <p14:creationId xmlns:p14="http://schemas.microsoft.com/office/powerpoint/2010/main" val="3132429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51DDC-2E23-9595-8EE9-9AEE28EE6EA4}"/>
            </a:ext>
          </a:extLst>
        </p:cNvPr>
        <p:cNvGrpSpPr/>
        <p:nvPr/>
      </p:nvGrpSpPr>
      <p:grpSpPr>
        <a:xfrm>
          <a:off x="0" y="0"/>
          <a:ext cx="0" cy="0"/>
          <a:chOff x="0" y="0"/>
          <a:chExt cx="0" cy="0"/>
        </a:xfrm>
      </p:grpSpPr>
      <p:sp>
        <p:nvSpPr>
          <p:cNvPr id="12" name="Naslov 11">
            <a:extLst>
              <a:ext uri="{FF2B5EF4-FFF2-40B4-BE49-F238E27FC236}">
                <a16:creationId xmlns:a16="http://schemas.microsoft.com/office/drawing/2014/main" id="{FC04B7B9-F213-9504-A9D6-699767F94205}"/>
              </a:ext>
            </a:extLst>
          </p:cNvPr>
          <p:cNvSpPr>
            <a:spLocks noGrp="1"/>
          </p:cNvSpPr>
          <p:nvPr>
            <p:ph type="title"/>
          </p:nvPr>
        </p:nvSpPr>
        <p:spPr>
          <a:xfrm>
            <a:off x="976460" y="1136474"/>
            <a:ext cx="9258403" cy="852340"/>
          </a:xfrm>
        </p:spPr>
        <p:txBody>
          <a:bodyPr/>
          <a:lstStyle/>
          <a:p>
            <a:pPr>
              <a:lnSpc>
                <a:spcPct val="110000"/>
              </a:lnSpc>
              <a:spcBef>
                <a:spcPts val="600"/>
              </a:spcBef>
              <a:spcAft>
                <a:spcPts val="600"/>
              </a:spcAft>
            </a:pPr>
            <a:r>
              <a:rPr lang="sl-SI" sz="2400" dirty="0">
                <a:solidFill>
                  <a:schemeClr val="accent6"/>
                </a:solidFill>
                <a:latin typeface="+mn-lt"/>
              </a:rPr>
              <a:t>VIRTUALNA ARHIVSKA ČITALNICA (VAČ)</a:t>
            </a:r>
            <a:r>
              <a:rPr lang="sl-SI" sz="2400" dirty="0">
                <a:solidFill>
                  <a:schemeClr val="accent1">
                    <a:lumMod val="75000"/>
                  </a:schemeClr>
                </a:solidFill>
                <a:latin typeface="+mn-lt"/>
              </a:rPr>
              <a:t> – PAMETNI UPORABNIŠKI SLOJ: UI ZA BOLJŠO DOSTOPNOST IN RAZUMEVANJE GRADIVA</a:t>
            </a:r>
            <a:br>
              <a:rPr lang="sl-SI" sz="2800" dirty="0"/>
            </a:br>
            <a:br>
              <a:rPr lang="sl-SI" sz="2800" dirty="0"/>
            </a:br>
            <a:endParaRPr lang="sl-SI" dirty="0">
              <a:solidFill>
                <a:schemeClr val="bg1">
                  <a:lumMod val="50000"/>
                </a:schemeClr>
              </a:solidFill>
            </a:endParaRPr>
          </a:p>
        </p:txBody>
      </p:sp>
      <p:sp>
        <p:nvSpPr>
          <p:cNvPr id="20" name="PoljeZBesedilom 19">
            <a:extLst>
              <a:ext uri="{FF2B5EF4-FFF2-40B4-BE49-F238E27FC236}">
                <a16:creationId xmlns:a16="http://schemas.microsoft.com/office/drawing/2014/main" id="{5583DE21-CC22-4454-DC49-1461D34618B6}"/>
              </a:ext>
            </a:extLst>
          </p:cNvPr>
          <p:cNvSpPr txBox="1"/>
          <p:nvPr/>
        </p:nvSpPr>
        <p:spPr>
          <a:xfrm>
            <a:off x="978659" y="2124629"/>
            <a:ext cx="9544962" cy="338554"/>
          </a:xfrm>
          <a:prstGeom prst="rect">
            <a:avLst/>
          </a:prstGeom>
          <a:noFill/>
        </p:spPr>
        <p:txBody>
          <a:bodyPr wrap="square">
            <a:spAutoFit/>
          </a:bodyPr>
          <a:lstStyle/>
          <a:p>
            <a:r>
              <a:rPr lang="sv-SE" sz="1600" b="1" dirty="0"/>
              <a:t>U</a:t>
            </a:r>
            <a:r>
              <a:rPr lang="sl-SI" sz="1600" b="1" dirty="0"/>
              <a:t>metna inteligenca</a:t>
            </a:r>
            <a:r>
              <a:rPr lang="sv-SE" sz="1600" b="1" dirty="0"/>
              <a:t> bo izboljšal</a:t>
            </a:r>
            <a:r>
              <a:rPr lang="sl-SI" sz="1600" b="1" dirty="0"/>
              <a:t>a</a:t>
            </a:r>
            <a:r>
              <a:rPr lang="sv-SE" sz="1600" b="1" dirty="0"/>
              <a:t> iskanje, razumevanje in dostopnost arhivskega gradiva</a:t>
            </a:r>
            <a:r>
              <a:rPr lang="sl-SI" sz="1600" b="1" dirty="0"/>
              <a:t> za uporabnike</a:t>
            </a:r>
            <a:r>
              <a:rPr lang="sv-SE" sz="1600" b="1" dirty="0"/>
              <a:t>.</a:t>
            </a:r>
            <a:endParaRPr lang="sl-SI" sz="1600" b="1" dirty="0"/>
          </a:p>
        </p:txBody>
      </p:sp>
      <p:sp>
        <p:nvSpPr>
          <p:cNvPr id="4" name="PoljeZBesedilom 3">
            <a:extLst>
              <a:ext uri="{FF2B5EF4-FFF2-40B4-BE49-F238E27FC236}">
                <a16:creationId xmlns:a16="http://schemas.microsoft.com/office/drawing/2014/main" id="{AB50F9CD-EBDC-1A54-D443-A7F3A39A160E}"/>
              </a:ext>
            </a:extLst>
          </p:cNvPr>
          <p:cNvSpPr txBox="1"/>
          <p:nvPr/>
        </p:nvSpPr>
        <p:spPr>
          <a:xfrm>
            <a:off x="976459" y="2665966"/>
            <a:ext cx="10315351" cy="553998"/>
          </a:xfrm>
          <a:prstGeom prst="rect">
            <a:avLst/>
          </a:prstGeom>
          <a:noFill/>
        </p:spPr>
        <p:txBody>
          <a:bodyPr wrap="square">
            <a:spAutoFit/>
          </a:bodyPr>
          <a:lstStyle/>
          <a:p>
            <a:pPr marL="723900" lvl="1" indent="-723900"/>
            <a:r>
              <a:rPr lang="sl-SI" sz="1600" b="1" dirty="0">
                <a:solidFill>
                  <a:schemeClr val="accent1">
                    <a:lumMod val="50000"/>
                  </a:schemeClr>
                </a:solidFill>
              </a:rPr>
              <a:t>Pametno iskanje </a:t>
            </a:r>
            <a:r>
              <a:rPr lang="sl-SI" sz="1600" dirty="0"/>
              <a:t>(NLP)</a:t>
            </a:r>
          </a:p>
          <a:p>
            <a:pPr marL="0" lvl="1">
              <a:spcAft>
                <a:spcPts val="1200"/>
              </a:spcAft>
            </a:pPr>
            <a:r>
              <a:rPr lang="sl-SI" sz="1400" dirty="0">
                <a:solidFill>
                  <a:schemeClr val="bg1">
                    <a:lumMod val="50000"/>
                  </a:schemeClr>
                </a:solidFill>
              </a:rPr>
              <a:t>S</a:t>
            </a:r>
            <a:r>
              <a:rPr lang="it-IT" sz="1400" dirty="0" err="1">
                <a:solidFill>
                  <a:schemeClr val="bg1">
                    <a:lumMod val="50000"/>
                  </a:schemeClr>
                </a:solidFill>
              </a:rPr>
              <a:t>istem</a:t>
            </a:r>
            <a:r>
              <a:rPr lang="it-IT" sz="1400" dirty="0">
                <a:solidFill>
                  <a:schemeClr val="bg1">
                    <a:lumMod val="50000"/>
                  </a:schemeClr>
                </a:solidFill>
              </a:rPr>
              <a:t> </a:t>
            </a:r>
            <a:r>
              <a:rPr lang="it-IT" sz="1400" dirty="0" err="1">
                <a:solidFill>
                  <a:schemeClr val="bg1">
                    <a:lumMod val="50000"/>
                  </a:schemeClr>
                </a:solidFill>
              </a:rPr>
              <a:t>razume</a:t>
            </a:r>
            <a:r>
              <a:rPr lang="it-IT" sz="1400" dirty="0">
                <a:solidFill>
                  <a:schemeClr val="bg1">
                    <a:lumMod val="50000"/>
                  </a:schemeClr>
                </a:solidFill>
              </a:rPr>
              <a:t> </a:t>
            </a:r>
            <a:r>
              <a:rPr lang="it-IT" sz="1400" dirty="0" err="1">
                <a:solidFill>
                  <a:schemeClr val="bg1">
                    <a:lumMod val="50000"/>
                  </a:schemeClr>
                </a:solidFill>
              </a:rPr>
              <a:t>pomen</a:t>
            </a:r>
            <a:r>
              <a:rPr lang="it-IT" sz="1400" dirty="0">
                <a:solidFill>
                  <a:schemeClr val="bg1">
                    <a:lumMod val="50000"/>
                  </a:schemeClr>
                </a:solidFill>
              </a:rPr>
              <a:t> </a:t>
            </a:r>
            <a:r>
              <a:rPr lang="sl-SI" sz="1400" dirty="0">
                <a:solidFill>
                  <a:schemeClr val="bg1">
                    <a:lumMod val="50000"/>
                  </a:schemeClr>
                </a:solidFill>
              </a:rPr>
              <a:t>in kontekst </a:t>
            </a:r>
            <a:r>
              <a:rPr lang="it-IT" sz="1400" dirty="0" err="1">
                <a:solidFill>
                  <a:schemeClr val="bg1">
                    <a:lumMod val="50000"/>
                  </a:schemeClr>
                </a:solidFill>
              </a:rPr>
              <a:t>vprašanja</a:t>
            </a:r>
            <a:r>
              <a:rPr lang="sl-SI" sz="1400" dirty="0">
                <a:solidFill>
                  <a:schemeClr val="bg1">
                    <a:lumMod val="50000"/>
                  </a:schemeClr>
                </a:solidFill>
              </a:rPr>
              <a:t> (ne</a:t>
            </a:r>
            <a:r>
              <a:rPr lang="it-IT" sz="1400" dirty="0">
                <a:solidFill>
                  <a:schemeClr val="bg1">
                    <a:lumMod val="50000"/>
                  </a:schemeClr>
                </a:solidFill>
              </a:rPr>
              <a:t> le </a:t>
            </a:r>
            <a:r>
              <a:rPr lang="sl-SI" sz="1400" dirty="0">
                <a:solidFill>
                  <a:schemeClr val="bg1">
                    <a:lumMod val="50000"/>
                  </a:schemeClr>
                </a:solidFill>
              </a:rPr>
              <a:t>ključne </a:t>
            </a:r>
            <a:r>
              <a:rPr lang="it-IT" sz="1400" dirty="0" err="1">
                <a:solidFill>
                  <a:schemeClr val="bg1">
                    <a:lumMod val="50000"/>
                  </a:schemeClr>
                </a:solidFill>
              </a:rPr>
              <a:t>besed</a:t>
            </a:r>
            <a:r>
              <a:rPr lang="sl-SI" sz="1400" dirty="0">
                <a:solidFill>
                  <a:schemeClr val="bg1">
                    <a:lumMod val="50000"/>
                  </a:schemeClr>
                </a:solidFill>
              </a:rPr>
              <a:t>e) in ponuja semantične zadetke in predloge za raziskovanje</a:t>
            </a:r>
            <a:r>
              <a:rPr lang="pl-PL" sz="1400" dirty="0">
                <a:solidFill>
                  <a:schemeClr val="bg1">
                    <a:lumMod val="50000"/>
                  </a:schemeClr>
                </a:solidFill>
              </a:rPr>
              <a:t>.</a:t>
            </a:r>
            <a:endParaRPr lang="pl-PL" sz="1800" dirty="0">
              <a:solidFill>
                <a:schemeClr val="bg1">
                  <a:lumMod val="50000"/>
                </a:schemeClr>
              </a:solidFill>
            </a:endParaRPr>
          </a:p>
        </p:txBody>
      </p:sp>
      <p:sp>
        <p:nvSpPr>
          <p:cNvPr id="24" name="PoljeZBesedilom 23">
            <a:extLst>
              <a:ext uri="{FF2B5EF4-FFF2-40B4-BE49-F238E27FC236}">
                <a16:creationId xmlns:a16="http://schemas.microsoft.com/office/drawing/2014/main" id="{F6FD63A2-72A0-46D2-A201-7618F45355F0}"/>
              </a:ext>
            </a:extLst>
          </p:cNvPr>
          <p:cNvSpPr txBox="1"/>
          <p:nvPr/>
        </p:nvSpPr>
        <p:spPr>
          <a:xfrm>
            <a:off x="976459" y="3945963"/>
            <a:ext cx="10170010" cy="615553"/>
          </a:xfrm>
          <a:prstGeom prst="rect">
            <a:avLst/>
          </a:prstGeom>
          <a:noFill/>
        </p:spPr>
        <p:txBody>
          <a:bodyPr wrap="square">
            <a:spAutoFit/>
          </a:bodyPr>
          <a:lstStyle/>
          <a:p>
            <a:pPr marL="0" lvl="1"/>
            <a:r>
              <a:rPr lang="sl-SI" sz="1600" b="1" dirty="0">
                <a:solidFill>
                  <a:schemeClr val="accent1">
                    <a:lumMod val="50000"/>
                  </a:schemeClr>
                </a:solidFill>
              </a:rPr>
              <a:t>Dostop za vse </a:t>
            </a:r>
          </a:p>
          <a:p>
            <a:pPr marL="0" lvl="1"/>
            <a:r>
              <a:rPr lang="sl-SI" dirty="0">
                <a:solidFill>
                  <a:schemeClr val="bg1">
                    <a:lumMod val="50000"/>
                  </a:schemeClr>
                </a:solidFill>
              </a:rPr>
              <a:t>V</a:t>
            </a:r>
            <a:r>
              <a:rPr lang="sl-SI" sz="1400" dirty="0">
                <a:solidFill>
                  <a:schemeClr val="bg1">
                    <a:lumMod val="50000"/>
                  </a:schemeClr>
                </a:solidFill>
              </a:rPr>
              <a:t>ečjezičnost, prilagoditev mobilnim napravam, podpora ranljivim skupinam, povezava z virtualnimi razstavami</a:t>
            </a:r>
            <a:r>
              <a:rPr lang="sl-SI" altLang="sl-SI" sz="1400" dirty="0">
                <a:solidFill>
                  <a:schemeClr val="bg1">
                    <a:lumMod val="50000"/>
                  </a:schemeClr>
                </a:solidFill>
              </a:rPr>
              <a:t>.</a:t>
            </a:r>
          </a:p>
        </p:txBody>
      </p:sp>
      <p:sp>
        <p:nvSpPr>
          <p:cNvPr id="30" name="PoljeZBesedilom 29">
            <a:extLst>
              <a:ext uri="{FF2B5EF4-FFF2-40B4-BE49-F238E27FC236}">
                <a16:creationId xmlns:a16="http://schemas.microsoft.com/office/drawing/2014/main" id="{3C52C569-1922-8BDE-143D-3066A6E60D0E}"/>
              </a:ext>
            </a:extLst>
          </p:cNvPr>
          <p:cNvSpPr txBox="1"/>
          <p:nvPr/>
        </p:nvSpPr>
        <p:spPr>
          <a:xfrm>
            <a:off x="976459" y="5208484"/>
            <a:ext cx="10170010" cy="553998"/>
          </a:xfrm>
          <a:prstGeom prst="rect">
            <a:avLst/>
          </a:prstGeom>
          <a:noFill/>
        </p:spPr>
        <p:txBody>
          <a:bodyPr wrap="square">
            <a:spAutoFit/>
          </a:bodyPr>
          <a:lstStyle/>
          <a:p>
            <a:r>
              <a:rPr lang="sl-SI" sz="1600" b="1" dirty="0">
                <a:solidFill>
                  <a:schemeClr val="accent1">
                    <a:lumMod val="50000"/>
                  </a:schemeClr>
                </a:solidFill>
              </a:rPr>
              <a:t> Povezljivost</a:t>
            </a:r>
            <a:endParaRPr lang="sl-SI" sz="1800" b="1" dirty="0">
              <a:solidFill>
                <a:schemeClr val="accent1">
                  <a:lumMod val="50000"/>
                </a:schemeClr>
              </a:solidFill>
            </a:endParaRPr>
          </a:p>
          <a:p>
            <a:r>
              <a:rPr lang="sl-SI" sz="1400" dirty="0">
                <a:solidFill>
                  <a:schemeClr val="bg1">
                    <a:lumMod val="50000"/>
                  </a:schemeClr>
                </a:solidFill>
              </a:rPr>
              <a:t> Deluje z drugimi moduli (USIP, GIS, scopeArchive, A/V …) – skupen ekosistem podatkov.</a:t>
            </a:r>
          </a:p>
        </p:txBody>
      </p:sp>
      <p:sp>
        <p:nvSpPr>
          <p:cNvPr id="22" name="PoljeZBesedilom 21">
            <a:extLst>
              <a:ext uri="{FF2B5EF4-FFF2-40B4-BE49-F238E27FC236}">
                <a16:creationId xmlns:a16="http://schemas.microsoft.com/office/drawing/2014/main" id="{6A1F57F4-7BF6-F6D7-9013-AE1A18601222}"/>
              </a:ext>
            </a:extLst>
          </p:cNvPr>
          <p:cNvSpPr txBox="1"/>
          <p:nvPr/>
        </p:nvSpPr>
        <p:spPr>
          <a:xfrm>
            <a:off x="976460" y="3318470"/>
            <a:ext cx="10400567" cy="553998"/>
          </a:xfrm>
          <a:prstGeom prst="rect">
            <a:avLst/>
          </a:prstGeom>
          <a:noFill/>
        </p:spPr>
        <p:txBody>
          <a:bodyPr wrap="square">
            <a:spAutoFit/>
          </a:bodyPr>
          <a:lstStyle/>
          <a:p>
            <a:r>
              <a:rPr lang="sl-SI" sz="1600" b="1" dirty="0">
                <a:solidFill>
                  <a:schemeClr val="accent1">
                    <a:lumMod val="50000"/>
                  </a:schemeClr>
                </a:solidFill>
              </a:rPr>
              <a:t>Virtualni pomočnik (</a:t>
            </a:r>
            <a:r>
              <a:rPr lang="pl-PL" sz="1600" b="1" dirty="0">
                <a:solidFill>
                  <a:schemeClr val="accent1">
                    <a:lumMod val="50000"/>
                  </a:schemeClr>
                </a:solidFill>
              </a:rPr>
              <a:t>Chatbot)</a:t>
            </a:r>
          </a:p>
          <a:p>
            <a:r>
              <a:rPr lang="pl-PL" sz="1400" dirty="0">
                <a:solidFill>
                  <a:schemeClr val="bg1">
                    <a:lumMod val="50000"/>
                  </a:schemeClr>
                </a:solidFill>
              </a:rPr>
              <a:t>O</a:t>
            </a:r>
            <a:r>
              <a:rPr lang="it-IT" sz="1400" dirty="0" err="1">
                <a:solidFill>
                  <a:schemeClr val="bg1">
                    <a:lumMod val="50000"/>
                  </a:schemeClr>
                </a:solidFill>
              </a:rPr>
              <a:t>dgov</a:t>
            </a:r>
            <a:r>
              <a:rPr lang="sl-SI" sz="1400" dirty="0" err="1">
                <a:solidFill>
                  <a:schemeClr val="bg1">
                    <a:lumMod val="50000"/>
                  </a:schemeClr>
                </a:solidFill>
              </a:rPr>
              <a:t>arja</a:t>
            </a:r>
            <a:r>
              <a:rPr lang="sl-SI" sz="1400" dirty="0">
                <a:solidFill>
                  <a:schemeClr val="bg1">
                    <a:lumMod val="50000"/>
                  </a:schemeClr>
                </a:solidFill>
              </a:rPr>
              <a:t> na vprašanja</a:t>
            </a:r>
            <a:r>
              <a:rPr lang="it-IT" sz="1400" dirty="0">
                <a:solidFill>
                  <a:schemeClr val="bg1">
                    <a:lumMod val="50000"/>
                  </a:schemeClr>
                </a:solidFill>
              </a:rPr>
              <a:t> 24</a:t>
            </a:r>
            <a:r>
              <a:rPr lang="sl-SI" sz="1400" dirty="0">
                <a:solidFill>
                  <a:schemeClr val="bg1">
                    <a:lumMod val="50000"/>
                  </a:schemeClr>
                </a:solidFill>
              </a:rPr>
              <a:t>/7, usmerja raziskovalce in se uči iz uporabniških povratnih informacij.</a:t>
            </a:r>
          </a:p>
        </p:txBody>
      </p:sp>
      <p:sp>
        <p:nvSpPr>
          <p:cNvPr id="27" name="PoljeZBesedilom 26">
            <a:extLst>
              <a:ext uri="{FF2B5EF4-FFF2-40B4-BE49-F238E27FC236}">
                <a16:creationId xmlns:a16="http://schemas.microsoft.com/office/drawing/2014/main" id="{A95FEB78-22D1-957B-C582-33145A1D5A8A}"/>
              </a:ext>
            </a:extLst>
          </p:cNvPr>
          <p:cNvSpPr txBox="1"/>
          <p:nvPr/>
        </p:nvSpPr>
        <p:spPr>
          <a:xfrm>
            <a:off x="1005227" y="4630408"/>
            <a:ext cx="10074475" cy="553998"/>
          </a:xfrm>
          <a:prstGeom prst="rect">
            <a:avLst/>
          </a:prstGeom>
          <a:noFill/>
        </p:spPr>
        <p:txBody>
          <a:bodyPr wrap="square">
            <a:spAutoFit/>
          </a:bodyPr>
          <a:lstStyle/>
          <a:p>
            <a:pPr lvl="1" indent="-457200"/>
            <a:r>
              <a:rPr lang="sl-SI" sz="1600" b="1" dirty="0">
                <a:solidFill>
                  <a:schemeClr val="accent1">
                    <a:lumMod val="50000"/>
                  </a:schemeClr>
                </a:solidFill>
              </a:rPr>
              <a:t>Osebna izkušnja </a:t>
            </a:r>
          </a:p>
          <a:p>
            <a:pPr lvl="1" indent="-457200"/>
            <a:r>
              <a:rPr lang="sl-SI" sz="1400" dirty="0">
                <a:solidFill>
                  <a:schemeClr val="bg1">
                    <a:lumMod val="50000"/>
                  </a:schemeClr>
                </a:solidFill>
              </a:rPr>
              <a:t>S</a:t>
            </a:r>
            <a:r>
              <a:rPr lang="pl-PL" sz="1400" dirty="0">
                <a:solidFill>
                  <a:schemeClr val="bg1">
                    <a:lumMod val="50000"/>
                  </a:schemeClr>
                </a:solidFill>
              </a:rPr>
              <a:t>istem si zapomni interese uporabnika in predlaga relevantno gradivo.</a:t>
            </a:r>
            <a:endParaRPr lang="sl-SI" sz="1400" dirty="0">
              <a:solidFill>
                <a:schemeClr val="bg1">
                  <a:lumMod val="50000"/>
                </a:schemeClr>
              </a:solidFill>
            </a:endParaRPr>
          </a:p>
        </p:txBody>
      </p:sp>
      <p:grpSp>
        <p:nvGrpSpPr>
          <p:cNvPr id="10" name="Skupina 9">
            <a:extLst>
              <a:ext uri="{FF2B5EF4-FFF2-40B4-BE49-F238E27FC236}">
                <a16:creationId xmlns:a16="http://schemas.microsoft.com/office/drawing/2014/main" id="{45009208-5008-42E0-A3B4-F1AC374BCB3F}"/>
              </a:ext>
            </a:extLst>
          </p:cNvPr>
          <p:cNvGrpSpPr/>
          <p:nvPr/>
        </p:nvGrpSpPr>
        <p:grpSpPr>
          <a:xfrm>
            <a:off x="8858924" y="3982268"/>
            <a:ext cx="3633709" cy="3438566"/>
            <a:chOff x="8858924" y="3982268"/>
            <a:chExt cx="3633709" cy="3438566"/>
          </a:xfrm>
        </p:grpSpPr>
        <p:sp>
          <p:nvSpPr>
            <p:cNvPr id="9" name="Elipsa 8">
              <a:extLst>
                <a:ext uri="{FF2B5EF4-FFF2-40B4-BE49-F238E27FC236}">
                  <a16:creationId xmlns:a16="http://schemas.microsoft.com/office/drawing/2014/main" id="{91FAB4A5-FBE6-B42F-444E-50168EF81D3F}"/>
                </a:ext>
              </a:extLst>
            </p:cNvPr>
            <p:cNvSpPr/>
            <p:nvPr/>
          </p:nvSpPr>
          <p:spPr>
            <a:xfrm>
              <a:off x="8858924" y="3982268"/>
              <a:ext cx="3633709" cy="3438566"/>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b="1" dirty="0">
                  <a:solidFill>
                    <a:schemeClr val="accent1">
                      <a:lumMod val="75000"/>
                    </a:schemeClr>
                  </a:solidFill>
                </a:rPr>
                <a:t>Rezultat: hitrejši, bolj intuitiven in osebno prilagojen dostop do arhivskega gradiva.</a:t>
              </a:r>
              <a:endParaRPr lang="sl-SI" dirty="0">
                <a:solidFill>
                  <a:schemeClr val="accent1">
                    <a:lumMod val="75000"/>
                  </a:schemeClr>
                </a:solidFill>
              </a:endParaRPr>
            </a:p>
          </p:txBody>
        </p:sp>
        <p:sp>
          <p:nvSpPr>
            <p:cNvPr id="8" name="PoljeZBesedilom 7">
              <a:extLst>
                <a:ext uri="{FF2B5EF4-FFF2-40B4-BE49-F238E27FC236}">
                  <a16:creationId xmlns:a16="http://schemas.microsoft.com/office/drawing/2014/main" id="{C9E1D395-B349-47AF-FA40-7EA464F6A8E1}"/>
                </a:ext>
              </a:extLst>
            </p:cNvPr>
            <p:cNvSpPr txBox="1"/>
            <p:nvPr/>
          </p:nvSpPr>
          <p:spPr>
            <a:xfrm>
              <a:off x="10367762" y="4324200"/>
              <a:ext cx="616031" cy="523220"/>
            </a:xfrm>
            <a:prstGeom prst="rect">
              <a:avLst/>
            </a:prstGeom>
            <a:noFill/>
            <a:ln>
              <a:noFill/>
            </a:ln>
          </p:spPr>
          <p:txBody>
            <a:bodyPr wrap="square">
              <a:spAutoFit/>
            </a:bodyPr>
            <a:lstStyle/>
            <a:p>
              <a:r>
                <a:rPr lang="sl-SI" sz="2800" dirty="0"/>
                <a:t>📌</a:t>
              </a:r>
            </a:p>
          </p:txBody>
        </p:sp>
      </p:grpSp>
    </p:spTree>
    <p:extLst>
      <p:ext uri="{BB962C8B-B14F-4D97-AF65-F5344CB8AC3E}">
        <p14:creationId xmlns:p14="http://schemas.microsoft.com/office/powerpoint/2010/main" val="57723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B26FC-94A2-E5D7-F361-053633FAB62F}"/>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56B23ACC-0078-E421-AE28-CBF2FFD350FE}"/>
              </a:ext>
            </a:extLst>
          </p:cNvPr>
          <p:cNvSpPr>
            <a:spLocks noGrp="1"/>
          </p:cNvSpPr>
          <p:nvPr>
            <p:ph type="title"/>
          </p:nvPr>
        </p:nvSpPr>
        <p:spPr>
          <a:xfrm>
            <a:off x="1052094" y="1039585"/>
            <a:ext cx="10414000" cy="1000132"/>
          </a:xfrm>
        </p:spPr>
        <p:txBody>
          <a:bodyPr/>
          <a:lstStyle/>
          <a:p>
            <a:pPr>
              <a:lnSpc>
                <a:spcPct val="120000"/>
              </a:lnSpc>
              <a:spcBef>
                <a:spcPts val="0"/>
              </a:spcBef>
            </a:pPr>
            <a:r>
              <a:rPr lang="sl-SI" sz="2000" dirty="0">
                <a:solidFill>
                  <a:schemeClr val="bg1">
                    <a:lumMod val="65000"/>
                  </a:schemeClr>
                </a:solidFill>
                <a:latin typeface="Calibri" panose="020F0502020204030204" pitchFamily="34" charset="0"/>
                <a:cs typeface="Calibri" panose="020F0502020204030204" pitchFamily="34" charset="0"/>
              </a:rPr>
              <a:t>ANKETA: </a:t>
            </a:r>
            <a:br>
              <a:rPr lang="sl-SI" sz="2400" dirty="0">
                <a:latin typeface="Calibri" panose="020F0502020204030204" pitchFamily="34" charset="0"/>
                <a:cs typeface="Calibri" panose="020F0502020204030204" pitchFamily="34" charset="0"/>
              </a:rPr>
            </a:br>
            <a:r>
              <a:rPr lang="sl-SI" sz="2400" dirty="0">
                <a:latin typeface="Calibri" panose="020F0502020204030204" pitchFamily="34" charset="0"/>
                <a:cs typeface="Calibri" panose="020F0502020204030204" pitchFamily="34" charset="0"/>
              </a:rPr>
              <a:t>9. Katere koristi bi po vašem mnenju lahko prinesla UI arhivski dejavnosti?</a:t>
            </a:r>
          </a:p>
        </p:txBody>
      </p:sp>
      <p:graphicFrame>
        <p:nvGraphicFramePr>
          <p:cNvPr id="10" name="Grafikon 9">
            <a:extLst>
              <a:ext uri="{FF2B5EF4-FFF2-40B4-BE49-F238E27FC236}">
                <a16:creationId xmlns:a16="http://schemas.microsoft.com/office/drawing/2014/main" id="{76899C19-01B1-D843-0099-45E54E766C24}"/>
              </a:ext>
            </a:extLst>
          </p:cNvPr>
          <p:cNvGraphicFramePr>
            <a:graphicFrameLocks/>
          </p:cNvGraphicFramePr>
          <p:nvPr>
            <p:extLst>
              <p:ext uri="{D42A27DB-BD31-4B8C-83A1-F6EECF244321}">
                <p14:modId xmlns:p14="http://schemas.microsoft.com/office/powerpoint/2010/main" val="3946747821"/>
              </p:ext>
            </p:extLst>
          </p:nvPr>
        </p:nvGraphicFramePr>
        <p:xfrm>
          <a:off x="189219" y="2401420"/>
          <a:ext cx="6823049" cy="2615748"/>
        </p:xfrm>
        <a:graphic>
          <a:graphicData uri="http://schemas.openxmlformats.org/drawingml/2006/chart">
            <c:chart xmlns:c="http://schemas.openxmlformats.org/drawingml/2006/chart" xmlns:r="http://schemas.openxmlformats.org/officeDocument/2006/relationships" r:id="rId3"/>
          </a:graphicData>
        </a:graphic>
      </p:graphicFrame>
      <p:sp>
        <p:nvSpPr>
          <p:cNvPr id="12" name="PoljeZBesedilom 11">
            <a:extLst>
              <a:ext uri="{FF2B5EF4-FFF2-40B4-BE49-F238E27FC236}">
                <a16:creationId xmlns:a16="http://schemas.microsoft.com/office/drawing/2014/main" id="{C07A79A5-8E53-14FD-1189-CAC4D5E5BD39}"/>
              </a:ext>
            </a:extLst>
          </p:cNvPr>
          <p:cNvSpPr txBox="1"/>
          <p:nvPr/>
        </p:nvSpPr>
        <p:spPr>
          <a:xfrm>
            <a:off x="7206921" y="2039717"/>
            <a:ext cx="4506961" cy="784830"/>
          </a:xfrm>
          <a:prstGeom prst="rect">
            <a:avLst/>
          </a:prstGeom>
          <a:noFill/>
        </p:spPr>
        <p:txBody>
          <a:bodyPr wrap="square">
            <a:spAutoFit/>
          </a:bodyPr>
          <a:lstStyle/>
          <a:p>
            <a:pPr>
              <a:buNone/>
            </a:pPr>
            <a:r>
              <a:rPr lang="sl-SI" sz="1200" b="1" dirty="0"/>
              <a:t>✅ 1. Avtomatizacija dela</a:t>
            </a:r>
          </a:p>
          <a:p>
            <a:pPr marL="541338" indent="-180975">
              <a:buFont typeface="Arial" panose="020B0604020202020204" pitchFamily="34" charset="0"/>
              <a:buChar char="-"/>
            </a:pPr>
            <a:r>
              <a:rPr lang="sl-SI" sz="1100" dirty="0"/>
              <a:t>hitrejše popisovanje, urejanje in obdelava gradiva</a:t>
            </a:r>
          </a:p>
          <a:p>
            <a:pPr marL="541338" indent="-180975">
              <a:buFont typeface="Arial" panose="020B0604020202020204" pitchFamily="34" charset="0"/>
              <a:buChar char="-"/>
            </a:pPr>
            <a:r>
              <a:rPr lang="sl-SI" sz="1100" dirty="0"/>
              <a:t>krajši čas obdelave vlog in odgovorov uporabnikom</a:t>
            </a:r>
          </a:p>
          <a:p>
            <a:pPr marL="541338" indent="-180975">
              <a:buFont typeface="Arial" panose="020B0604020202020204" pitchFamily="34" charset="0"/>
              <a:buChar char="-"/>
            </a:pPr>
            <a:r>
              <a:rPr lang="sl-SI" sz="1100" dirty="0"/>
              <a:t>manj rutinskih opravil, manj napak, več časa za stroko</a:t>
            </a:r>
          </a:p>
        </p:txBody>
      </p:sp>
      <p:sp>
        <p:nvSpPr>
          <p:cNvPr id="14" name="PoljeZBesedilom 13">
            <a:extLst>
              <a:ext uri="{FF2B5EF4-FFF2-40B4-BE49-F238E27FC236}">
                <a16:creationId xmlns:a16="http://schemas.microsoft.com/office/drawing/2014/main" id="{2BFDEFD1-CC9B-136E-3CFB-37A0EF7E0820}"/>
              </a:ext>
            </a:extLst>
          </p:cNvPr>
          <p:cNvSpPr txBox="1"/>
          <p:nvPr/>
        </p:nvSpPr>
        <p:spPr>
          <a:xfrm>
            <a:off x="7206917" y="2955019"/>
            <a:ext cx="4909566" cy="784830"/>
          </a:xfrm>
          <a:prstGeom prst="rect">
            <a:avLst/>
          </a:prstGeom>
          <a:noFill/>
        </p:spPr>
        <p:txBody>
          <a:bodyPr wrap="square">
            <a:spAutoFit/>
          </a:bodyPr>
          <a:lstStyle/>
          <a:p>
            <a:pPr>
              <a:buNone/>
            </a:pPr>
            <a:r>
              <a:rPr lang="sl-SI" sz="1200" b="1" dirty="0"/>
              <a:t>✅ 2. Boljše iskanje in dostop</a:t>
            </a:r>
          </a:p>
          <a:p>
            <a:pPr marL="541338" indent="-180975">
              <a:buFont typeface="Arial" panose="020B0604020202020204" pitchFamily="34" charset="0"/>
              <a:buChar char="-"/>
            </a:pPr>
            <a:r>
              <a:rPr lang="sl-SI" sz="1100" dirty="0"/>
              <a:t>hitrejše in kompleksnejše iskanje po vsebini, ne le po poljih</a:t>
            </a:r>
          </a:p>
          <a:p>
            <a:pPr marL="541338" indent="-180975">
              <a:buFont typeface="Arial" panose="020B0604020202020204" pitchFamily="34" charset="0"/>
              <a:buChar char="-"/>
            </a:pPr>
            <a:r>
              <a:rPr lang="sl-SI" sz="1100" dirty="0"/>
              <a:t>lažji dostop do gradiva od doma / v brskalniku</a:t>
            </a:r>
          </a:p>
          <a:p>
            <a:pPr marL="541338" indent="-180975">
              <a:buFont typeface="Arial" panose="020B0604020202020204" pitchFamily="34" charset="0"/>
              <a:buChar char="-"/>
            </a:pPr>
            <a:r>
              <a:rPr lang="sl-SI" sz="1100" dirty="0"/>
              <a:t>pomoč pri razumevanju, prepoznavanju, transkripciji, povezovanju</a:t>
            </a:r>
          </a:p>
        </p:txBody>
      </p:sp>
      <p:sp>
        <p:nvSpPr>
          <p:cNvPr id="18" name="PoljeZBesedilom 17">
            <a:extLst>
              <a:ext uri="{FF2B5EF4-FFF2-40B4-BE49-F238E27FC236}">
                <a16:creationId xmlns:a16="http://schemas.microsoft.com/office/drawing/2014/main" id="{C6AC6B2F-1F01-A6DF-E56D-D3AE9A6AE7A4}"/>
              </a:ext>
            </a:extLst>
          </p:cNvPr>
          <p:cNvSpPr txBox="1"/>
          <p:nvPr/>
        </p:nvSpPr>
        <p:spPr>
          <a:xfrm>
            <a:off x="7229569" y="3837109"/>
            <a:ext cx="4992347" cy="784830"/>
          </a:xfrm>
          <a:prstGeom prst="rect">
            <a:avLst/>
          </a:prstGeom>
          <a:noFill/>
        </p:spPr>
        <p:txBody>
          <a:bodyPr wrap="square">
            <a:spAutoFit/>
          </a:bodyPr>
          <a:lstStyle/>
          <a:p>
            <a:pPr>
              <a:buNone/>
            </a:pPr>
            <a:r>
              <a:rPr lang="sl-SI" sz="1200" b="1" dirty="0"/>
              <a:t>✅ 3. Kakovostnejši popisi</a:t>
            </a:r>
          </a:p>
          <a:p>
            <a:pPr marL="541338" indent="-180975">
              <a:buFont typeface="Arial" panose="020B0604020202020204" pitchFamily="34" charset="0"/>
              <a:buChar char="-"/>
            </a:pPr>
            <a:r>
              <a:rPr lang="sl-SI" sz="1100" dirty="0"/>
              <a:t>enotnejši, natančnejši vnosi, preprečevanje podvajanja</a:t>
            </a:r>
          </a:p>
          <a:p>
            <a:pPr marL="541338" indent="-180975">
              <a:buFont typeface="Arial" panose="020B0604020202020204" pitchFamily="34" charset="0"/>
              <a:buChar char="-"/>
            </a:pPr>
            <a:r>
              <a:rPr lang="sl-SI" sz="1100" dirty="0"/>
              <a:t>samodejno prepoznavanje oseb, krajev, besedil in struktur</a:t>
            </a:r>
          </a:p>
          <a:p>
            <a:pPr marL="541338" indent="-180975">
              <a:buFont typeface="Arial" panose="020B0604020202020204" pitchFamily="34" charset="0"/>
              <a:buChar char="-"/>
            </a:pPr>
            <a:r>
              <a:rPr lang="sl-SI" sz="1100" dirty="0"/>
              <a:t>zaznavanje napak, preverjanje signatur, dopolnjevanje metapodatkov</a:t>
            </a:r>
          </a:p>
        </p:txBody>
      </p:sp>
      <p:sp>
        <p:nvSpPr>
          <p:cNvPr id="20" name="PoljeZBesedilom 19">
            <a:extLst>
              <a:ext uri="{FF2B5EF4-FFF2-40B4-BE49-F238E27FC236}">
                <a16:creationId xmlns:a16="http://schemas.microsoft.com/office/drawing/2014/main" id="{4A42180D-B61B-F922-8733-56411655D515}"/>
              </a:ext>
            </a:extLst>
          </p:cNvPr>
          <p:cNvSpPr txBox="1"/>
          <p:nvPr/>
        </p:nvSpPr>
        <p:spPr>
          <a:xfrm>
            <a:off x="7236866" y="4707505"/>
            <a:ext cx="4765915" cy="784830"/>
          </a:xfrm>
          <a:prstGeom prst="rect">
            <a:avLst/>
          </a:prstGeom>
          <a:noFill/>
        </p:spPr>
        <p:txBody>
          <a:bodyPr wrap="square">
            <a:spAutoFit/>
          </a:bodyPr>
          <a:lstStyle/>
          <a:p>
            <a:pPr>
              <a:buNone/>
            </a:pPr>
            <a:r>
              <a:rPr lang="sl-SI" sz="1200" b="1" dirty="0"/>
              <a:t>✅ 4. Obvladovanje masovnih podatkov</a:t>
            </a:r>
          </a:p>
          <a:p>
            <a:pPr marL="541338" indent="-180975">
              <a:buFont typeface="Arial" panose="020B0604020202020204" pitchFamily="34" charset="0"/>
              <a:buChar char="-"/>
            </a:pPr>
            <a:r>
              <a:rPr lang="sl-SI" sz="1100" dirty="0"/>
              <a:t>hitrejša obdelava velikih količin podatkov in AV gradiva</a:t>
            </a:r>
          </a:p>
          <a:p>
            <a:pPr marL="541338" indent="-180975">
              <a:buFont typeface="Arial" panose="020B0604020202020204" pitchFamily="34" charset="0"/>
              <a:buChar char="-"/>
            </a:pPr>
            <a:r>
              <a:rPr lang="sl-SI" sz="1100" dirty="0"/>
              <a:t>analiza, združevanje, povezovanje gradiva med arhivi</a:t>
            </a:r>
          </a:p>
          <a:p>
            <a:pPr marL="541338" indent="-180975">
              <a:buFont typeface="Arial" panose="020B0604020202020204" pitchFamily="34" charset="0"/>
              <a:buChar char="-"/>
            </a:pPr>
            <a:r>
              <a:rPr lang="sl-SI" sz="1100" dirty="0"/>
              <a:t>podpora pri digitalni transformaciji, ne zgolj digitalizaciji</a:t>
            </a:r>
          </a:p>
        </p:txBody>
      </p:sp>
      <p:sp>
        <p:nvSpPr>
          <p:cNvPr id="24" name="PoljeZBesedilom 23">
            <a:extLst>
              <a:ext uri="{FF2B5EF4-FFF2-40B4-BE49-F238E27FC236}">
                <a16:creationId xmlns:a16="http://schemas.microsoft.com/office/drawing/2014/main" id="{A04E475E-BFE6-7416-5EC0-D2E1CC987CB2}"/>
              </a:ext>
            </a:extLst>
          </p:cNvPr>
          <p:cNvSpPr txBox="1"/>
          <p:nvPr/>
        </p:nvSpPr>
        <p:spPr>
          <a:xfrm>
            <a:off x="7236866" y="5597258"/>
            <a:ext cx="4599558" cy="784830"/>
          </a:xfrm>
          <a:prstGeom prst="rect">
            <a:avLst/>
          </a:prstGeom>
          <a:noFill/>
        </p:spPr>
        <p:txBody>
          <a:bodyPr wrap="square">
            <a:spAutoFit/>
          </a:bodyPr>
          <a:lstStyle/>
          <a:p>
            <a:pPr>
              <a:buNone/>
            </a:pPr>
            <a:r>
              <a:rPr lang="sl-SI" sz="1200" b="1" dirty="0"/>
              <a:t>✅ 5. Večja uporabniška vrednost</a:t>
            </a:r>
          </a:p>
          <a:p>
            <a:pPr marL="541338" indent="-180975">
              <a:buFont typeface="Arial" panose="020B0604020202020204" pitchFamily="34" charset="0"/>
              <a:buChar char="-"/>
            </a:pPr>
            <a:r>
              <a:rPr lang="sl-SI" sz="1100" dirty="0"/>
              <a:t>hitrejši dostop do informacij</a:t>
            </a:r>
          </a:p>
          <a:p>
            <a:pPr marL="541338" indent="-180975">
              <a:buFont typeface="Arial" panose="020B0604020202020204" pitchFamily="34" charset="0"/>
              <a:buChar char="-"/>
            </a:pPr>
            <a:r>
              <a:rPr lang="sl-SI" sz="1100" dirty="0"/>
              <a:t>boljši vpogled v kontekst (čas, osebe, kraji, zakonodaja)</a:t>
            </a:r>
          </a:p>
          <a:p>
            <a:pPr marL="541338" indent="-180975">
              <a:buFont typeface="Arial" panose="020B0604020202020204" pitchFamily="34" charset="0"/>
              <a:buChar char="-"/>
            </a:pPr>
            <a:r>
              <a:rPr lang="sl-SI" sz="1100" dirty="0"/>
              <a:t>Interaktivna orodja, priporočila in vsebinske povezave</a:t>
            </a:r>
          </a:p>
        </p:txBody>
      </p:sp>
      <p:grpSp>
        <p:nvGrpSpPr>
          <p:cNvPr id="3" name="Skupina 2">
            <a:extLst>
              <a:ext uri="{FF2B5EF4-FFF2-40B4-BE49-F238E27FC236}">
                <a16:creationId xmlns:a16="http://schemas.microsoft.com/office/drawing/2014/main" id="{B0EB81B2-C42E-A841-D3A6-27D77115FD54}"/>
              </a:ext>
            </a:extLst>
          </p:cNvPr>
          <p:cNvGrpSpPr/>
          <p:nvPr/>
        </p:nvGrpSpPr>
        <p:grpSpPr>
          <a:xfrm>
            <a:off x="743056" y="5378871"/>
            <a:ext cx="6074839" cy="439544"/>
            <a:chOff x="743056" y="5378871"/>
            <a:chExt cx="6074839" cy="439544"/>
          </a:xfrm>
        </p:grpSpPr>
        <p:sp>
          <p:nvSpPr>
            <p:cNvPr id="4" name="PoljeZBesedilom 3">
              <a:extLst>
                <a:ext uri="{FF2B5EF4-FFF2-40B4-BE49-F238E27FC236}">
                  <a16:creationId xmlns:a16="http://schemas.microsoft.com/office/drawing/2014/main" id="{7564A288-B541-EA2D-45DA-A9E2A177C170}"/>
                </a:ext>
              </a:extLst>
            </p:cNvPr>
            <p:cNvSpPr txBox="1"/>
            <p:nvPr/>
          </p:nvSpPr>
          <p:spPr>
            <a:xfrm>
              <a:off x="812723" y="5378871"/>
              <a:ext cx="6005172" cy="439544"/>
            </a:xfrm>
            <a:prstGeom prst="rect">
              <a:avLst/>
            </a:prstGeom>
            <a:solidFill>
              <a:schemeClr val="accent4">
                <a:lumMod val="20000"/>
                <a:lumOff val="80000"/>
              </a:schemeClr>
            </a:solidFill>
          </p:spPr>
          <p:style>
            <a:lnRef idx="0">
              <a:schemeClr val="accent4"/>
            </a:lnRef>
            <a:fillRef idx="3">
              <a:schemeClr val="accent4"/>
            </a:fillRef>
            <a:effectRef idx="3">
              <a:schemeClr val="accent4"/>
            </a:effectRef>
            <a:fontRef idx="minor">
              <a:schemeClr val="lt1"/>
            </a:fontRef>
          </p:style>
          <p:txBody>
            <a:bodyPr rtlCol="0" anchor="ctr"/>
            <a:lstStyle>
              <a:defPPr>
                <a:defRPr lang="sl-SI"/>
              </a:defPPr>
              <a:lvl1pPr algn="ctr">
                <a:defRPr sz="28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sl-SI" sz="1600" b="1" dirty="0">
                  <a:solidFill>
                    <a:schemeClr val="tx1"/>
                  </a:solidFill>
                </a:rPr>
                <a:t>       Povzetek: boljše iskanje, prihranek časa, manj ročnega dela.</a:t>
              </a:r>
            </a:p>
          </p:txBody>
        </p:sp>
        <p:sp>
          <p:nvSpPr>
            <p:cNvPr id="6" name="PoljeZBesedilom 5">
              <a:extLst>
                <a:ext uri="{FF2B5EF4-FFF2-40B4-BE49-F238E27FC236}">
                  <a16:creationId xmlns:a16="http://schemas.microsoft.com/office/drawing/2014/main" id="{423868F1-839B-DE15-8185-EAB3659F9BDB}"/>
                </a:ext>
              </a:extLst>
            </p:cNvPr>
            <p:cNvSpPr txBox="1"/>
            <p:nvPr/>
          </p:nvSpPr>
          <p:spPr>
            <a:xfrm>
              <a:off x="743056" y="5415109"/>
              <a:ext cx="618075" cy="227605"/>
            </a:xfrm>
            <a:prstGeom prst="rect">
              <a:avLst/>
            </a:prstGeom>
            <a:noFill/>
            <a:ln>
              <a:noFill/>
            </a:ln>
          </p:spPr>
          <p:txBody>
            <a:bodyPr wrap="square">
              <a:spAutoFit/>
            </a:bodyPr>
            <a:lstStyle/>
            <a:p>
              <a:r>
                <a:rPr lang="sl-SI" dirty="0"/>
                <a:t>📌</a:t>
              </a:r>
            </a:p>
          </p:txBody>
        </p:sp>
      </p:grpSp>
    </p:spTree>
    <p:extLst>
      <p:ext uri="{BB962C8B-B14F-4D97-AF65-F5344CB8AC3E}">
        <p14:creationId xmlns:p14="http://schemas.microsoft.com/office/powerpoint/2010/main" val="83090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A2752-4D34-9880-7185-B7DC8B830326}"/>
            </a:ext>
          </a:extLst>
        </p:cNvPr>
        <p:cNvGrpSpPr/>
        <p:nvPr/>
      </p:nvGrpSpPr>
      <p:grpSpPr>
        <a:xfrm>
          <a:off x="0" y="0"/>
          <a:ext cx="0" cy="0"/>
          <a:chOff x="0" y="0"/>
          <a:chExt cx="0" cy="0"/>
        </a:xfrm>
      </p:grpSpPr>
      <p:sp>
        <p:nvSpPr>
          <p:cNvPr id="10" name="Naslov 1">
            <a:extLst>
              <a:ext uri="{FF2B5EF4-FFF2-40B4-BE49-F238E27FC236}">
                <a16:creationId xmlns:a16="http://schemas.microsoft.com/office/drawing/2014/main" id="{F760EF1C-2C52-21FC-5333-CC4C0ABBEF08}"/>
              </a:ext>
            </a:extLst>
          </p:cNvPr>
          <p:cNvSpPr>
            <a:spLocks noGrp="1"/>
          </p:cNvSpPr>
          <p:nvPr>
            <p:ph type="title"/>
          </p:nvPr>
        </p:nvSpPr>
        <p:spPr>
          <a:xfrm>
            <a:off x="1016000" y="1003327"/>
            <a:ext cx="10414000" cy="1000132"/>
          </a:xfrm>
        </p:spPr>
        <p:txBody>
          <a:bodyPr/>
          <a:lstStyle/>
          <a:p>
            <a:pPr>
              <a:lnSpc>
                <a:spcPct val="120000"/>
              </a:lnSpc>
              <a:spcBef>
                <a:spcPts val="0"/>
              </a:spcBef>
            </a:pPr>
            <a:r>
              <a:rPr lang="sl-SI" sz="2000" dirty="0">
                <a:solidFill>
                  <a:schemeClr val="bg1">
                    <a:lumMod val="65000"/>
                  </a:schemeClr>
                </a:solidFill>
                <a:latin typeface="Calibri" panose="020F0502020204030204" pitchFamily="34" charset="0"/>
                <a:cs typeface="Calibri" panose="020F0502020204030204" pitchFamily="34" charset="0"/>
              </a:rPr>
              <a:t>ANKETA: </a:t>
            </a:r>
            <a:br>
              <a:rPr lang="sl-SI" sz="2400" dirty="0">
                <a:latin typeface="Calibri" panose="020F0502020204030204" pitchFamily="34" charset="0"/>
                <a:cs typeface="Calibri" panose="020F0502020204030204" pitchFamily="34" charset="0"/>
              </a:rPr>
            </a:br>
            <a:r>
              <a:rPr lang="sl-SI" sz="2400" dirty="0">
                <a:latin typeface="Calibri" panose="020F0502020204030204" pitchFamily="34" charset="0"/>
                <a:cs typeface="Calibri" panose="020F0502020204030204" pitchFamily="34" charset="0"/>
              </a:rPr>
              <a:t>10. Katere pomisleke imate glede uvajanja UI v arhivih? </a:t>
            </a:r>
            <a:br>
              <a:rPr lang="sl-SI" sz="2400" dirty="0">
                <a:latin typeface="Calibri" panose="020F0502020204030204" pitchFamily="34" charset="0"/>
                <a:cs typeface="Calibri" panose="020F0502020204030204" pitchFamily="34" charset="0"/>
              </a:rPr>
            </a:br>
            <a:endParaRPr lang="sl-SI" sz="2400" dirty="0">
              <a:latin typeface="Calibri" panose="020F0502020204030204" pitchFamily="34" charset="0"/>
              <a:cs typeface="Calibri" panose="020F0502020204030204" pitchFamily="34" charset="0"/>
            </a:endParaRPr>
          </a:p>
        </p:txBody>
      </p:sp>
      <p:pic>
        <p:nvPicPr>
          <p:cNvPr id="11" name="Slika 10">
            <a:extLst>
              <a:ext uri="{FF2B5EF4-FFF2-40B4-BE49-F238E27FC236}">
                <a16:creationId xmlns:a16="http://schemas.microsoft.com/office/drawing/2014/main" id="{96F1BDDD-B92F-44EA-A126-732198A670E3}"/>
              </a:ext>
            </a:extLst>
          </p:cNvPr>
          <p:cNvPicPr>
            <a:picLocks noChangeAspect="1"/>
          </p:cNvPicPr>
          <p:nvPr/>
        </p:nvPicPr>
        <p:blipFill>
          <a:blip r:embed="rId3"/>
          <a:stretch>
            <a:fillRect/>
          </a:stretch>
        </p:blipFill>
        <p:spPr>
          <a:xfrm>
            <a:off x="1135743" y="2267753"/>
            <a:ext cx="5467738" cy="3290836"/>
          </a:xfrm>
          <a:prstGeom prst="rect">
            <a:avLst/>
          </a:prstGeom>
        </p:spPr>
      </p:pic>
      <p:sp>
        <p:nvSpPr>
          <p:cNvPr id="13" name="PoljeZBesedilom 12">
            <a:extLst>
              <a:ext uri="{FF2B5EF4-FFF2-40B4-BE49-F238E27FC236}">
                <a16:creationId xmlns:a16="http://schemas.microsoft.com/office/drawing/2014/main" id="{AF3B41C4-DA6C-E38E-5F18-EF0928880B7D}"/>
              </a:ext>
            </a:extLst>
          </p:cNvPr>
          <p:cNvSpPr txBox="1"/>
          <p:nvPr/>
        </p:nvSpPr>
        <p:spPr>
          <a:xfrm>
            <a:off x="6897101" y="2582089"/>
            <a:ext cx="4861761" cy="2057166"/>
          </a:xfrm>
          <a:prstGeom prst="rect">
            <a:avLst/>
          </a:prstGeom>
          <a:noFill/>
        </p:spPr>
        <p:txBody>
          <a:bodyPr wrap="square">
            <a:spAutoFit/>
          </a:bodyPr>
          <a:lstStyle/>
          <a:p>
            <a:pPr>
              <a:buNone/>
            </a:pPr>
            <a:r>
              <a:rPr lang="sl-SI" sz="1400" b="1" dirty="0"/>
              <a:t>⚠️ Dodatni pomisleki glede UI v arhivih</a:t>
            </a:r>
          </a:p>
          <a:p>
            <a:pPr>
              <a:buNone/>
            </a:pPr>
            <a:endParaRPr lang="sl-SI" sz="1400" b="1" dirty="0"/>
          </a:p>
          <a:p>
            <a:pPr marL="449263" lvl="1" indent="-171450">
              <a:lnSpc>
                <a:spcPct val="120000"/>
              </a:lnSpc>
              <a:buFont typeface="Arial" panose="020B0604020202020204" pitchFamily="34" charset="0"/>
              <a:buChar char="-"/>
            </a:pPr>
            <a:r>
              <a:rPr lang="sl-SI" sz="1400" dirty="0"/>
              <a:t>varnost in zlorabe (kraja podatkov, nepooblaščen dostop)</a:t>
            </a:r>
          </a:p>
          <a:p>
            <a:pPr marL="449263" lvl="1" indent="-171450">
              <a:lnSpc>
                <a:spcPct val="120000"/>
              </a:lnSpc>
              <a:buFont typeface="Arial" panose="020B0604020202020204" pitchFamily="34" charset="0"/>
              <a:buChar char="-"/>
            </a:pPr>
            <a:r>
              <a:rPr lang="sl-SI" sz="1400" dirty="0"/>
              <a:t>tveganje nekontroliranega dostopa do podatkov</a:t>
            </a:r>
          </a:p>
          <a:p>
            <a:pPr marL="449263" lvl="1" indent="-171450">
              <a:lnSpc>
                <a:spcPct val="120000"/>
              </a:lnSpc>
              <a:buFont typeface="Arial" panose="020B0604020202020204" pitchFamily="34" charset="0"/>
              <a:buChar char="-"/>
            </a:pPr>
            <a:r>
              <a:rPr lang="sl-SI" sz="1400" dirty="0"/>
              <a:t>slepo zaupanje UI lahko vodi v napačne ali lažne rezultate</a:t>
            </a:r>
          </a:p>
          <a:p>
            <a:pPr marL="449263" lvl="1" indent="-171450">
              <a:lnSpc>
                <a:spcPct val="120000"/>
              </a:lnSpc>
              <a:buFont typeface="Arial" panose="020B0604020202020204" pitchFamily="34" charset="0"/>
              <a:buChar char="-"/>
            </a:pPr>
            <a:r>
              <a:rPr lang="sl-SI" sz="1400" dirty="0"/>
              <a:t>UI mora biti podpora arhivistu, ne njegova zamenjava</a:t>
            </a:r>
          </a:p>
          <a:p>
            <a:pPr marL="449263" lvl="1" indent="-171450">
              <a:lnSpc>
                <a:spcPct val="120000"/>
              </a:lnSpc>
              <a:buFont typeface="Arial" panose="020B0604020202020204" pitchFamily="34" charset="0"/>
              <a:buChar char="-"/>
            </a:pPr>
            <a:r>
              <a:rPr lang="sl-SI" sz="1400" dirty="0"/>
              <a:t>dilema hitrosti uvajanja (prehitro / prepozno)</a:t>
            </a:r>
          </a:p>
          <a:p>
            <a:pPr marL="449263" lvl="1" indent="-171450">
              <a:lnSpc>
                <a:spcPct val="120000"/>
              </a:lnSpc>
              <a:buFont typeface="Arial" panose="020B0604020202020204" pitchFamily="34" charset="0"/>
              <a:buChar char="-"/>
            </a:pPr>
            <a:r>
              <a:rPr lang="sl-SI" sz="1400" dirty="0"/>
              <a:t>del anketirancev nima večjih pomislekov</a:t>
            </a:r>
            <a:endParaRPr lang="sl-SI" sz="1200" dirty="0"/>
          </a:p>
        </p:txBody>
      </p:sp>
      <p:sp>
        <p:nvSpPr>
          <p:cNvPr id="2" name="Puščica: desno 1">
            <a:extLst>
              <a:ext uri="{FF2B5EF4-FFF2-40B4-BE49-F238E27FC236}">
                <a16:creationId xmlns:a16="http://schemas.microsoft.com/office/drawing/2014/main" id="{579C51C0-4EE9-06D1-EBB3-261E47AA2E09}"/>
              </a:ext>
            </a:extLst>
          </p:cNvPr>
          <p:cNvSpPr/>
          <p:nvPr/>
        </p:nvSpPr>
        <p:spPr>
          <a:xfrm>
            <a:off x="4514850" y="2686049"/>
            <a:ext cx="2382251" cy="142875"/>
          </a:xfrm>
          <a:prstGeom prst="rightArrow">
            <a:avLst/>
          </a:prstGeom>
          <a:solidFill>
            <a:srgbClr val="FFC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125209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2324C-2D02-F2F1-3794-3E47D5E0C1B7}"/>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C2E14DA4-CF03-91F8-761A-3BF753449896}"/>
              </a:ext>
            </a:extLst>
          </p:cNvPr>
          <p:cNvSpPr>
            <a:spLocks noGrp="1"/>
          </p:cNvSpPr>
          <p:nvPr>
            <p:ph type="title"/>
          </p:nvPr>
        </p:nvSpPr>
        <p:spPr>
          <a:xfrm>
            <a:off x="1037389" y="1050829"/>
            <a:ext cx="10414000" cy="1458844"/>
          </a:xfrm>
        </p:spPr>
        <p:txBody>
          <a:bodyPr/>
          <a:lstStyle/>
          <a:p>
            <a:pPr>
              <a:lnSpc>
                <a:spcPct val="130000"/>
              </a:lnSpc>
              <a:spcAft>
                <a:spcPts val="1200"/>
              </a:spcAft>
            </a:pPr>
            <a:r>
              <a:rPr lang="sl-SI" sz="2000" dirty="0">
                <a:solidFill>
                  <a:schemeClr val="bg1">
                    <a:lumMod val="65000"/>
                  </a:schemeClr>
                </a:solidFill>
                <a:latin typeface="Calibri" panose="020F0502020204030204" pitchFamily="34" charset="0"/>
                <a:cs typeface="Calibri" panose="020F0502020204030204" pitchFamily="34" charset="0"/>
              </a:rPr>
              <a:t>ANKETA: </a:t>
            </a:r>
            <a:br>
              <a:rPr lang="sl-SI" sz="2400" dirty="0">
                <a:latin typeface="Calibri" panose="020F0502020204030204" pitchFamily="34" charset="0"/>
                <a:cs typeface="Calibri" panose="020F0502020204030204" pitchFamily="34" charset="0"/>
              </a:rPr>
            </a:br>
            <a:r>
              <a:rPr lang="sl-SI" sz="2400" dirty="0">
                <a:latin typeface="Calibri" panose="020F0502020204030204" pitchFamily="34" charset="0"/>
                <a:cs typeface="Calibri" panose="020F0502020204030204" pitchFamily="34" charset="0"/>
              </a:rPr>
              <a:t>13. Imate še kakšno misel, idejo ali predlog glede umetne inteligence v arhivih? </a:t>
            </a:r>
          </a:p>
        </p:txBody>
      </p:sp>
      <p:graphicFrame>
        <p:nvGraphicFramePr>
          <p:cNvPr id="7" name="Tabela 6">
            <a:extLst>
              <a:ext uri="{FF2B5EF4-FFF2-40B4-BE49-F238E27FC236}">
                <a16:creationId xmlns:a16="http://schemas.microsoft.com/office/drawing/2014/main" id="{38CA86D2-203D-AF13-5033-9E956681218D}"/>
              </a:ext>
            </a:extLst>
          </p:cNvPr>
          <p:cNvGraphicFramePr>
            <a:graphicFrameLocks noGrp="1"/>
          </p:cNvGraphicFramePr>
          <p:nvPr>
            <p:extLst>
              <p:ext uri="{D42A27DB-BD31-4B8C-83A1-F6EECF244321}">
                <p14:modId xmlns:p14="http://schemas.microsoft.com/office/powerpoint/2010/main" val="3002692038"/>
              </p:ext>
            </p:extLst>
          </p:nvPr>
        </p:nvGraphicFramePr>
        <p:xfrm>
          <a:off x="1016000" y="2604876"/>
          <a:ext cx="5257800" cy="2930379"/>
        </p:xfrm>
        <a:graphic>
          <a:graphicData uri="http://schemas.openxmlformats.org/drawingml/2006/table">
            <a:tbl>
              <a:tblPr/>
              <a:tblGrid>
                <a:gridCol w="5257800">
                  <a:extLst>
                    <a:ext uri="{9D8B030D-6E8A-4147-A177-3AD203B41FA5}">
                      <a16:colId xmlns:a16="http://schemas.microsoft.com/office/drawing/2014/main" val="3210161914"/>
                    </a:ext>
                  </a:extLst>
                </a:gridCol>
              </a:tblGrid>
              <a:tr h="528735">
                <a:tc>
                  <a:txBody>
                    <a:bodyPr/>
                    <a:lstStyle/>
                    <a:p>
                      <a:r>
                        <a:rPr lang="sl-SI" dirty="0"/>
                        <a:t>✅ </a:t>
                      </a:r>
                      <a:r>
                        <a:rPr lang="sl-SI" b="1" dirty="0"/>
                        <a:t>Potencial UI</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87781283"/>
                  </a:ext>
                </a:extLst>
              </a:tr>
              <a:tr h="440391">
                <a:tc>
                  <a:txBody>
                    <a:bodyPr/>
                    <a:lstStyle/>
                    <a:p>
                      <a:pPr marL="742939" lvl="1" indent="-285750">
                        <a:buFont typeface="Arial" panose="020B0604020202020204" pitchFamily="34" charset="0"/>
                        <a:buChar char="-"/>
                      </a:pPr>
                      <a:r>
                        <a:rPr lang="sl-SI" dirty="0"/>
                        <a:t>neizogibna prihodnost</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a:noFill/>
                    </a:lnB>
                    <a:noFill/>
                  </a:tcPr>
                </a:tc>
                <a:extLst>
                  <a:ext uri="{0D108BD9-81ED-4DB2-BD59-A6C34878D82A}">
                    <a16:rowId xmlns:a16="http://schemas.microsoft.com/office/drawing/2014/main" val="3898721554"/>
                  </a:ext>
                </a:extLst>
              </a:tr>
              <a:tr h="440391">
                <a:tc>
                  <a:txBody>
                    <a:bodyPr/>
                    <a:lstStyle/>
                    <a:p>
                      <a:pPr marL="742939" lvl="1" indent="-285750">
                        <a:buFont typeface="Arial" panose="020B0604020202020204" pitchFamily="34" charset="0"/>
                        <a:buChar char="-"/>
                      </a:pPr>
                      <a:r>
                        <a:rPr lang="sl-SI" dirty="0"/>
                        <a:t>razbremenitev rutinskih opravil</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a:noFill/>
                    </a:lnT>
                    <a:lnB>
                      <a:noFill/>
                    </a:lnB>
                    <a:noFill/>
                  </a:tcPr>
                </a:tc>
                <a:extLst>
                  <a:ext uri="{0D108BD9-81ED-4DB2-BD59-A6C34878D82A}">
                    <a16:rowId xmlns:a16="http://schemas.microsoft.com/office/drawing/2014/main" val="2386327912"/>
                  </a:ext>
                </a:extLst>
              </a:tr>
              <a:tr h="440391">
                <a:tc>
                  <a:txBody>
                    <a:bodyPr/>
                    <a:lstStyle/>
                    <a:p>
                      <a:pPr marL="742939" lvl="1" indent="-285750">
                        <a:buFont typeface="Arial" panose="020B0604020202020204" pitchFamily="34" charset="0"/>
                        <a:buChar char="-"/>
                      </a:pPr>
                      <a:r>
                        <a:rPr lang="sl-SI" dirty="0"/>
                        <a:t>pomoč pri iskanju, metapodatkih, preverjanju</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a:noFill/>
                    </a:lnT>
                    <a:lnB>
                      <a:noFill/>
                    </a:lnB>
                    <a:noFill/>
                  </a:tcPr>
                </a:tc>
                <a:extLst>
                  <a:ext uri="{0D108BD9-81ED-4DB2-BD59-A6C34878D82A}">
                    <a16:rowId xmlns:a16="http://schemas.microsoft.com/office/drawing/2014/main" val="3499313586"/>
                  </a:ext>
                </a:extLst>
              </a:tr>
              <a:tr h="440391">
                <a:tc>
                  <a:txBody>
                    <a:bodyPr/>
                    <a:lstStyle/>
                    <a:p>
                      <a:pPr marL="742939" lvl="1" indent="-285750">
                        <a:buFont typeface="Arial" panose="020B0604020202020204" pitchFamily="34" charset="0"/>
                        <a:buChar char="-"/>
                      </a:pPr>
                      <a:r>
                        <a:rPr lang="sl-SI" dirty="0"/>
                        <a:t>lahko pospeši posodobitev arhivske prakse</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a:noFill/>
                    </a:lnT>
                    <a:lnB>
                      <a:noFill/>
                    </a:lnB>
                    <a:noFill/>
                  </a:tcPr>
                </a:tc>
                <a:extLst>
                  <a:ext uri="{0D108BD9-81ED-4DB2-BD59-A6C34878D82A}">
                    <a16:rowId xmlns:a16="http://schemas.microsoft.com/office/drawing/2014/main" val="1493779002"/>
                  </a:ext>
                </a:extLst>
              </a:tr>
              <a:tr h="440391">
                <a:tc>
                  <a:txBody>
                    <a:bodyPr/>
                    <a:lstStyle/>
                    <a:p>
                      <a:pPr marL="742939" lvl="1" indent="-285750">
                        <a:buFont typeface="Arial" panose="020B0604020202020204" pitchFamily="34" charset="0"/>
                        <a:buChar char="-"/>
                      </a:pPr>
                      <a:r>
                        <a:rPr lang="it-IT" dirty="0" err="1"/>
                        <a:t>zahteva</a:t>
                      </a:r>
                      <a:r>
                        <a:rPr lang="it-IT" dirty="0"/>
                        <a:t> </a:t>
                      </a:r>
                      <a:r>
                        <a:rPr lang="it-IT" dirty="0" err="1"/>
                        <a:t>enotne</a:t>
                      </a:r>
                      <a:r>
                        <a:rPr lang="it-IT" dirty="0"/>
                        <a:t> in </a:t>
                      </a:r>
                      <a:r>
                        <a:rPr lang="it-IT" dirty="0" err="1"/>
                        <a:t>boljše</a:t>
                      </a:r>
                      <a:r>
                        <a:rPr lang="it-IT" dirty="0"/>
                        <a:t> </a:t>
                      </a:r>
                      <a:r>
                        <a:rPr lang="it-IT" dirty="0" err="1"/>
                        <a:t>popise</a:t>
                      </a:r>
                      <a:endParaRPr lang="sl-SI" dirty="0"/>
                    </a:p>
                    <a:p>
                      <a:pPr marL="742939" lvl="1" indent="-285750">
                        <a:buFont typeface="Arial" panose="020B0604020202020204" pitchFamily="34" charset="0"/>
                        <a:buChar char="-"/>
                      </a:pPr>
                      <a:endParaRPr lang="it-IT" dirty="0"/>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a:noFill/>
                    </a:lnT>
                    <a:lnB w="12700"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667420242"/>
                  </a:ext>
                </a:extLst>
              </a:tr>
            </a:tbl>
          </a:graphicData>
        </a:graphic>
      </p:graphicFrame>
      <p:graphicFrame>
        <p:nvGraphicFramePr>
          <p:cNvPr id="9" name="Tabela 8">
            <a:extLst>
              <a:ext uri="{FF2B5EF4-FFF2-40B4-BE49-F238E27FC236}">
                <a16:creationId xmlns:a16="http://schemas.microsoft.com/office/drawing/2014/main" id="{AC4E4599-B7C2-0BB2-628B-641E777DA5BF}"/>
              </a:ext>
            </a:extLst>
          </p:cNvPr>
          <p:cNvGraphicFramePr>
            <a:graphicFrameLocks noGrp="1"/>
          </p:cNvGraphicFramePr>
          <p:nvPr>
            <p:extLst>
              <p:ext uri="{D42A27DB-BD31-4B8C-83A1-F6EECF244321}">
                <p14:modId xmlns:p14="http://schemas.microsoft.com/office/powerpoint/2010/main" val="653351700"/>
              </p:ext>
            </p:extLst>
          </p:nvPr>
        </p:nvGraphicFramePr>
        <p:xfrm>
          <a:off x="6484201" y="2604876"/>
          <a:ext cx="5257800" cy="2608951"/>
        </p:xfrm>
        <a:graphic>
          <a:graphicData uri="http://schemas.openxmlformats.org/drawingml/2006/table">
            <a:tbl>
              <a:tblPr/>
              <a:tblGrid>
                <a:gridCol w="5257800">
                  <a:extLst>
                    <a:ext uri="{9D8B030D-6E8A-4147-A177-3AD203B41FA5}">
                      <a16:colId xmlns:a16="http://schemas.microsoft.com/office/drawing/2014/main" val="2387852647"/>
                    </a:ext>
                  </a:extLst>
                </a:gridCol>
              </a:tblGrid>
              <a:tr h="505831">
                <a:tc>
                  <a:txBody>
                    <a:bodyPr/>
                    <a:lstStyle/>
                    <a:p>
                      <a:r>
                        <a:rPr lang="sl-SI" dirty="0"/>
                        <a:t>⚠️ </a:t>
                      </a:r>
                      <a:r>
                        <a:rPr lang="sl-SI" b="1" dirty="0"/>
                        <a:t>Tveganja / pomisleki</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290501001"/>
                  </a:ext>
                </a:extLst>
              </a:tr>
              <a:tr h="0">
                <a:tc>
                  <a:txBody>
                    <a:bodyPr/>
                    <a:lstStyle/>
                    <a:p>
                      <a:pPr marL="742939" lvl="1" indent="-285750" algn="l" defTabSz="914377" rtl="0" eaLnBrk="1" latinLnBrk="0" hangingPunct="1">
                        <a:buFont typeface="Arial" panose="020B0604020202020204" pitchFamily="34" charset="0"/>
                        <a:buChar char="-"/>
                      </a:pPr>
                      <a:r>
                        <a:rPr lang="sl-SI" sz="1800" kern="1200" dirty="0">
                          <a:solidFill>
                            <a:schemeClr val="tx1"/>
                          </a:solidFill>
                          <a:latin typeface="+mn-lt"/>
                          <a:ea typeface="+mn-ea"/>
                          <a:cs typeface="+mn-cs"/>
                        </a:rPr>
                        <a:t>nevarnost zlorabe podatkov</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a:noFill/>
                    </a:lnB>
                    <a:noFill/>
                  </a:tcPr>
                </a:tc>
                <a:extLst>
                  <a:ext uri="{0D108BD9-81ED-4DB2-BD59-A6C34878D82A}">
                    <a16:rowId xmlns:a16="http://schemas.microsoft.com/office/drawing/2014/main" val="1975730061"/>
                  </a:ext>
                </a:extLst>
              </a:tr>
              <a:tr h="0">
                <a:tc>
                  <a:txBody>
                    <a:bodyPr/>
                    <a:lstStyle/>
                    <a:p>
                      <a:pPr marL="742939" lvl="1" indent="-285750" algn="l" defTabSz="914377" rtl="0" eaLnBrk="1" latinLnBrk="0" hangingPunct="1">
                        <a:buFont typeface="Arial" panose="020B0604020202020204" pitchFamily="34" charset="0"/>
                        <a:buChar char="-"/>
                      </a:pPr>
                      <a:r>
                        <a:rPr lang="sl-SI" sz="1800" kern="1200" dirty="0">
                          <a:solidFill>
                            <a:schemeClr val="tx1"/>
                          </a:solidFill>
                          <a:latin typeface="+mn-lt"/>
                          <a:ea typeface="+mn-ea"/>
                          <a:cs typeface="+mn-cs"/>
                        </a:rPr>
                        <a:t>odvisnost od zunanjih ponudnikov</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a:noFill/>
                    </a:lnT>
                    <a:lnB>
                      <a:noFill/>
                    </a:lnB>
                    <a:noFill/>
                  </a:tcPr>
                </a:tc>
                <a:extLst>
                  <a:ext uri="{0D108BD9-81ED-4DB2-BD59-A6C34878D82A}">
                    <a16:rowId xmlns:a16="http://schemas.microsoft.com/office/drawing/2014/main" val="1748333770"/>
                  </a:ext>
                </a:extLst>
              </a:tr>
              <a:tr h="0">
                <a:tc>
                  <a:txBody>
                    <a:bodyPr/>
                    <a:lstStyle/>
                    <a:p>
                      <a:pPr marL="742939" lvl="1" indent="-285750" algn="l" defTabSz="914377" rtl="0" eaLnBrk="1" latinLnBrk="0" hangingPunct="1">
                        <a:buFont typeface="Arial" panose="020B0604020202020204" pitchFamily="34" charset="0"/>
                        <a:buChar char="-"/>
                      </a:pPr>
                      <a:r>
                        <a:rPr lang="sl-SI" sz="1800" kern="1200" dirty="0">
                          <a:solidFill>
                            <a:schemeClr val="tx1"/>
                          </a:solidFill>
                          <a:latin typeface="+mn-lt"/>
                          <a:ea typeface="+mn-ea"/>
                          <a:cs typeface="+mn-cs"/>
                        </a:rPr>
                        <a:t>etična in pravna vprašanja</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a:noFill/>
                    </a:lnT>
                    <a:lnB>
                      <a:noFill/>
                    </a:lnB>
                    <a:noFill/>
                  </a:tcPr>
                </a:tc>
                <a:extLst>
                  <a:ext uri="{0D108BD9-81ED-4DB2-BD59-A6C34878D82A}">
                    <a16:rowId xmlns:a16="http://schemas.microsoft.com/office/drawing/2014/main" val="1129758898"/>
                  </a:ext>
                </a:extLst>
              </a:tr>
              <a:tr h="0">
                <a:tc>
                  <a:txBody>
                    <a:bodyPr/>
                    <a:lstStyle/>
                    <a:p>
                      <a:pPr marL="742939" lvl="1" indent="-285750" algn="l" defTabSz="914377" rtl="0" eaLnBrk="1" latinLnBrk="0" hangingPunct="1">
                        <a:buFont typeface="Arial" panose="020B0604020202020204" pitchFamily="34" charset="0"/>
                        <a:buChar char="-"/>
                      </a:pPr>
                      <a:r>
                        <a:rPr lang="sl-SI" sz="1800" kern="1200" dirty="0">
                          <a:solidFill>
                            <a:schemeClr val="tx1"/>
                          </a:solidFill>
                          <a:latin typeface="+mn-lt"/>
                          <a:ea typeface="+mn-ea"/>
                          <a:cs typeface="+mn-cs"/>
                        </a:rPr>
                        <a:t>izguba presoje</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a:noFill/>
                    </a:lnT>
                    <a:lnB>
                      <a:noFill/>
                    </a:lnB>
                    <a:noFill/>
                  </a:tcPr>
                </a:tc>
                <a:extLst>
                  <a:ext uri="{0D108BD9-81ED-4DB2-BD59-A6C34878D82A}">
                    <a16:rowId xmlns:a16="http://schemas.microsoft.com/office/drawing/2014/main" val="1852558782"/>
                  </a:ext>
                </a:extLst>
              </a:tr>
              <a:tr h="0">
                <a:tc>
                  <a:txBody>
                    <a:bodyPr/>
                    <a:lstStyle/>
                    <a:p>
                      <a:pPr marL="742939" lvl="1" indent="-285750" algn="l" defTabSz="914377" rtl="0" eaLnBrk="1" latinLnBrk="0" hangingPunct="1">
                        <a:buFont typeface="Arial" panose="020B0604020202020204" pitchFamily="34" charset="0"/>
                        <a:buChar char="-"/>
                      </a:pPr>
                      <a:r>
                        <a:rPr lang="sl-SI" sz="1800" kern="1200" dirty="0">
                          <a:solidFill>
                            <a:schemeClr val="tx1"/>
                          </a:solidFill>
                          <a:latin typeface="+mn-lt"/>
                          <a:ea typeface="+mn-ea"/>
                          <a:cs typeface="+mn-cs"/>
                        </a:rPr>
                        <a:t>pomanjkanje znanja in usposabljanja</a:t>
                      </a:r>
                    </a:p>
                    <a:p>
                      <a:pPr marL="457189" lvl="1" indent="0" algn="l" defTabSz="914377" rtl="0" eaLnBrk="1" latinLnBrk="0" hangingPunct="1">
                        <a:buFont typeface="Arial" panose="020B0604020202020204" pitchFamily="34" charset="0"/>
                        <a:buNone/>
                      </a:pPr>
                      <a:endParaRPr lang="sl-SI" sz="1800" kern="1200" dirty="0">
                        <a:solidFill>
                          <a:schemeClr val="tx1"/>
                        </a:solidFill>
                        <a:latin typeface="+mn-lt"/>
                        <a:ea typeface="+mn-ea"/>
                        <a:cs typeface="+mn-cs"/>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a:noFill/>
                    </a:lnT>
                    <a:lnB w="12700"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1859702932"/>
                  </a:ext>
                </a:extLst>
              </a:tr>
            </a:tbl>
          </a:graphicData>
        </a:graphic>
      </p:graphicFrame>
      <p:sp>
        <p:nvSpPr>
          <p:cNvPr id="12" name="PoljeZBesedilom 11">
            <a:extLst>
              <a:ext uri="{FF2B5EF4-FFF2-40B4-BE49-F238E27FC236}">
                <a16:creationId xmlns:a16="http://schemas.microsoft.com/office/drawing/2014/main" id="{BA5AF0D0-3D99-A6E6-69FA-322943F6A91F}"/>
              </a:ext>
            </a:extLst>
          </p:cNvPr>
          <p:cNvSpPr txBox="1"/>
          <p:nvPr/>
        </p:nvSpPr>
        <p:spPr>
          <a:xfrm>
            <a:off x="1016000" y="2014627"/>
            <a:ext cx="2964338" cy="369332"/>
          </a:xfrm>
          <a:prstGeom prst="rect">
            <a:avLst/>
          </a:prstGeom>
          <a:noFill/>
        </p:spPr>
        <p:txBody>
          <a:bodyPr wrap="none" rtlCol="0">
            <a:spAutoFit/>
          </a:bodyPr>
          <a:lstStyle/>
          <a:p>
            <a:r>
              <a:rPr lang="sl-SI" i="1" dirty="0"/>
              <a:t>(povzetek odprtih odgovorov)</a:t>
            </a:r>
          </a:p>
        </p:txBody>
      </p:sp>
      <p:sp>
        <p:nvSpPr>
          <p:cNvPr id="4" name="PoljeZBesedilom 3">
            <a:extLst>
              <a:ext uri="{FF2B5EF4-FFF2-40B4-BE49-F238E27FC236}">
                <a16:creationId xmlns:a16="http://schemas.microsoft.com/office/drawing/2014/main" id="{77DE55E4-D79A-AC4E-4081-FCC447CAD713}"/>
              </a:ext>
            </a:extLst>
          </p:cNvPr>
          <p:cNvSpPr txBox="1"/>
          <p:nvPr/>
        </p:nvSpPr>
        <p:spPr>
          <a:xfrm>
            <a:off x="6484201" y="5484005"/>
            <a:ext cx="5257800" cy="584775"/>
          </a:xfrm>
          <a:prstGeom prst="rect">
            <a:avLst/>
          </a:prstGeom>
          <a:solidFill>
            <a:schemeClr val="accent4">
              <a:lumMod val="20000"/>
              <a:lumOff val="80000"/>
            </a:schemeClr>
          </a:solidFill>
        </p:spPr>
        <p:txBody>
          <a:bodyPr wrap="square">
            <a:spAutoFit/>
          </a:bodyPr>
          <a:lstStyle/>
          <a:p>
            <a:r>
              <a:rPr lang="sl-SI" sz="1600" b="1" dirty="0"/>
              <a:t>Citat iz ankete:  »UI je uporabna, dokler ne arhivira namesto arhivista.«</a:t>
            </a:r>
          </a:p>
        </p:txBody>
      </p:sp>
    </p:spTree>
    <p:extLst>
      <p:ext uri="{BB962C8B-B14F-4D97-AF65-F5344CB8AC3E}">
        <p14:creationId xmlns:p14="http://schemas.microsoft.com/office/powerpoint/2010/main" val="2125032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alphaModFix amt="50000"/>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0" y="0"/>
            <a:ext cx="4572000" cy="6858000"/>
          </a:xfrm>
          <a:prstGeom prst="rect">
            <a:avLst/>
          </a:prstGeom>
        </p:spPr>
      </p:pic>
      <p:grpSp>
        <p:nvGrpSpPr>
          <p:cNvPr id="18" name="Skupina 17">
            <a:extLst>
              <a:ext uri="{FF2B5EF4-FFF2-40B4-BE49-F238E27FC236}">
                <a16:creationId xmlns:a16="http://schemas.microsoft.com/office/drawing/2014/main" id="{4C5E0E06-AEF5-EC57-FC2D-7030C33164FE}"/>
              </a:ext>
            </a:extLst>
          </p:cNvPr>
          <p:cNvGrpSpPr/>
          <p:nvPr/>
        </p:nvGrpSpPr>
        <p:grpSpPr>
          <a:xfrm>
            <a:off x="4969375" y="2361084"/>
            <a:ext cx="6745297" cy="810717"/>
            <a:chOff x="6140748" y="3143647"/>
            <a:chExt cx="5389761" cy="810717"/>
          </a:xfrm>
        </p:grpSpPr>
        <p:sp>
          <p:nvSpPr>
            <p:cNvPr id="9" name="Text 4"/>
            <p:cNvSpPr/>
            <p:nvPr/>
          </p:nvSpPr>
          <p:spPr>
            <a:xfrm>
              <a:off x="6140748" y="3143647"/>
              <a:ext cx="2658269" cy="236240"/>
            </a:xfrm>
            <a:prstGeom prst="rect">
              <a:avLst/>
            </a:prstGeom>
            <a:noFill/>
            <a:ln/>
          </p:spPr>
          <p:txBody>
            <a:bodyPr wrap="none" lIns="0" tIns="0" rIns="0" bIns="0" rtlCol="0" anchor="t"/>
            <a:lstStyle/>
            <a:p>
              <a:pPr>
                <a:lnSpc>
                  <a:spcPts val="1833"/>
                </a:lnSpc>
              </a:pPr>
              <a:r>
                <a:rPr lang="sl-SI" sz="1600" b="1" dirty="0">
                  <a:solidFill>
                    <a:schemeClr val="accent1">
                      <a:lumMod val="50000"/>
                    </a:schemeClr>
                  </a:solidFill>
                  <a:ea typeface="Alexandria Medium" pitchFamily="34" charset="-122"/>
                  <a:cs typeface="Alexandria Medium" pitchFamily="34" charset="-120"/>
                </a:rPr>
                <a:t>Zanesljiva</a:t>
              </a:r>
              <a:r>
                <a:rPr lang="en-US" sz="1600" b="1" dirty="0">
                  <a:solidFill>
                    <a:schemeClr val="accent1">
                      <a:lumMod val="50000"/>
                    </a:schemeClr>
                  </a:solidFill>
                  <a:ea typeface="Alexandria Medium" pitchFamily="34" charset="-122"/>
                  <a:cs typeface="Alexandria Medium" pitchFamily="34" charset="-120"/>
                </a:rPr>
                <a:t> </a:t>
              </a:r>
              <a:r>
                <a:rPr lang="en-US" sz="1600" b="1" dirty="0" err="1">
                  <a:solidFill>
                    <a:schemeClr val="accent1">
                      <a:lumMod val="50000"/>
                    </a:schemeClr>
                  </a:solidFill>
                  <a:ea typeface="Alexandria Medium" pitchFamily="34" charset="-122"/>
                  <a:cs typeface="Alexandria Medium" pitchFamily="34" charset="-120"/>
                </a:rPr>
                <a:t>dolgoročn</a:t>
              </a:r>
              <a:r>
                <a:rPr lang="sl-SI" sz="1600" b="1" dirty="0">
                  <a:solidFill>
                    <a:schemeClr val="accent1">
                      <a:lumMod val="50000"/>
                    </a:schemeClr>
                  </a:solidFill>
                  <a:ea typeface="Alexandria Medium" pitchFamily="34" charset="-122"/>
                  <a:cs typeface="Alexandria Medium" pitchFamily="34" charset="-120"/>
                </a:rPr>
                <a:t>a</a:t>
              </a:r>
              <a:r>
                <a:rPr lang="en-US" sz="1600" b="1" dirty="0">
                  <a:solidFill>
                    <a:schemeClr val="accent1">
                      <a:lumMod val="50000"/>
                    </a:schemeClr>
                  </a:solidFill>
                  <a:ea typeface="Alexandria Medium" pitchFamily="34" charset="-122"/>
                  <a:cs typeface="Alexandria Medium" pitchFamily="34" charset="-120"/>
                </a:rPr>
                <a:t> </a:t>
              </a:r>
              <a:r>
                <a:rPr lang="en-US" sz="1600" b="1" dirty="0" err="1">
                  <a:solidFill>
                    <a:schemeClr val="accent1">
                      <a:lumMod val="50000"/>
                    </a:schemeClr>
                  </a:solidFill>
                  <a:ea typeface="Alexandria Medium" pitchFamily="34" charset="-122"/>
                  <a:cs typeface="Alexandria Medium" pitchFamily="34" charset="-120"/>
                </a:rPr>
                <a:t>hramb</a:t>
              </a:r>
              <a:r>
                <a:rPr lang="sl-SI" sz="1600" b="1" dirty="0">
                  <a:solidFill>
                    <a:schemeClr val="accent1">
                      <a:lumMod val="50000"/>
                    </a:schemeClr>
                  </a:solidFill>
                  <a:ea typeface="Alexandria Medium" pitchFamily="34" charset="-122"/>
                  <a:cs typeface="Alexandria Medium" pitchFamily="34" charset="-120"/>
                </a:rPr>
                <a:t>a</a:t>
              </a:r>
              <a:endParaRPr lang="en-US" sz="1600" b="1" dirty="0">
                <a:solidFill>
                  <a:schemeClr val="accent1">
                    <a:lumMod val="50000"/>
                  </a:schemeClr>
                </a:solidFill>
              </a:endParaRPr>
            </a:p>
          </p:txBody>
        </p:sp>
        <p:sp>
          <p:nvSpPr>
            <p:cNvPr id="10" name="Text 5"/>
            <p:cNvSpPr/>
            <p:nvPr/>
          </p:nvSpPr>
          <p:spPr>
            <a:xfrm>
              <a:off x="6140748" y="3470573"/>
              <a:ext cx="5389761" cy="483791"/>
            </a:xfrm>
            <a:prstGeom prst="rect">
              <a:avLst/>
            </a:prstGeom>
            <a:noFill/>
            <a:ln/>
          </p:spPr>
          <p:txBody>
            <a:bodyPr wrap="square" lIns="0" tIns="0" rIns="0" bIns="0" rtlCol="0" anchor="t"/>
            <a:lstStyle/>
            <a:p>
              <a:pPr>
                <a:lnSpc>
                  <a:spcPts val="1833"/>
                </a:lnSpc>
              </a:pPr>
              <a:r>
                <a:rPr lang="sl-SI" sz="1400" dirty="0">
                  <a:solidFill>
                    <a:schemeClr val="accent1">
                      <a:lumMod val="50000"/>
                    </a:schemeClr>
                  </a:solidFill>
                  <a:ea typeface="Alexandria Medium" pitchFamily="34" charset="-122"/>
                </a:rPr>
                <a:t>Kibernetska varnost + tehnološka neodvisnost = pogoj</a:t>
              </a:r>
              <a:r>
                <a:rPr lang="pl-PL" sz="1400" dirty="0">
                  <a:solidFill>
                    <a:schemeClr val="accent1">
                      <a:lumMod val="50000"/>
                    </a:schemeClr>
                  </a:solidFill>
                  <a:ea typeface="Alexandria Medium" pitchFamily="34" charset="-122"/>
                </a:rPr>
                <a:t>, da bodo podatki dostopni tudi prihodnjim generacijam.</a:t>
              </a:r>
              <a:r>
                <a:rPr lang="sl-SI" sz="1400" dirty="0">
                  <a:solidFill>
                    <a:schemeClr val="accent1">
                      <a:lumMod val="50000"/>
                    </a:schemeClr>
                  </a:solidFill>
                  <a:ea typeface="Alexandria Medium" pitchFamily="34" charset="-122"/>
                </a:rPr>
                <a:t>.</a:t>
              </a:r>
              <a:endParaRPr lang="en-US" sz="1400" dirty="0">
                <a:solidFill>
                  <a:schemeClr val="accent1">
                    <a:lumMod val="50000"/>
                  </a:schemeClr>
                </a:solidFill>
                <a:ea typeface="Alexandria Medium" pitchFamily="34" charset="-122"/>
              </a:endParaRPr>
            </a:p>
          </p:txBody>
        </p:sp>
      </p:grpSp>
      <p:grpSp>
        <p:nvGrpSpPr>
          <p:cNvPr id="19" name="Skupina 18">
            <a:extLst>
              <a:ext uri="{FF2B5EF4-FFF2-40B4-BE49-F238E27FC236}">
                <a16:creationId xmlns:a16="http://schemas.microsoft.com/office/drawing/2014/main" id="{A87980B2-361F-6ADA-881A-DE7D294B2400}"/>
              </a:ext>
            </a:extLst>
          </p:cNvPr>
          <p:cNvGrpSpPr/>
          <p:nvPr/>
        </p:nvGrpSpPr>
        <p:grpSpPr>
          <a:xfrm>
            <a:off x="4969375" y="3300840"/>
            <a:ext cx="6745297" cy="810717"/>
            <a:chOff x="6140748" y="4256782"/>
            <a:chExt cx="5389761" cy="810717"/>
          </a:xfrm>
        </p:grpSpPr>
        <p:sp>
          <p:nvSpPr>
            <p:cNvPr id="12" name="Text 6"/>
            <p:cNvSpPr/>
            <p:nvPr/>
          </p:nvSpPr>
          <p:spPr>
            <a:xfrm>
              <a:off x="6140748" y="4256782"/>
              <a:ext cx="4422279" cy="236240"/>
            </a:xfrm>
            <a:prstGeom prst="rect">
              <a:avLst/>
            </a:prstGeom>
            <a:noFill/>
            <a:ln/>
          </p:spPr>
          <p:txBody>
            <a:bodyPr wrap="none" lIns="0" tIns="0" rIns="0" bIns="0" rtlCol="0" anchor="t"/>
            <a:lstStyle/>
            <a:p>
              <a:pPr>
                <a:lnSpc>
                  <a:spcPts val="1833"/>
                </a:lnSpc>
              </a:pPr>
              <a:r>
                <a:rPr lang="pl-PL" sz="1600" b="1" dirty="0">
                  <a:solidFill>
                    <a:schemeClr val="accent1">
                      <a:lumMod val="50000"/>
                    </a:schemeClr>
                  </a:solidFill>
                  <a:ea typeface="Alexandria Medium" pitchFamily="34" charset="-122"/>
                  <a:cs typeface="Alexandria Medium" pitchFamily="34" charset="-120"/>
                </a:rPr>
                <a:t>Hitrost sprememb na področju UI</a:t>
              </a:r>
              <a:endParaRPr lang="en-US" sz="1600" b="1" dirty="0">
                <a:solidFill>
                  <a:schemeClr val="accent1">
                    <a:lumMod val="50000"/>
                  </a:schemeClr>
                </a:solidFill>
              </a:endParaRPr>
            </a:p>
          </p:txBody>
        </p:sp>
        <p:sp>
          <p:nvSpPr>
            <p:cNvPr id="13" name="Text 7"/>
            <p:cNvSpPr/>
            <p:nvPr/>
          </p:nvSpPr>
          <p:spPr>
            <a:xfrm>
              <a:off x="6140748" y="4583708"/>
              <a:ext cx="5389761" cy="483791"/>
            </a:xfrm>
            <a:prstGeom prst="rect">
              <a:avLst/>
            </a:prstGeom>
            <a:noFill/>
            <a:ln/>
          </p:spPr>
          <p:txBody>
            <a:bodyPr wrap="square" lIns="0" tIns="0" rIns="0" bIns="0" rtlCol="0" anchor="t"/>
            <a:lstStyle/>
            <a:p>
              <a:pPr>
                <a:lnSpc>
                  <a:spcPts val="1833"/>
                </a:lnSpc>
              </a:pPr>
              <a:r>
                <a:rPr lang="sl-SI" sz="1400" dirty="0">
                  <a:solidFill>
                    <a:schemeClr val="accent1">
                      <a:lumMod val="50000"/>
                    </a:schemeClr>
                  </a:solidFill>
                  <a:ea typeface="Alexandria Medium" pitchFamily="34" charset="-122"/>
                </a:rPr>
                <a:t>Nenehno posodabljanje sistemov in stalno usposabljanje kadra za sledenje razvoju UI ter novim standardom digitalnega arhiviranja.</a:t>
              </a:r>
              <a:endParaRPr lang="en-US" sz="1400" dirty="0">
                <a:solidFill>
                  <a:schemeClr val="accent1">
                    <a:lumMod val="50000"/>
                  </a:schemeClr>
                </a:solidFill>
                <a:ea typeface="Alexandria Medium" pitchFamily="34" charset="-122"/>
              </a:endParaRPr>
            </a:p>
          </p:txBody>
        </p:sp>
      </p:grpSp>
      <p:grpSp>
        <p:nvGrpSpPr>
          <p:cNvPr id="20" name="Skupina 19">
            <a:extLst>
              <a:ext uri="{FF2B5EF4-FFF2-40B4-BE49-F238E27FC236}">
                <a16:creationId xmlns:a16="http://schemas.microsoft.com/office/drawing/2014/main" id="{CCAB5CC9-8848-54D5-6EEC-29D38C2765EF}"/>
              </a:ext>
            </a:extLst>
          </p:cNvPr>
          <p:cNvGrpSpPr/>
          <p:nvPr/>
        </p:nvGrpSpPr>
        <p:grpSpPr>
          <a:xfrm>
            <a:off x="4969375" y="4419305"/>
            <a:ext cx="6745297" cy="810717"/>
            <a:chOff x="6140748" y="5369918"/>
            <a:chExt cx="5596327" cy="810717"/>
          </a:xfrm>
        </p:grpSpPr>
        <p:sp>
          <p:nvSpPr>
            <p:cNvPr id="15" name="Text 8"/>
            <p:cNvSpPr/>
            <p:nvPr/>
          </p:nvSpPr>
          <p:spPr>
            <a:xfrm>
              <a:off x="6140748" y="5369918"/>
              <a:ext cx="3923208" cy="236240"/>
            </a:xfrm>
            <a:prstGeom prst="rect">
              <a:avLst/>
            </a:prstGeom>
            <a:noFill/>
            <a:ln/>
          </p:spPr>
          <p:txBody>
            <a:bodyPr wrap="none" lIns="0" tIns="0" rIns="0" bIns="0" rtlCol="0" anchor="t"/>
            <a:lstStyle/>
            <a:p>
              <a:pPr>
                <a:lnSpc>
                  <a:spcPts val="1833"/>
                </a:lnSpc>
              </a:pPr>
              <a:r>
                <a:rPr lang="en-US" sz="1600" b="1" dirty="0">
                  <a:solidFill>
                    <a:schemeClr val="accent1">
                      <a:lumMod val="50000"/>
                    </a:schemeClr>
                  </a:solidFill>
                  <a:ea typeface="Alexandria Medium" pitchFamily="34" charset="-122"/>
                  <a:cs typeface="Alexandria Medium" pitchFamily="34" charset="-120"/>
                </a:rPr>
                <a:t>Omejeni viri vs. pričakovanja uporabnikov</a:t>
              </a:r>
              <a:endParaRPr lang="en-US" sz="1600" b="1" dirty="0">
                <a:solidFill>
                  <a:schemeClr val="accent1">
                    <a:lumMod val="50000"/>
                  </a:schemeClr>
                </a:solidFill>
              </a:endParaRPr>
            </a:p>
          </p:txBody>
        </p:sp>
        <p:sp>
          <p:nvSpPr>
            <p:cNvPr id="16" name="Text 9"/>
            <p:cNvSpPr/>
            <p:nvPr/>
          </p:nvSpPr>
          <p:spPr>
            <a:xfrm>
              <a:off x="6140748" y="5696844"/>
              <a:ext cx="5596327" cy="483791"/>
            </a:xfrm>
            <a:prstGeom prst="rect">
              <a:avLst/>
            </a:prstGeom>
            <a:noFill/>
            <a:ln/>
          </p:spPr>
          <p:txBody>
            <a:bodyPr wrap="square" lIns="0" tIns="0" rIns="0" bIns="0" rtlCol="0" anchor="t"/>
            <a:lstStyle/>
            <a:p>
              <a:pPr>
                <a:lnSpc>
                  <a:spcPts val="1833"/>
                </a:lnSpc>
              </a:pPr>
              <a:r>
                <a:rPr lang="sl-SI" sz="1400" dirty="0">
                  <a:solidFill>
                    <a:schemeClr val="accent1">
                      <a:lumMod val="50000"/>
                    </a:schemeClr>
                  </a:solidFill>
                  <a:ea typeface="Alexandria Medium" pitchFamily="34" charset="-122"/>
                </a:rPr>
                <a:t>Kako uskladiti tehnološke ambicije z razpoložljivimi finančnimi in kadrovskimi viri </a:t>
              </a:r>
              <a:r>
                <a:rPr lang="sl-SI" sz="1400" dirty="0" err="1">
                  <a:solidFill>
                    <a:schemeClr val="accent1">
                      <a:lumMod val="50000"/>
                    </a:schemeClr>
                  </a:solidFill>
                  <a:ea typeface="Alexandria Medium" pitchFamily="34" charset="-122"/>
                </a:rPr>
                <a:t>tervedno</a:t>
              </a:r>
              <a:r>
                <a:rPr lang="sl-SI" sz="1400" dirty="0">
                  <a:solidFill>
                    <a:schemeClr val="accent1">
                      <a:lumMod val="50000"/>
                    </a:schemeClr>
                  </a:solidFill>
                  <a:ea typeface="Alexandria Medium" pitchFamily="34" charset="-122"/>
                </a:rPr>
                <a:t> večjimi pričakovanji javnosti?</a:t>
              </a:r>
              <a:endParaRPr lang="en-US" sz="1400" dirty="0">
                <a:solidFill>
                  <a:schemeClr val="accent1">
                    <a:lumMod val="50000"/>
                  </a:schemeClr>
                </a:solidFill>
                <a:ea typeface="Alexandria Medium" pitchFamily="34" charset="-122"/>
              </a:endParaRPr>
            </a:p>
          </p:txBody>
        </p:sp>
      </p:grpSp>
      <p:sp>
        <p:nvSpPr>
          <p:cNvPr id="17" name="Naslov 16">
            <a:extLst>
              <a:ext uri="{FF2B5EF4-FFF2-40B4-BE49-F238E27FC236}">
                <a16:creationId xmlns:a16="http://schemas.microsoft.com/office/drawing/2014/main" id="{00C99A84-8FB9-AD65-873A-DB6BD5DBE1AB}"/>
              </a:ext>
            </a:extLst>
          </p:cNvPr>
          <p:cNvSpPr>
            <a:spLocks noGrp="1"/>
          </p:cNvSpPr>
          <p:nvPr>
            <p:ph type="title"/>
          </p:nvPr>
        </p:nvSpPr>
        <p:spPr>
          <a:xfrm>
            <a:off x="4860413" y="765750"/>
            <a:ext cx="7331587" cy="483791"/>
          </a:xfrm>
        </p:spPr>
        <p:txBody>
          <a:bodyPr/>
          <a:lstStyle/>
          <a:p>
            <a:r>
              <a:rPr lang="en-US" sz="2400" dirty="0">
                <a:solidFill>
                  <a:schemeClr val="accent1">
                    <a:lumMod val="75000"/>
                  </a:schemeClr>
                </a:solidFill>
                <a:latin typeface="+mn-lt"/>
              </a:rPr>
              <a:t>KLJUČNI IZZIVI ZA ARHIVE V DOBI UI</a:t>
            </a:r>
            <a:endParaRPr lang="sl-SI" sz="2400" dirty="0">
              <a:solidFill>
                <a:schemeClr val="accent1">
                  <a:lumMod val="75000"/>
                </a:schemeClr>
              </a:solidFill>
              <a:latin typeface="+mn-lt"/>
            </a:endParaRPr>
          </a:p>
        </p:txBody>
      </p:sp>
      <p:grpSp>
        <p:nvGrpSpPr>
          <p:cNvPr id="24" name="Skupina 23">
            <a:extLst>
              <a:ext uri="{FF2B5EF4-FFF2-40B4-BE49-F238E27FC236}">
                <a16:creationId xmlns:a16="http://schemas.microsoft.com/office/drawing/2014/main" id="{31104595-E357-2FF1-4273-DFC329174AFF}"/>
              </a:ext>
            </a:extLst>
          </p:cNvPr>
          <p:cNvGrpSpPr/>
          <p:nvPr/>
        </p:nvGrpSpPr>
        <p:grpSpPr>
          <a:xfrm>
            <a:off x="4860413" y="1468473"/>
            <a:ext cx="7268661" cy="1096299"/>
            <a:chOff x="4860413" y="1613738"/>
            <a:chExt cx="7268661" cy="810716"/>
          </a:xfrm>
        </p:grpSpPr>
        <p:sp>
          <p:nvSpPr>
            <p:cNvPr id="6" name="Text 2"/>
            <p:cNvSpPr/>
            <p:nvPr/>
          </p:nvSpPr>
          <p:spPr>
            <a:xfrm>
              <a:off x="4969375" y="1613738"/>
              <a:ext cx="6216637" cy="810716"/>
            </a:xfrm>
            <a:prstGeom prst="rect">
              <a:avLst/>
            </a:prstGeom>
            <a:noFill/>
            <a:ln/>
          </p:spPr>
          <p:txBody>
            <a:bodyPr wrap="none" lIns="0" tIns="0" rIns="0" bIns="0" rtlCol="0" anchor="t"/>
            <a:lstStyle/>
            <a:p>
              <a:pPr>
                <a:lnSpc>
                  <a:spcPts val="1833"/>
                </a:lnSpc>
              </a:pPr>
              <a:r>
                <a:rPr lang="sl-SI" sz="1600" b="1" dirty="0">
                  <a:solidFill>
                    <a:schemeClr val="accent1">
                      <a:lumMod val="50000"/>
                    </a:schemeClr>
                  </a:solidFill>
                  <a:ea typeface="Alexandria Medium" pitchFamily="34" charset="-122"/>
                  <a:cs typeface="Alexandria Medium" pitchFamily="34" charset="-120"/>
                </a:rPr>
                <a:t>Preverljiva</a:t>
              </a:r>
              <a:r>
                <a:rPr lang="en-US" sz="1600" b="1" dirty="0">
                  <a:solidFill>
                    <a:schemeClr val="accent1">
                      <a:lumMod val="50000"/>
                    </a:schemeClr>
                  </a:solidFill>
                  <a:ea typeface="Alexandria Medium" pitchFamily="34" charset="-122"/>
                  <a:cs typeface="Alexandria Medium" pitchFamily="34" charset="-120"/>
                </a:rPr>
                <a:t> </a:t>
              </a:r>
              <a:r>
                <a:rPr lang="en-US" sz="1600" b="1" dirty="0" err="1">
                  <a:solidFill>
                    <a:schemeClr val="accent1">
                      <a:lumMod val="50000"/>
                    </a:schemeClr>
                  </a:solidFill>
                  <a:ea typeface="Alexandria Medium" pitchFamily="34" charset="-122"/>
                  <a:cs typeface="Alexandria Medium" pitchFamily="34" charset="-120"/>
                </a:rPr>
                <a:t>avtentičnost</a:t>
              </a:r>
              <a:r>
                <a:rPr lang="en-US" sz="1600" b="1" dirty="0">
                  <a:solidFill>
                    <a:schemeClr val="accent1">
                      <a:lumMod val="50000"/>
                    </a:schemeClr>
                  </a:solidFill>
                  <a:ea typeface="Alexandria Medium" pitchFamily="34" charset="-122"/>
                  <a:cs typeface="Alexandria Medium" pitchFamily="34" charset="-120"/>
                </a:rPr>
                <a:t> </a:t>
              </a:r>
              <a:r>
                <a:rPr lang="en-US" sz="1600" b="1" dirty="0" err="1">
                  <a:solidFill>
                    <a:schemeClr val="accent1">
                      <a:lumMod val="50000"/>
                    </a:schemeClr>
                  </a:solidFill>
                  <a:ea typeface="Alexandria Medium" pitchFamily="34" charset="-122"/>
                  <a:cs typeface="Alexandria Medium" pitchFamily="34" charset="-120"/>
                </a:rPr>
                <a:t>digitalnih</a:t>
              </a:r>
              <a:r>
                <a:rPr lang="en-US" sz="1600" b="1" dirty="0">
                  <a:solidFill>
                    <a:schemeClr val="accent1">
                      <a:lumMod val="50000"/>
                    </a:schemeClr>
                  </a:solidFill>
                  <a:ea typeface="Alexandria Medium" pitchFamily="34" charset="-122"/>
                  <a:cs typeface="Alexandria Medium" pitchFamily="34" charset="-120"/>
                </a:rPr>
                <a:t> </a:t>
              </a:r>
              <a:r>
                <a:rPr lang="en-US" sz="1600" b="1" dirty="0" err="1">
                  <a:solidFill>
                    <a:schemeClr val="accent1">
                      <a:lumMod val="50000"/>
                    </a:schemeClr>
                  </a:solidFill>
                  <a:ea typeface="Alexandria Medium" pitchFamily="34" charset="-122"/>
                  <a:cs typeface="Alexandria Medium" pitchFamily="34" charset="-120"/>
                </a:rPr>
                <a:t>virov</a:t>
              </a:r>
              <a:endParaRPr lang="sl-SI" sz="1600" b="1" dirty="0">
                <a:solidFill>
                  <a:schemeClr val="accent1">
                    <a:lumMod val="50000"/>
                  </a:schemeClr>
                </a:solidFill>
                <a:ea typeface="Alexandria Medium" pitchFamily="34" charset="-122"/>
                <a:cs typeface="Alexandria Medium" pitchFamily="34" charset="-120"/>
              </a:endParaRPr>
            </a:p>
            <a:p>
              <a:pPr>
                <a:lnSpc>
                  <a:spcPts val="1833"/>
                </a:lnSpc>
              </a:pPr>
              <a:endParaRPr lang="sl-SI" sz="1400" b="1" dirty="0">
                <a:solidFill>
                  <a:schemeClr val="accent1">
                    <a:lumMod val="50000"/>
                  </a:schemeClr>
                </a:solidFill>
                <a:ea typeface="Alexandria Medium" pitchFamily="34" charset="-122"/>
                <a:cs typeface="Alexandria Medium" pitchFamily="34" charset="-120"/>
              </a:endParaRPr>
            </a:p>
          </p:txBody>
        </p:sp>
        <p:sp>
          <p:nvSpPr>
            <p:cNvPr id="23" name="PoljeZBesedilom 22">
              <a:extLst>
                <a:ext uri="{FF2B5EF4-FFF2-40B4-BE49-F238E27FC236}">
                  <a16:creationId xmlns:a16="http://schemas.microsoft.com/office/drawing/2014/main" id="{52A2BB6D-70DB-A87F-F540-BEF00E922F8A}"/>
                </a:ext>
              </a:extLst>
            </p:cNvPr>
            <p:cNvSpPr txBox="1"/>
            <p:nvPr/>
          </p:nvSpPr>
          <p:spPr>
            <a:xfrm>
              <a:off x="4860413" y="1785904"/>
              <a:ext cx="7268661" cy="543675"/>
            </a:xfrm>
            <a:prstGeom prst="rect">
              <a:avLst/>
            </a:prstGeom>
            <a:noFill/>
          </p:spPr>
          <p:txBody>
            <a:bodyPr wrap="square">
              <a:spAutoFit/>
            </a:bodyPr>
            <a:lstStyle/>
            <a:p>
              <a:pPr>
                <a:lnSpc>
                  <a:spcPts val="1833"/>
                </a:lnSpc>
              </a:pPr>
              <a:r>
                <a:rPr lang="en-US" sz="1400" dirty="0">
                  <a:solidFill>
                    <a:schemeClr val="accent1">
                      <a:lumMod val="50000"/>
                    </a:schemeClr>
                  </a:solidFill>
                  <a:ea typeface="Alexandria Medium" pitchFamily="34" charset="-122"/>
                </a:rPr>
                <a:t>Kako </a:t>
              </a:r>
              <a:r>
                <a:rPr lang="en-US" sz="1400" dirty="0" err="1">
                  <a:solidFill>
                    <a:schemeClr val="accent1">
                      <a:lumMod val="50000"/>
                    </a:schemeClr>
                  </a:solidFill>
                  <a:ea typeface="Alexandria Medium" pitchFamily="34" charset="-122"/>
                </a:rPr>
                <a:t>dokazati</a:t>
              </a:r>
              <a:r>
                <a:rPr lang="en-US" sz="1400" dirty="0">
                  <a:solidFill>
                    <a:schemeClr val="accent1">
                      <a:lumMod val="50000"/>
                    </a:schemeClr>
                  </a:solidFill>
                  <a:ea typeface="Alexandria Medium" pitchFamily="34" charset="-122"/>
                </a:rPr>
                <a:t> </a:t>
              </a:r>
              <a:r>
                <a:rPr lang="en-US" sz="1400" dirty="0" err="1">
                  <a:solidFill>
                    <a:schemeClr val="accent1">
                      <a:lumMod val="50000"/>
                    </a:schemeClr>
                  </a:solidFill>
                  <a:ea typeface="Alexandria Medium" pitchFamily="34" charset="-122"/>
                </a:rPr>
                <a:t>pristnost</a:t>
              </a:r>
              <a:r>
                <a:rPr lang="en-US" sz="1400" dirty="0">
                  <a:solidFill>
                    <a:schemeClr val="accent1">
                      <a:lumMod val="50000"/>
                    </a:schemeClr>
                  </a:solidFill>
                  <a:ea typeface="Alexandria Medium" pitchFamily="34" charset="-122"/>
                </a:rPr>
                <a:t> v </a:t>
              </a:r>
              <a:r>
                <a:rPr lang="en-US" sz="1400" dirty="0" err="1">
                  <a:solidFill>
                    <a:schemeClr val="accent1">
                      <a:lumMod val="50000"/>
                    </a:schemeClr>
                  </a:solidFill>
                  <a:ea typeface="Alexandria Medium" pitchFamily="34" charset="-122"/>
                </a:rPr>
                <a:t>času</a:t>
              </a:r>
              <a:r>
                <a:rPr lang="en-US" sz="1400" dirty="0">
                  <a:solidFill>
                    <a:schemeClr val="accent1">
                      <a:lumMod val="50000"/>
                    </a:schemeClr>
                  </a:solidFill>
                  <a:ea typeface="Alexandria Medium" pitchFamily="34" charset="-122"/>
                </a:rPr>
                <a:t> </a:t>
              </a:r>
              <a:r>
                <a:rPr lang="en-US" sz="1400" dirty="0" err="1">
                  <a:solidFill>
                    <a:schemeClr val="accent1">
                      <a:lumMod val="50000"/>
                    </a:schemeClr>
                  </a:solidFill>
                  <a:ea typeface="Alexandria Medium" pitchFamily="34" charset="-122"/>
                </a:rPr>
                <a:t>ponaredkov</a:t>
              </a:r>
              <a:r>
                <a:rPr lang="en-US" sz="1400" dirty="0">
                  <a:solidFill>
                    <a:schemeClr val="accent1">
                      <a:lumMod val="50000"/>
                    </a:schemeClr>
                  </a:solidFill>
                  <a:ea typeface="Alexandria Medium" pitchFamily="34" charset="-122"/>
                </a:rPr>
                <a:t>, deepfake</a:t>
              </a:r>
              <a:r>
                <a:rPr lang="sl-SI" sz="1400" dirty="0">
                  <a:solidFill>
                    <a:schemeClr val="accent1">
                      <a:lumMod val="50000"/>
                    </a:schemeClr>
                  </a:solidFill>
                  <a:ea typeface="Alexandria Medium" pitchFamily="34" charset="-122"/>
                </a:rPr>
                <a:t> posnetkov</a:t>
              </a:r>
              <a:r>
                <a:rPr lang="en-US" sz="1400" dirty="0">
                  <a:solidFill>
                    <a:schemeClr val="accent1">
                      <a:lumMod val="50000"/>
                    </a:schemeClr>
                  </a:solidFill>
                  <a:ea typeface="Alexandria Medium" pitchFamily="34" charset="-122"/>
                </a:rPr>
                <a:t> in</a:t>
              </a:r>
              <a:r>
                <a:rPr lang="sl-SI" sz="1400" dirty="0">
                  <a:solidFill>
                    <a:schemeClr val="accent1">
                      <a:lumMod val="50000"/>
                    </a:schemeClr>
                  </a:solidFill>
                  <a:ea typeface="Alexandria Medium" pitchFamily="34" charset="-122"/>
                </a:rPr>
                <a:t> </a:t>
              </a:r>
              <a:r>
                <a:rPr lang="en-US" sz="1400" dirty="0" err="1">
                  <a:solidFill>
                    <a:schemeClr val="accent1">
                      <a:lumMod val="50000"/>
                    </a:schemeClr>
                  </a:solidFill>
                  <a:ea typeface="Alexandria Medium" pitchFamily="34" charset="-122"/>
                </a:rPr>
                <a:t>avtomatiziranih</a:t>
              </a:r>
              <a:r>
                <a:rPr lang="en-US" sz="1400" dirty="0">
                  <a:solidFill>
                    <a:schemeClr val="accent1">
                      <a:lumMod val="50000"/>
                    </a:schemeClr>
                  </a:solidFill>
                  <a:ea typeface="Alexandria Medium" pitchFamily="34" charset="-122"/>
                </a:rPr>
                <a:t> </a:t>
              </a:r>
              <a:r>
                <a:rPr lang="en-US" sz="1400" dirty="0" err="1">
                  <a:solidFill>
                    <a:schemeClr val="accent1">
                      <a:lumMod val="50000"/>
                    </a:schemeClr>
                  </a:solidFill>
                  <a:ea typeface="Alexandria Medium" pitchFamily="34" charset="-122"/>
                </a:rPr>
                <a:t>generato</a:t>
              </a:r>
              <a:r>
                <a:rPr lang="sl-SI" sz="1400" dirty="0" err="1">
                  <a:solidFill>
                    <a:schemeClr val="accent1">
                      <a:lumMod val="50000"/>
                    </a:schemeClr>
                  </a:solidFill>
                  <a:ea typeface="Alexandria Medium" pitchFamily="34" charset="-122"/>
                </a:rPr>
                <a:t>rjev</a:t>
              </a:r>
              <a:r>
                <a:rPr lang="sl-SI" sz="1400" dirty="0">
                  <a:solidFill>
                    <a:schemeClr val="accent1">
                      <a:lumMod val="50000"/>
                    </a:schemeClr>
                  </a:solidFill>
                  <a:ea typeface="Alexandria Medium" pitchFamily="34" charset="-122"/>
                </a:rPr>
                <a:t> vsebin</a:t>
              </a:r>
              <a:r>
                <a:rPr lang="en-US" sz="1400" dirty="0">
                  <a:solidFill>
                    <a:schemeClr val="accent1">
                      <a:lumMod val="50000"/>
                    </a:schemeClr>
                  </a:solidFill>
                  <a:ea typeface="Alexandria Medium" pitchFamily="34" charset="-122"/>
                </a:rPr>
                <a:t>?</a:t>
              </a:r>
            </a:p>
          </p:txBody>
        </p:sp>
      </p:grpSp>
      <p:grpSp>
        <p:nvGrpSpPr>
          <p:cNvPr id="4" name="Skupina 3">
            <a:extLst>
              <a:ext uri="{FF2B5EF4-FFF2-40B4-BE49-F238E27FC236}">
                <a16:creationId xmlns:a16="http://schemas.microsoft.com/office/drawing/2014/main" id="{4E6CF4A8-D481-57B9-3469-468D6E9CD18E}"/>
              </a:ext>
            </a:extLst>
          </p:cNvPr>
          <p:cNvGrpSpPr/>
          <p:nvPr/>
        </p:nvGrpSpPr>
        <p:grpSpPr>
          <a:xfrm>
            <a:off x="4969375" y="5544187"/>
            <a:ext cx="6051551" cy="338554"/>
            <a:chOff x="4969375" y="5544187"/>
            <a:chExt cx="6051551" cy="338554"/>
          </a:xfrm>
        </p:grpSpPr>
        <p:sp>
          <p:nvSpPr>
            <p:cNvPr id="21" name="PoljeZBesedilom 20">
              <a:extLst>
                <a:ext uri="{FF2B5EF4-FFF2-40B4-BE49-F238E27FC236}">
                  <a16:creationId xmlns:a16="http://schemas.microsoft.com/office/drawing/2014/main" id="{4F11FA8A-E6DE-C6B9-1DD7-DF81F6C29013}"/>
                </a:ext>
              </a:extLst>
            </p:cNvPr>
            <p:cNvSpPr txBox="1"/>
            <p:nvPr/>
          </p:nvSpPr>
          <p:spPr>
            <a:xfrm>
              <a:off x="4969375" y="5544187"/>
              <a:ext cx="6051551" cy="338554"/>
            </a:xfrm>
            <a:prstGeom prst="rect">
              <a:avLst/>
            </a:prstGeom>
            <a:solidFill>
              <a:schemeClr val="accent4">
                <a:lumMod val="20000"/>
                <a:lumOff val="80000"/>
              </a:schemeClr>
            </a:solidFill>
          </p:spPr>
          <p:txBody>
            <a:bodyPr wrap="square">
              <a:spAutoFit/>
            </a:bodyPr>
            <a:lstStyle/>
            <a:p>
              <a:r>
                <a:rPr lang="sl-SI" sz="1600" b="1" dirty="0"/>
                <a:t>       Ključno vprašanje ni uvedba UI, temveč način njene uvedbe.</a:t>
              </a:r>
            </a:p>
          </p:txBody>
        </p:sp>
        <p:sp>
          <p:nvSpPr>
            <p:cNvPr id="3" name="PoljeZBesedilom 2">
              <a:extLst>
                <a:ext uri="{FF2B5EF4-FFF2-40B4-BE49-F238E27FC236}">
                  <a16:creationId xmlns:a16="http://schemas.microsoft.com/office/drawing/2014/main" id="{6721E125-4569-6104-24DE-C1D4B482FA1F}"/>
                </a:ext>
              </a:extLst>
            </p:cNvPr>
            <p:cNvSpPr txBox="1"/>
            <p:nvPr/>
          </p:nvSpPr>
          <p:spPr>
            <a:xfrm>
              <a:off x="4969375" y="5544187"/>
              <a:ext cx="618075" cy="227605"/>
            </a:xfrm>
            <a:prstGeom prst="rect">
              <a:avLst/>
            </a:prstGeom>
            <a:noFill/>
            <a:ln>
              <a:noFill/>
            </a:ln>
          </p:spPr>
          <p:txBody>
            <a:bodyPr wrap="square">
              <a:spAutoFit/>
            </a:bodyPr>
            <a:lstStyle/>
            <a:p>
              <a:r>
                <a:rPr lang="sl-SI" dirty="0"/>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8215952" y="893928"/>
            <a:ext cx="3976048" cy="5964072"/>
          </a:xfrm>
          <a:prstGeom prst="rect">
            <a:avLst/>
          </a:prstGeom>
        </p:spPr>
      </p:pic>
      <p:grpSp>
        <p:nvGrpSpPr>
          <p:cNvPr id="3" name="Skupina 2">
            <a:extLst>
              <a:ext uri="{FF2B5EF4-FFF2-40B4-BE49-F238E27FC236}">
                <a16:creationId xmlns:a16="http://schemas.microsoft.com/office/drawing/2014/main" id="{A61CCB5C-1338-E4D0-6D54-C71E52B54BBE}"/>
              </a:ext>
            </a:extLst>
          </p:cNvPr>
          <p:cNvGrpSpPr/>
          <p:nvPr/>
        </p:nvGrpSpPr>
        <p:grpSpPr>
          <a:xfrm>
            <a:off x="2661312" y="1814991"/>
            <a:ext cx="5363571" cy="1013622"/>
            <a:chOff x="2661313" y="1611015"/>
            <a:chExt cx="5363571" cy="1013622"/>
          </a:xfrm>
        </p:grpSpPr>
        <p:sp>
          <p:nvSpPr>
            <p:cNvPr id="5" name="Text 1"/>
            <p:cNvSpPr/>
            <p:nvPr/>
          </p:nvSpPr>
          <p:spPr>
            <a:xfrm>
              <a:off x="2661313" y="1611015"/>
              <a:ext cx="4138154" cy="353148"/>
            </a:xfrm>
            <a:prstGeom prst="rect">
              <a:avLst/>
            </a:prstGeom>
            <a:noFill/>
            <a:ln/>
          </p:spPr>
          <p:txBody>
            <a:bodyPr wrap="square" lIns="0" tIns="0" rIns="0" bIns="0" rtlCol="0" anchor="t"/>
            <a:lstStyle/>
            <a:p>
              <a:pPr>
                <a:lnSpc>
                  <a:spcPts val="2208"/>
                </a:lnSpc>
              </a:pPr>
              <a:r>
                <a:rPr lang="sl-SI" sz="1600" b="1" dirty="0">
                  <a:solidFill>
                    <a:schemeClr val="accent1">
                      <a:lumMod val="50000"/>
                    </a:schemeClr>
                  </a:solidFill>
                  <a:ea typeface="Alexandria Medium" pitchFamily="34" charset="-122"/>
                  <a:cs typeface="Alexandria Medium" pitchFamily="34" charset="-120"/>
                </a:rPr>
                <a:t>e-ARH.si </a:t>
              </a:r>
              <a:r>
                <a:rPr lang="sl-SI" sz="1600" dirty="0">
                  <a:solidFill>
                    <a:srgbClr val="5B6E8C"/>
                  </a:solidFill>
                  <a:ea typeface="Alexandria Medium" pitchFamily="34" charset="-122"/>
                  <a:cs typeface="Alexandria Medium" pitchFamily="34" charset="-120"/>
                </a:rPr>
                <a:t>– </a:t>
              </a:r>
              <a:r>
                <a:rPr lang="sl-SI" sz="1600" b="1" dirty="0">
                  <a:solidFill>
                    <a:srgbClr val="5B6E8C"/>
                  </a:solidFill>
                  <a:ea typeface="Alexandria Medium" pitchFamily="34" charset="-122"/>
                  <a:cs typeface="Alexandria Medium" pitchFamily="34" charset="-120"/>
                </a:rPr>
                <a:t>vozlišče digitalne revolucije</a:t>
              </a:r>
              <a:endParaRPr lang="sl-SI" sz="1600" b="1" dirty="0"/>
            </a:p>
          </p:txBody>
        </p:sp>
        <p:sp>
          <p:nvSpPr>
            <p:cNvPr id="6" name="Text 2"/>
            <p:cNvSpPr/>
            <p:nvPr/>
          </p:nvSpPr>
          <p:spPr>
            <a:xfrm>
              <a:off x="2665827" y="1898951"/>
              <a:ext cx="5359057" cy="725686"/>
            </a:xfrm>
            <a:prstGeom prst="rect">
              <a:avLst/>
            </a:prstGeom>
            <a:noFill/>
            <a:ln/>
          </p:spPr>
          <p:txBody>
            <a:bodyPr wrap="square" lIns="0" tIns="0" rIns="0" bIns="0" rtlCol="0" anchor="t"/>
            <a:lstStyle/>
            <a:p>
              <a:pPr>
                <a:lnSpc>
                  <a:spcPts val="1875"/>
                </a:lnSpc>
              </a:pPr>
              <a:r>
                <a:rPr lang="sl-SI" sz="1600" dirty="0">
                  <a:solidFill>
                    <a:srgbClr val="5B6E8C"/>
                  </a:solidFill>
                  <a:ea typeface="Manrope" pitchFamily="34" charset="-122"/>
                  <a:cs typeface="Manrope" pitchFamily="34" charset="-120"/>
                </a:rPr>
                <a:t>Sistem e-ARH.si je osrednje vozlišče slovenskega digitalnega arhiviranja – prostor, kjer se srečata tradicija in inovacija.</a:t>
              </a:r>
              <a:endParaRPr lang="sl-SI" sz="1600" dirty="0"/>
            </a:p>
          </p:txBody>
        </p:sp>
      </p:grpSp>
      <p:grpSp>
        <p:nvGrpSpPr>
          <p:cNvPr id="4" name="Skupina 3">
            <a:extLst>
              <a:ext uri="{FF2B5EF4-FFF2-40B4-BE49-F238E27FC236}">
                <a16:creationId xmlns:a16="http://schemas.microsoft.com/office/drawing/2014/main" id="{871DE782-4F66-225E-DD97-0DB9AD961F12}"/>
              </a:ext>
            </a:extLst>
          </p:cNvPr>
          <p:cNvGrpSpPr/>
          <p:nvPr/>
        </p:nvGrpSpPr>
        <p:grpSpPr>
          <a:xfrm>
            <a:off x="2661313" y="2937902"/>
            <a:ext cx="5363571" cy="1295124"/>
            <a:chOff x="2661313" y="2937902"/>
            <a:chExt cx="5363571" cy="1295124"/>
          </a:xfrm>
        </p:grpSpPr>
        <p:sp>
          <p:nvSpPr>
            <p:cNvPr id="7" name="Text 3"/>
            <p:cNvSpPr/>
            <p:nvPr/>
          </p:nvSpPr>
          <p:spPr>
            <a:xfrm>
              <a:off x="2661313" y="2937902"/>
              <a:ext cx="3117073" cy="283468"/>
            </a:xfrm>
            <a:prstGeom prst="rect">
              <a:avLst/>
            </a:prstGeom>
            <a:noFill/>
            <a:ln/>
          </p:spPr>
          <p:txBody>
            <a:bodyPr wrap="none" lIns="0" tIns="0" rIns="0" bIns="0" rtlCol="0" anchor="t"/>
            <a:lstStyle/>
            <a:p>
              <a:pPr>
                <a:lnSpc>
                  <a:spcPts val="2208"/>
                </a:lnSpc>
              </a:pPr>
              <a:r>
                <a:rPr lang="sl-SI" sz="1600" b="1" dirty="0">
                  <a:solidFill>
                    <a:schemeClr val="accent1">
                      <a:lumMod val="50000"/>
                    </a:schemeClr>
                  </a:solidFill>
                  <a:ea typeface="Alexandria Medium" pitchFamily="34" charset="-122"/>
                </a:rPr>
                <a:t>UI kot partner arhivistov</a:t>
              </a:r>
            </a:p>
          </p:txBody>
        </p:sp>
        <p:sp>
          <p:nvSpPr>
            <p:cNvPr id="8" name="Text 4"/>
            <p:cNvSpPr/>
            <p:nvPr/>
          </p:nvSpPr>
          <p:spPr>
            <a:xfrm>
              <a:off x="2661313" y="3234735"/>
              <a:ext cx="5363571" cy="998291"/>
            </a:xfrm>
            <a:prstGeom prst="rect">
              <a:avLst/>
            </a:prstGeom>
            <a:noFill/>
            <a:ln/>
          </p:spPr>
          <p:txBody>
            <a:bodyPr wrap="square" lIns="0" tIns="0" rIns="0" bIns="0" rtlCol="0" anchor="t"/>
            <a:lstStyle/>
            <a:p>
              <a:pPr>
                <a:lnSpc>
                  <a:spcPts val="1875"/>
                </a:lnSpc>
              </a:pPr>
              <a:r>
                <a:rPr lang="sl-SI" sz="1600" dirty="0">
                  <a:solidFill>
                    <a:srgbClr val="5B6E8C"/>
                  </a:solidFill>
                  <a:ea typeface="Manrope" pitchFamily="34" charset="-122"/>
                  <a:cs typeface="Manrope" pitchFamily="34" charset="-120"/>
                </a:rPr>
                <a:t>UI dopolnjuje strokovno znanje arhivistov in jim omogoča, da se osredotočijo na vsebino, ne na rutinske postopke – ob tem pa ohranja etična načela stroke.</a:t>
              </a:r>
              <a:endParaRPr lang="sl-SI" sz="1600" dirty="0"/>
            </a:p>
          </p:txBody>
        </p:sp>
      </p:grpSp>
      <p:grpSp>
        <p:nvGrpSpPr>
          <p:cNvPr id="12" name="Skupina 11">
            <a:extLst>
              <a:ext uri="{FF2B5EF4-FFF2-40B4-BE49-F238E27FC236}">
                <a16:creationId xmlns:a16="http://schemas.microsoft.com/office/drawing/2014/main" id="{E1A6B987-EDB8-FD96-FF61-FC433AEC66E0}"/>
              </a:ext>
            </a:extLst>
          </p:cNvPr>
          <p:cNvGrpSpPr/>
          <p:nvPr/>
        </p:nvGrpSpPr>
        <p:grpSpPr>
          <a:xfrm>
            <a:off x="2661313" y="4233026"/>
            <a:ext cx="5363571" cy="1013959"/>
            <a:chOff x="2661313" y="4233026"/>
            <a:chExt cx="5363571" cy="1013959"/>
          </a:xfrm>
        </p:grpSpPr>
        <p:sp>
          <p:nvSpPr>
            <p:cNvPr id="9" name="Text 5"/>
            <p:cNvSpPr/>
            <p:nvPr/>
          </p:nvSpPr>
          <p:spPr>
            <a:xfrm>
              <a:off x="2661313" y="4233026"/>
              <a:ext cx="4138154" cy="196007"/>
            </a:xfrm>
            <a:prstGeom prst="rect">
              <a:avLst/>
            </a:prstGeom>
            <a:noFill/>
            <a:ln/>
          </p:spPr>
          <p:txBody>
            <a:bodyPr wrap="square" lIns="0" tIns="0" rIns="0" bIns="0" rtlCol="0" anchor="t"/>
            <a:lstStyle/>
            <a:p>
              <a:pPr>
                <a:lnSpc>
                  <a:spcPts val="2208"/>
                </a:lnSpc>
              </a:pPr>
              <a:r>
                <a:rPr lang="sl-SI" sz="1600" b="1" dirty="0">
                  <a:solidFill>
                    <a:schemeClr val="accent1">
                      <a:lumMod val="50000"/>
                    </a:schemeClr>
                  </a:solidFill>
                  <a:ea typeface="Alexandria Medium" pitchFamily="34" charset="-122"/>
                </a:rPr>
                <a:t>Dostopnost kot strateška naloga</a:t>
              </a:r>
            </a:p>
          </p:txBody>
        </p:sp>
        <p:sp>
          <p:nvSpPr>
            <p:cNvPr id="10" name="Text 6"/>
            <p:cNvSpPr/>
            <p:nvPr/>
          </p:nvSpPr>
          <p:spPr>
            <a:xfrm>
              <a:off x="2665827" y="4521299"/>
              <a:ext cx="5359057" cy="725686"/>
            </a:xfrm>
            <a:prstGeom prst="rect">
              <a:avLst/>
            </a:prstGeom>
            <a:noFill/>
            <a:ln/>
          </p:spPr>
          <p:txBody>
            <a:bodyPr wrap="square" lIns="0" tIns="0" rIns="0" bIns="0" rtlCol="0" anchor="t"/>
            <a:lstStyle/>
            <a:p>
              <a:pPr>
                <a:lnSpc>
                  <a:spcPts val="1875"/>
                </a:lnSpc>
              </a:pPr>
              <a:r>
                <a:rPr lang="sl-SI" sz="1600" dirty="0">
                  <a:solidFill>
                    <a:srgbClr val="5B6E8C"/>
                  </a:solidFill>
                  <a:ea typeface="Manrope" pitchFamily="34" charset="-122"/>
                  <a:cs typeface="Manrope" pitchFamily="34" charset="-120"/>
                </a:rPr>
                <a:t>Odpiranje arhivov javnosti z uporabo naprednih tehnologij je temelj prihodnosti – za družbo, ki razume, varuje in soustvarja svojo dediščino.</a:t>
              </a:r>
              <a:endParaRPr lang="sl-SI" sz="1600" dirty="0"/>
            </a:p>
          </p:txBody>
        </p:sp>
      </p:grpSp>
      <p:pic>
        <p:nvPicPr>
          <p:cNvPr id="11" name="Slika 10">
            <a:extLst>
              <a:ext uri="{FF2B5EF4-FFF2-40B4-BE49-F238E27FC236}">
                <a16:creationId xmlns:a16="http://schemas.microsoft.com/office/drawing/2014/main" id="{063AFAC0-F7AE-7BFF-0957-C040AF2061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6787" y="2779487"/>
            <a:ext cx="1579406" cy="1662911"/>
          </a:xfrm>
          <a:prstGeom prst="rect">
            <a:avLst/>
          </a:prstGeom>
        </p:spPr>
      </p:pic>
      <p:sp>
        <p:nvSpPr>
          <p:cNvPr id="15" name="Naslov 14">
            <a:extLst>
              <a:ext uri="{FF2B5EF4-FFF2-40B4-BE49-F238E27FC236}">
                <a16:creationId xmlns:a16="http://schemas.microsoft.com/office/drawing/2014/main" id="{CBDADBEE-8DC6-1984-1E5E-31CFC416337B}"/>
              </a:ext>
            </a:extLst>
          </p:cNvPr>
          <p:cNvSpPr>
            <a:spLocks noGrp="1"/>
          </p:cNvSpPr>
          <p:nvPr>
            <p:ph type="title"/>
          </p:nvPr>
        </p:nvSpPr>
        <p:spPr>
          <a:xfrm>
            <a:off x="932552" y="1163875"/>
            <a:ext cx="2251719" cy="650779"/>
          </a:xfrm>
        </p:spPr>
        <p:txBody>
          <a:bodyPr/>
          <a:lstStyle/>
          <a:p>
            <a:r>
              <a:rPr lang="sl-SI" sz="2400" dirty="0">
                <a:solidFill>
                  <a:schemeClr val="accent1">
                    <a:lumMod val="75000"/>
                  </a:schemeClr>
                </a:solidFill>
                <a:latin typeface="+mn-lt"/>
              </a:rPr>
              <a:t>ZAKLJUČEK</a:t>
            </a:r>
          </a:p>
        </p:txBody>
      </p:sp>
      <p:sp>
        <p:nvSpPr>
          <p:cNvPr id="14" name="PoljeZBesedilom 13">
            <a:extLst>
              <a:ext uri="{FF2B5EF4-FFF2-40B4-BE49-F238E27FC236}">
                <a16:creationId xmlns:a16="http://schemas.microsoft.com/office/drawing/2014/main" id="{84A30464-1ECB-1D9B-B5D7-CFCF07112997}"/>
              </a:ext>
            </a:extLst>
          </p:cNvPr>
          <p:cNvSpPr txBox="1"/>
          <p:nvPr/>
        </p:nvSpPr>
        <p:spPr>
          <a:xfrm>
            <a:off x="8558214" y="2400781"/>
            <a:ext cx="3272934" cy="2031325"/>
          </a:xfrm>
          <a:prstGeom prst="rect">
            <a:avLst/>
          </a:prstGeom>
          <a:solidFill>
            <a:schemeClr val="accent4">
              <a:lumMod val="20000"/>
              <a:lumOff val="80000"/>
            </a:schemeClr>
          </a:solidFill>
        </p:spPr>
        <p:txBody>
          <a:bodyPr wrap="square">
            <a:spAutoFit/>
          </a:bodyPr>
          <a:lstStyle/>
          <a:p>
            <a:r>
              <a:rPr lang="sl-SI" b="1" dirty="0"/>
              <a:t>Arhiv prihodnosti ni le prostor spomina – je prostor, ki zna misliti, povezovati in razlagati.</a:t>
            </a:r>
          </a:p>
          <a:p>
            <a:r>
              <a:rPr lang="sl-SI" b="1" dirty="0"/>
              <a:t>In to vedno skupaj z arhivistom. </a:t>
            </a:r>
          </a:p>
          <a:p>
            <a:endParaRPr lang="sl-SI" b="1" dirty="0"/>
          </a:p>
          <a:p>
            <a:r>
              <a:rPr lang="sl-SI" b="1" dirty="0"/>
              <a:t>UI je tu, a njena inteligenca je odvisna od nas.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3309783" y="1681757"/>
            <a:ext cx="4430314" cy="848920"/>
          </a:xfrm>
          <a:prstGeom prst="rect">
            <a:avLst/>
          </a:prstGeom>
          <a:noFill/>
          <a:ln/>
        </p:spPr>
        <p:txBody>
          <a:bodyPr wrap="none" lIns="0" tIns="0" rIns="0" bIns="0" rtlCol="0" anchor="t"/>
          <a:lstStyle/>
          <a:p>
            <a:pPr defTabSz="914377">
              <a:lnSpc>
                <a:spcPct val="90000"/>
              </a:lnSpc>
              <a:spcBef>
                <a:spcPct val="0"/>
              </a:spcBef>
            </a:pPr>
            <a:r>
              <a:rPr lang="en-US" sz="4000" b="1" dirty="0">
                <a:solidFill>
                  <a:schemeClr val="accent1">
                    <a:lumMod val="75000"/>
                  </a:schemeClr>
                </a:solidFill>
                <a:ea typeface="+mj-ea"/>
                <a:cs typeface="+mj-cs"/>
              </a:rPr>
              <a:t>HVALA ZA POZORNOST</a:t>
            </a:r>
            <a:r>
              <a:rPr lang="sl-SI" sz="4000" b="1" dirty="0">
                <a:solidFill>
                  <a:schemeClr val="accent1">
                    <a:lumMod val="75000"/>
                  </a:schemeClr>
                </a:solidFill>
                <a:ea typeface="+mj-ea"/>
                <a:cs typeface="+mj-cs"/>
              </a:rPr>
              <a:t>!</a:t>
            </a:r>
            <a:endParaRPr lang="en-US" sz="4000" b="1" dirty="0">
              <a:solidFill>
                <a:schemeClr val="accent1">
                  <a:lumMod val="75000"/>
                </a:schemeClr>
              </a:solidFill>
              <a:ea typeface="+mj-ea"/>
              <a:cs typeface="+mj-cs"/>
            </a:endParaRPr>
          </a:p>
        </p:txBody>
      </p:sp>
      <p:sp>
        <p:nvSpPr>
          <p:cNvPr id="4" name="Shape 1"/>
          <p:cNvSpPr/>
          <p:nvPr/>
        </p:nvSpPr>
        <p:spPr>
          <a:xfrm>
            <a:off x="613518" y="3233942"/>
            <a:ext cx="4572711" cy="1426493"/>
          </a:xfrm>
          <a:prstGeom prst="roundRect">
            <a:avLst>
              <a:gd name="adj" fmla="val 15797"/>
            </a:avLst>
          </a:prstGeom>
          <a:solidFill>
            <a:srgbClr val="FFFFFF"/>
          </a:solidFill>
          <a:ln w="22860">
            <a:solidFill>
              <a:srgbClr val="B3D5E4"/>
            </a:solidFill>
            <a:prstDash val="solid"/>
          </a:ln>
        </p:spPr>
        <p:txBody>
          <a:bodyPr/>
          <a:lstStyle/>
          <a:p>
            <a:endParaRPr lang="en-GB" sz="1500"/>
          </a:p>
        </p:txBody>
      </p:sp>
      <p:sp>
        <p:nvSpPr>
          <p:cNvPr id="5" name="Text 2"/>
          <p:cNvSpPr/>
          <p:nvPr/>
        </p:nvSpPr>
        <p:spPr>
          <a:xfrm>
            <a:off x="849115" y="3314745"/>
            <a:ext cx="2547044" cy="318293"/>
          </a:xfrm>
          <a:prstGeom prst="rect">
            <a:avLst/>
          </a:prstGeom>
          <a:noFill/>
          <a:ln/>
        </p:spPr>
        <p:txBody>
          <a:bodyPr wrap="none" lIns="0" tIns="0" rIns="0" bIns="0" rtlCol="0" anchor="t"/>
          <a:lstStyle/>
          <a:p>
            <a:pPr>
              <a:lnSpc>
                <a:spcPts val="2500"/>
              </a:lnSpc>
            </a:pPr>
            <a:r>
              <a:rPr lang="en-US" sz="2000" b="1" dirty="0">
                <a:solidFill>
                  <a:srgbClr val="5B6E8C"/>
                </a:solidFill>
                <a:ea typeface="Alexandria Medium" pitchFamily="34" charset="-122"/>
                <a:cs typeface="Alexandria Medium" pitchFamily="34" charset="-120"/>
              </a:rPr>
              <a:t>Kontaktni podatki</a:t>
            </a:r>
            <a:endParaRPr lang="en-US" sz="2000" b="1" dirty="0"/>
          </a:p>
        </p:txBody>
      </p:sp>
      <p:sp>
        <p:nvSpPr>
          <p:cNvPr id="6" name="Text 3"/>
          <p:cNvSpPr/>
          <p:nvPr/>
        </p:nvSpPr>
        <p:spPr>
          <a:xfrm>
            <a:off x="849114" y="3734838"/>
            <a:ext cx="3965257" cy="543123"/>
          </a:xfrm>
          <a:prstGeom prst="rect">
            <a:avLst/>
          </a:prstGeom>
          <a:noFill/>
          <a:ln/>
        </p:spPr>
        <p:txBody>
          <a:bodyPr wrap="square" lIns="0" tIns="0" rIns="0" bIns="0" rtlCol="0" anchor="t"/>
          <a:lstStyle/>
          <a:p>
            <a:pPr>
              <a:lnSpc>
                <a:spcPts val="2125"/>
              </a:lnSpc>
            </a:pPr>
            <a:r>
              <a:rPr lang="en-US" sz="1333" dirty="0">
                <a:solidFill>
                  <a:srgbClr val="5B6E8C"/>
                </a:solidFill>
                <a:ea typeface="Manrope" pitchFamily="34" charset="-122"/>
                <a:cs typeface="Manrope" pitchFamily="34" charset="-120"/>
              </a:rPr>
              <a:t>Za več informacij o sistemu e-ARH.si in </a:t>
            </a:r>
            <a:r>
              <a:rPr lang="en-US" sz="1333" dirty="0" err="1">
                <a:solidFill>
                  <a:srgbClr val="5B6E8C"/>
                </a:solidFill>
                <a:ea typeface="Manrope" pitchFamily="34" charset="-122"/>
                <a:cs typeface="Manrope" pitchFamily="34" charset="-120"/>
              </a:rPr>
              <a:t>implementaciji</a:t>
            </a:r>
            <a:r>
              <a:rPr lang="en-US" sz="1333" dirty="0">
                <a:solidFill>
                  <a:srgbClr val="5B6E8C"/>
                </a:solidFill>
                <a:ea typeface="Manrope" pitchFamily="34" charset="-122"/>
                <a:cs typeface="Manrope" pitchFamily="34" charset="-120"/>
              </a:rPr>
              <a:t> </a:t>
            </a:r>
            <a:r>
              <a:rPr lang="sl-SI" sz="1333" dirty="0">
                <a:solidFill>
                  <a:srgbClr val="5B6E8C"/>
                </a:solidFill>
                <a:ea typeface="Manrope" pitchFamily="34" charset="-122"/>
                <a:cs typeface="Manrope" pitchFamily="34" charset="-120"/>
              </a:rPr>
              <a:t>U</a:t>
            </a:r>
            <a:r>
              <a:rPr lang="en-US" sz="1333" dirty="0">
                <a:solidFill>
                  <a:srgbClr val="5B6E8C"/>
                </a:solidFill>
                <a:ea typeface="Manrope" pitchFamily="34" charset="-122"/>
                <a:cs typeface="Manrope" pitchFamily="34" charset="-120"/>
              </a:rPr>
              <a:t>I v arhivistiki nas kontaktirajte </a:t>
            </a:r>
            <a:r>
              <a:rPr lang="en-US" sz="1333" dirty="0" err="1">
                <a:solidFill>
                  <a:srgbClr val="5B6E8C"/>
                </a:solidFill>
                <a:ea typeface="Manrope" pitchFamily="34" charset="-122"/>
                <a:cs typeface="Manrope" pitchFamily="34" charset="-120"/>
              </a:rPr>
              <a:t>preko</a:t>
            </a:r>
            <a:r>
              <a:rPr lang="en-US" sz="1333" dirty="0">
                <a:solidFill>
                  <a:srgbClr val="5B6E8C"/>
                </a:solidFill>
                <a:ea typeface="Manrope" pitchFamily="34" charset="-122"/>
                <a:cs typeface="Manrope" pitchFamily="34" charset="-120"/>
              </a:rPr>
              <a:t> </a:t>
            </a:r>
            <a:r>
              <a:rPr lang="sl-SI" sz="1333" dirty="0">
                <a:solidFill>
                  <a:srgbClr val="5B6E8C"/>
                </a:solidFill>
                <a:ea typeface="Manrope" pitchFamily="34" charset="-122"/>
                <a:cs typeface="Manrope" pitchFamily="34" charset="-120"/>
              </a:rPr>
              <a:t>naslova </a:t>
            </a:r>
            <a:r>
              <a:rPr lang="sl-SI" sz="1333" dirty="0">
                <a:solidFill>
                  <a:srgbClr val="5B6E8C"/>
                </a:solidFill>
                <a:ea typeface="Manrope" pitchFamily="34" charset="-122"/>
                <a:cs typeface="Manrope" pitchFamily="34" charset="-120"/>
                <a:hlinkClick r:id="rId3"/>
              </a:rPr>
              <a:t>ars@gov.si</a:t>
            </a:r>
            <a:r>
              <a:rPr lang="sl-SI" sz="1333" dirty="0">
                <a:solidFill>
                  <a:srgbClr val="5B6E8C"/>
                </a:solidFill>
                <a:ea typeface="Manrope" pitchFamily="34" charset="-122"/>
                <a:cs typeface="Manrope" pitchFamily="34" charset="-120"/>
              </a:rPr>
              <a:t> </a:t>
            </a:r>
            <a:endParaRPr lang="en-US" sz="1333" dirty="0"/>
          </a:p>
        </p:txBody>
      </p:sp>
      <p:sp>
        <p:nvSpPr>
          <p:cNvPr id="7" name="Shape 4"/>
          <p:cNvSpPr/>
          <p:nvPr/>
        </p:nvSpPr>
        <p:spPr>
          <a:xfrm>
            <a:off x="5365582" y="3250576"/>
            <a:ext cx="4572796" cy="1439633"/>
          </a:xfrm>
          <a:prstGeom prst="roundRect">
            <a:avLst>
              <a:gd name="adj" fmla="val 15797"/>
            </a:avLst>
          </a:prstGeom>
          <a:solidFill>
            <a:srgbClr val="FFFFFF"/>
          </a:solidFill>
          <a:ln w="22860">
            <a:solidFill>
              <a:srgbClr val="B3D5E4"/>
            </a:solidFill>
            <a:prstDash val="solid"/>
          </a:ln>
        </p:spPr>
        <p:txBody>
          <a:bodyPr/>
          <a:lstStyle/>
          <a:p>
            <a:endParaRPr lang="en-GB" sz="1500"/>
          </a:p>
        </p:txBody>
      </p:sp>
      <p:sp>
        <p:nvSpPr>
          <p:cNvPr id="8" name="Text 5"/>
          <p:cNvSpPr/>
          <p:nvPr/>
        </p:nvSpPr>
        <p:spPr>
          <a:xfrm>
            <a:off x="5554396" y="3330787"/>
            <a:ext cx="2547044" cy="318293"/>
          </a:xfrm>
          <a:prstGeom prst="rect">
            <a:avLst/>
          </a:prstGeom>
          <a:noFill/>
          <a:ln/>
        </p:spPr>
        <p:txBody>
          <a:bodyPr wrap="none" lIns="0" tIns="0" rIns="0" bIns="0" rtlCol="0" anchor="t"/>
          <a:lstStyle/>
          <a:p>
            <a:pPr>
              <a:lnSpc>
                <a:spcPts val="2500"/>
              </a:lnSpc>
            </a:pPr>
            <a:r>
              <a:rPr lang="en-US" sz="2000" b="1" dirty="0">
                <a:solidFill>
                  <a:srgbClr val="5B6E8C"/>
                </a:solidFill>
                <a:ea typeface="Alexandria Medium" pitchFamily="34" charset="-122"/>
                <a:cs typeface="Alexandria Medium" pitchFamily="34" charset="-120"/>
              </a:rPr>
              <a:t>Digitalni dostop</a:t>
            </a:r>
            <a:endParaRPr lang="en-US" sz="2000" b="1" dirty="0"/>
          </a:p>
        </p:txBody>
      </p:sp>
      <p:sp>
        <p:nvSpPr>
          <p:cNvPr id="9" name="Text 6"/>
          <p:cNvSpPr/>
          <p:nvPr/>
        </p:nvSpPr>
        <p:spPr>
          <a:xfrm>
            <a:off x="5554396" y="3750880"/>
            <a:ext cx="4206550" cy="814685"/>
          </a:xfrm>
          <a:prstGeom prst="rect">
            <a:avLst/>
          </a:prstGeom>
          <a:noFill/>
          <a:ln/>
        </p:spPr>
        <p:txBody>
          <a:bodyPr wrap="square" lIns="0" tIns="0" rIns="0" bIns="0" rtlCol="0" anchor="t"/>
          <a:lstStyle/>
          <a:p>
            <a:pPr>
              <a:lnSpc>
                <a:spcPts val="2125"/>
              </a:lnSpc>
            </a:pPr>
            <a:r>
              <a:rPr lang="en-US" sz="1333" b="1" dirty="0">
                <a:solidFill>
                  <a:srgbClr val="5B6E8C"/>
                </a:solidFill>
                <a:ea typeface="Manrope" pitchFamily="34" charset="-122"/>
                <a:cs typeface="Manrope" pitchFamily="34" charset="-120"/>
              </a:rPr>
              <a:t>Skenirajte QR kodo</a:t>
            </a:r>
            <a:r>
              <a:rPr lang="en-US" sz="1333" dirty="0">
                <a:solidFill>
                  <a:srgbClr val="5B6E8C"/>
                </a:solidFill>
                <a:ea typeface="Manrope" pitchFamily="34" charset="-122"/>
                <a:cs typeface="Manrope" pitchFamily="34" charset="-120"/>
              </a:rPr>
              <a:t> za neposreden dostop do sistema VAČ in spletne strani e-ARH.si ter odkrijte več o digitalni prihodnosti arhiviranja.</a:t>
            </a:r>
            <a:endParaRPr lang="en-US" sz="1333" dirty="0"/>
          </a:p>
        </p:txBody>
      </p:sp>
      <p:sp>
        <p:nvSpPr>
          <p:cNvPr id="10" name="Shape 7"/>
          <p:cNvSpPr/>
          <p:nvPr/>
        </p:nvSpPr>
        <p:spPr>
          <a:xfrm>
            <a:off x="660301" y="5847344"/>
            <a:ext cx="10871398" cy="27483"/>
          </a:xfrm>
          <a:prstGeom prst="rect">
            <a:avLst/>
          </a:prstGeom>
          <a:solidFill>
            <a:srgbClr val="5B6E8C">
              <a:alpha val="50000"/>
            </a:srgbClr>
          </a:solidFill>
          <a:ln/>
        </p:spPr>
        <p:txBody>
          <a:bodyPr/>
          <a:lstStyle/>
          <a:p>
            <a:endParaRPr lang="en-GB" sz="1500"/>
          </a:p>
        </p:txBody>
      </p:sp>
      <p:pic>
        <p:nvPicPr>
          <p:cNvPr id="14" name="Slika 13">
            <a:extLst>
              <a:ext uri="{FF2B5EF4-FFF2-40B4-BE49-F238E27FC236}">
                <a16:creationId xmlns:a16="http://schemas.microsoft.com/office/drawing/2014/main" id="{C11BDD1D-4096-AD9D-478E-2C4BC0F272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5618" y="1003187"/>
            <a:ext cx="1103030" cy="1103030"/>
          </a:xfrm>
          <a:prstGeom prst="rect">
            <a:avLst/>
          </a:prstGeom>
        </p:spPr>
      </p:pic>
      <p:sp>
        <p:nvSpPr>
          <p:cNvPr id="15" name="PoljeZBesedilom 14">
            <a:extLst>
              <a:ext uri="{FF2B5EF4-FFF2-40B4-BE49-F238E27FC236}">
                <a16:creationId xmlns:a16="http://schemas.microsoft.com/office/drawing/2014/main" id="{E05C5D8B-EF3F-6CA4-B5F3-3B54BC6C4648}"/>
              </a:ext>
            </a:extLst>
          </p:cNvPr>
          <p:cNvSpPr txBox="1"/>
          <p:nvPr/>
        </p:nvSpPr>
        <p:spPr>
          <a:xfrm>
            <a:off x="10246310" y="2091561"/>
            <a:ext cx="1561646" cy="400110"/>
          </a:xfrm>
          <a:prstGeom prst="rect">
            <a:avLst/>
          </a:prstGeom>
          <a:noFill/>
        </p:spPr>
        <p:txBody>
          <a:bodyPr wrap="none" rtlCol="0">
            <a:spAutoFit/>
          </a:bodyPr>
          <a:lstStyle/>
          <a:p>
            <a:pPr algn="ctr"/>
            <a:r>
              <a:rPr lang="sl-SI" sz="1000" b="1" dirty="0"/>
              <a:t>Projekt</a:t>
            </a:r>
          </a:p>
          <a:p>
            <a:pPr algn="ctr"/>
            <a:r>
              <a:rPr lang="sl-SI" sz="1000" b="1" dirty="0"/>
              <a:t> e-ARH.si: ESS 2016 - 2021</a:t>
            </a:r>
          </a:p>
        </p:txBody>
      </p:sp>
      <p:sp>
        <p:nvSpPr>
          <p:cNvPr id="20" name="PoljeZBesedilom 19">
            <a:extLst>
              <a:ext uri="{FF2B5EF4-FFF2-40B4-BE49-F238E27FC236}">
                <a16:creationId xmlns:a16="http://schemas.microsoft.com/office/drawing/2014/main" id="{271F7D9C-724A-AA6F-F478-972810C0233A}"/>
              </a:ext>
            </a:extLst>
          </p:cNvPr>
          <p:cNvSpPr txBox="1"/>
          <p:nvPr/>
        </p:nvSpPr>
        <p:spPr>
          <a:xfrm>
            <a:off x="10117731" y="3833086"/>
            <a:ext cx="1912704" cy="400110"/>
          </a:xfrm>
          <a:prstGeom prst="rect">
            <a:avLst/>
          </a:prstGeom>
          <a:noFill/>
        </p:spPr>
        <p:txBody>
          <a:bodyPr wrap="none" rtlCol="0">
            <a:spAutoFit/>
          </a:bodyPr>
          <a:lstStyle/>
          <a:p>
            <a:pPr algn="ctr"/>
            <a:r>
              <a:rPr lang="sl-SI" sz="1000" b="1" dirty="0"/>
              <a:t>Projekt</a:t>
            </a:r>
          </a:p>
          <a:p>
            <a:pPr algn="ctr"/>
            <a:r>
              <a:rPr lang="sl-SI" sz="1000" b="1" dirty="0"/>
              <a:t> e-ARH.si: NOO 2022 – 2025/26</a:t>
            </a:r>
          </a:p>
        </p:txBody>
      </p:sp>
      <p:pic>
        <p:nvPicPr>
          <p:cNvPr id="21" name="Slika 20">
            <a:extLst>
              <a:ext uri="{FF2B5EF4-FFF2-40B4-BE49-F238E27FC236}">
                <a16:creationId xmlns:a16="http://schemas.microsoft.com/office/drawing/2014/main" id="{597249B5-4626-F3FC-647C-7A5B3379A9A2}"/>
              </a:ext>
            </a:extLst>
          </p:cNvPr>
          <p:cNvPicPr>
            <a:picLocks noChangeAspect="1"/>
          </p:cNvPicPr>
          <p:nvPr/>
        </p:nvPicPr>
        <p:blipFill>
          <a:blip r:embed="rId5"/>
          <a:stretch>
            <a:fillRect/>
          </a:stretch>
        </p:blipFill>
        <p:spPr>
          <a:xfrm>
            <a:off x="10569519" y="4568032"/>
            <a:ext cx="1009129" cy="1009129"/>
          </a:xfrm>
          <a:prstGeom prst="rect">
            <a:avLst/>
          </a:prstGeom>
        </p:spPr>
      </p:pic>
      <p:sp>
        <p:nvSpPr>
          <p:cNvPr id="22" name="PoljeZBesedilom 21">
            <a:extLst>
              <a:ext uri="{FF2B5EF4-FFF2-40B4-BE49-F238E27FC236}">
                <a16:creationId xmlns:a16="http://schemas.microsoft.com/office/drawing/2014/main" id="{45B17C46-D14B-998B-F7F7-3B0295C69FA9}"/>
              </a:ext>
            </a:extLst>
          </p:cNvPr>
          <p:cNvSpPr txBox="1"/>
          <p:nvPr/>
        </p:nvSpPr>
        <p:spPr>
          <a:xfrm>
            <a:off x="10871944" y="5571530"/>
            <a:ext cx="404278" cy="246221"/>
          </a:xfrm>
          <a:prstGeom prst="rect">
            <a:avLst/>
          </a:prstGeom>
          <a:noFill/>
        </p:spPr>
        <p:txBody>
          <a:bodyPr wrap="none" rtlCol="0">
            <a:spAutoFit/>
          </a:bodyPr>
          <a:lstStyle/>
          <a:p>
            <a:pPr algn="ctr"/>
            <a:r>
              <a:rPr lang="sl-SI" sz="1000" b="1" dirty="0"/>
              <a:t>VAČ</a:t>
            </a:r>
          </a:p>
        </p:txBody>
      </p:sp>
      <p:pic>
        <p:nvPicPr>
          <p:cNvPr id="23" name="Slika 22">
            <a:extLst>
              <a:ext uri="{FF2B5EF4-FFF2-40B4-BE49-F238E27FC236}">
                <a16:creationId xmlns:a16="http://schemas.microsoft.com/office/drawing/2014/main" id="{C3A95934-19A7-347F-A062-C9328A2E658C}"/>
              </a:ext>
            </a:extLst>
          </p:cNvPr>
          <p:cNvPicPr>
            <a:picLocks noChangeAspect="1"/>
          </p:cNvPicPr>
          <p:nvPr/>
        </p:nvPicPr>
        <p:blipFill>
          <a:blip r:embed="rId6"/>
          <a:stretch>
            <a:fillRect/>
          </a:stretch>
        </p:blipFill>
        <p:spPr>
          <a:xfrm>
            <a:off x="10569519" y="2816747"/>
            <a:ext cx="1009129" cy="1009129"/>
          </a:xfrm>
          <a:prstGeom prst="rect">
            <a:avLst/>
          </a:prstGeom>
        </p:spPr>
      </p:pic>
      <p:sp>
        <p:nvSpPr>
          <p:cNvPr id="25" name="PoljeZBesedilom 24">
            <a:extLst>
              <a:ext uri="{FF2B5EF4-FFF2-40B4-BE49-F238E27FC236}">
                <a16:creationId xmlns:a16="http://schemas.microsoft.com/office/drawing/2014/main" id="{F0902C67-13B2-B6A6-B201-4AAD7CFC71B5}"/>
              </a:ext>
            </a:extLst>
          </p:cNvPr>
          <p:cNvSpPr txBox="1"/>
          <p:nvPr/>
        </p:nvSpPr>
        <p:spPr>
          <a:xfrm>
            <a:off x="613352" y="5163094"/>
            <a:ext cx="6093724" cy="646331"/>
          </a:xfrm>
          <a:prstGeom prst="rect">
            <a:avLst/>
          </a:prstGeom>
          <a:noFill/>
        </p:spPr>
        <p:txBody>
          <a:bodyPr wrap="square">
            <a:spAutoFit/>
          </a:bodyPr>
          <a:lstStyle/>
          <a:p>
            <a:r>
              <a:rPr lang="sl-SI" sz="1200" b="1" dirty="0"/>
              <a:t>doc. dr. Tatjana HAJTNIK</a:t>
            </a:r>
            <a:endParaRPr lang="sl-SI" sz="1200" dirty="0"/>
          </a:p>
          <a:p>
            <a:r>
              <a:rPr lang="sl-SI" sz="1200" dirty="0"/>
              <a:t>Arhiv Republike Slovenije, Ljubljana, Slovenija, </a:t>
            </a:r>
            <a:r>
              <a:rPr lang="sl-SI" sz="1200" dirty="0">
                <a:hlinkClick r:id="rId7"/>
              </a:rPr>
              <a:t>tatjana.hajtnik@gov.si</a:t>
            </a:r>
            <a:endParaRPr lang="sl-SI" sz="1200" dirty="0"/>
          </a:p>
          <a:p>
            <a:r>
              <a:rPr lang="sl-SI" sz="1200" dirty="0"/>
              <a:t>Alma Mater </a:t>
            </a:r>
            <a:r>
              <a:rPr lang="sl-SI" sz="1200" dirty="0" err="1"/>
              <a:t>Europaea</a:t>
            </a:r>
            <a:r>
              <a:rPr lang="sl-SI" sz="1200" dirty="0"/>
              <a:t>, </a:t>
            </a:r>
            <a:r>
              <a:rPr lang="sl-SI" sz="1200" dirty="0">
                <a:hlinkClick r:id="rId8"/>
              </a:rPr>
              <a:t>tatjana.hajtnik@almamater.si</a:t>
            </a:r>
            <a:r>
              <a:rPr kumimoji="0" lang="sl-SI" sz="1200" b="0" i="0" u="none" strike="noStrike" kern="1200" cap="none" spc="0" normalizeH="0" baseline="0" noProof="0" dirty="0">
                <a:ln>
                  <a:noFill/>
                </a:ln>
                <a:solidFill>
                  <a:prstClr val="black"/>
                </a:solidFill>
                <a:effectLst/>
                <a:uLnTx/>
                <a:uFillTx/>
                <a:ea typeface="+mn-ea"/>
                <a:cs typeface="+mn-cs"/>
              </a:rPr>
              <a:t> </a:t>
            </a:r>
          </a:p>
        </p:txBody>
      </p:sp>
      <p:sp>
        <p:nvSpPr>
          <p:cNvPr id="11" name="PoljeZBesedilom 10">
            <a:extLst>
              <a:ext uri="{FF2B5EF4-FFF2-40B4-BE49-F238E27FC236}">
                <a16:creationId xmlns:a16="http://schemas.microsoft.com/office/drawing/2014/main" id="{792F204C-5FF2-5E47-7DCB-ACBCF1494538}"/>
              </a:ext>
            </a:extLst>
          </p:cNvPr>
          <p:cNvSpPr txBox="1"/>
          <p:nvPr/>
        </p:nvSpPr>
        <p:spPr>
          <a:xfrm>
            <a:off x="4416592" y="2392944"/>
            <a:ext cx="2769370" cy="400110"/>
          </a:xfrm>
          <a:prstGeom prst="rect">
            <a:avLst/>
          </a:prstGeom>
          <a:noFill/>
        </p:spPr>
        <p:txBody>
          <a:bodyPr wrap="square">
            <a:spAutoFit/>
          </a:bodyPr>
          <a:lstStyle/>
          <a:p>
            <a:r>
              <a:rPr lang="sl-SI" sz="2000" b="1" dirty="0">
                <a:solidFill>
                  <a:srgbClr val="5B6E8C"/>
                </a:solidFill>
                <a:ea typeface="Manrope" pitchFamily="34" charset="-122"/>
              </a:rPr>
              <a:t>Veselim se vprašanj.</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9B24B-33C6-F305-3CAE-71C085E70D16}"/>
            </a:ext>
          </a:extLst>
        </p:cNvPr>
        <p:cNvGrpSpPr/>
        <p:nvPr/>
      </p:nvGrpSpPr>
      <p:grpSpPr>
        <a:xfrm>
          <a:off x="0" y="0"/>
          <a:ext cx="0" cy="0"/>
          <a:chOff x="0" y="0"/>
          <a:chExt cx="0" cy="0"/>
        </a:xfrm>
      </p:grpSpPr>
      <p:sp>
        <p:nvSpPr>
          <p:cNvPr id="7" name="Puščica: črtice desno 6">
            <a:extLst>
              <a:ext uri="{FF2B5EF4-FFF2-40B4-BE49-F238E27FC236}">
                <a16:creationId xmlns:a16="http://schemas.microsoft.com/office/drawing/2014/main" id="{ADBD96B4-B000-48D3-9E8D-B995548044EE}"/>
              </a:ext>
            </a:extLst>
          </p:cNvPr>
          <p:cNvSpPr/>
          <p:nvPr/>
        </p:nvSpPr>
        <p:spPr>
          <a:xfrm>
            <a:off x="997065" y="3259484"/>
            <a:ext cx="10644937" cy="831234"/>
          </a:xfrm>
          <a:prstGeom prst="stripedRightArrow">
            <a:avLst/>
          </a:prstGeom>
          <a:solidFill>
            <a:schemeClr val="accent1">
              <a:lumMod val="20000"/>
              <a:lumOff val="8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4" name="Naslov 3">
            <a:extLst>
              <a:ext uri="{FF2B5EF4-FFF2-40B4-BE49-F238E27FC236}">
                <a16:creationId xmlns:a16="http://schemas.microsoft.com/office/drawing/2014/main" id="{DBE9DB3C-1CB5-EE1F-A849-0D1C8BF41B20}"/>
              </a:ext>
            </a:extLst>
          </p:cNvPr>
          <p:cNvSpPr>
            <a:spLocks noGrp="1"/>
          </p:cNvSpPr>
          <p:nvPr>
            <p:ph type="title"/>
          </p:nvPr>
        </p:nvSpPr>
        <p:spPr>
          <a:xfrm>
            <a:off x="897147" y="1295989"/>
            <a:ext cx="9607843" cy="646966"/>
          </a:xfrm>
        </p:spPr>
        <p:txBody>
          <a:bodyPr>
            <a:noAutofit/>
          </a:bodyPr>
          <a:lstStyle/>
          <a:p>
            <a:r>
              <a:rPr lang="sl-SI" sz="2400" b="1" dirty="0">
                <a:solidFill>
                  <a:schemeClr val="accent1">
                    <a:lumMod val="75000"/>
                  </a:schemeClr>
                </a:solidFill>
                <a:latin typeface="+mn-lt"/>
              </a:rPr>
              <a:t>RAZVOJ SLOVENSKEGA ELEKTRONSKEGA ARHIVA: </a:t>
            </a:r>
            <a:r>
              <a:rPr lang="en-US" sz="2400" b="1" dirty="0">
                <a:solidFill>
                  <a:schemeClr val="accent1">
                    <a:lumMod val="75000"/>
                  </a:schemeClr>
                </a:solidFill>
                <a:latin typeface="+mn-lt"/>
              </a:rPr>
              <a:t>e-ARH.si</a:t>
            </a:r>
            <a:endParaRPr lang="sl-SI" sz="2400" b="1" dirty="0">
              <a:solidFill>
                <a:schemeClr val="accent1">
                  <a:lumMod val="75000"/>
                </a:schemeClr>
              </a:solidFill>
              <a:latin typeface="+mn-lt"/>
            </a:endParaRPr>
          </a:p>
        </p:txBody>
      </p:sp>
      <p:sp>
        <p:nvSpPr>
          <p:cNvPr id="20" name="Prostoročno 19">
            <a:extLst>
              <a:ext uri="{FF2B5EF4-FFF2-40B4-BE49-F238E27FC236}">
                <a16:creationId xmlns:a16="http://schemas.microsoft.com/office/drawing/2014/main" id="{4DC3E0CB-220A-79FF-7697-8FAE4C71224F}"/>
              </a:ext>
            </a:extLst>
          </p:cNvPr>
          <p:cNvSpPr/>
          <p:nvPr/>
        </p:nvSpPr>
        <p:spPr>
          <a:xfrm>
            <a:off x="4856061" y="4947685"/>
            <a:ext cx="1756602" cy="1037813"/>
          </a:xfrm>
          <a:custGeom>
            <a:avLst/>
            <a:gdLst>
              <a:gd name="connsiteX0" fmla="*/ 0 w 1756602"/>
              <a:gd name="connsiteY0" fmla="*/ 0 h 1236946"/>
              <a:gd name="connsiteX1" fmla="*/ 1756602 w 1756602"/>
              <a:gd name="connsiteY1" fmla="*/ 0 h 1236946"/>
              <a:gd name="connsiteX2" fmla="*/ 1756602 w 1756602"/>
              <a:gd name="connsiteY2" fmla="*/ 1236946 h 1236946"/>
              <a:gd name="connsiteX3" fmla="*/ 0 w 1756602"/>
              <a:gd name="connsiteY3" fmla="*/ 1236946 h 1236946"/>
              <a:gd name="connsiteX4" fmla="*/ 0 w 1756602"/>
              <a:gd name="connsiteY4" fmla="*/ 0 h 1236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602" h="1236946">
                <a:moveTo>
                  <a:pt x="0" y="0"/>
                </a:moveTo>
                <a:lnTo>
                  <a:pt x="1756602" y="0"/>
                </a:lnTo>
                <a:lnTo>
                  <a:pt x="1756602" y="1236946"/>
                </a:lnTo>
                <a:lnTo>
                  <a:pt x="0" y="123694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5660" tIns="0" rIns="0" bIns="0" numCol="1" spcCol="1270" anchor="t" anchorCtr="0">
            <a:noAutofit/>
          </a:bodyPr>
          <a:lstStyle/>
          <a:p>
            <a:pPr defTabSz="1244600">
              <a:spcBef>
                <a:spcPct val="0"/>
              </a:spcBef>
            </a:pPr>
            <a:r>
              <a:rPr lang="sl-SI" sz="1400" b="1" dirty="0">
                <a:solidFill>
                  <a:schemeClr val="accent4">
                    <a:lumMod val="50000"/>
                  </a:schemeClr>
                </a:solidFill>
              </a:rPr>
              <a:t>Strategija</a:t>
            </a:r>
          </a:p>
          <a:p>
            <a:pPr defTabSz="1244600">
              <a:spcBef>
                <a:spcPct val="0"/>
              </a:spcBef>
            </a:pPr>
            <a:r>
              <a:rPr lang="sl-SI" sz="1400" b="1" dirty="0">
                <a:solidFill>
                  <a:schemeClr val="accent4">
                    <a:lumMod val="50000"/>
                  </a:schemeClr>
                </a:solidFill>
              </a:rPr>
              <a:t>2010 – 2015</a:t>
            </a:r>
          </a:p>
          <a:p>
            <a:pPr defTabSz="1244600">
              <a:spcBef>
                <a:spcPct val="0"/>
              </a:spcBef>
            </a:pPr>
            <a:r>
              <a:rPr lang="sl-SI" sz="1400" b="1" dirty="0">
                <a:solidFill>
                  <a:schemeClr val="accent4">
                    <a:lumMod val="50000"/>
                  </a:schemeClr>
                </a:solidFill>
              </a:rPr>
              <a:t>(e-ARH.si)</a:t>
            </a:r>
          </a:p>
        </p:txBody>
      </p:sp>
      <p:pic>
        <p:nvPicPr>
          <p:cNvPr id="53" name="Picture 2">
            <a:extLst>
              <a:ext uri="{FF2B5EF4-FFF2-40B4-BE49-F238E27FC236}">
                <a16:creationId xmlns:a16="http://schemas.microsoft.com/office/drawing/2014/main" id="{D17CB8F0-249E-1F3C-AF2A-6E1A29DE2519}"/>
              </a:ext>
            </a:extLst>
          </p:cNvPr>
          <p:cNvPicPr>
            <a:picLocks noChangeAspect="1" noChangeArrowheads="1"/>
          </p:cNvPicPr>
          <p:nvPr/>
        </p:nvPicPr>
        <p:blipFill>
          <a:blip r:embed="rId3" cstate="print"/>
          <a:srcRect r="9643" b="23197"/>
          <a:stretch/>
        </p:blipFill>
        <p:spPr bwMode="auto">
          <a:xfrm>
            <a:off x="5950575" y="5441606"/>
            <a:ext cx="2124895" cy="518907"/>
          </a:xfrm>
          <a:prstGeom prst="rect">
            <a:avLst/>
          </a:prstGeom>
          <a:noFill/>
          <a:ln w="9525">
            <a:noFill/>
            <a:miter lim="800000"/>
            <a:headEnd/>
            <a:tailEnd/>
          </a:ln>
        </p:spPr>
      </p:pic>
      <p:sp>
        <p:nvSpPr>
          <p:cNvPr id="2" name="Pravokotnik 1">
            <a:extLst>
              <a:ext uri="{FF2B5EF4-FFF2-40B4-BE49-F238E27FC236}">
                <a16:creationId xmlns:a16="http://schemas.microsoft.com/office/drawing/2014/main" id="{EB7791B3-5C56-3A21-BBF0-578840AEAE5F}"/>
              </a:ext>
            </a:extLst>
          </p:cNvPr>
          <p:cNvSpPr/>
          <p:nvPr/>
        </p:nvSpPr>
        <p:spPr>
          <a:xfrm>
            <a:off x="7947831" y="4908829"/>
            <a:ext cx="1369799" cy="738664"/>
          </a:xfrm>
          <a:prstGeom prst="rect">
            <a:avLst/>
          </a:prstGeom>
        </p:spPr>
        <p:txBody>
          <a:bodyPr wrap="square">
            <a:spAutoFit/>
          </a:bodyPr>
          <a:lstStyle/>
          <a:p>
            <a:pPr defTabSz="1244600">
              <a:spcBef>
                <a:spcPct val="0"/>
              </a:spcBef>
            </a:pPr>
            <a:r>
              <a:rPr lang="sl-SI" sz="1400" b="1" dirty="0">
                <a:solidFill>
                  <a:srgbClr val="7030A0"/>
                </a:solidFill>
              </a:rPr>
              <a:t>Strategija</a:t>
            </a:r>
          </a:p>
          <a:p>
            <a:pPr defTabSz="1244600">
              <a:spcBef>
                <a:spcPct val="0"/>
              </a:spcBef>
            </a:pPr>
            <a:r>
              <a:rPr lang="sl-SI" sz="1400" b="1" dirty="0">
                <a:solidFill>
                  <a:srgbClr val="7030A0"/>
                </a:solidFill>
              </a:rPr>
              <a:t>2016 – 2020</a:t>
            </a:r>
          </a:p>
          <a:p>
            <a:pPr defTabSz="1244600">
              <a:spcBef>
                <a:spcPct val="0"/>
              </a:spcBef>
            </a:pPr>
            <a:r>
              <a:rPr lang="sl-SI" sz="1400" b="1" dirty="0">
                <a:solidFill>
                  <a:srgbClr val="7030A0"/>
                </a:solidFill>
              </a:rPr>
              <a:t>(e-ARH.si)</a:t>
            </a:r>
          </a:p>
        </p:txBody>
      </p:sp>
      <p:grpSp>
        <p:nvGrpSpPr>
          <p:cNvPr id="15" name="Skupina 14">
            <a:extLst>
              <a:ext uri="{FF2B5EF4-FFF2-40B4-BE49-F238E27FC236}">
                <a16:creationId xmlns:a16="http://schemas.microsoft.com/office/drawing/2014/main" id="{573F889E-AD0B-03F4-80F5-75671E8B99DD}"/>
              </a:ext>
            </a:extLst>
          </p:cNvPr>
          <p:cNvGrpSpPr/>
          <p:nvPr/>
        </p:nvGrpSpPr>
        <p:grpSpPr>
          <a:xfrm>
            <a:off x="9010398" y="4916104"/>
            <a:ext cx="2456133" cy="1100974"/>
            <a:chOff x="9038973" y="4717618"/>
            <a:chExt cx="2456133" cy="1100974"/>
          </a:xfrm>
        </p:grpSpPr>
        <p:sp>
          <p:nvSpPr>
            <p:cNvPr id="50" name="TextBox 91">
              <a:extLst>
                <a:ext uri="{FF2B5EF4-FFF2-40B4-BE49-F238E27FC236}">
                  <a16:creationId xmlns:a16="http://schemas.microsoft.com/office/drawing/2014/main" id="{485A75DA-717F-C59C-E6B5-30EC37F9AAF8}"/>
                </a:ext>
              </a:extLst>
            </p:cNvPr>
            <p:cNvSpPr txBox="1"/>
            <p:nvPr/>
          </p:nvSpPr>
          <p:spPr>
            <a:xfrm>
              <a:off x="9061213" y="4717618"/>
              <a:ext cx="2433893" cy="307777"/>
            </a:xfrm>
            <a:prstGeom prst="rect">
              <a:avLst/>
            </a:prstGeom>
            <a:noFill/>
          </p:spPr>
          <p:txBody>
            <a:bodyPr wrap="square" rtlCol="0">
              <a:spAutoFit/>
            </a:bodyPr>
            <a:lstStyle/>
            <a:p>
              <a:r>
                <a:rPr lang="sl-SI" sz="1400" b="1" dirty="0">
                  <a:solidFill>
                    <a:schemeClr val="accent4"/>
                  </a:solidFill>
                  <a:cs typeface="Arial" panose="020B0604020202020204" pitchFamily="34" charset="0"/>
                </a:rPr>
                <a:t>Drugi projekt </a:t>
              </a:r>
              <a:endParaRPr lang="en-IN" sz="1400" b="1" dirty="0">
                <a:solidFill>
                  <a:schemeClr val="accent4"/>
                </a:solidFill>
                <a:cs typeface="Arial" panose="020B0604020202020204" pitchFamily="34" charset="0"/>
              </a:endParaRPr>
            </a:p>
          </p:txBody>
        </p:sp>
        <p:sp>
          <p:nvSpPr>
            <p:cNvPr id="3" name="Pravokotnik 2">
              <a:extLst>
                <a:ext uri="{FF2B5EF4-FFF2-40B4-BE49-F238E27FC236}">
                  <a16:creationId xmlns:a16="http://schemas.microsoft.com/office/drawing/2014/main" id="{921416D5-751A-2CAF-2DEC-35B70557665C}"/>
                </a:ext>
              </a:extLst>
            </p:cNvPr>
            <p:cNvSpPr/>
            <p:nvPr/>
          </p:nvSpPr>
          <p:spPr>
            <a:xfrm>
              <a:off x="9038973" y="4968497"/>
              <a:ext cx="1681871" cy="285335"/>
            </a:xfrm>
            <a:prstGeom prst="rect">
              <a:avLst/>
            </a:prstGeom>
          </p:spPr>
          <p:txBody>
            <a:bodyPr wrap="none">
              <a:spAutoFit/>
            </a:bodyPr>
            <a:lstStyle/>
            <a:p>
              <a:pPr defTabSz="1066800">
                <a:lnSpc>
                  <a:spcPct val="110000"/>
                </a:lnSpc>
                <a:spcBef>
                  <a:spcPct val="0"/>
                </a:spcBef>
                <a:spcAft>
                  <a:spcPts val="600"/>
                </a:spcAft>
              </a:pPr>
              <a:r>
                <a:rPr lang="sl-SI" sz="1200" b="1" dirty="0">
                  <a:solidFill>
                    <a:schemeClr val="accent4"/>
                  </a:solidFill>
                  <a:cs typeface="Arial" panose="020B0604020202020204" pitchFamily="34" charset="0"/>
                </a:rPr>
                <a:t>(Projekt e-ARH.si: ESS)</a:t>
              </a:r>
            </a:p>
          </p:txBody>
        </p:sp>
        <p:grpSp>
          <p:nvGrpSpPr>
            <p:cNvPr id="24" name="Skupina 23">
              <a:extLst>
                <a:ext uri="{FF2B5EF4-FFF2-40B4-BE49-F238E27FC236}">
                  <a16:creationId xmlns:a16="http://schemas.microsoft.com/office/drawing/2014/main" id="{1767DE4E-070D-FFC1-8162-9A4E7FEE1A5A}"/>
                </a:ext>
              </a:extLst>
            </p:cNvPr>
            <p:cNvGrpSpPr/>
            <p:nvPr/>
          </p:nvGrpSpPr>
          <p:grpSpPr>
            <a:xfrm>
              <a:off x="9129242" y="5299485"/>
              <a:ext cx="1760302" cy="519107"/>
              <a:chOff x="9751838" y="3715846"/>
              <a:chExt cx="1951498" cy="568795"/>
            </a:xfrm>
          </p:grpSpPr>
          <p:pic>
            <p:nvPicPr>
              <p:cNvPr id="51" name="Slika 50">
                <a:extLst>
                  <a:ext uri="{FF2B5EF4-FFF2-40B4-BE49-F238E27FC236}">
                    <a16:creationId xmlns:a16="http://schemas.microsoft.com/office/drawing/2014/main" id="{6CCFE9EF-D980-399C-B159-344911E65215}"/>
                  </a:ext>
                </a:extLst>
              </p:cNvPr>
              <p:cNvPicPr/>
              <p:nvPr/>
            </p:nvPicPr>
            <p:blipFill rotWithShape="1">
              <a:blip r:embed="rId4" cstate="print">
                <a:extLst>
                  <a:ext uri="{28A0092B-C50C-407E-A947-70E740481C1C}">
                    <a14:useLocalDpi xmlns:a14="http://schemas.microsoft.com/office/drawing/2010/main" val="0"/>
                  </a:ext>
                </a:extLst>
              </a:blip>
              <a:srcRect r="70911"/>
              <a:stretch/>
            </p:blipFill>
            <p:spPr>
              <a:xfrm>
                <a:off x="9751838" y="3785352"/>
                <a:ext cx="468000" cy="459086"/>
              </a:xfrm>
              <a:prstGeom prst="rect">
                <a:avLst/>
              </a:prstGeom>
            </p:spPr>
          </p:pic>
          <p:sp>
            <p:nvSpPr>
              <p:cNvPr id="52" name="PoljeZBesedilom 51">
                <a:extLst>
                  <a:ext uri="{FF2B5EF4-FFF2-40B4-BE49-F238E27FC236}">
                    <a16:creationId xmlns:a16="http://schemas.microsoft.com/office/drawing/2014/main" id="{CDE134B3-6CAC-E8F1-1E09-9ECE1EBC6F5E}"/>
                  </a:ext>
                </a:extLst>
              </p:cNvPr>
              <p:cNvSpPr txBox="1"/>
              <p:nvPr/>
            </p:nvSpPr>
            <p:spPr>
              <a:xfrm>
                <a:off x="10160926" y="3715846"/>
                <a:ext cx="1542410" cy="568795"/>
              </a:xfrm>
              <a:prstGeom prst="rect">
                <a:avLst/>
              </a:prstGeom>
              <a:noFill/>
            </p:spPr>
            <p:txBody>
              <a:bodyPr wrap="none" rtlCol="0">
                <a:spAutoFit/>
              </a:bodyPr>
              <a:lstStyle/>
              <a:p>
                <a:pPr>
                  <a:lnSpc>
                    <a:spcPct val="120000"/>
                  </a:lnSpc>
                </a:pPr>
                <a:r>
                  <a:rPr lang="sl-SI" sz="900" dirty="0">
                    <a:cs typeface="Arial" pitchFamily="34" charset="0"/>
                  </a:rPr>
                  <a:t>EUROPEAN UNION</a:t>
                </a:r>
              </a:p>
              <a:p>
                <a:pPr>
                  <a:lnSpc>
                    <a:spcPct val="120000"/>
                  </a:lnSpc>
                </a:pPr>
                <a:r>
                  <a:rPr lang="sl-SI" sz="900" dirty="0">
                    <a:cs typeface="Arial" pitchFamily="34" charset="0"/>
                  </a:rPr>
                  <a:t>EUROPEAN SOCIAL FUND</a:t>
                </a:r>
              </a:p>
              <a:p>
                <a:pPr>
                  <a:lnSpc>
                    <a:spcPct val="120000"/>
                  </a:lnSpc>
                </a:pPr>
                <a:r>
                  <a:rPr lang="sl-SI" sz="900" dirty="0"/>
                  <a:t>INVESTING IN YOUR FUTURE </a:t>
                </a:r>
              </a:p>
            </p:txBody>
          </p:sp>
        </p:grpSp>
      </p:grpSp>
      <p:sp>
        <p:nvSpPr>
          <p:cNvPr id="18" name="Prostoročno 17">
            <a:extLst>
              <a:ext uri="{FF2B5EF4-FFF2-40B4-BE49-F238E27FC236}">
                <a16:creationId xmlns:a16="http://schemas.microsoft.com/office/drawing/2014/main" id="{2385174C-1726-E95D-4AAA-92F7F6BFE6CF}"/>
              </a:ext>
            </a:extLst>
          </p:cNvPr>
          <p:cNvSpPr/>
          <p:nvPr/>
        </p:nvSpPr>
        <p:spPr>
          <a:xfrm>
            <a:off x="3459186" y="4896957"/>
            <a:ext cx="1287097" cy="825499"/>
          </a:xfrm>
          <a:custGeom>
            <a:avLst/>
            <a:gdLst>
              <a:gd name="connsiteX0" fmla="*/ 0 w 1363679"/>
              <a:gd name="connsiteY0" fmla="*/ 0 h 1057860"/>
              <a:gd name="connsiteX1" fmla="*/ 1363679 w 1363679"/>
              <a:gd name="connsiteY1" fmla="*/ 0 h 1057860"/>
              <a:gd name="connsiteX2" fmla="*/ 1363679 w 1363679"/>
              <a:gd name="connsiteY2" fmla="*/ 1057860 h 1057860"/>
              <a:gd name="connsiteX3" fmla="*/ 0 w 1363679"/>
              <a:gd name="connsiteY3" fmla="*/ 1057860 h 1057860"/>
              <a:gd name="connsiteX4" fmla="*/ 0 w 1363679"/>
              <a:gd name="connsiteY4" fmla="*/ 0 h 1057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3679" h="1057860">
                <a:moveTo>
                  <a:pt x="0" y="0"/>
                </a:moveTo>
                <a:lnTo>
                  <a:pt x="1363679" y="0"/>
                </a:lnTo>
                <a:lnTo>
                  <a:pt x="1363679" y="1057860"/>
                </a:lnTo>
                <a:lnTo>
                  <a:pt x="0" y="10578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6671" tIns="0" rIns="0" bIns="0" numCol="1" spcCol="1270" anchor="t" anchorCtr="0">
            <a:noAutofit/>
          </a:bodyPr>
          <a:lstStyle/>
          <a:p>
            <a:pPr defTabSz="1066800">
              <a:spcBef>
                <a:spcPct val="0"/>
              </a:spcBef>
            </a:pPr>
            <a:endParaRPr lang="sl-SI" sz="500" b="1" dirty="0"/>
          </a:p>
          <a:p>
            <a:pPr defTabSz="1066800">
              <a:spcBef>
                <a:spcPct val="0"/>
              </a:spcBef>
            </a:pPr>
            <a:r>
              <a:rPr lang="sl-SI" sz="1400" b="1" dirty="0">
                <a:solidFill>
                  <a:srgbClr val="C00000"/>
                </a:solidFill>
              </a:rPr>
              <a:t>Izdelana študija </a:t>
            </a:r>
          </a:p>
          <a:p>
            <a:pPr defTabSz="1066800">
              <a:spcBef>
                <a:spcPct val="0"/>
              </a:spcBef>
            </a:pPr>
            <a:r>
              <a:rPr lang="sl-SI" sz="1400" b="1" dirty="0">
                <a:solidFill>
                  <a:srgbClr val="C00000"/>
                </a:solidFill>
              </a:rPr>
              <a:t>Izvedljivosti </a:t>
            </a:r>
          </a:p>
          <a:p>
            <a:pPr defTabSz="1066800">
              <a:spcBef>
                <a:spcPct val="0"/>
              </a:spcBef>
            </a:pPr>
            <a:endParaRPr lang="sl-SI" sz="1050" b="1" dirty="0">
              <a:solidFill>
                <a:srgbClr val="C00000"/>
              </a:solidFill>
            </a:endParaRPr>
          </a:p>
        </p:txBody>
      </p:sp>
      <p:sp>
        <p:nvSpPr>
          <p:cNvPr id="14" name="PoljeZBesedilom 13">
            <a:extLst>
              <a:ext uri="{FF2B5EF4-FFF2-40B4-BE49-F238E27FC236}">
                <a16:creationId xmlns:a16="http://schemas.microsoft.com/office/drawing/2014/main" id="{BB63E7A5-6FAA-A3DC-9E30-454A9F8E6513}"/>
              </a:ext>
            </a:extLst>
          </p:cNvPr>
          <p:cNvSpPr txBox="1"/>
          <p:nvPr/>
        </p:nvSpPr>
        <p:spPr>
          <a:xfrm>
            <a:off x="1790113" y="4960664"/>
            <a:ext cx="1480439" cy="915635"/>
          </a:xfrm>
          <a:prstGeom prst="rect">
            <a:avLst/>
          </a:prstGeom>
          <a:noFill/>
        </p:spPr>
        <p:txBody>
          <a:bodyPr wrap="square">
            <a:spAutoFit/>
          </a:bodyPr>
          <a:lstStyle/>
          <a:p>
            <a:pPr defTabSz="1066800">
              <a:lnSpc>
                <a:spcPct val="90000"/>
              </a:lnSpc>
              <a:spcBef>
                <a:spcPct val="0"/>
              </a:spcBef>
              <a:spcAft>
                <a:spcPct val="35000"/>
              </a:spcAft>
            </a:pPr>
            <a:r>
              <a:rPr lang="pl-PL" sz="1400" b="1" dirty="0">
                <a:solidFill>
                  <a:srgbClr val="FFC000"/>
                </a:solidFill>
              </a:rPr>
              <a:t>Prvi zahtevek za prevzem digitalnih zapisov</a:t>
            </a:r>
          </a:p>
          <a:p>
            <a:pPr defTabSz="1066800">
              <a:lnSpc>
                <a:spcPct val="90000"/>
              </a:lnSpc>
              <a:spcBef>
                <a:spcPct val="0"/>
              </a:spcBef>
              <a:spcAft>
                <a:spcPct val="35000"/>
              </a:spcAft>
            </a:pPr>
            <a:r>
              <a:rPr lang="pl-PL" sz="1200" b="1" dirty="0">
                <a:solidFill>
                  <a:srgbClr val="FFC000"/>
                </a:solidFill>
              </a:rPr>
              <a:t> </a:t>
            </a:r>
            <a:endParaRPr lang="sl-SI" sz="1200" b="1" dirty="0">
              <a:solidFill>
                <a:schemeClr val="accent4"/>
              </a:solidFill>
            </a:endParaRPr>
          </a:p>
        </p:txBody>
      </p:sp>
      <p:sp>
        <p:nvSpPr>
          <p:cNvPr id="31" name="Pravokotnik 30">
            <a:extLst>
              <a:ext uri="{FF2B5EF4-FFF2-40B4-BE49-F238E27FC236}">
                <a16:creationId xmlns:a16="http://schemas.microsoft.com/office/drawing/2014/main" id="{42E15002-3589-7984-0E4A-0F9EE2ED65E6}"/>
              </a:ext>
            </a:extLst>
          </p:cNvPr>
          <p:cNvSpPr/>
          <p:nvPr/>
        </p:nvSpPr>
        <p:spPr>
          <a:xfrm>
            <a:off x="9879909" y="56195"/>
            <a:ext cx="1970831" cy="8174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grpSp>
        <p:nvGrpSpPr>
          <p:cNvPr id="35" name="Skupina 34">
            <a:extLst>
              <a:ext uri="{FF2B5EF4-FFF2-40B4-BE49-F238E27FC236}">
                <a16:creationId xmlns:a16="http://schemas.microsoft.com/office/drawing/2014/main" id="{CCAB0FCD-AA4F-FC03-7F2B-13FC047E62A2}"/>
              </a:ext>
            </a:extLst>
          </p:cNvPr>
          <p:cNvGrpSpPr/>
          <p:nvPr/>
        </p:nvGrpSpPr>
        <p:grpSpPr>
          <a:xfrm>
            <a:off x="897147" y="3560750"/>
            <a:ext cx="283818" cy="914399"/>
            <a:chOff x="1548868" y="5158597"/>
            <a:chExt cx="283818" cy="914399"/>
          </a:xfrm>
        </p:grpSpPr>
        <p:cxnSp>
          <p:nvCxnSpPr>
            <p:cNvPr id="33" name="Raven povezovalnik 32">
              <a:extLst>
                <a:ext uri="{FF2B5EF4-FFF2-40B4-BE49-F238E27FC236}">
                  <a16:creationId xmlns:a16="http://schemas.microsoft.com/office/drawing/2014/main" id="{E7608722-3008-DCFA-56C5-2D1F017E0F8B}"/>
                </a:ext>
              </a:extLst>
            </p:cNvPr>
            <p:cNvCxnSpPr/>
            <p:nvPr/>
          </p:nvCxnSpPr>
          <p:spPr>
            <a:xfrm>
              <a:off x="1690777" y="5434642"/>
              <a:ext cx="0" cy="638354"/>
            </a:xfrm>
            <a:prstGeom prst="line">
              <a:avLst/>
            </a:prstGeom>
            <a:ln w="19050"/>
          </p:spPr>
          <p:style>
            <a:lnRef idx="2">
              <a:schemeClr val="accent1"/>
            </a:lnRef>
            <a:fillRef idx="0">
              <a:schemeClr val="accent1"/>
            </a:fillRef>
            <a:effectRef idx="1">
              <a:schemeClr val="accent1"/>
            </a:effectRef>
            <a:fontRef idx="minor">
              <a:schemeClr val="tx1"/>
            </a:fontRef>
          </p:style>
        </p:cxnSp>
        <p:sp>
          <p:nvSpPr>
            <p:cNvPr id="34" name="Elipsa 33">
              <a:extLst>
                <a:ext uri="{FF2B5EF4-FFF2-40B4-BE49-F238E27FC236}">
                  <a16:creationId xmlns:a16="http://schemas.microsoft.com/office/drawing/2014/main" id="{256A31A3-0034-0F0D-0039-659F018D738A}"/>
                </a:ext>
              </a:extLst>
            </p:cNvPr>
            <p:cNvSpPr/>
            <p:nvPr/>
          </p:nvSpPr>
          <p:spPr>
            <a:xfrm>
              <a:off x="1548868" y="5158597"/>
              <a:ext cx="283818" cy="276045"/>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dirty="0"/>
            </a:p>
          </p:txBody>
        </p:sp>
      </p:grpSp>
      <p:sp>
        <p:nvSpPr>
          <p:cNvPr id="37" name="PoljeZBesedilom 36">
            <a:extLst>
              <a:ext uri="{FF2B5EF4-FFF2-40B4-BE49-F238E27FC236}">
                <a16:creationId xmlns:a16="http://schemas.microsoft.com/office/drawing/2014/main" id="{A21D45EF-CC64-3FED-C18C-50EB16B085AE}"/>
              </a:ext>
            </a:extLst>
          </p:cNvPr>
          <p:cNvSpPr txBox="1"/>
          <p:nvPr/>
        </p:nvSpPr>
        <p:spPr>
          <a:xfrm>
            <a:off x="200027" y="4948359"/>
            <a:ext cx="1678058" cy="792525"/>
          </a:xfrm>
          <a:prstGeom prst="rect">
            <a:avLst/>
          </a:prstGeom>
          <a:noFill/>
        </p:spPr>
        <p:txBody>
          <a:bodyPr wrap="square">
            <a:spAutoFit/>
          </a:bodyPr>
          <a:lstStyle/>
          <a:p>
            <a:pPr algn="ctr" defTabSz="1066800">
              <a:lnSpc>
                <a:spcPct val="90000"/>
              </a:lnSpc>
              <a:spcBef>
                <a:spcPct val="0"/>
              </a:spcBef>
              <a:spcAft>
                <a:spcPct val="35000"/>
              </a:spcAft>
            </a:pPr>
            <a:r>
              <a:rPr lang="sl-SI" sz="1400" b="1" dirty="0">
                <a:solidFill>
                  <a:srgbClr val="00B050"/>
                </a:solidFill>
              </a:rPr>
              <a:t>Pravne podlage</a:t>
            </a:r>
          </a:p>
          <a:p>
            <a:pPr algn="ctr" defTabSz="1066800">
              <a:spcBef>
                <a:spcPct val="0"/>
              </a:spcBef>
            </a:pPr>
            <a:r>
              <a:rPr lang="sl-SI" sz="1400" b="1" dirty="0">
                <a:solidFill>
                  <a:srgbClr val="00B050"/>
                </a:solidFill>
              </a:rPr>
              <a:t>ZVDAGA, </a:t>
            </a:r>
          </a:p>
          <a:p>
            <a:pPr algn="ctr" defTabSz="1066800">
              <a:spcBef>
                <a:spcPct val="0"/>
              </a:spcBef>
            </a:pPr>
            <a:r>
              <a:rPr lang="sl-SI" sz="1400" b="1" dirty="0">
                <a:solidFill>
                  <a:srgbClr val="00B050"/>
                </a:solidFill>
              </a:rPr>
              <a:t>UVDAG, ETZ</a:t>
            </a:r>
          </a:p>
        </p:txBody>
      </p:sp>
      <p:grpSp>
        <p:nvGrpSpPr>
          <p:cNvPr id="38" name="Skupina 37">
            <a:extLst>
              <a:ext uri="{FF2B5EF4-FFF2-40B4-BE49-F238E27FC236}">
                <a16:creationId xmlns:a16="http://schemas.microsoft.com/office/drawing/2014/main" id="{C968CB4B-859E-D47F-6B34-CF37BD1C1FB4}"/>
              </a:ext>
            </a:extLst>
          </p:cNvPr>
          <p:cNvGrpSpPr/>
          <p:nvPr/>
        </p:nvGrpSpPr>
        <p:grpSpPr>
          <a:xfrm>
            <a:off x="3826135" y="3528837"/>
            <a:ext cx="283818" cy="914399"/>
            <a:chOff x="1548868" y="5158597"/>
            <a:chExt cx="283818" cy="914399"/>
          </a:xfrm>
          <a:solidFill>
            <a:srgbClr val="C00000"/>
          </a:solidFill>
        </p:grpSpPr>
        <p:cxnSp>
          <p:nvCxnSpPr>
            <p:cNvPr id="39" name="Raven povezovalnik 38">
              <a:extLst>
                <a:ext uri="{FF2B5EF4-FFF2-40B4-BE49-F238E27FC236}">
                  <a16:creationId xmlns:a16="http://schemas.microsoft.com/office/drawing/2014/main" id="{605BD8BC-1D1A-7DF5-7DC3-54332AD16AA6}"/>
                </a:ext>
              </a:extLst>
            </p:cNvPr>
            <p:cNvCxnSpPr/>
            <p:nvPr/>
          </p:nvCxnSpPr>
          <p:spPr>
            <a:xfrm>
              <a:off x="1690777" y="5434642"/>
              <a:ext cx="0" cy="638354"/>
            </a:xfrm>
            <a:prstGeom prst="line">
              <a:avLst/>
            </a:prstGeom>
            <a:grpFill/>
            <a:ln w="19050"/>
          </p:spPr>
          <p:style>
            <a:lnRef idx="2">
              <a:schemeClr val="accent1"/>
            </a:lnRef>
            <a:fillRef idx="0">
              <a:schemeClr val="accent1"/>
            </a:fillRef>
            <a:effectRef idx="1">
              <a:schemeClr val="accent1"/>
            </a:effectRef>
            <a:fontRef idx="minor">
              <a:schemeClr val="tx1"/>
            </a:fontRef>
          </p:style>
        </p:cxnSp>
        <p:sp>
          <p:nvSpPr>
            <p:cNvPr id="40" name="Elipsa 39">
              <a:extLst>
                <a:ext uri="{FF2B5EF4-FFF2-40B4-BE49-F238E27FC236}">
                  <a16:creationId xmlns:a16="http://schemas.microsoft.com/office/drawing/2014/main" id="{E5B569FF-39FC-3010-A641-6C02AEB8E259}"/>
                </a:ext>
              </a:extLst>
            </p:cNvPr>
            <p:cNvSpPr/>
            <p:nvPr/>
          </p:nvSpPr>
          <p:spPr>
            <a:xfrm>
              <a:off x="1548868" y="5158597"/>
              <a:ext cx="283818" cy="27604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grpSp>
      <p:grpSp>
        <p:nvGrpSpPr>
          <p:cNvPr id="41" name="Skupina 40">
            <a:extLst>
              <a:ext uri="{FF2B5EF4-FFF2-40B4-BE49-F238E27FC236}">
                <a16:creationId xmlns:a16="http://schemas.microsoft.com/office/drawing/2014/main" id="{229B3784-A976-60C4-1B6F-512D40B5C27D}"/>
              </a:ext>
            </a:extLst>
          </p:cNvPr>
          <p:cNvGrpSpPr/>
          <p:nvPr/>
        </p:nvGrpSpPr>
        <p:grpSpPr>
          <a:xfrm>
            <a:off x="5185570" y="3541142"/>
            <a:ext cx="283818" cy="914399"/>
            <a:chOff x="1548868" y="5158597"/>
            <a:chExt cx="283818" cy="914399"/>
          </a:xfrm>
          <a:solidFill>
            <a:schemeClr val="accent4">
              <a:lumMod val="50000"/>
            </a:schemeClr>
          </a:solidFill>
        </p:grpSpPr>
        <p:cxnSp>
          <p:nvCxnSpPr>
            <p:cNvPr id="42" name="Raven povezovalnik 41">
              <a:extLst>
                <a:ext uri="{FF2B5EF4-FFF2-40B4-BE49-F238E27FC236}">
                  <a16:creationId xmlns:a16="http://schemas.microsoft.com/office/drawing/2014/main" id="{DC480695-D5BC-4E1C-961C-4893EBC6EE76}"/>
                </a:ext>
              </a:extLst>
            </p:cNvPr>
            <p:cNvCxnSpPr/>
            <p:nvPr/>
          </p:nvCxnSpPr>
          <p:spPr>
            <a:xfrm>
              <a:off x="1690777" y="5434642"/>
              <a:ext cx="0" cy="638354"/>
            </a:xfrm>
            <a:prstGeom prst="line">
              <a:avLst/>
            </a:prstGeom>
            <a:grpFill/>
            <a:ln w="19050"/>
          </p:spPr>
          <p:style>
            <a:lnRef idx="2">
              <a:schemeClr val="accent1"/>
            </a:lnRef>
            <a:fillRef idx="0">
              <a:schemeClr val="accent1"/>
            </a:fillRef>
            <a:effectRef idx="1">
              <a:schemeClr val="accent1"/>
            </a:effectRef>
            <a:fontRef idx="minor">
              <a:schemeClr val="tx1"/>
            </a:fontRef>
          </p:style>
        </p:cxnSp>
        <p:sp>
          <p:nvSpPr>
            <p:cNvPr id="43" name="Elipsa 42">
              <a:extLst>
                <a:ext uri="{FF2B5EF4-FFF2-40B4-BE49-F238E27FC236}">
                  <a16:creationId xmlns:a16="http://schemas.microsoft.com/office/drawing/2014/main" id="{B775B42E-68C9-D10F-C184-41A7001FD3D0}"/>
                </a:ext>
              </a:extLst>
            </p:cNvPr>
            <p:cNvSpPr/>
            <p:nvPr/>
          </p:nvSpPr>
          <p:spPr>
            <a:xfrm>
              <a:off x="1548868" y="5158597"/>
              <a:ext cx="283818" cy="27604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grpSp>
      <p:grpSp>
        <p:nvGrpSpPr>
          <p:cNvPr id="44" name="Skupina 43">
            <a:extLst>
              <a:ext uri="{FF2B5EF4-FFF2-40B4-BE49-F238E27FC236}">
                <a16:creationId xmlns:a16="http://schemas.microsoft.com/office/drawing/2014/main" id="{D856C914-6AFB-9BFB-A542-5D736B6C6A58}"/>
              </a:ext>
            </a:extLst>
          </p:cNvPr>
          <p:cNvGrpSpPr/>
          <p:nvPr/>
        </p:nvGrpSpPr>
        <p:grpSpPr>
          <a:xfrm>
            <a:off x="6568314" y="3541142"/>
            <a:ext cx="283818" cy="914399"/>
            <a:chOff x="1548868" y="5158597"/>
            <a:chExt cx="283818" cy="914399"/>
          </a:xfrm>
        </p:grpSpPr>
        <p:cxnSp>
          <p:nvCxnSpPr>
            <p:cNvPr id="45" name="Raven povezovalnik 44">
              <a:extLst>
                <a:ext uri="{FF2B5EF4-FFF2-40B4-BE49-F238E27FC236}">
                  <a16:creationId xmlns:a16="http://schemas.microsoft.com/office/drawing/2014/main" id="{A2538948-4BD1-3DC6-11C5-06847C8F3027}"/>
                </a:ext>
              </a:extLst>
            </p:cNvPr>
            <p:cNvCxnSpPr/>
            <p:nvPr/>
          </p:nvCxnSpPr>
          <p:spPr>
            <a:xfrm>
              <a:off x="1690777" y="5434642"/>
              <a:ext cx="0" cy="638354"/>
            </a:xfrm>
            <a:prstGeom prst="line">
              <a:avLst/>
            </a:prstGeom>
            <a:ln w="19050"/>
          </p:spPr>
          <p:style>
            <a:lnRef idx="2">
              <a:schemeClr val="accent1"/>
            </a:lnRef>
            <a:fillRef idx="0">
              <a:schemeClr val="accent1"/>
            </a:fillRef>
            <a:effectRef idx="1">
              <a:schemeClr val="accent1"/>
            </a:effectRef>
            <a:fontRef idx="minor">
              <a:schemeClr val="tx1"/>
            </a:fontRef>
          </p:style>
        </p:cxnSp>
        <p:sp>
          <p:nvSpPr>
            <p:cNvPr id="46" name="Elipsa 45">
              <a:extLst>
                <a:ext uri="{FF2B5EF4-FFF2-40B4-BE49-F238E27FC236}">
                  <a16:creationId xmlns:a16="http://schemas.microsoft.com/office/drawing/2014/main" id="{E6AF73A0-F60C-BAE4-16D7-342BBBD33AC1}"/>
                </a:ext>
              </a:extLst>
            </p:cNvPr>
            <p:cNvSpPr/>
            <p:nvPr/>
          </p:nvSpPr>
          <p:spPr>
            <a:xfrm>
              <a:off x="1548868" y="5158597"/>
              <a:ext cx="283818" cy="2760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grpSp>
      <p:grpSp>
        <p:nvGrpSpPr>
          <p:cNvPr id="47" name="Skupina 46">
            <a:extLst>
              <a:ext uri="{FF2B5EF4-FFF2-40B4-BE49-F238E27FC236}">
                <a16:creationId xmlns:a16="http://schemas.microsoft.com/office/drawing/2014/main" id="{5B597702-0995-D858-68F2-300944A87974}"/>
              </a:ext>
            </a:extLst>
          </p:cNvPr>
          <p:cNvGrpSpPr/>
          <p:nvPr/>
        </p:nvGrpSpPr>
        <p:grpSpPr>
          <a:xfrm>
            <a:off x="8092967" y="3534377"/>
            <a:ext cx="283818" cy="914399"/>
            <a:chOff x="1548868" y="5158597"/>
            <a:chExt cx="283818" cy="914399"/>
          </a:xfrm>
          <a:solidFill>
            <a:srgbClr val="7900A4"/>
          </a:solidFill>
        </p:grpSpPr>
        <p:cxnSp>
          <p:nvCxnSpPr>
            <p:cNvPr id="48" name="Raven povezovalnik 47">
              <a:extLst>
                <a:ext uri="{FF2B5EF4-FFF2-40B4-BE49-F238E27FC236}">
                  <a16:creationId xmlns:a16="http://schemas.microsoft.com/office/drawing/2014/main" id="{B194148E-909D-59A0-2911-1C7F5E8E0282}"/>
                </a:ext>
              </a:extLst>
            </p:cNvPr>
            <p:cNvCxnSpPr/>
            <p:nvPr/>
          </p:nvCxnSpPr>
          <p:spPr>
            <a:xfrm>
              <a:off x="1690777" y="5434642"/>
              <a:ext cx="0" cy="638354"/>
            </a:xfrm>
            <a:prstGeom prst="line">
              <a:avLst/>
            </a:prstGeom>
            <a:grpFill/>
            <a:ln w="19050"/>
          </p:spPr>
          <p:style>
            <a:lnRef idx="2">
              <a:schemeClr val="accent1"/>
            </a:lnRef>
            <a:fillRef idx="0">
              <a:schemeClr val="accent1"/>
            </a:fillRef>
            <a:effectRef idx="1">
              <a:schemeClr val="accent1"/>
            </a:effectRef>
            <a:fontRef idx="minor">
              <a:schemeClr val="tx1"/>
            </a:fontRef>
          </p:style>
        </p:cxnSp>
        <p:sp>
          <p:nvSpPr>
            <p:cNvPr id="49" name="Elipsa 48">
              <a:extLst>
                <a:ext uri="{FF2B5EF4-FFF2-40B4-BE49-F238E27FC236}">
                  <a16:creationId xmlns:a16="http://schemas.microsoft.com/office/drawing/2014/main" id="{C6AFEAF7-A5D0-9F65-07E5-CF21A817FA62}"/>
                </a:ext>
              </a:extLst>
            </p:cNvPr>
            <p:cNvSpPr/>
            <p:nvPr/>
          </p:nvSpPr>
          <p:spPr>
            <a:xfrm>
              <a:off x="1548868" y="5158597"/>
              <a:ext cx="283818" cy="27604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grpSp>
      <p:grpSp>
        <p:nvGrpSpPr>
          <p:cNvPr id="54" name="Skupina 53">
            <a:extLst>
              <a:ext uri="{FF2B5EF4-FFF2-40B4-BE49-F238E27FC236}">
                <a16:creationId xmlns:a16="http://schemas.microsoft.com/office/drawing/2014/main" id="{7D4A728F-CB67-8B58-7BCA-22EE3BB98BBD}"/>
              </a:ext>
            </a:extLst>
          </p:cNvPr>
          <p:cNvGrpSpPr/>
          <p:nvPr/>
        </p:nvGrpSpPr>
        <p:grpSpPr>
          <a:xfrm>
            <a:off x="9725575" y="3560811"/>
            <a:ext cx="283818" cy="914399"/>
            <a:chOff x="1548868" y="5158597"/>
            <a:chExt cx="283818" cy="914399"/>
          </a:xfrm>
          <a:solidFill>
            <a:srgbClr val="FFC000"/>
          </a:solidFill>
        </p:grpSpPr>
        <p:cxnSp>
          <p:nvCxnSpPr>
            <p:cNvPr id="55" name="Raven povezovalnik 54">
              <a:extLst>
                <a:ext uri="{FF2B5EF4-FFF2-40B4-BE49-F238E27FC236}">
                  <a16:creationId xmlns:a16="http://schemas.microsoft.com/office/drawing/2014/main" id="{180D6B65-5E37-A6AC-19BC-7647D24B9B22}"/>
                </a:ext>
              </a:extLst>
            </p:cNvPr>
            <p:cNvCxnSpPr/>
            <p:nvPr/>
          </p:nvCxnSpPr>
          <p:spPr>
            <a:xfrm>
              <a:off x="1690777" y="5434642"/>
              <a:ext cx="0" cy="638354"/>
            </a:xfrm>
            <a:prstGeom prst="line">
              <a:avLst/>
            </a:prstGeom>
            <a:grpFill/>
            <a:ln w="19050"/>
          </p:spPr>
          <p:style>
            <a:lnRef idx="2">
              <a:schemeClr val="accent1"/>
            </a:lnRef>
            <a:fillRef idx="0">
              <a:schemeClr val="accent1"/>
            </a:fillRef>
            <a:effectRef idx="1">
              <a:schemeClr val="accent1"/>
            </a:effectRef>
            <a:fontRef idx="minor">
              <a:schemeClr val="tx1"/>
            </a:fontRef>
          </p:style>
        </p:cxnSp>
        <p:sp>
          <p:nvSpPr>
            <p:cNvPr id="56" name="Elipsa 55">
              <a:extLst>
                <a:ext uri="{FF2B5EF4-FFF2-40B4-BE49-F238E27FC236}">
                  <a16:creationId xmlns:a16="http://schemas.microsoft.com/office/drawing/2014/main" id="{0E75A977-56D6-5C3C-74D3-7A7FB1C83A4E}"/>
                </a:ext>
              </a:extLst>
            </p:cNvPr>
            <p:cNvSpPr/>
            <p:nvPr/>
          </p:nvSpPr>
          <p:spPr>
            <a:xfrm>
              <a:off x="1548868" y="5158597"/>
              <a:ext cx="283818" cy="27604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grpSp>
      <p:sp>
        <p:nvSpPr>
          <p:cNvPr id="57" name="Prostoročno 21">
            <a:extLst>
              <a:ext uri="{FF2B5EF4-FFF2-40B4-BE49-F238E27FC236}">
                <a16:creationId xmlns:a16="http://schemas.microsoft.com/office/drawing/2014/main" id="{3CA09F65-59A7-C54B-7159-BF572C32F52F}"/>
              </a:ext>
            </a:extLst>
          </p:cNvPr>
          <p:cNvSpPr/>
          <p:nvPr/>
        </p:nvSpPr>
        <p:spPr>
          <a:xfrm>
            <a:off x="5897437" y="4921095"/>
            <a:ext cx="2177088" cy="384105"/>
          </a:xfrm>
          <a:custGeom>
            <a:avLst/>
            <a:gdLst>
              <a:gd name="connsiteX0" fmla="*/ 0 w 2492758"/>
              <a:gd name="connsiteY0" fmla="*/ 0 h 2497971"/>
              <a:gd name="connsiteX1" fmla="*/ 2492758 w 2492758"/>
              <a:gd name="connsiteY1" fmla="*/ 0 h 2497971"/>
              <a:gd name="connsiteX2" fmla="*/ 2492758 w 2492758"/>
              <a:gd name="connsiteY2" fmla="*/ 2497971 h 2497971"/>
              <a:gd name="connsiteX3" fmla="*/ 0 w 2492758"/>
              <a:gd name="connsiteY3" fmla="*/ 2497971 h 2497971"/>
              <a:gd name="connsiteX4" fmla="*/ 0 w 2492758"/>
              <a:gd name="connsiteY4" fmla="*/ 0 h 2497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2758" h="2497971">
                <a:moveTo>
                  <a:pt x="0" y="0"/>
                </a:moveTo>
                <a:lnTo>
                  <a:pt x="2492758" y="0"/>
                </a:lnTo>
                <a:lnTo>
                  <a:pt x="2492758" y="2497971"/>
                </a:lnTo>
                <a:lnTo>
                  <a:pt x="0" y="249797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0880" tIns="0" rIns="0" bIns="0" numCol="1" spcCol="1270" anchor="t" anchorCtr="0">
            <a:noAutofit/>
          </a:bodyPr>
          <a:lstStyle/>
          <a:p>
            <a:pPr defTabSz="1066800">
              <a:lnSpc>
                <a:spcPct val="110000"/>
              </a:lnSpc>
              <a:spcBef>
                <a:spcPct val="0"/>
              </a:spcBef>
            </a:pPr>
            <a:r>
              <a:rPr lang="sl-SI" sz="1400" b="1" dirty="0">
                <a:solidFill>
                  <a:srgbClr val="0070C0"/>
                </a:solidFill>
              </a:rPr>
              <a:t>Prvi projekt</a:t>
            </a:r>
          </a:p>
          <a:p>
            <a:pPr defTabSz="1066800">
              <a:lnSpc>
                <a:spcPct val="110000"/>
              </a:lnSpc>
              <a:spcBef>
                <a:spcPct val="0"/>
              </a:spcBef>
              <a:spcAft>
                <a:spcPts val="600"/>
              </a:spcAft>
            </a:pPr>
            <a:r>
              <a:rPr lang="sl-SI" sz="1400" b="1" dirty="0">
                <a:solidFill>
                  <a:srgbClr val="0070C0"/>
                </a:solidFill>
              </a:rPr>
              <a:t>(Projekt e-ARH.si: OPRR)</a:t>
            </a:r>
          </a:p>
          <a:p>
            <a:pPr defTabSz="1066800">
              <a:lnSpc>
                <a:spcPct val="90000"/>
              </a:lnSpc>
              <a:spcBef>
                <a:spcPct val="0"/>
              </a:spcBef>
              <a:spcAft>
                <a:spcPct val="35000"/>
              </a:spcAft>
            </a:pPr>
            <a:endParaRPr lang="sl-SI" sz="1200" b="1" dirty="0"/>
          </a:p>
        </p:txBody>
      </p:sp>
      <p:grpSp>
        <p:nvGrpSpPr>
          <p:cNvPr id="58" name="Skupina 57">
            <a:extLst>
              <a:ext uri="{FF2B5EF4-FFF2-40B4-BE49-F238E27FC236}">
                <a16:creationId xmlns:a16="http://schemas.microsoft.com/office/drawing/2014/main" id="{3AC8E207-6520-5497-41E5-EB5DCB42C9E3}"/>
              </a:ext>
            </a:extLst>
          </p:cNvPr>
          <p:cNvGrpSpPr/>
          <p:nvPr/>
        </p:nvGrpSpPr>
        <p:grpSpPr>
          <a:xfrm>
            <a:off x="2411600" y="3541142"/>
            <a:ext cx="283818" cy="914399"/>
            <a:chOff x="1548868" y="5158597"/>
            <a:chExt cx="283818" cy="914399"/>
          </a:xfrm>
          <a:solidFill>
            <a:srgbClr val="FFC000"/>
          </a:solidFill>
        </p:grpSpPr>
        <p:cxnSp>
          <p:nvCxnSpPr>
            <p:cNvPr id="59" name="Raven povezovalnik 58">
              <a:extLst>
                <a:ext uri="{FF2B5EF4-FFF2-40B4-BE49-F238E27FC236}">
                  <a16:creationId xmlns:a16="http://schemas.microsoft.com/office/drawing/2014/main" id="{9EA43E62-BC53-458B-B901-7FDB1FAE8979}"/>
                </a:ext>
              </a:extLst>
            </p:cNvPr>
            <p:cNvCxnSpPr/>
            <p:nvPr/>
          </p:nvCxnSpPr>
          <p:spPr>
            <a:xfrm>
              <a:off x="1690777" y="5434642"/>
              <a:ext cx="0" cy="638354"/>
            </a:xfrm>
            <a:prstGeom prst="line">
              <a:avLst/>
            </a:prstGeom>
            <a:grpFill/>
            <a:ln w="19050"/>
          </p:spPr>
          <p:style>
            <a:lnRef idx="2">
              <a:schemeClr val="accent1"/>
            </a:lnRef>
            <a:fillRef idx="0">
              <a:schemeClr val="accent1"/>
            </a:fillRef>
            <a:effectRef idx="1">
              <a:schemeClr val="accent1"/>
            </a:effectRef>
            <a:fontRef idx="minor">
              <a:schemeClr val="tx1"/>
            </a:fontRef>
          </p:style>
        </p:cxnSp>
        <p:sp>
          <p:nvSpPr>
            <p:cNvPr id="60" name="Elipsa 59">
              <a:extLst>
                <a:ext uri="{FF2B5EF4-FFF2-40B4-BE49-F238E27FC236}">
                  <a16:creationId xmlns:a16="http://schemas.microsoft.com/office/drawing/2014/main" id="{FC743EFB-D363-413E-9515-9678B6C29797}"/>
                </a:ext>
              </a:extLst>
            </p:cNvPr>
            <p:cNvSpPr/>
            <p:nvPr/>
          </p:nvSpPr>
          <p:spPr>
            <a:xfrm>
              <a:off x="1548868" y="5158597"/>
              <a:ext cx="283818" cy="27604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grpSp>
      <p:sp>
        <p:nvSpPr>
          <p:cNvPr id="67" name="PoljeZBesedilom 66">
            <a:extLst>
              <a:ext uri="{FF2B5EF4-FFF2-40B4-BE49-F238E27FC236}">
                <a16:creationId xmlns:a16="http://schemas.microsoft.com/office/drawing/2014/main" id="{506D147E-DBE1-D961-A7EA-187C46E0A4B6}"/>
              </a:ext>
            </a:extLst>
          </p:cNvPr>
          <p:cNvSpPr txBox="1"/>
          <p:nvPr/>
        </p:nvSpPr>
        <p:spPr>
          <a:xfrm>
            <a:off x="897147" y="1702709"/>
            <a:ext cx="6098874" cy="369332"/>
          </a:xfrm>
          <a:prstGeom prst="rect">
            <a:avLst/>
          </a:prstGeom>
          <a:noFill/>
        </p:spPr>
        <p:txBody>
          <a:bodyPr wrap="square">
            <a:spAutoFit/>
          </a:bodyPr>
          <a:lstStyle/>
          <a:p>
            <a:r>
              <a:rPr lang="sl-SI" dirty="0"/>
              <a:t>Koraki vzpostavitve nacionalnega e-arhiva (2006–2021)</a:t>
            </a:r>
          </a:p>
        </p:txBody>
      </p:sp>
      <p:pic>
        <p:nvPicPr>
          <p:cNvPr id="5" name="Slika 4">
            <a:extLst>
              <a:ext uri="{FF2B5EF4-FFF2-40B4-BE49-F238E27FC236}">
                <a16:creationId xmlns:a16="http://schemas.microsoft.com/office/drawing/2014/main" id="{BEE0CFDA-A1AF-64B6-270F-CA52C7956FDC}"/>
              </a:ext>
            </a:extLst>
          </p:cNvPr>
          <p:cNvPicPr>
            <a:picLocks noChangeAspect="1"/>
          </p:cNvPicPr>
          <p:nvPr/>
        </p:nvPicPr>
        <p:blipFill>
          <a:blip r:embed="rId5"/>
          <a:srcRect l="11601" t="50000" r="12587"/>
          <a:stretch/>
        </p:blipFill>
        <p:spPr>
          <a:xfrm>
            <a:off x="209209" y="2637840"/>
            <a:ext cx="1876766" cy="543670"/>
          </a:xfrm>
          <a:prstGeom prst="rect">
            <a:avLst/>
          </a:prstGeom>
        </p:spPr>
      </p:pic>
      <p:sp>
        <p:nvSpPr>
          <p:cNvPr id="6" name="Puščica: gor 5">
            <a:extLst>
              <a:ext uri="{FF2B5EF4-FFF2-40B4-BE49-F238E27FC236}">
                <a16:creationId xmlns:a16="http://schemas.microsoft.com/office/drawing/2014/main" id="{62A0AAA3-4A38-BFBE-F3AA-D8C61A643CF7}"/>
              </a:ext>
            </a:extLst>
          </p:cNvPr>
          <p:cNvSpPr/>
          <p:nvPr/>
        </p:nvSpPr>
        <p:spPr>
          <a:xfrm flipH="1">
            <a:off x="442912" y="3212533"/>
            <a:ext cx="152799" cy="1230703"/>
          </a:xfrm>
          <a:prstGeom prst="upArrow">
            <a:avLst/>
          </a:prstGeom>
          <a:solidFill>
            <a:srgbClr val="00CC99"/>
          </a:solidFill>
          <a:ln>
            <a:solidFill>
              <a:srgbClr val="00CC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13" name="PoljeZBesedilom 12">
            <a:extLst>
              <a:ext uri="{FF2B5EF4-FFF2-40B4-BE49-F238E27FC236}">
                <a16:creationId xmlns:a16="http://schemas.microsoft.com/office/drawing/2014/main" id="{637D4445-93D3-7173-9F98-15EF23E2991A}"/>
              </a:ext>
            </a:extLst>
          </p:cNvPr>
          <p:cNvSpPr txBox="1"/>
          <p:nvPr/>
        </p:nvSpPr>
        <p:spPr>
          <a:xfrm>
            <a:off x="690412" y="4485930"/>
            <a:ext cx="10951586" cy="369332"/>
          </a:xfrm>
          <a:prstGeom prst="rect">
            <a:avLst/>
          </a:prstGeom>
          <a:noFill/>
          <a:ln>
            <a:solidFill>
              <a:schemeClr val="accent1">
                <a:lumMod val="40000"/>
                <a:lumOff val="60000"/>
              </a:schemeClr>
            </a:solidFill>
          </a:ln>
        </p:spPr>
        <p:txBody>
          <a:bodyPr wrap="square">
            <a:spAutoFit/>
          </a:bodyPr>
          <a:lstStyle/>
          <a:p>
            <a:r>
              <a:rPr lang="sl-SI" sz="1800" b="1" dirty="0">
                <a:solidFill>
                  <a:srgbClr val="00B050"/>
                </a:solidFill>
              </a:rPr>
              <a:t>2006                </a:t>
            </a:r>
            <a:r>
              <a:rPr lang="sl-SI" b="1" dirty="0">
                <a:solidFill>
                  <a:schemeClr val="accent4"/>
                </a:solidFill>
              </a:rPr>
              <a:t>2007/2008            </a:t>
            </a:r>
            <a:r>
              <a:rPr lang="sl-SI" b="1" dirty="0">
                <a:solidFill>
                  <a:srgbClr val="C00000"/>
                </a:solidFill>
              </a:rPr>
              <a:t>2009                 </a:t>
            </a:r>
            <a:r>
              <a:rPr lang="sl-SI" b="1" dirty="0">
                <a:solidFill>
                  <a:schemeClr val="accent4">
                    <a:lumMod val="50000"/>
                  </a:schemeClr>
                </a:solidFill>
              </a:rPr>
              <a:t>2010             </a:t>
            </a:r>
            <a:r>
              <a:rPr lang="sl-SI" b="1" dirty="0">
                <a:solidFill>
                  <a:srgbClr val="0070C0"/>
                </a:solidFill>
              </a:rPr>
              <a:t>2013-2015               </a:t>
            </a:r>
            <a:r>
              <a:rPr lang="sl-SI" b="1" dirty="0">
                <a:solidFill>
                  <a:srgbClr val="7030A0"/>
                </a:solidFill>
              </a:rPr>
              <a:t>2016              </a:t>
            </a:r>
            <a:r>
              <a:rPr lang="en-IN" b="1" dirty="0">
                <a:solidFill>
                  <a:schemeClr val="accent4"/>
                </a:solidFill>
                <a:cs typeface="Arial" panose="020B0604020202020204" pitchFamily="34" charset="0"/>
              </a:rPr>
              <a:t>201</a:t>
            </a:r>
            <a:r>
              <a:rPr lang="sl-SI" b="1" dirty="0">
                <a:solidFill>
                  <a:schemeClr val="accent4"/>
                </a:solidFill>
                <a:cs typeface="Arial" panose="020B0604020202020204" pitchFamily="34" charset="0"/>
              </a:rPr>
              <a:t>6 – 2021                                                                                                                                                                                                                                         </a:t>
            </a:r>
            <a:endParaRPr lang="sl-SI" dirty="0"/>
          </a:p>
        </p:txBody>
      </p:sp>
      <p:sp>
        <p:nvSpPr>
          <p:cNvPr id="16" name="Označba mesta noge 15">
            <a:extLst>
              <a:ext uri="{FF2B5EF4-FFF2-40B4-BE49-F238E27FC236}">
                <a16:creationId xmlns:a16="http://schemas.microsoft.com/office/drawing/2014/main" id="{5F6E4826-3553-E043-00FF-AB7BD8046C0E}"/>
              </a:ext>
            </a:extLst>
          </p:cNvPr>
          <p:cNvSpPr>
            <a:spLocks noGrp="1"/>
          </p:cNvSpPr>
          <p:nvPr>
            <p:ph type="ftr" sz="quarter" idx="11"/>
          </p:nvPr>
        </p:nvSpPr>
        <p:spPr/>
        <p:txBody>
          <a:bodyPr/>
          <a:lstStyle/>
          <a:p>
            <a:endParaRPr lang="sl-SI" dirty="0"/>
          </a:p>
        </p:txBody>
      </p:sp>
      <p:sp>
        <p:nvSpPr>
          <p:cNvPr id="17" name="Označba mesta številke diapozitiva 16">
            <a:extLst>
              <a:ext uri="{FF2B5EF4-FFF2-40B4-BE49-F238E27FC236}">
                <a16:creationId xmlns:a16="http://schemas.microsoft.com/office/drawing/2014/main" id="{29E2C3D7-178F-38B4-4F6A-D9E638BBE242}"/>
              </a:ext>
            </a:extLst>
          </p:cNvPr>
          <p:cNvSpPr>
            <a:spLocks noGrp="1"/>
          </p:cNvSpPr>
          <p:nvPr>
            <p:ph type="sldNum" sz="quarter" idx="12"/>
          </p:nvPr>
        </p:nvSpPr>
        <p:spPr/>
        <p:txBody>
          <a:bodyPr/>
          <a:lstStyle/>
          <a:p>
            <a:endParaRPr lang="sl-SI" dirty="0"/>
          </a:p>
        </p:txBody>
      </p:sp>
    </p:spTree>
    <p:extLst>
      <p:ext uri="{BB962C8B-B14F-4D97-AF65-F5344CB8AC3E}">
        <p14:creationId xmlns:p14="http://schemas.microsoft.com/office/powerpoint/2010/main" val="883491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7CF8E612-959C-EDDC-7334-6CACDFE2FCFE}"/>
              </a:ext>
            </a:extLst>
          </p:cNvPr>
          <p:cNvPicPr>
            <a:picLocks noChangeAspect="1" noChangeArrowheads="1"/>
          </p:cNvPicPr>
          <p:nvPr/>
        </p:nvPicPr>
        <p:blipFill>
          <a:blip r:embed="rId3" cstate="print">
            <a:duotone>
              <a:schemeClr val="accent5">
                <a:shade val="45000"/>
                <a:satMod val="135000"/>
              </a:schemeClr>
              <a:prstClr val="white"/>
            </a:duotone>
            <a:alphaModFix amt="35000"/>
          </a:blip>
          <a:srcRect l="2283" t="19095" r="5446" b="2453"/>
          <a:stretch>
            <a:fillRect/>
          </a:stretch>
        </p:blipFill>
        <p:spPr bwMode="auto">
          <a:xfrm>
            <a:off x="4829869" y="1665131"/>
            <a:ext cx="7136544" cy="4405834"/>
          </a:xfrm>
          <a:prstGeom prst="rect">
            <a:avLst/>
          </a:prstGeom>
          <a:solidFill>
            <a:schemeClr val="bg1"/>
          </a:solidFill>
          <a:ln w="9525">
            <a:noFill/>
            <a:miter lim="800000"/>
            <a:headEnd/>
            <a:tailEnd/>
          </a:ln>
          <a:effectLst>
            <a:outerShdw dist="50800" sx="1000" sy="1000" algn="ctr" rotWithShape="0">
              <a:srgbClr val="000000"/>
            </a:outerShdw>
          </a:effectLst>
        </p:spPr>
      </p:pic>
      <p:grpSp>
        <p:nvGrpSpPr>
          <p:cNvPr id="4" name="Skupina 3"/>
          <p:cNvGrpSpPr/>
          <p:nvPr/>
        </p:nvGrpSpPr>
        <p:grpSpPr>
          <a:xfrm>
            <a:off x="4613137" y="1979110"/>
            <a:ext cx="7455823" cy="4152678"/>
            <a:chOff x="1324587" y="932563"/>
            <a:chExt cx="8451545" cy="4896565"/>
          </a:xfrm>
        </p:grpSpPr>
        <p:sp>
          <p:nvSpPr>
            <p:cNvPr id="15" name="Title 1"/>
            <p:cNvSpPr txBox="1">
              <a:spLocks/>
            </p:cNvSpPr>
            <p:nvPr/>
          </p:nvSpPr>
          <p:spPr>
            <a:xfrm>
              <a:off x="2965838" y="2829098"/>
              <a:ext cx="6810294" cy="1093827"/>
            </a:xfrm>
            <a:prstGeom prst="rect">
              <a:avLst/>
            </a:prstGeom>
          </p:spPr>
          <p:txBody>
            <a:bodyPr vert="horz" anchor="ctr"/>
            <a:lstStyle/>
            <a:p>
              <a:pPr defTabSz="457200">
                <a:spcBef>
                  <a:spcPct val="0"/>
                </a:spcBef>
                <a:defRPr/>
              </a:pPr>
              <a:endParaRPr lang="en-US" sz="1400" dirty="0">
                <a:solidFill>
                  <a:prstClr val="black"/>
                </a:solidFill>
              </a:endParaRPr>
            </a:p>
          </p:txBody>
        </p:sp>
        <p:sp>
          <p:nvSpPr>
            <p:cNvPr id="16" name="Title 1"/>
            <p:cNvSpPr txBox="1">
              <a:spLocks/>
            </p:cNvSpPr>
            <p:nvPr/>
          </p:nvSpPr>
          <p:spPr>
            <a:xfrm>
              <a:off x="2965838" y="2829098"/>
              <a:ext cx="6810294" cy="1093827"/>
            </a:xfrm>
            <a:prstGeom prst="rect">
              <a:avLst/>
            </a:prstGeom>
          </p:spPr>
          <p:txBody>
            <a:bodyPr vert="horz" anchor="ctr"/>
            <a:lstStyle/>
            <a:p>
              <a:pPr defTabSz="457200">
                <a:spcBef>
                  <a:spcPct val="0"/>
                </a:spcBef>
                <a:defRPr/>
              </a:pPr>
              <a:endParaRPr lang="en-US" sz="1400" dirty="0">
                <a:solidFill>
                  <a:prstClr val="black"/>
                </a:solidFill>
              </a:endParaRPr>
            </a:p>
          </p:txBody>
        </p:sp>
        <p:sp>
          <p:nvSpPr>
            <p:cNvPr id="18" name="Text Box 23"/>
            <p:cNvSpPr txBox="1">
              <a:spLocks noChangeArrowheads="1"/>
            </p:cNvSpPr>
            <p:nvPr/>
          </p:nvSpPr>
          <p:spPr bwMode="auto">
            <a:xfrm>
              <a:off x="4700759" y="4151648"/>
              <a:ext cx="2061489" cy="508074"/>
            </a:xfrm>
            <a:prstGeom prst="rect">
              <a:avLst/>
            </a:prstGeom>
            <a:noFill/>
            <a:ln w="9525">
              <a:noFill/>
              <a:miter lim="800000"/>
              <a:headEnd/>
              <a:tailEnd/>
            </a:ln>
            <a:effectLst/>
            <a:scene3d>
              <a:camera prst="orthographicFront"/>
              <a:lightRig rig="threePt" dir="t"/>
            </a:scene3d>
            <a:sp3d>
              <a:bevelT/>
            </a:sp3d>
          </p:spPr>
          <p:txBody>
            <a:bodyPr wrap="square" anchor="ctr">
              <a:spAutoFit/>
            </a:bodyPr>
            <a:lstStyle/>
            <a:p>
              <a:pPr algn="ctr"/>
              <a:r>
                <a:rPr kumimoji="1" lang="sl-SI" sz="1100" b="1" dirty="0">
                  <a:solidFill>
                    <a:schemeClr val="accent1">
                      <a:lumMod val="75000"/>
                    </a:schemeClr>
                  </a:solidFill>
                </a:rPr>
                <a:t>Arhiv </a:t>
              </a:r>
            </a:p>
            <a:p>
              <a:pPr algn="ctr"/>
              <a:r>
                <a:rPr kumimoji="1" lang="sl-SI" sz="1100" b="1" dirty="0">
                  <a:solidFill>
                    <a:schemeClr val="accent1">
                      <a:lumMod val="75000"/>
                    </a:schemeClr>
                  </a:solidFill>
                </a:rPr>
                <a:t>Republike Slovenije</a:t>
              </a:r>
            </a:p>
          </p:txBody>
        </p:sp>
        <p:sp>
          <p:nvSpPr>
            <p:cNvPr id="19" name="Text Box 18"/>
            <p:cNvSpPr txBox="1">
              <a:spLocks noChangeArrowheads="1"/>
            </p:cNvSpPr>
            <p:nvPr/>
          </p:nvSpPr>
          <p:spPr bwMode="auto">
            <a:xfrm>
              <a:off x="5885403" y="3187286"/>
              <a:ext cx="1372262" cy="508074"/>
            </a:xfrm>
            <a:prstGeom prst="rect">
              <a:avLst/>
            </a:prstGeom>
            <a:noFill/>
            <a:ln w="9525">
              <a:noFill/>
              <a:miter lim="800000"/>
              <a:headEnd/>
              <a:tailEnd/>
            </a:ln>
            <a:effectLst/>
          </p:spPr>
          <p:txBody>
            <a:bodyPr wrap="none" anchor="ctr">
              <a:spAutoFit/>
            </a:bodyPr>
            <a:lstStyle/>
            <a:p>
              <a:pPr algn="ctr"/>
              <a:r>
                <a:rPr lang="sl-SI" sz="1100" b="1" dirty="0">
                  <a:solidFill>
                    <a:schemeClr val="accent1">
                      <a:lumMod val="75000"/>
                    </a:schemeClr>
                  </a:solidFill>
                </a:rPr>
                <a:t>Zgodovinski arhiv</a:t>
              </a:r>
            </a:p>
            <a:p>
              <a:pPr algn="ctr"/>
              <a:r>
                <a:rPr lang="sl-SI" sz="1100" b="1" dirty="0">
                  <a:solidFill>
                    <a:schemeClr val="accent1">
                      <a:lumMod val="75000"/>
                    </a:schemeClr>
                  </a:solidFill>
                </a:rPr>
                <a:t>Celje</a:t>
              </a:r>
              <a:endParaRPr kumimoji="1" lang="sl-SI" sz="1100" b="1" dirty="0">
                <a:solidFill>
                  <a:schemeClr val="accent1">
                    <a:lumMod val="75000"/>
                  </a:schemeClr>
                </a:solidFill>
              </a:endParaRPr>
            </a:p>
          </p:txBody>
        </p:sp>
        <p:sp>
          <p:nvSpPr>
            <p:cNvPr id="20" name="Pravokotnik 19"/>
            <p:cNvSpPr/>
            <p:nvPr/>
          </p:nvSpPr>
          <p:spPr>
            <a:xfrm>
              <a:off x="7314031" y="1711485"/>
              <a:ext cx="1789964" cy="508074"/>
            </a:xfrm>
            <a:prstGeom prst="rect">
              <a:avLst/>
            </a:prstGeom>
            <a:noFill/>
            <a:ln>
              <a:noFill/>
            </a:ln>
          </p:spPr>
          <p:txBody>
            <a:bodyPr wrap="square">
              <a:spAutoFit/>
            </a:bodyPr>
            <a:lstStyle/>
            <a:p>
              <a:pPr algn="ctr"/>
              <a:r>
                <a:rPr lang="sl-SI" sz="1100" b="1" dirty="0">
                  <a:solidFill>
                    <a:schemeClr val="accent1">
                      <a:lumMod val="75000"/>
                    </a:schemeClr>
                  </a:solidFill>
                  <a:ea typeface="Calibri" panose="020F0502020204030204" pitchFamily="34" charset="0"/>
                </a:rPr>
                <a:t>Pokrajinski</a:t>
              </a:r>
              <a:r>
                <a:rPr lang="sl-SI" sz="1100" b="1" dirty="0">
                  <a:solidFill>
                    <a:prstClr val="black"/>
                  </a:solidFill>
                  <a:ea typeface="Calibri" panose="020F0502020204030204" pitchFamily="34" charset="0"/>
                </a:rPr>
                <a:t> </a:t>
              </a:r>
              <a:r>
                <a:rPr lang="sl-SI" sz="1100" b="1" dirty="0">
                  <a:solidFill>
                    <a:schemeClr val="accent1">
                      <a:lumMod val="75000"/>
                    </a:schemeClr>
                  </a:solidFill>
                  <a:ea typeface="Calibri" panose="020F0502020204030204" pitchFamily="34" charset="0"/>
                </a:rPr>
                <a:t>arhiv</a:t>
              </a:r>
            </a:p>
            <a:p>
              <a:pPr algn="ctr"/>
              <a:r>
                <a:rPr lang="sl-SI" sz="1100" b="1" dirty="0">
                  <a:solidFill>
                    <a:schemeClr val="accent1">
                      <a:lumMod val="75000"/>
                    </a:schemeClr>
                  </a:solidFill>
                  <a:ea typeface="Calibri" panose="020F0502020204030204" pitchFamily="34" charset="0"/>
                </a:rPr>
                <a:t>Maribor</a:t>
              </a:r>
              <a:endParaRPr lang="sl-SI" sz="1100" b="1" dirty="0">
                <a:solidFill>
                  <a:schemeClr val="accent1">
                    <a:lumMod val="75000"/>
                  </a:schemeClr>
                </a:solidFill>
              </a:endParaRPr>
            </a:p>
          </p:txBody>
        </p:sp>
        <p:sp>
          <p:nvSpPr>
            <p:cNvPr id="21" name="Pravokotnik 20"/>
            <p:cNvSpPr/>
            <p:nvPr/>
          </p:nvSpPr>
          <p:spPr>
            <a:xfrm>
              <a:off x="7947890" y="2851549"/>
              <a:ext cx="1408603" cy="508074"/>
            </a:xfrm>
            <a:prstGeom prst="rect">
              <a:avLst/>
            </a:prstGeom>
            <a:noFill/>
            <a:ln>
              <a:noFill/>
            </a:ln>
            <a:effectLst>
              <a:outerShdw blurRad="50800" dist="50800" dir="5400000" algn="ctr" rotWithShape="0">
                <a:srgbClr val="000000">
                  <a:alpha val="15000"/>
                </a:srgbClr>
              </a:outerShdw>
            </a:effectLst>
          </p:spPr>
          <p:txBody>
            <a:bodyPr wrap="none">
              <a:spAutoFit/>
            </a:bodyPr>
            <a:lstStyle/>
            <a:p>
              <a:pPr algn="ctr"/>
              <a:r>
                <a:rPr lang="sl-SI" sz="1100" b="1" dirty="0">
                  <a:solidFill>
                    <a:schemeClr val="accent1">
                      <a:lumMod val="75000"/>
                    </a:schemeClr>
                  </a:solidFill>
                </a:rPr>
                <a:t>Zgodovinski arhiv </a:t>
              </a:r>
            </a:p>
            <a:p>
              <a:pPr algn="ctr"/>
              <a:r>
                <a:rPr lang="sl-SI" sz="1100" b="1" dirty="0">
                  <a:solidFill>
                    <a:schemeClr val="accent1">
                      <a:lumMod val="75000"/>
                    </a:schemeClr>
                  </a:solidFill>
                </a:rPr>
                <a:t>na Ptuju</a:t>
              </a:r>
            </a:p>
          </p:txBody>
        </p:sp>
        <p:sp>
          <p:nvSpPr>
            <p:cNvPr id="22" name="Text Box 19"/>
            <p:cNvSpPr txBox="1">
              <a:spLocks noChangeArrowheads="1"/>
            </p:cNvSpPr>
            <p:nvPr/>
          </p:nvSpPr>
          <p:spPr bwMode="auto">
            <a:xfrm>
              <a:off x="3765483" y="3516526"/>
              <a:ext cx="1372262" cy="508074"/>
            </a:xfrm>
            <a:prstGeom prst="rect">
              <a:avLst/>
            </a:prstGeom>
            <a:noFill/>
            <a:ln w="9525">
              <a:noFill/>
              <a:miter lim="800000"/>
              <a:headEnd/>
              <a:tailEnd/>
            </a:ln>
            <a:effectLst/>
          </p:spPr>
          <p:txBody>
            <a:bodyPr wrap="none" anchor="ctr">
              <a:spAutoFit/>
            </a:bodyPr>
            <a:lstStyle/>
            <a:p>
              <a:pPr algn="ctr"/>
              <a:r>
                <a:rPr lang="sl-SI" sz="1100" b="1" dirty="0">
                  <a:solidFill>
                    <a:schemeClr val="accent1">
                      <a:lumMod val="75000"/>
                    </a:schemeClr>
                  </a:solidFill>
                </a:rPr>
                <a:t>Zgodovinski arhiv</a:t>
              </a:r>
            </a:p>
            <a:p>
              <a:pPr algn="ctr"/>
              <a:r>
                <a:rPr lang="sl-SI" sz="1100" b="1" dirty="0">
                  <a:solidFill>
                    <a:schemeClr val="accent1">
                      <a:lumMod val="75000"/>
                    </a:schemeClr>
                  </a:solidFill>
                </a:rPr>
                <a:t>Ljubljana</a:t>
              </a:r>
              <a:endParaRPr kumimoji="1" lang="sl-SI" sz="1100" b="1" dirty="0">
                <a:solidFill>
                  <a:schemeClr val="accent1">
                    <a:lumMod val="75000"/>
                  </a:schemeClr>
                </a:solidFill>
              </a:endParaRPr>
            </a:p>
          </p:txBody>
        </p:sp>
        <p:pic>
          <p:nvPicPr>
            <p:cNvPr id="23" name="Slika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44864" y="2809183"/>
              <a:ext cx="1113248" cy="758111"/>
            </a:xfrm>
            <a:prstGeom prst="ellipse">
              <a:avLst/>
            </a:prstGeom>
            <a:ln w="3175"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Slika 23"/>
            <p:cNvPicPr>
              <a:picLocks noChangeAspect="1"/>
            </p:cNvPicPr>
            <p:nvPr/>
          </p:nvPicPr>
          <p:blipFill>
            <a:blip r:embed="rId5"/>
            <a:stretch>
              <a:fillRect/>
            </a:stretch>
          </p:blipFill>
          <p:spPr>
            <a:xfrm>
              <a:off x="5058111" y="3561778"/>
              <a:ext cx="1346787" cy="65488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5" name="Slika 24"/>
            <p:cNvPicPr>
              <a:picLocks noChangeAspect="1"/>
            </p:cNvPicPr>
            <p:nvPr/>
          </p:nvPicPr>
          <p:blipFill>
            <a:blip r:embed="rId6"/>
            <a:stretch>
              <a:fillRect/>
            </a:stretch>
          </p:blipFill>
          <p:spPr>
            <a:xfrm>
              <a:off x="1678211" y="3221455"/>
              <a:ext cx="1209233" cy="82704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6" name="Slika 25"/>
            <p:cNvPicPr>
              <a:picLocks noChangeAspect="1"/>
            </p:cNvPicPr>
            <p:nvPr/>
          </p:nvPicPr>
          <p:blipFill>
            <a:blip r:embed="rId7"/>
            <a:stretch>
              <a:fillRect/>
            </a:stretch>
          </p:blipFill>
          <p:spPr>
            <a:xfrm>
              <a:off x="1937554" y="4541536"/>
              <a:ext cx="1108401" cy="84765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7" name="Pravokotnik 26"/>
            <p:cNvSpPr/>
            <p:nvPr/>
          </p:nvSpPr>
          <p:spPr>
            <a:xfrm>
              <a:off x="1439775" y="4000973"/>
              <a:ext cx="1308663" cy="508074"/>
            </a:xfrm>
            <a:prstGeom prst="rect">
              <a:avLst/>
            </a:prstGeom>
            <a:noFill/>
            <a:ln>
              <a:noFill/>
            </a:ln>
          </p:spPr>
          <p:txBody>
            <a:bodyPr wrap="none">
              <a:spAutoFit/>
            </a:bodyPr>
            <a:lstStyle/>
            <a:p>
              <a:pPr algn="ctr"/>
              <a:r>
                <a:rPr lang="sl-SI" sz="1100" b="1" dirty="0">
                  <a:solidFill>
                    <a:schemeClr val="accent1">
                      <a:lumMod val="75000"/>
                    </a:schemeClr>
                  </a:solidFill>
                  <a:ea typeface="Calibri" panose="020F0502020204030204" pitchFamily="34" charset="0"/>
                </a:rPr>
                <a:t>Pokrajinski arhiv</a:t>
              </a:r>
            </a:p>
            <a:p>
              <a:pPr algn="ctr"/>
              <a:r>
                <a:rPr lang="sl-SI" sz="1100" b="1" dirty="0">
                  <a:solidFill>
                    <a:schemeClr val="accent1">
                      <a:lumMod val="75000"/>
                    </a:schemeClr>
                  </a:solidFill>
                  <a:ea typeface="Calibri" panose="020F0502020204030204" pitchFamily="34" charset="0"/>
                </a:rPr>
                <a:t>Nova Gorica</a:t>
              </a:r>
              <a:endParaRPr lang="sl-SI" sz="1100" b="1" dirty="0">
                <a:solidFill>
                  <a:schemeClr val="accent1">
                    <a:lumMod val="75000"/>
                  </a:schemeClr>
                </a:solidFill>
              </a:endParaRPr>
            </a:p>
          </p:txBody>
        </p:sp>
        <p:pic>
          <p:nvPicPr>
            <p:cNvPr id="28" name="Slika 27"/>
            <p:cNvPicPr>
              <a:picLocks noChangeAspect="1"/>
            </p:cNvPicPr>
            <p:nvPr/>
          </p:nvPicPr>
          <p:blipFill>
            <a:blip r:embed="rId8"/>
            <a:stretch>
              <a:fillRect/>
            </a:stretch>
          </p:blipFill>
          <p:spPr>
            <a:xfrm>
              <a:off x="5981811" y="2525296"/>
              <a:ext cx="1186705" cy="71621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Slika 28"/>
            <p:cNvPicPr>
              <a:picLocks noChangeAspect="1"/>
            </p:cNvPicPr>
            <p:nvPr/>
          </p:nvPicPr>
          <p:blipFill>
            <a:blip r:embed="rId9"/>
            <a:stretch>
              <a:fillRect/>
            </a:stretch>
          </p:blipFill>
          <p:spPr>
            <a:xfrm>
              <a:off x="7633873" y="932563"/>
              <a:ext cx="1104404" cy="83904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Slika 29"/>
            <p:cNvPicPr>
              <a:picLocks noChangeAspect="1"/>
            </p:cNvPicPr>
            <p:nvPr/>
          </p:nvPicPr>
          <p:blipFill>
            <a:blip r:embed="rId10"/>
            <a:stretch>
              <a:fillRect/>
            </a:stretch>
          </p:blipFill>
          <p:spPr>
            <a:xfrm>
              <a:off x="8069521" y="2180482"/>
              <a:ext cx="1085752" cy="74027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 name="Pravokotnik 30"/>
            <p:cNvSpPr/>
            <p:nvPr/>
          </p:nvSpPr>
          <p:spPr>
            <a:xfrm>
              <a:off x="1324587" y="5321054"/>
              <a:ext cx="1308664" cy="508074"/>
            </a:xfrm>
            <a:prstGeom prst="rect">
              <a:avLst/>
            </a:prstGeom>
            <a:noFill/>
            <a:ln>
              <a:noFill/>
            </a:ln>
          </p:spPr>
          <p:txBody>
            <a:bodyPr wrap="none">
              <a:spAutoFit/>
            </a:bodyPr>
            <a:lstStyle/>
            <a:p>
              <a:pPr algn="ctr"/>
              <a:r>
                <a:rPr lang="sl-SI" sz="1100" b="1" dirty="0">
                  <a:solidFill>
                    <a:schemeClr val="accent1">
                      <a:lumMod val="75000"/>
                    </a:schemeClr>
                  </a:solidFill>
                  <a:ea typeface="Calibri" panose="020F0502020204030204" pitchFamily="34" charset="0"/>
                </a:rPr>
                <a:t>Pokrajinski arhiv</a:t>
              </a:r>
            </a:p>
            <a:p>
              <a:pPr algn="ctr"/>
              <a:r>
                <a:rPr lang="sl-SI" sz="1100" b="1" dirty="0">
                  <a:solidFill>
                    <a:schemeClr val="accent1">
                      <a:lumMod val="75000"/>
                    </a:schemeClr>
                  </a:solidFill>
                  <a:ea typeface="Calibri" panose="020F0502020204030204" pitchFamily="34" charset="0"/>
                </a:rPr>
                <a:t>Koper</a:t>
              </a:r>
              <a:endParaRPr lang="sl-SI" sz="1100" b="1" dirty="0">
                <a:solidFill>
                  <a:schemeClr val="accent1">
                    <a:lumMod val="75000"/>
                  </a:schemeClr>
                </a:solidFill>
              </a:endParaRPr>
            </a:p>
          </p:txBody>
        </p:sp>
      </p:grpSp>
      <p:sp>
        <p:nvSpPr>
          <p:cNvPr id="58" name="Line 44"/>
          <p:cNvSpPr>
            <a:spLocks noChangeShapeType="1"/>
          </p:cNvSpPr>
          <p:nvPr/>
        </p:nvSpPr>
        <p:spPr bwMode="auto">
          <a:xfrm flipV="1">
            <a:off x="8459106" y="1694948"/>
            <a:ext cx="707663" cy="2522224"/>
          </a:xfrm>
          <a:prstGeom prst="line">
            <a:avLst/>
          </a:prstGeom>
          <a:noFill/>
          <a:ln w="9525" cap="sq">
            <a:solidFill>
              <a:srgbClr val="0070C0"/>
            </a:solidFill>
            <a:round/>
            <a:headEnd type="none" w="sm" len="sm"/>
            <a:tailEnd type="triangle" w="sm" len="sm"/>
          </a:ln>
          <a:effectLst/>
        </p:spPr>
        <p:txBody>
          <a:bodyPr wrap="none"/>
          <a:lstStyle/>
          <a:p>
            <a:endParaRPr lang="en-US" sz="1050">
              <a:solidFill>
                <a:prstClr val="black"/>
              </a:solidFill>
              <a:latin typeface="Calibri"/>
            </a:endParaRPr>
          </a:p>
        </p:txBody>
      </p:sp>
      <p:sp>
        <p:nvSpPr>
          <p:cNvPr id="67" name="Line 47"/>
          <p:cNvSpPr>
            <a:spLocks noChangeShapeType="1"/>
          </p:cNvSpPr>
          <p:nvPr/>
        </p:nvSpPr>
        <p:spPr bwMode="auto">
          <a:xfrm flipH="1" flipV="1">
            <a:off x="9376156" y="1728042"/>
            <a:ext cx="1208503" cy="1541010"/>
          </a:xfrm>
          <a:prstGeom prst="line">
            <a:avLst/>
          </a:prstGeom>
          <a:noFill/>
          <a:ln w="9525" cap="sq">
            <a:solidFill>
              <a:srgbClr val="0070C0"/>
            </a:solidFill>
            <a:round/>
            <a:headEnd type="none" w="sm" len="sm"/>
            <a:tailEnd type="triangle" w="sm" len="sm"/>
          </a:ln>
          <a:effectLst/>
        </p:spPr>
        <p:txBody>
          <a:bodyPr wrap="none"/>
          <a:lstStyle/>
          <a:p>
            <a:endParaRPr lang="en-US" sz="1050">
              <a:solidFill>
                <a:prstClr val="black"/>
              </a:solidFill>
              <a:latin typeface="Calibri"/>
            </a:endParaRPr>
          </a:p>
        </p:txBody>
      </p:sp>
      <p:sp>
        <p:nvSpPr>
          <p:cNvPr id="72" name="Line 47"/>
          <p:cNvSpPr>
            <a:spLocks noChangeShapeType="1"/>
          </p:cNvSpPr>
          <p:nvPr/>
        </p:nvSpPr>
        <p:spPr bwMode="auto">
          <a:xfrm flipH="1" flipV="1">
            <a:off x="9518598" y="1650127"/>
            <a:ext cx="726545" cy="537948"/>
          </a:xfrm>
          <a:prstGeom prst="line">
            <a:avLst/>
          </a:prstGeom>
          <a:noFill/>
          <a:ln w="9525" cap="sq">
            <a:solidFill>
              <a:srgbClr val="0070C0"/>
            </a:solidFill>
            <a:round/>
            <a:headEnd type="none" w="sm" len="sm"/>
            <a:tailEnd type="triangle" w="sm" len="sm"/>
          </a:ln>
          <a:effectLst/>
        </p:spPr>
        <p:txBody>
          <a:bodyPr wrap="none"/>
          <a:lstStyle/>
          <a:p>
            <a:endParaRPr lang="en-US" sz="1050">
              <a:solidFill>
                <a:prstClr val="black"/>
              </a:solidFill>
              <a:latin typeface="Calibri"/>
            </a:endParaRPr>
          </a:p>
        </p:txBody>
      </p:sp>
      <p:sp>
        <p:nvSpPr>
          <p:cNvPr id="75" name="Line 47"/>
          <p:cNvSpPr>
            <a:spLocks noChangeShapeType="1"/>
          </p:cNvSpPr>
          <p:nvPr/>
        </p:nvSpPr>
        <p:spPr bwMode="auto">
          <a:xfrm flipV="1">
            <a:off x="9281885" y="1711837"/>
            <a:ext cx="26768" cy="1618038"/>
          </a:xfrm>
          <a:prstGeom prst="line">
            <a:avLst/>
          </a:prstGeom>
          <a:noFill/>
          <a:ln w="9525" cap="sq">
            <a:solidFill>
              <a:srgbClr val="0070C0"/>
            </a:solidFill>
            <a:round/>
            <a:headEnd type="none" w="sm" len="sm"/>
            <a:tailEnd type="triangle" w="sm" len="sm"/>
          </a:ln>
          <a:effectLst/>
        </p:spPr>
        <p:txBody>
          <a:bodyPr wrap="none"/>
          <a:lstStyle/>
          <a:p>
            <a:endParaRPr lang="en-US" sz="1050">
              <a:solidFill>
                <a:prstClr val="black"/>
              </a:solidFill>
              <a:latin typeface="Calibri"/>
            </a:endParaRPr>
          </a:p>
        </p:txBody>
      </p:sp>
      <p:sp>
        <p:nvSpPr>
          <p:cNvPr id="103" name="Line 47"/>
          <p:cNvSpPr>
            <a:spLocks noChangeShapeType="1"/>
          </p:cNvSpPr>
          <p:nvPr/>
        </p:nvSpPr>
        <p:spPr bwMode="auto">
          <a:xfrm flipV="1">
            <a:off x="7737571" y="1650127"/>
            <a:ext cx="1239928" cy="2016967"/>
          </a:xfrm>
          <a:prstGeom prst="line">
            <a:avLst/>
          </a:prstGeom>
          <a:noFill/>
          <a:ln w="9525" cap="sq">
            <a:solidFill>
              <a:srgbClr val="0070C0"/>
            </a:solidFill>
            <a:round/>
            <a:headEnd type="none" w="sm" len="sm"/>
            <a:tailEnd type="triangle" w="sm" len="sm"/>
          </a:ln>
          <a:effectLst/>
        </p:spPr>
        <p:txBody>
          <a:bodyPr wrap="none"/>
          <a:lstStyle/>
          <a:p>
            <a:endParaRPr lang="en-US" sz="1050">
              <a:solidFill>
                <a:prstClr val="black"/>
              </a:solidFill>
              <a:latin typeface="Calibri"/>
            </a:endParaRPr>
          </a:p>
        </p:txBody>
      </p:sp>
      <p:sp>
        <p:nvSpPr>
          <p:cNvPr id="106" name="Line 47"/>
          <p:cNvSpPr>
            <a:spLocks noChangeShapeType="1"/>
          </p:cNvSpPr>
          <p:nvPr/>
        </p:nvSpPr>
        <p:spPr bwMode="auto">
          <a:xfrm flipV="1">
            <a:off x="5805182" y="1293276"/>
            <a:ext cx="2957273" cy="2736896"/>
          </a:xfrm>
          <a:prstGeom prst="line">
            <a:avLst/>
          </a:prstGeom>
          <a:noFill/>
          <a:ln w="9525" cap="sq">
            <a:solidFill>
              <a:srgbClr val="0070C0"/>
            </a:solidFill>
            <a:round/>
            <a:headEnd type="none" w="sm" len="sm"/>
            <a:tailEnd type="triangle" w="sm" len="sm"/>
          </a:ln>
          <a:effectLst/>
        </p:spPr>
        <p:txBody>
          <a:bodyPr wrap="none"/>
          <a:lstStyle/>
          <a:p>
            <a:endParaRPr lang="en-US" sz="1050">
              <a:solidFill>
                <a:prstClr val="black"/>
              </a:solidFill>
              <a:latin typeface="Calibri"/>
            </a:endParaRPr>
          </a:p>
        </p:txBody>
      </p:sp>
      <p:sp>
        <p:nvSpPr>
          <p:cNvPr id="107" name="Line 47"/>
          <p:cNvSpPr>
            <a:spLocks noChangeShapeType="1"/>
          </p:cNvSpPr>
          <p:nvPr/>
        </p:nvSpPr>
        <p:spPr bwMode="auto">
          <a:xfrm flipV="1">
            <a:off x="5911498" y="1509300"/>
            <a:ext cx="2959685" cy="3654934"/>
          </a:xfrm>
          <a:prstGeom prst="line">
            <a:avLst/>
          </a:prstGeom>
          <a:noFill/>
          <a:ln w="9525" cap="sq">
            <a:solidFill>
              <a:srgbClr val="0070C0"/>
            </a:solidFill>
            <a:round/>
            <a:headEnd type="none" w="sm" len="sm"/>
            <a:tailEnd type="triangle" w="sm" len="sm"/>
          </a:ln>
          <a:effectLst/>
        </p:spPr>
        <p:txBody>
          <a:bodyPr wrap="none"/>
          <a:lstStyle/>
          <a:p>
            <a:endParaRPr lang="en-US" sz="1050">
              <a:solidFill>
                <a:prstClr val="black"/>
              </a:solidFill>
              <a:latin typeface="Calibri"/>
            </a:endParaRPr>
          </a:p>
        </p:txBody>
      </p:sp>
      <p:pic>
        <p:nvPicPr>
          <p:cNvPr id="14" name="Picture 7" descr="arhiv_Slo.png"/>
          <p:cNvPicPr>
            <a:picLocks noChangeAspect="1"/>
          </p:cNvPicPr>
          <p:nvPr/>
        </p:nvPicPr>
        <p:blipFill>
          <a:blip r:embed="rId11" cstate="print"/>
          <a:stretch>
            <a:fillRect/>
          </a:stretch>
        </p:blipFill>
        <p:spPr>
          <a:xfrm>
            <a:off x="8674062" y="782621"/>
            <a:ext cx="2740846" cy="912327"/>
          </a:xfrm>
          <a:prstGeom prst="rect">
            <a:avLst/>
          </a:prstGeom>
        </p:spPr>
      </p:pic>
      <p:sp>
        <p:nvSpPr>
          <p:cNvPr id="2" name="Pravokotnik 1">
            <a:extLst>
              <a:ext uri="{FF2B5EF4-FFF2-40B4-BE49-F238E27FC236}">
                <a16:creationId xmlns:a16="http://schemas.microsoft.com/office/drawing/2014/main" id="{BE89B4BE-523F-A5AB-B0A1-043E2F11A96A}"/>
              </a:ext>
            </a:extLst>
          </p:cNvPr>
          <p:cNvSpPr/>
          <p:nvPr/>
        </p:nvSpPr>
        <p:spPr>
          <a:xfrm>
            <a:off x="9701055" y="1720"/>
            <a:ext cx="1970831" cy="8174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6" name="Naslov 5">
            <a:extLst>
              <a:ext uri="{FF2B5EF4-FFF2-40B4-BE49-F238E27FC236}">
                <a16:creationId xmlns:a16="http://schemas.microsoft.com/office/drawing/2014/main" id="{2FFED7DF-BD2A-2C19-932F-E790E9E4147A}"/>
              </a:ext>
            </a:extLst>
          </p:cNvPr>
          <p:cNvSpPr>
            <a:spLocks noGrp="1"/>
          </p:cNvSpPr>
          <p:nvPr>
            <p:ph type="title"/>
          </p:nvPr>
        </p:nvSpPr>
        <p:spPr>
          <a:xfrm>
            <a:off x="894968" y="1165065"/>
            <a:ext cx="6120680" cy="1000132"/>
          </a:xfrm>
        </p:spPr>
        <p:txBody>
          <a:bodyPr/>
          <a:lstStyle/>
          <a:p>
            <a:pPr algn="l"/>
            <a:r>
              <a:rPr lang="sl-SI" sz="2400" dirty="0">
                <a:latin typeface="+mn-lt"/>
              </a:rPr>
              <a:t>SLOVENSKI ELEKTRONSKI ARHIV</a:t>
            </a:r>
            <a:br>
              <a:rPr lang="sl-SI" sz="2400" dirty="0">
                <a:latin typeface="+mn-lt"/>
              </a:rPr>
            </a:br>
            <a:br>
              <a:rPr lang="sl-SI" sz="2400" dirty="0">
                <a:latin typeface="+mn-lt"/>
              </a:rPr>
            </a:br>
            <a:r>
              <a:rPr lang="pl-PL" sz="2000" dirty="0"/>
              <a:t>Enotni portal za iskanje, dostop in uporabo arhivskega gradiva vseh javnih arhivov v Sloveniji.</a:t>
            </a:r>
            <a:br>
              <a:rPr lang="sl-SI" sz="2000" dirty="0"/>
            </a:br>
            <a:br>
              <a:rPr lang="sl-SI" dirty="0"/>
            </a:br>
            <a:endParaRPr lang="sl-SI" dirty="0"/>
          </a:p>
        </p:txBody>
      </p:sp>
      <p:sp>
        <p:nvSpPr>
          <p:cNvPr id="13" name="PoljeZBesedilom 12"/>
          <p:cNvSpPr txBox="1"/>
          <p:nvPr/>
        </p:nvSpPr>
        <p:spPr>
          <a:xfrm>
            <a:off x="7389377" y="323971"/>
            <a:ext cx="3276859" cy="369332"/>
          </a:xfrm>
          <a:prstGeom prst="rect">
            <a:avLst/>
          </a:prstGeom>
          <a:noFill/>
        </p:spPr>
        <p:txBody>
          <a:bodyPr wrap="none" rtlCol="0">
            <a:spAutoFit/>
          </a:bodyPr>
          <a:lstStyle/>
          <a:p>
            <a:r>
              <a:rPr lang="sl-SI" altLang="sl-SI" b="1" dirty="0">
                <a:solidFill>
                  <a:schemeClr val="accent1">
                    <a:lumMod val="75000"/>
                  </a:schemeClr>
                </a:solidFill>
              </a:rPr>
              <a:t>PRETEKLOST NA DOSEGU KLIKA</a:t>
            </a:r>
            <a:r>
              <a:rPr lang="sl-SI" b="1" dirty="0">
                <a:solidFill>
                  <a:schemeClr val="accent1">
                    <a:lumMod val="75000"/>
                  </a:schemeClr>
                </a:solidFill>
              </a:rPr>
              <a:t>!</a:t>
            </a:r>
          </a:p>
        </p:txBody>
      </p:sp>
      <p:sp>
        <p:nvSpPr>
          <p:cNvPr id="9" name="PoljeZBesedilom 8">
            <a:extLst>
              <a:ext uri="{FF2B5EF4-FFF2-40B4-BE49-F238E27FC236}">
                <a16:creationId xmlns:a16="http://schemas.microsoft.com/office/drawing/2014/main" id="{7DAA2A2F-0EA2-977A-9212-5F1AC2B51B00}"/>
              </a:ext>
            </a:extLst>
          </p:cNvPr>
          <p:cNvSpPr txBox="1"/>
          <p:nvPr/>
        </p:nvSpPr>
        <p:spPr>
          <a:xfrm>
            <a:off x="871958" y="2784641"/>
            <a:ext cx="3780398" cy="369332"/>
          </a:xfrm>
          <a:prstGeom prst="rect">
            <a:avLst/>
          </a:prstGeom>
          <a:noFill/>
        </p:spPr>
        <p:txBody>
          <a:bodyPr wrap="square">
            <a:spAutoFit/>
          </a:bodyPr>
          <a:lstStyle/>
          <a:p>
            <a:r>
              <a:rPr lang="sl-SI" dirty="0">
                <a:solidFill>
                  <a:schemeClr val="accent1">
                    <a:lumMod val="75000"/>
                  </a:schemeClr>
                </a:solidFill>
              </a:rPr>
              <a:t>Vsi slovenski arhivi. En portal. En klik.</a:t>
            </a:r>
          </a:p>
        </p:txBody>
      </p:sp>
    </p:spTree>
    <p:extLst>
      <p:ext uri="{BB962C8B-B14F-4D97-AF65-F5344CB8AC3E}">
        <p14:creationId xmlns:p14="http://schemas.microsoft.com/office/powerpoint/2010/main" val="270812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9"/>
                                          </p:stCondLst>
                                        </p:cTn>
                                        <p:tgtEl>
                                          <p:spTgt spid="14"/>
                                        </p:tgtEl>
                                        <p:attrNameLst>
                                          <p:attrName>style.visibility</p:attrName>
                                        </p:attrNameLst>
                                      </p:cBhvr>
                                      <p:to>
                                        <p:strVal val="visible"/>
                                      </p:to>
                                    </p:set>
                                  </p:childTnLst>
                                </p:cTn>
                              </p:par>
                            </p:childTnLst>
                          </p:cTn>
                        </p:par>
                        <p:par>
                          <p:cTn id="7" fill="hold">
                            <p:stCondLst>
                              <p:cond delay="10"/>
                            </p:stCondLst>
                            <p:childTnLst>
                              <p:par>
                                <p:cTn id="8" presetID="22" presetClass="entr" presetSubtype="4" fill="hold" grpId="0" nodeType="afterEffect">
                                  <p:stCondLst>
                                    <p:cond delay="500"/>
                                  </p:stCondLst>
                                  <p:childTnLst>
                                    <p:set>
                                      <p:cBhvr>
                                        <p:cTn id="9" dur="1" fill="hold">
                                          <p:stCondLst>
                                            <p:cond delay="0"/>
                                          </p:stCondLst>
                                        </p:cTn>
                                        <p:tgtEl>
                                          <p:spTgt spid="106"/>
                                        </p:tgtEl>
                                        <p:attrNameLst>
                                          <p:attrName>style.visibility</p:attrName>
                                        </p:attrNameLst>
                                      </p:cBhvr>
                                      <p:to>
                                        <p:strVal val="visible"/>
                                      </p:to>
                                    </p:set>
                                    <p:animEffect transition="in" filter="wipe(down)">
                                      <p:cBhvr>
                                        <p:cTn id="10" dur="10"/>
                                        <p:tgtEl>
                                          <p:spTgt spid="106"/>
                                        </p:tgtEl>
                                      </p:cBhvr>
                                    </p:animEffect>
                                  </p:childTnLst>
                                </p:cTn>
                              </p:par>
                            </p:childTnLst>
                          </p:cTn>
                        </p:par>
                        <p:par>
                          <p:cTn id="11" fill="hold">
                            <p:stCondLst>
                              <p:cond delay="520"/>
                            </p:stCondLst>
                            <p:childTnLst>
                              <p:par>
                                <p:cTn id="12" presetID="22" presetClass="entr" presetSubtype="4" fill="hold" grpId="0" nodeType="afterEffect">
                                  <p:stCondLst>
                                    <p:cond delay="500"/>
                                  </p:stCondLst>
                                  <p:childTnLst>
                                    <p:set>
                                      <p:cBhvr>
                                        <p:cTn id="13" dur="1" fill="hold">
                                          <p:stCondLst>
                                            <p:cond delay="0"/>
                                          </p:stCondLst>
                                        </p:cTn>
                                        <p:tgtEl>
                                          <p:spTgt spid="107"/>
                                        </p:tgtEl>
                                        <p:attrNameLst>
                                          <p:attrName>style.visibility</p:attrName>
                                        </p:attrNameLst>
                                      </p:cBhvr>
                                      <p:to>
                                        <p:strVal val="visible"/>
                                      </p:to>
                                    </p:set>
                                    <p:animEffect transition="in" filter="wipe(down)">
                                      <p:cBhvr>
                                        <p:cTn id="14" dur="10"/>
                                        <p:tgtEl>
                                          <p:spTgt spid="107"/>
                                        </p:tgtEl>
                                      </p:cBhvr>
                                    </p:animEffect>
                                  </p:childTnLst>
                                </p:cTn>
                              </p:par>
                            </p:childTnLst>
                          </p:cTn>
                        </p:par>
                        <p:par>
                          <p:cTn id="15" fill="hold">
                            <p:stCondLst>
                              <p:cond delay="1030"/>
                            </p:stCondLst>
                            <p:childTnLst>
                              <p:par>
                                <p:cTn id="16" presetID="22" presetClass="entr" presetSubtype="4" fill="hold" grpId="0" nodeType="afterEffect">
                                  <p:stCondLst>
                                    <p:cond delay="500"/>
                                  </p:stCondLst>
                                  <p:childTnLst>
                                    <p:set>
                                      <p:cBhvr>
                                        <p:cTn id="17" dur="1" fill="hold">
                                          <p:stCondLst>
                                            <p:cond delay="0"/>
                                          </p:stCondLst>
                                        </p:cTn>
                                        <p:tgtEl>
                                          <p:spTgt spid="103"/>
                                        </p:tgtEl>
                                        <p:attrNameLst>
                                          <p:attrName>style.visibility</p:attrName>
                                        </p:attrNameLst>
                                      </p:cBhvr>
                                      <p:to>
                                        <p:strVal val="visible"/>
                                      </p:to>
                                    </p:set>
                                    <p:animEffect transition="in" filter="wipe(down)">
                                      <p:cBhvr>
                                        <p:cTn id="18" dur="10"/>
                                        <p:tgtEl>
                                          <p:spTgt spid="103"/>
                                        </p:tgtEl>
                                      </p:cBhvr>
                                    </p:animEffect>
                                  </p:childTnLst>
                                </p:cTn>
                              </p:par>
                            </p:childTnLst>
                          </p:cTn>
                        </p:par>
                        <p:par>
                          <p:cTn id="19" fill="hold">
                            <p:stCondLst>
                              <p:cond delay="1540"/>
                            </p:stCondLst>
                            <p:childTnLst>
                              <p:par>
                                <p:cTn id="20" presetID="22" presetClass="entr" presetSubtype="4" fill="hold" grpId="0" nodeType="afterEffect">
                                  <p:stCondLst>
                                    <p:cond delay="500"/>
                                  </p:stCondLst>
                                  <p:childTnLst>
                                    <p:set>
                                      <p:cBhvr>
                                        <p:cTn id="21" dur="1" fill="hold">
                                          <p:stCondLst>
                                            <p:cond delay="0"/>
                                          </p:stCondLst>
                                        </p:cTn>
                                        <p:tgtEl>
                                          <p:spTgt spid="58"/>
                                        </p:tgtEl>
                                        <p:attrNameLst>
                                          <p:attrName>style.visibility</p:attrName>
                                        </p:attrNameLst>
                                      </p:cBhvr>
                                      <p:to>
                                        <p:strVal val="visible"/>
                                      </p:to>
                                    </p:set>
                                    <p:animEffect transition="in" filter="wipe(down)">
                                      <p:cBhvr>
                                        <p:cTn id="22" dur="10"/>
                                        <p:tgtEl>
                                          <p:spTgt spid="58"/>
                                        </p:tgtEl>
                                      </p:cBhvr>
                                    </p:animEffect>
                                  </p:childTnLst>
                                </p:cTn>
                              </p:par>
                            </p:childTnLst>
                          </p:cTn>
                        </p:par>
                        <p:par>
                          <p:cTn id="23" fill="hold">
                            <p:stCondLst>
                              <p:cond delay="2050"/>
                            </p:stCondLst>
                            <p:childTnLst>
                              <p:par>
                                <p:cTn id="24" presetID="22" presetClass="entr" presetSubtype="4" fill="hold" grpId="0" nodeType="afterEffect">
                                  <p:stCondLst>
                                    <p:cond delay="500"/>
                                  </p:stCondLst>
                                  <p:childTnLst>
                                    <p:set>
                                      <p:cBhvr>
                                        <p:cTn id="25" dur="1" fill="hold">
                                          <p:stCondLst>
                                            <p:cond delay="0"/>
                                          </p:stCondLst>
                                        </p:cTn>
                                        <p:tgtEl>
                                          <p:spTgt spid="75"/>
                                        </p:tgtEl>
                                        <p:attrNameLst>
                                          <p:attrName>style.visibility</p:attrName>
                                        </p:attrNameLst>
                                      </p:cBhvr>
                                      <p:to>
                                        <p:strVal val="visible"/>
                                      </p:to>
                                    </p:set>
                                    <p:animEffect transition="in" filter="wipe(down)">
                                      <p:cBhvr>
                                        <p:cTn id="26" dur="10"/>
                                        <p:tgtEl>
                                          <p:spTgt spid="75"/>
                                        </p:tgtEl>
                                      </p:cBhvr>
                                    </p:animEffect>
                                  </p:childTnLst>
                                </p:cTn>
                              </p:par>
                            </p:childTnLst>
                          </p:cTn>
                        </p:par>
                        <p:par>
                          <p:cTn id="27" fill="hold">
                            <p:stCondLst>
                              <p:cond delay="2560"/>
                            </p:stCondLst>
                            <p:childTnLst>
                              <p:par>
                                <p:cTn id="28" presetID="22" presetClass="entr" presetSubtype="4" fill="hold" grpId="0" nodeType="afterEffect">
                                  <p:stCondLst>
                                    <p:cond delay="500"/>
                                  </p:stCondLst>
                                  <p:childTnLst>
                                    <p:set>
                                      <p:cBhvr>
                                        <p:cTn id="29" dur="1" fill="hold">
                                          <p:stCondLst>
                                            <p:cond delay="0"/>
                                          </p:stCondLst>
                                        </p:cTn>
                                        <p:tgtEl>
                                          <p:spTgt spid="67"/>
                                        </p:tgtEl>
                                        <p:attrNameLst>
                                          <p:attrName>style.visibility</p:attrName>
                                        </p:attrNameLst>
                                      </p:cBhvr>
                                      <p:to>
                                        <p:strVal val="visible"/>
                                      </p:to>
                                    </p:set>
                                    <p:animEffect transition="in" filter="wipe(down)">
                                      <p:cBhvr>
                                        <p:cTn id="30" dur="10"/>
                                        <p:tgtEl>
                                          <p:spTgt spid="67"/>
                                        </p:tgtEl>
                                      </p:cBhvr>
                                    </p:animEffect>
                                  </p:childTnLst>
                                </p:cTn>
                              </p:par>
                            </p:childTnLst>
                          </p:cTn>
                        </p:par>
                        <p:par>
                          <p:cTn id="31" fill="hold">
                            <p:stCondLst>
                              <p:cond delay="3070"/>
                            </p:stCondLst>
                            <p:childTnLst>
                              <p:par>
                                <p:cTn id="32" presetID="22" presetClass="entr" presetSubtype="4" fill="hold" grpId="0" nodeType="afterEffect">
                                  <p:stCondLst>
                                    <p:cond delay="500"/>
                                  </p:stCondLst>
                                  <p:childTnLst>
                                    <p:set>
                                      <p:cBhvr>
                                        <p:cTn id="33" dur="1" fill="hold">
                                          <p:stCondLst>
                                            <p:cond delay="0"/>
                                          </p:stCondLst>
                                        </p:cTn>
                                        <p:tgtEl>
                                          <p:spTgt spid="72"/>
                                        </p:tgtEl>
                                        <p:attrNameLst>
                                          <p:attrName>style.visibility</p:attrName>
                                        </p:attrNameLst>
                                      </p:cBhvr>
                                      <p:to>
                                        <p:strVal val="visible"/>
                                      </p:to>
                                    </p:set>
                                    <p:animEffect transition="in" filter="wipe(down)">
                                      <p:cBhvr>
                                        <p:cTn id="34" dur="1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7" grpId="0" animBg="1"/>
      <p:bldP spid="72" grpId="0" animBg="1"/>
      <p:bldP spid="75" grpId="0" animBg="1"/>
      <p:bldP spid="103" grpId="0" animBg="1"/>
      <p:bldP spid="106" grpId="0" animBg="1"/>
      <p:bldP spid="10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Pravokotnik 50"/>
          <p:cNvSpPr/>
          <p:nvPr/>
        </p:nvSpPr>
        <p:spPr>
          <a:xfrm>
            <a:off x="825335" y="1101500"/>
            <a:ext cx="10191007" cy="461665"/>
          </a:xfrm>
          <a:prstGeom prst="rect">
            <a:avLst/>
          </a:prstGeom>
        </p:spPr>
        <p:txBody>
          <a:bodyPr wrap="square">
            <a:spAutoFit/>
          </a:bodyPr>
          <a:lstStyle/>
          <a:p>
            <a:pPr defTabSz="685800">
              <a:defRPr/>
            </a:pPr>
            <a:r>
              <a:rPr lang="sl-SI" sz="2400" b="1" dirty="0">
                <a:solidFill>
                  <a:schemeClr val="accent1">
                    <a:lumMod val="75000"/>
                  </a:schemeClr>
                </a:solidFill>
                <a:ea typeface="+mj-ea"/>
                <a:cs typeface="+mj-cs"/>
              </a:rPr>
              <a:t>e-ARH.si temelji na mednarodnem standardu ISO 14721 (OAIS model)</a:t>
            </a:r>
          </a:p>
        </p:txBody>
      </p:sp>
      <p:pic>
        <p:nvPicPr>
          <p:cNvPr id="76" name="Slika 75"/>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1038187" y="2033332"/>
            <a:ext cx="7777537" cy="3770239"/>
          </a:xfrm>
          <a:prstGeom prst="rect">
            <a:avLst/>
          </a:prstGeom>
          <a:ln w="38100" cap="sq">
            <a:solidFill>
              <a:schemeClr val="bg1">
                <a:lumMod val="50000"/>
              </a:schemeClr>
            </a:solidFill>
            <a:prstDash val="solid"/>
            <a:miter lim="800000"/>
          </a:ln>
          <a:effectLst>
            <a:outerShdw blurRad="50800" dist="38100" dir="2700000" algn="tl" rotWithShape="0">
              <a:srgbClr val="000000">
                <a:alpha val="43000"/>
              </a:srgbClr>
            </a:outerShdw>
          </a:effectLst>
        </p:spPr>
      </p:pic>
      <p:pic>
        <p:nvPicPr>
          <p:cNvPr id="75" name="Slika 74"/>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2548401" y="4147663"/>
            <a:ext cx="1612616" cy="1376327"/>
          </a:xfrm>
          <a:prstGeom prst="rect">
            <a:avLst/>
          </a:prstGeom>
        </p:spPr>
      </p:pic>
      <p:pic>
        <p:nvPicPr>
          <p:cNvPr id="64" name="Slika 63"/>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658443" y="3358382"/>
            <a:ext cx="1555094" cy="1329581"/>
          </a:xfrm>
          <a:prstGeom prst="rect">
            <a:avLst/>
          </a:prstGeom>
        </p:spPr>
      </p:pic>
      <p:pic>
        <p:nvPicPr>
          <p:cNvPr id="55" name="Slika 54"/>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772890" y="4372363"/>
            <a:ext cx="1669541" cy="1427432"/>
          </a:xfrm>
          <a:prstGeom prst="rect">
            <a:avLst/>
          </a:prstGeom>
        </p:spPr>
      </p:pic>
      <p:pic>
        <p:nvPicPr>
          <p:cNvPr id="57" name="Slika 56"/>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897760" y="5570502"/>
            <a:ext cx="1669541" cy="1427432"/>
          </a:xfrm>
          <a:prstGeom prst="rect">
            <a:avLst/>
          </a:prstGeom>
        </p:spPr>
      </p:pic>
      <p:sp>
        <p:nvSpPr>
          <p:cNvPr id="3" name="Pravokotnik 2">
            <a:extLst>
              <a:ext uri="{FF2B5EF4-FFF2-40B4-BE49-F238E27FC236}">
                <a16:creationId xmlns:a16="http://schemas.microsoft.com/office/drawing/2014/main" id="{F4EB63FA-EFF3-8C14-0FA3-D3EA55CECFA2}"/>
              </a:ext>
            </a:extLst>
          </p:cNvPr>
          <p:cNvSpPr/>
          <p:nvPr/>
        </p:nvSpPr>
        <p:spPr>
          <a:xfrm>
            <a:off x="8944598" y="5570502"/>
            <a:ext cx="2669608" cy="723275"/>
          </a:xfrm>
          <a:prstGeom prst="rect">
            <a:avLst/>
          </a:prstGeom>
          <a:solidFill>
            <a:schemeClr val="bg1"/>
          </a:solidFill>
        </p:spPr>
        <p:txBody>
          <a:bodyPr wrap="square">
            <a:spAutoFit/>
          </a:bodyPr>
          <a:lstStyle/>
          <a:p>
            <a:pPr>
              <a:spcAft>
                <a:spcPts val="300"/>
              </a:spcAft>
            </a:pPr>
            <a:r>
              <a:rPr lang="en-GB" sz="1200" i="1" dirty="0">
                <a:latin typeface="Calibri" panose="020F0502020204030204" pitchFamily="34" charset="0"/>
                <a:cs typeface="Calibri" panose="020F0502020204030204" pitchFamily="34" charset="0"/>
              </a:rPr>
              <a:t>SIP – S</a:t>
            </a:r>
            <a:r>
              <a:rPr lang="sl-SI" sz="1200" i="1" dirty="0">
                <a:latin typeface="Calibri" panose="020F0502020204030204" pitchFamily="34" charset="0"/>
                <a:cs typeface="Calibri" panose="020F0502020204030204" pitchFamily="34" charset="0"/>
              </a:rPr>
              <a:t>prejemni</a:t>
            </a:r>
            <a:r>
              <a:rPr lang="en-GB" sz="1200" i="1" dirty="0">
                <a:latin typeface="Calibri" panose="020F0502020204030204" pitchFamily="34" charset="0"/>
                <a:cs typeface="Calibri" panose="020F0502020204030204" pitchFamily="34" charset="0"/>
              </a:rPr>
              <a:t> Informa</a:t>
            </a:r>
            <a:r>
              <a:rPr lang="sl-SI" sz="1200" i="1" dirty="0" err="1">
                <a:latin typeface="Calibri" panose="020F0502020204030204" pitchFamily="34" charset="0"/>
                <a:cs typeface="Calibri" panose="020F0502020204030204" pitchFamily="34" charset="0"/>
              </a:rPr>
              <a:t>cijski</a:t>
            </a:r>
            <a:r>
              <a:rPr lang="sl-SI" sz="1200" i="1" dirty="0">
                <a:latin typeface="Calibri" panose="020F0502020204030204" pitchFamily="34" charset="0"/>
                <a:cs typeface="Calibri" panose="020F0502020204030204" pitchFamily="34" charset="0"/>
              </a:rPr>
              <a:t> </a:t>
            </a:r>
            <a:r>
              <a:rPr lang="en-GB" sz="1200" i="1" dirty="0">
                <a:latin typeface="Calibri" panose="020F0502020204030204" pitchFamily="34" charset="0"/>
                <a:cs typeface="Calibri" panose="020F0502020204030204" pitchFamily="34" charset="0"/>
              </a:rPr>
              <a:t>Pa</a:t>
            </a:r>
            <a:r>
              <a:rPr lang="sl-SI" sz="1200" i="1" dirty="0" err="1">
                <a:latin typeface="Calibri" panose="020F0502020204030204" pitchFamily="34" charset="0"/>
                <a:cs typeface="Calibri" panose="020F0502020204030204" pitchFamily="34" charset="0"/>
              </a:rPr>
              <a:t>ket</a:t>
            </a:r>
            <a:endParaRPr lang="en-GB" sz="1200" i="1" dirty="0">
              <a:latin typeface="Calibri" panose="020F0502020204030204" pitchFamily="34" charset="0"/>
              <a:cs typeface="Calibri" panose="020F0502020204030204" pitchFamily="34" charset="0"/>
            </a:endParaRPr>
          </a:p>
          <a:p>
            <a:pPr>
              <a:spcAft>
                <a:spcPts val="300"/>
              </a:spcAft>
            </a:pPr>
            <a:r>
              <a:rPr lang="en-GB" sz="1200" i="1" dirty="0">
                <a:latin typeface="Calibri" panose="020F0502020204030204" pitchFamily="34" charset="0"/>
                <a:cs typeface="Calibri" panose="020F0502020204030204" pitchFamily="34" charset="0"/>
              </a:rPr>
              <a:t>AIP - </a:t>
            </a:r>
            <a:r>
              <a:rPr lang="sl-SI" sz="1200" i="1" dirty="0">
                <a:latin typeface="Calibri" panose="020F0502020204030204" pitchFamily="34" charset="0"/>
                <a:cs typeface="Calibri" panose="020F0502020204030204" pitchFamily="34" charset="0"/>
              </a:rPr>
              <a:t>Arhivski Informacijski Paket</a:t>
            </a:r>
          </a:p>
          <a:p>
            <a:pPr>
              <a:spcAft>
                <a:spcPts val="300"/>
              </a:spcAft>
            </a:pPr>
            <a:r>
              <a:rPr lang="sl-SI" sz="1200" i="1" dirty="0">
                <a:latin typeface="Calibri" panose="020F0502020204030204" pitchFamily="34" charset="0"/>
                <a:cs typeface="Calibri" panose="020F0502020204030204" pitchFamily="34" charset="0"/>
              </a:rPr>
              <a:t>DIP – Dostavni Informacijski Paket</a:t>
            </a:r>
          </a:p>
        </p:txBody>
      </p:sp>
      <p:pic>
        <p:nvPicPr>
          <p:cNvPr id="5" name="Slika 4">
            <a:extLst>
              <a:ext uri="{FF2B5EF4-FFF2-40B4-BE49-F238E27FC236}">
                <a16:creationId xmlns:a16="http://schemas.microsoft.com/office/drawing/2014/main" id="{60DDFEC5-1B19-E81F-CC4A-226D021DCC31}"/>
              </a:ext>
            </a:extLst>
          </p:cNvPr>
          <p:cNvPicPr>
            <a:picLocks noChangeAspect="1"/>
          </p:cNvPicPr>
          <p:nvPr/>
        </p:nvPicPr>
        <p:blipFill>
          <a:blip r:embed="rId11"/>
          <a:stretch>
            <a:fillRect/>
          </a:stretch>
        </p:blipFill>
        <p:spPr>
          <a:xfrm>
            <a:off x="9178757" y="3634696"/>
            <a:ext cx="2201290" cy="1559667"/>
          </a:xfrm>
          <a:prstGeom prst="rect">
            <a:avLst/>
          </a:prstGeom>
        </p:spPr>
      </p:pic>
    </p:spTree>
    <p:extLst>
      <p:ext uri="{BB962C8B-B14F-4D97-AF65-F5344CB8AC3E}">
        <p14:creationId xmlns:p14="http://schemas.microsoft.com/office/powerpoint/2010/main" val="290330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500"/>
                                  </p:stCondLst>
                                  <p:childTnLst>
                                    <p:set>
                                      <p:cBhvr>
                                        <p:cTn id="6" dur="1" fill="hold">
                                          <p:stCondLst>
                                            <p:cond delay="0"/>
                                          </p:stCondLst>
                                        </p:cTn>
                                        <p:tgtEl>
                                          <p:spTgt spid="76"/>
                                        </p:tgtEl>
                                        <p:attrNameLst>
                                          <p:attrName>style.visibility</p:attrName>
                                        </p:attrNameLst>
                                      </p:cBhvr>
                                      <p:to>
                                        <p:strVal val="visible"/>
                                      </p:to>
                                    </p:set>
                                    <p:anim calcmode="lin" valueType="num">
                                      <p:cBhvr>
                                        <p:cTn id="7" dur="1500" fill="hold"/>
                                        <p:tgtEl>
                                          <p:spTgt spid="76"/>
                                        </p:tgtEl>
                                        <p:attrNameLst>
                                          <p:attrName>ppt_w</p:attrName>
                                        </p:attrNameLst>
                                      </p:cBhvr>
                                      <p:tavLst>
                                        <p:tav tm="0">
                                          <p:val>
                                            <p:fltVal val="0"/>
                                          </p:val>
                                        </p:tav>
                                        <p:tav tm="100000">
                                          <p:val>
                                            <p:strVal val="#ppt_w"/>
                                          </p:val>
                                        </p:tav>
                                      </p:tavLst>
                                    </p:anim>
                                    <p:anim calcmode="lin" valueType="num">
                                      <p:cBhvr>
                                        <p:cTn id="8" dur="1500" fill="hold"/>
                                        <p:tgtEl>
                                          <p:spTgt spid="76"/>
                                        </p:tgtEl>
                                        <p:attrNameLst>
                                          <p:attrName>ppt_h</p:attrName>
                                        </p:attrNameLst>
                                      </p:cBhvr>
                                      <p:tavLst>
                                        <p:tav tm="0">
                                          <p:val>
                                            <p:fltVal val="0"/>
                                          </p:val>
                                        </p:tav>
                                        <p:tav tm="100000">
                                          <p:val>
                                            <p:strVal val="#ppt_h"/>
                                          </p:val>
                                        </p:tav>
                                      </p:tavLst>
                                    </p:anim>
                                    <p:anim calcmode="lin" valueType="num">
                                      <p:cBhvr>
                                        <p:cTn id="9" dur="1500" fill="hold"/>
                                        <p:tgtEl>
                                          <p:spTgt spid="76"/>
                                        </p:tgtEl>
                                        <p:attrNameLst>
                                          <p:attrName>style.rotation</p:attrName>
                                        </p:attrNameLst>
                                      </p:cBhvr>
                                      <p:tavLst>
                                        <p:tav tm="0">
                                          <p:val>
                                            <p:fltVal val="90"/>
                                          </p:val>
                                        </p:tav>
                                        <p:tav tm="100000">
                                          <p:val>
                                            <p:fltVal val="0"/>
                                          </p:val>
                                        </p:tav>
                                      </p:tavLst>
                                    </p:anim>
                                    <p:animEffect transition="in" filter="fade">
                                      <p:cBhvr>
                                        <p:cTn id="10" dur="1500"/>
                                        <p:tgtEl>
                                          <p:spTgt spid="76"/>
                                        </p:tgtEl>
                                      </p:cBhvr>
                                    </p:animEffect>
                                  </p:childTnLst>
                                </p:cTn>
                              </p:par>
                            </p:childTnLst>
                          </p:cTn>
                        </p:par>
                        <p:par>
                          <p:cTn id="11" fill="hold">
                            <p:stCondLst>
                              <p:cond delay="2000"/>
                            </p:stCondLst>
                            <p:childTnLst>
                              <p:par>
                                <p:cTn id="12" presetID="1"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63" presetClass="path" presetSubtype="0" accel="50000" decel="50000" fill="hold" nodeType="clickEffect">
                                  <p:stCondLst>
                                    <p:cond delay="0"/>
                                  </p:stCondLst>
                                  <p:childTnLst>
                                    <p:animMotion origin="layout" path="M 0.00039 -0.00254 L 0.1987 -0.03726 " pathEditMode="relative" rAng="0" ptsTypes="AA">
                                      <p:cBhvr>
                                        <p:cTn id="19" dur="2000" fill="hold"/>
                                        <p:tgtEl>
                                          <p:spTgt spid="64"/>
                                        </p:tgtEl>
                                        <p:attrNameLst>
                                          <p:attrName>ppt_x</p:attrName>
                                          <p:attrName>ppt_y</p:attrName>
                                        </p:attrNameLst>
                                      </p:cBhvr>
                                      <p:rCtr x="9909" y="-1736"/>
                                    </p:animMotion>
                                  </p:childTnLst>
                                </p:cTn>
                              </p:par>
                            </p:childTnLst>
                          </p:cTn>
                        </p:par>
                        <p:par>
                          <p:cTn id="20" fill="hold">
                            <p:stCondLst>
                              <p:cond delay="2000"/>
                            </p:stCondLst>
                            <p:childTnLst>
                              <p:par>
                                <p:cTn id="21" presetID="63" presetClass="path" presetSubtype="0" accel="50000" decel="50000" fill="hold" nodeType="afterEffect">
                                  <p:stCondLst>
                                    <p:cond delay="500"/>
                                  </p:stCondLst>
                                  <p:childTnLst>
                                    <p:animMotion origin="layout" path="M 3.125E-6 4.81481E-6 L 0.32747 -0.13681 " pathEditMode="relative" rAng="0" ptsTypes="AA">
                                      <p:cBhvr>
                                        <p:cTn id="22" dur="2000" fill="hold"/>
                                        <p:tgtEl>
                                          <p:spTgt spid="55"/>
                                        </p:tgtEl>
                                        <p:attrNameLst>
                                          <p:attrName>ppt_x</p:attrName>
                                          <p:attrName>ppt_y</p:attrName>
                                        </p:attrNameLst>
                                      </p:cBhvr>
                                      <p:rCtr x="16367" y="-6852"/>
                                    </p:animMotion>
                                  </p:childTnLst>
                                </p:cTn>
                              </p:par>
                              <p:par>
                                <p:cTn id="23" presetID="63" presetClass="path" presetSubtype="0" accel="50000" decel="50000" fill="hold" nodeType="withEffect">
                                  <p:stCondLst>
                                    <p:cond delay="500"/>
                                  </p:stCondLst>
                                  <p:childTnLst>
                                    <p:animMotion origin="layout" path="M -6.25E-7 -0.01481 L 0.52669 -0.29351 " pathEditMode="relative" rAng="0" ptsTypes="AA">
                                      <p:cBhvr>
                                        <p:cTn id="24" dur="2000" fill="hold"/>
                                        <p:tgtEl>
                                          <p:spTgt spid="57"/>
                                        </p:tgtEl>
                                        <p:attrNameLst>
                                          <p:attrName>ppt_x</p:attrName>
                                          <p:attrName>ppt_y</p:attrName>
                                        </p:attrNameLst>
                                      </p:cBhvr>
                                      <p:rCtr x="26328" y="-13935"/>
                                    </p:animMotion>
                                  </p:childTnLst>
                                </p:cTn>
                              </p:par>
                            </p:childTnLst>
                          </p:cTn>
                        </p:par>
                        <p:par>
                          <p:cTn id="25" fill="hold">
                            <p:stCondLst>
                              <p:cond delay="4500"/>
                            </p:stCondLst>
                            <p:childTnLst>
                              <p:par>
                                <p:cTn id="26" presetID="35" presetClass="path" presetSubtype="0" accel="50000" decel="50000" fill="hold" nodeType="afterEffect">
                                  <p:stCondLst>
                                    <p:cond delay="0"/>
                                  </p:stCondLst>
                                  <p:childTnLst>
                                    <p:animMotion origin="layout" path="M -2.5E-6 -0.00115 L -0.4845 -0.06736 " pathEditMode="relative" rAng="0" ptsTypes="AA">
                                      <p:cBhvr>
                                        <p:cTn id="27" dur="2000" fill="hold"/>
                                        <p:tgtEl>
                                          <p:spTgt spid="75"/>
                                        </p:tgtEl>
                                        <p:attrNameLst>
                                          <p:attrName>ppt_x</p:attrName>
                                          <p:attrName>ppt_y</p:attrName>
                                        </p:attrNameLst>
                                      </p:cBhvr>
                                      <p:rCtr x="-24232" y="-33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Skupina 11">
            <a:extLst>
              <a:ext uri="{FF2B5EF4-FFF2-40B4-BE49-F238E27FC236}">
                <a16:creationId xmlns:a16="http://schemas.microsoft.com/office/drawing/2014/main" id="{986D65EE-C81E-FA25-BCCF-65718B19B040}"/>
              </a:ext>
            </a:extLst>
          </p:cNvPr>
          <p:cNvGrpSpPr/>
          <p:nvPr/>
        </p:nvGrpSpPr>
        <p:grpSpPr>
          <a:xfrm>
            <a:off x="5072063" y="1819162"/>
            <a:ext cx="6934200" cy="3381488"/>
            <a:chOff x="4902562" y="2511059"/>
            <a:chExt cx="7033837" cy="3654245"/>
          </a:xfrm>
        </p:grpSpPr>
        <p:pic>
          <p:nvPicPr>
            <p:cNvPr id="2" name="Slika 1"/>
            <p:cNvPicPr>
              <a:picLocks noChangeAspect="1"/>
            </p:cNvPicPr>
            <p:nvPr/>
          </p:nvPicPr>
          <p:blipFill>
            <a:blip r:embed="rId3"/>
            <a:stretch>
              <a:fillRect/>
            </a:stretch>
          </p:blipFill>
          <p:spPr>
            <a:xfrm>
              <a:off x="4902562" y="2584382"/>
              <a:ext cx="7033837" cy="3580922"/>
            </a:xfrm>
            <a:prstGeom prst="rect">
              <a:avLst/>
            </a:prstGeom>
          </p:spPr>
        </p:pic>
        <p:sp>
          <p:nvSpPr>
            <p:cNvPr id="10" name="Pravokotnik 9"/>
            <p:cNvSpPr/>
            <p:nvPr/>
          </p:nvSpPr>
          <p:spPr>
            <a:xfrm>
              <a:off x="7959305" y="2511059"/>
              <a:ext cx="1703093" cy="461665"/>
            </a:xfrm>
            <a:prstGeom prst="rect">
              <a:avLst/>
            </a:prstGeom>
          </p:spPr>
          <p:txBody>
            <a:bodyPr wrap="square">
              <a:spAutoFit/>
            </a:bodyPr>
            <a:lstStyle/>
            <a:p>
              <a:r>
                <a:rPr lang="sl-SI" sz="1200" b="1" dirty="0">
                  <a:solidFill>
                    <a:srgbClr val="0070C0"/>
                  </a:solidFill>
                </a:rPr>
                <a:t>Ministrstvo za digitalno preobrazbo</a:t>
              </a:r>
            </a:p>
          </p:txBody>
        </p:sp>
      </p:grpSp>
      <p:sp>
        <p:nvSpPr>
          <p:cNvPr id="3" name="Naslov 2"/>
          <p:cNvSpPr>
            <a:spLocks noGrp="1"/>
          </p:cNvSpPr>
          <p:nvPr>
            <p:ph type="title"/>
          </p:nvPr>
        </p:nvSpPr>
        <p:spPr>
          <a:xfrm>
            <a:off x="857896" y="1173707"/>
            <a:ext cx="11388910" cy="840722"/>
          </a:xfrm>
        </p:spPr>
        <p:txBody>
          <a:bodyPr>
            <a:noAutofit/>
          </a:bodyPr>
          <a:lstStyle/>
          <a:p>
            <a:pPr algn="l"/>
            <a:r>
              <a:rPr lang="en-US" sz="2400" dirty="0">
                <a:solidFill>
                  <a:schemeClr val="accent1">
                    <a:lumMod val="75000"/>
                  </a:schemeClr>
                </a:solidFill>
                <a:latin typeface="+mn-lt"/>
              </a:rPr>
              <a:t>e-ARH.si </a:t>
            </a:r>
            <a:r>
              <a:rPr lang="en-US" sz="2400" dirty="0">
                <a:latin typeface="+mn-lt"/>
              </a:rPr>
              <a:t>– </a:t>
            </a:r>
            <a:r>
              <a:rPr lang="en-US" sz="2400" dirty="0">
                <a:solidFill>
                  <a:schemeClr val="accent1">
                    <a:lumMod val="75000"/>
                  </a:schemeClr>
                </a:solidFill>
                <a:latin typeface="+mn-lt"/>
              </a:rPr>
              <a:t>NACIONALNI ARHIVSKI EKOSISTEM </a:t>
            </a:r>
            <a:endParaRPr lang="sl-SI" sz="1600" dirty="0">
              <a:solidFill>
                <a:schemeClr val="tx1"/>
              </a:solidFill>
              <a:latin typeface="+mn-lt"/>
              <a:ea typeface="+mn-ea"/>
              <a:cs typeface="+mn-cs"/>
            </a:endParaRPr>
          </a:p>
        </p:txBody>
      </p:sp>
      <p:sp>
        <p:nvSpPr>
          <p:cNvPr id="6" name="Pravokotnik 5"/>
          <p:cNvSpPr/>
          <p:nvPr/>
        </p:nvSpPr>
        <p:spPr>
          <a:xfrm>
            <a:off x="561868" y="2692322"/>
            <a:ext cx="5060363" cy="2431435"/>
          </a:xfrm>
          <a:prstGeom prst="rect">
            <a:avLst/>
          </a:prstGeom>
          <a:ln>
            <a:noFill/>
          </a:ln>
        </p:spPr>
        <p:txBody>
          <a:bodyPr wrap="square">
            <a:spAutoFit/>
          </a:bodyPr>
          <a:lstStyle/>
          <a:p>
            <a:pPr marL="379412" indent="-285750" defTabSz="685800">
              <a:spcBef>
                <a:spcPts val="600"/>
              </a:spcBef>
              <a:spcAft>
                <a:spcPts val="600"/>
              </a:spcAft>
              <a:buFont typeface="Arial" panose="020B0604020202020204" pitchFamily="34" charset="0"/>
              <a:buChar char="•"/>
              <a:defRPr/>
            </a:pPr>
            <a:r>
              <a:rPr lang="sl-SI" sz="1600" dirty="0"/>
              <a:t>povezavo sedmih javnih arhivov v skupno varno </a:t>
            </a:r>
            <a:r>
              <a:rPr lang="sl-SI" sz="1600" i="1" dirty="0">
                <a:solidFill>
                  <a:srgbClr val="0070C0"/>
                </a:solidFill>
              </a:rPr>
              <a:t>informacijsko-komunikacijsko omrežje</a:t>
            </a:r>
            <a:r>
              <a:rPr lang="sl-SI" sz="1600" dirty="0">
                <a:solidFill>
                  <a:schemeClr val="accent1">
                    <a:lumMod val="75000"/>
                  </a:schemeClr>
                </a:solidFill>
              </a:rPr>
              <a:t> </a:t>
            </a:r>
          </a:p>
          <a:p>
            <a:pPr marL="379412" indent="-285750" defTabSz="685800">
              <a:spcBef>
                <a:spcPts val="600"/>
              </a:spcBef>
              <a:spcAft>
                <a:spcPts val="600"/>
              </a:spcAft>
              <a:buFont typeface="Arial" panose="020B0604020202020204" pitchFamily="34" charset="0"/>
              <a:buChar char="•"/>
              <a:defRPr/>
            </a:pPr>
            <a:r>
              <a:rPr lang="sl-SI" sz="1600" dirty="0"/>
              <a:t>enoten </a:t>
            </a:r>
            <a:r>
              <a:rPr lang="sl-SI" sz="1600" dirty="0">
                <a:solidFill>
                  <a:srgbClr val="0070C0"/>
                </a:solidFill>
              </a:rPr>
              <a:t>strežniški sistem </a:t>
            </a:r>
            <a:r>
              <a:rPr lang="sl-SI" sz="1600" dirty="0"/>
              <a:t>v upravljanju SJAS</a:t>
            </a:r>
            <a:endParaRPr lang="sl-SI" sz="1600" i="1" dirty="0">
              <a:solidFill>
                <a:srgbClr val="0070C0"/>
              </a:solidFill>
            </a:endParaRPr>
          </a:p>
          <a:p>
            <a:pPr marL="379412" indent="-285750" defTabSz="685800">
              <a:spcBef>
                <a:spcPts val="600"/>
              </a:spcBef>
              <a:spcAft>
                <a:spcPts val="600"/>
              </a:spcAft>
              <a:buFont typeface="Arial" panose="020B0604020202020204" pitchFamily="34" charset="0"/>
              <a:buChar char="•"/>
              <a:defRPr/>
            </a:pPr>
            <a:r>
              <a:rPr lang="sl-SI" sz="1600" dirty="0"/>
              <a:t>hrambo</a:t>
            </a:r>
            <a:r>
              <a:rPr lang="sl-SI" sz="1600" i="1" dirty="0">
                <a:solidFill>
                  <a:srgbClr val="0070C0"/>
                </a:solidFill>
              </a:rPr>
              <a:t> </a:t>
            </a:r>
            <a:r>
              <a:rPr lang="sl-SI" sz="1600" dirty="0"/>
              <a:t>arhivskega gradiva </a:t>
            </a:r>
            <a:r>
              <a:rPr lang="sl-SI" sz="1600" i="1" dirty="0">
                <a:solidFill>
                  <a:srgbClr val="0070C0"/>
                </a:solidFill>
              </a:rPr>
              <a:t>na treh fizični ločenih lokacijah</a:t>
            </a:r>
            <a:r>
              <a:rPr lang="sl-SI" sz="1600" dirty="0"/>
              <a:t> </a:t>
            </a:r>
          </a:p>
          <a:p>
            <a:pPr marL="379412" indent="-285750" defTabSz="685800">
              <a:spcBef>
                <a:spcPts val="600"/>
              </a:spcBef>
              <a:spcAft>
                <a:spcPts val="600"/>
              </a:spcAft>
              <a:buFont typeface="Arial" panose="020B0604020202020204" pitchFamily="34" charset="0"/>
              <a:buChar char="•"/>
              <a:defRPr/>
            </a:pPr>
            <a:r>
              <a:rPr lang="sl-SI" sz="1600" dirty="0"/>
              <a:t>skupno </a:t>
            </a:r>
            <a:r>
              <a:rPr lang="sl-SI" sz="1600" i="1" dirty="0">
                <a:solidFill>
                  <a:srgbClr val="0070C0"/>
                </a:solidFill>
              </a:rPr>
              <a:t>podatkovno bazo </a:t>
            </a:r>
            <a:r>
              <a:rPr lang="sl-SI" sz="1600" i="1" dirty="0"/>
              <a:t>in</a:t>
            </a:r>
            <a:r>
              <a:rPr lang="sl-SI" sz="1600" i="1" dirty="0">
                <a:solidFill>
                  <a:srgbClr val="0070C0"/>
                </a:solidFill>
              </a:rPr>
              <a:t> e-</a:t>
            </a:r>
            <a:r>
              <a:rPr lang="sl-SI" sz="1600" i="1" dirty="0" err="1">
                <a:solidFill>
                  <a:srgbClr val="0070C0"/>
                </a:solidFill>
              </a:rPr>
              <a:t>repozitorij</a:t>
            </a:r>
            <a:endParaRPr lang="sl-SI" sz="1600" dirty="0"/>
          </a:p>
          <a:p>
            <a:pPr marL="379412" indent="-285750" defTabSz="685800">
              <a:spcBef>
                <a:spcPts val="600"/>
              </a:spcBef>
              <a:spcAft>
                <a:spcPts val="600"/>
              </a:spcAft>
              <a:buFont typeface="Arial" panose="020B0604020202020204" pitchFamily="34" charset="0"/>
              <a:buChar char="•"/>
              <a:defRPr/>
            </a:pPr>
            <a:r>
              <a:rPr lang="pl-PL" sz="1600" dirty="0"/>
              <a:t>podporo za </a:t>
            </a:r>
            <a:r>
              <a:rPr lang="pl-PL" sz="1600" i="1" dirty="0">
                <a:solidFill>
                  <a:srgbClr val="0070C0"/>
                </a:solidFill>
              </a:rPr>
              <a:t>prostorske in A/V gradivo</a:t>
            </a:r>
            <a:endParaRPr lang="pl-PL" sz="1600" dirty="0"/>
          </a:p>
        </p:txBody>
      </p:sp>
      <p:sp>
        <p:nvSpPr>
          <p:cNvPr id="92" name="PoljeZBesedilom 91">
            <a:extLst>
              <a:ext uri="{FF2B5EF4-FFF2-40B4-BE49-F238E27FC236}">
                <a16:creationId xmlns:a16="http://schemas.microsoft.com/office/drawing/2014/main" id="{C45D0D78-59CC-003D-D2C0-2DC91669C02A}"/>
              </a:ext>
            </a:extLst>
          </p:cNvPr>
          <p:cNvSpPr txBox="1"/>
          <p:nvPr/>
        </p:nvSpPr>
        <p:spPr>
          <a:xfrm>
            <a:off x="565221" y="2087467"/>
            <a:ext cx="7387746" cy="369332"/>
          </a:xfrm>
          <a:prstGeom prst="rect">
            <a:avLst/>
          </a:prstGeom>
          <a:noFill/>
        </p:spPr>
        <p:txBody>
          <a:bodyPr wrap="square">
            <a:spAutoFit/>
          </a:bodyPr>
          <a:lstStyle/>
          <a:p>
            <a:r>
              <a:rPr lang="nn-NO" dirty="0"/>
              <a:t>Skupna digitalna infrastruktura SJAS omogoča:</a:t>
            </a:r>
            <a:endParaRPr lang="sl-SI" b="1" dirty="0">
              <a:solidFill>
                <a:srgbClr val="577693"/>
              </a:solidFill>
            </a:endParaRPr>
          </a:p>
        </p:txBody>
      </p:sp>
    </p:spTree>
    <p:extLst>
      <p:ext uri="{BB962C8B-B14F-4D97-AF65-F5344CB8AC3E}">
        <p14:creationId xmlns:p14="http://schemas.microsoft.com/office/powerpoint/2010/main" val="2171538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4B38F-631C-DBE4-2414-71F3D182BCC3}"/>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93AC37A9-FE27-3106-7834-F40628FB10A3}"/>
              </a:ext>
            </a:extLst>
          </p:cNvPr>
          <p:cNvSpPr>
            <a:spLocks noGrp="1"/>
          </p:cNvSpPr>
          <p:nvPr>
            <p:ph type="title"/>
          </p:nvPr>
        </p:nvSpPr>
        <p:spPr>
          <a:xfrm>
            <a:off x="934012" y="1250692"/>
            <a:ext cx="10414000" cy="1000132"/>
          </a:xfrm>
        </p:spPr>
        <p:txBody>
          <a:bodyPr/>
          <a:lstStyle/>
          <a:p>
            <a:r>
              <a:rPr lang="sl-SI" sz="2400" dirty="0">
                <a:latin typeface="+mn-lt"/>
              </a:rPr>
              <a:t>ZAKAJ SPLOH GOVORIMO O »INTELIGENTNEM ARHIVU«?</a:t>
            </a:r>
          </a:p>
        </p:txBody>
      </p:sp>
      <p:sp>
        <p:nvSpPr>
          <p:cNvPr id="3" name="Označba mesta besedila 2">
            <a:extLst>
              <a:ext uri="{FF2B5EF4-FFF2-40B4-BE49-F238E27FC236}">
                <a16:creationId xmlns:a16="http://schemas.microsoft.com/office/drawing/2014/main" id="{5EB43637-5E46-97D0-2C69-68B830D81B5F}"/>
              </a:ext>
            </a:extLst>
          </p:cNvPr>
          <p:cNvSpPr>
            <a:spLocks noGrp="1"/>
          </p:cNvSpPr>
          <p:nvPr>
            <p:ph type="body" sz="quarter" idx="11"/>
          </p:nvPr>
        </p:nvSpPr>
        <p:spPr>
          <a:xfrm>
            <a:off x="934012" y="1853450"/>
            <a:ext cx="6025588" cy="3429000"/>
          </a:xfrm>
        </p:spPr>
        <p:txBody>
          <a:bodyPr/>
          <a:lstStyle/>
          <a:p>
            <a:r>
              <a:rPr lang="sl-SI" b="1" dirty="0"/>
              <a:t>Arhivi iz statičnih depojev arhivskega gradiva → inteligentni informacijski sistemi</a:t>
            </a:r>
          </a:p>
          <a:p>
            <a:endParaRPr lang="sl-SI" sz="900" b="1" dirty="0"/>
          </a:p>
          <a:p>
            <a:pPr marL="285750" indent="-285750">
              <a:buFont typeface="Arial" panose="020B0604020202020204" pitchFamily="34" charset="0"/>
              <a:buChar char="•"/>
            </a:pPr>
            <a:r>
              <a:rPr lang="sl-SI" sz="1600" dirty="0"/>
              <a:t>eksponentna rast digitalnega gradiva zahteva pametno obvladovanje in povezovanje podatkov</a:t>
            </a:r>
          </a:p>
          <a:p>
            <a:pPr marL="285750" indent="-285750">
              <a:buFont typeface="Arial" panose="020B0604020202020204" pitchFamily="34" charset="0"/>
              <a:buChar char="•"/>
            </a:pPr>
            <a:r>
              <a:rPr lang="sl-SI" sz="1600" dirty="0"/>
              <a:t>uporabniki pričakujejo hiter, pameten in </a:t>
            </a:r>
            <a:r>
              <a:rPr lang="sl-SI" sz="1600" dirty="0" err="1"/>
              <a:t>persionaliziran</a:t>
            </a:r>
            <a:r>
              <a:rPr lang="sl-SI" sz="1600" dirty="0"/>
              <a:t> dostop do arhivskega gradiva</a:t>
            </a:r>
          </a:p>
          <a:p>
            <a:pPr marL="285750" indent="-285750">
              <a:buFont typeface="Arial" panose="020B0604020202020204" pitchFamily="34" charset="0"/>
              <a:buChar char="•"/>
            </a:pPr>
            <a:r>
              <a:rPr lang="it-IT" sz="1600" dirty="0" err="1"/>
              <a:t>kadra</a:t>
            </a:r>
            <a:r>
              <a:rPr lang="it-IT" sz="1600" dirty="0"/>
              <a:t> ne </a:t>
            </a:r>
            <a:r>
              <a:rPr lang="it-IT" sz="1600" dirty="0" err="1"/>
              <a:t>moremo</a:t>
            </a:r>
            <a:r>
              <a:rPr lang="it-IT" sz="1600" dirty="0"/>
              <a:t> </a:t>
            </a:r>
            <a:r>
              <a:rPr lang="it-IT" sz="1600" dirty="0" err="1"/>
              <a:t>podvajati</a:t>
            </a:r>
            <a:r>
              <a:rPr lang="sl-SI" sz="1600" dirty="0"/>
              <a:t>, </a:t>
            </a:r>
            <a:r>
              <a:rPr lang="it-IT" sz="1600" dirty="0" err="1"/>
              <a:t>procese</a:t>
            </a:r>
            <a:r>
              <a:rPr lang="it-IT" sz="1600" dirty="0"/>
              <a:t> </a:t>
            </a:r>
            <a:r>
              <a:rPr lang="it-IT" sz="1600" dirty="0" err="1"/>
              <a:t>lahko</a:t>
            </a:r>
            <a:r>
              <a:rPr lang="sl-SI" sz="1600" dirty="0"/>
              <a:t> avtomatiziramo</a:t>
            </a:r>
          </a:p>
          <a:p>
            <a:pPr marL="285750" indent="-285750">
              <a:buFont typeface="Arial" panose="020B0604020202020204" pitchFamily="34" charset="0"/>
              <a:buChar char="•"/>
            </a:pPr>
            <a:r>
              <a:rPr lang="sl-SI" sz="1600" dirty="0"/>
              <a:t>UI je orodje za podporo strokovni presoji arhivista, ne njen nadomestek</a:t>
            </a:r>
          </a:p>
        </p:txBody>
      </p:sp>
      <p:grpSp>
        <p:nvGrpSpPr>
          <p:cNvPr id="4" name="Skupina 3">
            <a:extLst>
              <a:ext uri="{FF2B5EF4-FFF2-40B4-BE49-F238E27FC236}">
                <a16:creationId xmlns:a16="http://schemas.microsoft.com/office/drawing/2014/main" id="{2620E1E4-8B23-BA2F-B1CD-03E02F34A117}"/>
              </a:ext>
            </a:extLst>
          </p:cNvPr>
          <p:cNvGrpSpPr/>
          <p:nvPr/>
        </p:nvGrpSpPr>
        <p:grpSpPr>
          <a:xfrm>
            <a:off x="934012" y="5130802"/>
            <a:ext cx="10798970" cy="840119"/>
            <a:chOff x="966119" y="4385392"/>
            <a:chExt cx="6241246" cy="1244934"/>
          </a:xfrm>
          <a:solidFill>
            <a:schemeClr val="accent4">
              <a:lumMod val="20000"/>
              <a:lumOff val="80000"/>
            </a:schemeClr>
          </a:solidFill>
        </p:grpSpPr>
        <p:grpSp>
          <p:nvGrpSpPr>
            <p:cNvPr id="5" name="Skupina 4">
              <a:extLst>
                <a:ext uri="{FF2B5EF4-FFF2-40B4-BE49-F238E27FC236}">
                  <a16:creationId xmlns:a16="http://schemas.microsoft.com/office/drawing/2014/main" id="{F6751704-527B-46CD-1F8D-4C0DD157DF10}"/>
                </a:ext>
              </a:extLst>
            </p:cNvPr>
            <p:cNvGrpSpPr/>
            <p:nvPr/>
          </p:nvGrpSpPr>
          <p:grpSpPr>
            <a:xfrm>
              <a:off x="966119" y="4385392"/>
              <a:ext cx="6241246" cy="1244934"/>
              <a:chOff x="1469470" y="5071448"/>
              <a:chExt cx="5428313" cy="1318951"/>
            </a:xfrm>
            <a:grpFill/>
          </p:grpSpPr>
          <p:sp>
            <p:nvSpPr>
              <p:cNvPr id="7" name="Shape 4">
                <a:extLst>
                  <a:ext uri="{FF2B5EF4-FFF2-40B4-BE49-F238E27FC236}">
                    <a16:creationId xmlns:a16="http://schemas.microsoft.com/office/drawing/2014/main" id="{661FBE6E-0D3E-3F9A-A186-CA9176FE7F21}"/>
                  </a:ext>
                </a:extLst>
              </p:cNvPr>
              <p:cNvSpPr/>
              <p:nvPr/>
            </p:nvSpPr>
            <p:spPr>
              <a:xfrm>
                <a:off x="1469470" y="5071448"/>
                <a:ext cx="5428313" cy="1318951"/>
              </a:xfrm>
              <a:prstGeom prst="roundRect">
                <a:avLst>
                  <a:gd name="adj" fmla="val 20138"/>
                </a:avLst>
              </a:prstGeom>
              <a:grpFill/>
              <a:ln>
                <a:solidFill>
                  <a:schemeClr val="accent5"/>
                </a:solidFill>
              </a:ln>
            </p:spPr>
            <p:txBody>
              <a:bodyPr/>
              <a:lstStyle/>
              <a:p>
                <a:endParaRPr lang="en-GB" sz="1500"/>
              </a:p>
            </p:txBody>
          </p:sp>
          <p:sp>
            <p:nvSpPr>
              <p:cNvPr id="8" name="Text 5">
                <a:extLst>
                  <a:ext uri="{FF2B5EF4-FFF2-40B4-BE49-F238E27FC236}">
                    <a16:creationId xmlns:a16="http://schemas.microsoft.com/office/drawing/2014/main" id="{66599B1F-91BC-C33B-616F-FFFF35B2BB6E}"/>
                  </a:ext>
                </a:extLst>
              </p:cNvPr>
              <p:cNvSpPr/>
              <p:nvPr/>
            </p:nvSpPr>
            <p:spPr>
              <a:xfrm>
                <a:off x="1916935" y="5260786"/>
                <a:ext cx="4859136" cy="1101624"/>
              </a:xfrm>
              <a:prstGeom prst="rect">
                <a:avLst/>
              </a:prstGeom>
              <a:grpFill/>
              <a:ln/>
            </p:spPr>
            <p:txBody>
              <a:bodyPr wrap="square" lIns="0" tIns="0" rIns="0" bIns="0" rtlCol="0" anchor="t"/>
              <a:lstStyle/>
              <a:p>
                <a:pPr>
                  <a:lnSpc>
                    <a:spcPct val="120000"/>
                  </a:lnSpc>
                </a:pPr>
                <a:r>
                  <a:rPr lang="sl-SI" dirty="0"/>
                  <a:t>Digitalna doba od arhivov ne zahteva več samo hrambe – zahteva </a:t>
                </a:r>
                <a:r>
                  <a:rPr lang="sl-SI" b="1" i="1" dirty="0"/>
                  <a:t>razumevanje, </a:t>
                </a:r>
                <a:r>
                  <a:rPr lang="sl-SI" b="1" i="1" dirty="0" err="1"/>
                  <a:t>kontekstualizacijo</a:t>
                </a:r>
                <a:r>
                  <a:rPr lang="sl-SI" i="1" dirty="0"/>
                  <a:t> in </a:t>
                </a:r>
                <a:r>
                  <a:rPr lang="sl-SI" b="1" i="1" dirty="0"/>
                  <a:t>povezovanje</a:t>
                </a:r>
                <a:r>
                  <a:rPr lang="sl-SI" dirty="0"/>
                  <a:t> arhivskega gradiva. UI pri tem ni cilj, ampak orodje za doseganje tega.</a:t>
                </a:r>
              </a:p>
              <a:p>
                <a:pPr>
                  <a:lnSpc>
                    <a:spcPct val="120000"/>
                  </a:lnSpc>
                </a:pPr>
                <a:endParaRPr lang="sl-SI" dirty="0"/>
              </a:p>
            </p:txBody>
          </p:sp>
        </p:grpSp>
        <p:sp>
          <p:nvSpPr>
            <p:cNvPr id="6" name="PoljeZBesedilom 5">
              <a:extLst>
                <a:ext uri="{FF2B5EF4-FFF2-40B4-BE49-F238E27FC236}">
                  <a16:creationId xmlns:a16="http://schemas.microsoft.com/office/drawing/2014/main" id="{539CA649-E7C0-5B64-5EC4-EA0DC347532D}"/>
                </a:ext>
              </a:extLst>
            </p:cNvPr>
            <p:cNvSpPr txBox="1"/>
            <p:nvPr/>
          </p:nvSpPr>
          <p:spPr>
            <a:xfrm>
              <a:off x="1073215" y="4789274"/>
              <a:ext cx="300284" cy="547296"/>
            </a:xfrm>
            <a:prstGeom prst="rect">
              <a:avLst/>
            </a:prstGeom>
            <a:grpFill/>
          </p:spPr>
          <p:txBody>
            <a:bodyPr wrap="square">
              <a:spAutoFit/>
            </a:bodyPr>
            <a:lstStyle/>
            <a:p>
              <a:r>
                <a:rPr lang="sl-SI" dirty="0"/>
                <a:t>📌</a:t>
              </a:r>
            </a:p>
          </p:txBody>
        </p:sp>
      </p:grpSp>
      <p:pic>
        <p:nvPicPr>
          <p:cNvPr id="10" name="Slika 9">
            <a:extLst>
              <a:ext uri="{FF2B5EF4-FFF2-40B4-BE49-F238E27FC236}">
                <a16:creationId xmlns:a16="http://schemas.microsoft.com/office/drawing/2014/main" id="{1B33800F-CB4C-2621-7582-E2575F2B984C}"/>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artisticPhotocopy/>
                    </a14:imgEffect>
                  </a14:imgLayer>
                </a14:imgProps>
              </a:ext>
            </a:extLst>
          </a:blip>
          <a:srcRect t="9654" b="12500"/>
          <a:stretch/>
        </p:blipFill>
        <p:spPr>
          <a:xfrm>
            <a:off x="6959600" y="2015375"/>
            <a:ext cx="5272846" cy="2669348"/>
          </a:xfrm>
          <a:prstGeom prst="rect">
            <a:avLst/>
          </a:prstGeom>
        </p:spPr>
      </p:pic>
    </p:spTree>
    <p:extLst>
      <p:ext uri="{BB962C8B-B14F-4D97-AF65-F5344CB8AC3E}">
        <p14:creationId xmlns:p14="http://schemas.microsoft.com/office/powerpoint/2010/main" val="327663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5A008-0BBC-1DD4-EB4C-3F63F9815634}"/>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2DC84C44-C27A-E164-8113-F600E5BE40FC}"/>
              </a:ext>
            </a:extLst>
          </p:cNvPr>
          <p:cNvSpPr>
            <a:spLocks noGrp="1"/>
          </p:cNvSpPr>
          <p:nvPr>
            <p:ph type="title"/>
          </p:nvPr>
        </p:nvSpPr>
        <p:spPr/>
        <p:txBody>
          <a:bodyPr/>
          <a:lstStyle/>
          <a:p>
            <a:r>
              <a:rPr lang="sl-SI" sz="2400" dirty="0">
                <a:latin typeface="+mn-lt"/>
              </a:rPr>
              <a:t>KAJ JE »INTELIGENTNI ARHIV?«</a:t>
            </a:r>
          </a:p>
        </p:txBody>
      </p:sp>
      <p:sp>
        <p:nvSpPr>
          <p:cNvPr id="3" name="Označba mesta besedila 2">
            <a:extLst>
              <a:ext uri="{FF2B5EF4-FFF2-40B4-BE49-F238E27FC236}">
                <a16:creationId xmlns:a16="http://schemas.microsoft.com/office/drawing/2014/main" id="{98B32F7A-AA15-3510-BA83-1D2A424B998E}"/>
              </a:ext>
            </a:extLst>
          </p:cNvPr>
          <p:cNvSpPr>
            <a:spLocks noGrp="1"/>
          </p:cNvSpPr>
          <p:nvPr>
            <p:ph type="body" sz="quarter" idx="11"/>
          </p:nvPr>
        </p:nvSpPr>
        <p:spPr>
          <a:xfrm>
            <a:off x="1016000" y="2166932"/>
            <a:ext cx="10414000" cy="3429000"/>
          </a:xfrm>
        </p:spPr>
        <p:txBody>
          <a:bodyPr>
            <a:normAutofit/>
          </a:bodyPr>
          <a:lstStyle/>
          <a:p>
            <a:r>
              <a:rPr lang="sl-SI" sz="1600" dirty="0"/>
              <a:t>🧠⚙️ (UI)  +  👤🗂️ (arhivist) </a:t>
            </a:r>
            <a:r>
              <a:rPr lang="sl-SI" sz="1600" b="1" dirty="0">
                <a:solidFill>
                  <a:schemeClr val="accent1">
                    <a:lumMod val="75000"/>
                  </a:schemeClr>
                </a:solidFill>
              </a:rPr>
              <a:t>= inteligentni arhiv</a:t>
            </a:r>
          </a:p>
          <a:p>
            <a:endParaRPr lang="sl-SI" sz="1600" b="1" dirty="0">
              <a:solidFill>
                <a:schemeClr val="accent1">
                  <a:lumMod val="75000"/>
                </a:schemeClr>
              </a:solidFill>
            </a:endParaRPr>
          </a:p>
          <a:p>
            <a:r>
              <a:rPr lang="sl-SI" sz="1600" b="1" dirty="0">
                <a:solidFill>
                  <a:schemeClr val="accent1">
                    <a:lumMod val="75000"/>
                  </a:schemeClr>
                </a:solidFill>
              </a:rPr>
              <a:t>UI = pomoč. Arhivist = odločitev.</a:t>
            </a:r>
          </a:p>
          <a:p>
            <a:endParaRPr lang="sl-SI" sz="1600" b="1" dirty="0">
              <a:solidFill>
                <a:schemeClr val="accent1">
                  <a:lumMod val="75000"/>
                </a:schemeClr>
              </a:solidFill>
            </a:endParaRPr>
          </a:p>
          <a:p>
            <a:r>
              <a:rPr lang="pl-PL" sz="1600" dirty="0"/>
              <a:t>Arhiv postane »inteligenten«, ko UI uporablja za to, da je</a:t>
            </a:r>
            <a:r>
              <a:rPr lang="sl-SI" sz="1600" b="1" dirty="0"/>
              <a:t>:</a:t>
            </a:r>
            <a:endParaRPr lang="sl-SI" sz="1600" dirty="0"/>
          </a:p>
          <a:p>
            <a:pPr marL="57156" indent="-285750">
              <a:buFont typeface="Arial" panose="020B0604020202020204" pitchFamily="34" charset="0"/>
              <a:buChar char="•"/>
            </a:pPr>
            <a:r>
              <a:rPr lang="sl-SI" sz="1600" dirty="0"/>
              <a:t>hitrejši pri urejanju in popisu</a:t>
            </a:r>
          </a:p>
          <a:p>
            <a:pPr marL="57156" indent="-285750">
              <a:buFont typeface="Arial" panose="020B0604020202020204" pitchFamily="34" charset="0"/>
              <a:buChar char="•"/>
            </a:pPr>
            <a:r>
              <a:rPr lang="sl-SI" sz="1600" dirty="0"/>
              <a:t>učinkovitejši pri dostopu do gradiva</a:t>
            </a:r>
          </a:p>
          <a:p>
            <a:pPr marL="57156" indent="-285750">
              <a:buFont typeface="Arial" panose="020B0604020202020204" pitchFamily="34" charset="0"/>
              <a:buChar char="•"/>
            </a:pPr>
            <a:r>
              <a:rPr lang="sl-SI" sz="1600" dirty="0"/>
              <a:t>boljši pri analizi podatkov in vsebin</a:t>
            </a:r>
          </a:p>
          <a:p>
            <a:pPr marL="57156" indent="-285750">
              <a:buFont typeface="Arial" panose="020B0604020202020204" pitchFamily="34" charset="0"/>
              <a:buChar char="•"/>
            </a:pPr>
            <a:r>
              <a:rPr lang="sl-SI" sz="1600" dirty="0"/>
              <a:t>ohranja odločanje in nadzor človeka</a:t>
            </a:r>
          </a:p>
          <a:p>
            <a:endParaRPr lang="sl-SI" sz="1600" b="1" dirty="0">
              <a:solidFill>
                <a:schemeClr val="accent1">
                  <a:lumMod val="75000"/>
                </a:schemeClr>
              </a:solidFill>
            </a:endParaRPr>
          </a:p>
        </p:txBody>
      </p:sp>
      <p:grpSp>
        <p:nvGrpSpPr>
          <p:cNvPr id="4" name="Skupina 3">
            <a:extLst>
              <a:ext uri="{FF2B5EF4-FFF2-40B4-BE49-F238E27FC236}">
                <a16:creationId xmlns:a16="http://schemas.microsoft.com/office/drawing/2014/main" id="{62875FC7-C63E-F798-4347-BCCAC9E63C3C}"/>
              </a:ext>
            </a:extLst>
          </p:cNvPr>
          <p:cNvGrpSpPr/>
          <p:nvPr/>
        </p:nvGrpSpPr>
        <p:grpSpPr>
          <a:xfrm>
            <a:off x="1103130" y="5131732"/>
            <a:ext cx="9341032" cy="1135672"/>
            <a:chOff x="966119" y="4258567"/>
            <a:chExt cx="6249801" cy="798558"/>
          </a:xfrm>
        </p:grpSpPr>
        <p:grpSp>
          <p:nvGrpSpPr>
            <p:cNvPr id="5" name="Skupina 4">
              <a:extLst>
                <a:ext uri="{FF2B5EF4-FFF2-40B4-BE49-F238E27FC236}">
                  <a16:creationId xmlns:a16="http://schemas.microsoft.com/office/drawing/2014/main" id="{DD785C1D-65B1-A2CD-9509-D2C1D08D5F28}"/>
                </a:ext>
              </a:extLst>
            </p:cNvPr>
            <p:cNvGrpSpPr/>
            <p:nvPr/>
          </p:nvGrpSpPr>
          <p:grpSpPr>
            <a:xfrm>
              <a:off x="966119" y="4258567"/>
              <a:ext cx="6249801" cy="798558"/>
              <a:chOff x="1469470" y="4937089"/>
              <a:chExt cx="5435754" cy="846037"/>
            </a:xfrm>
          </p:grpSpPr>
          <p:sp>
            <p:nvSpPr>
              <p:cNvPr id="7" name="Shape 4">
                <a:extLst>
                  <a:ext uri="{FF2B5EF4-FFF2-40B4-BE49-F238E27FC236}">
                    <a16:creationId xmlns:a16="http://schemas.microsoft.com/office/drawing/2014/main" id="{15113EDE-8C19-54D9-AC13-5B77D965F480}"/>
                  </a:ext>
                </a:extLst>
              </p:cNvPr>
              <p:cNvSpPr/>
              <p:nvPr/>
            </p:nvSpPr>
            <p:spPr>
              <a:xfrm>
                <a:off x="1469470" y="4937089"/>
                <a:ext cx="5428313" cy="512198"/>
              </a:xfrm>
              <a:prstGeom prst="roundRect">
                <a:avLst>
                  <a:gd name="adj" fmla="val 20138"/>
                </a:avLst>
              </a:prstGeom>
              <a:solidFill>
                <a:schemeClr val="accent4">
                  <a:lumMod val="20000"/>
                  <a:lumOff val="80000"/>
                </a:schemeClr>
              </a:solidFill>
              <a:ln>
                <a:solidFill>
                  <a:schemeClr val="accent5"/>
                </a:solidFill>
              </a:ln>
            </p:spPr>
            <p:txBody>
              <a:bodyPr/>
              <a:lstStyle/>
              <a:p>
                <a:endParaRPr lang="en-GB" sz="1500"/>
              </a:p>
            </p:txBody>
          </p:sp>
          <p:sp>
            <p:nvSpPr>
              <p:cNvPr id="8" name="Text 5">
                <a:extLst>
                  <a:ext uri="{FF2B5EF4-FFF2-40B4-BE49-F238E27FC236}">
                    <a16:creationId xmlns:a16="http://schemas.microsoft.com/office/drawing/2014/main" id="{26B0AA41-E68C-8F80-05A3-141F4A000521}"/>
                  </a:ext>
                </a:extLst>
              </p:cNvPr>
              <p:cNvSpPr/>
              <p:nvPr/>
            </p:nvSpPr>
            <p:spPr>
              <a:xfrm>
                <a:off x="1791983" y="4952876"/>
                <a:ext cx="5113241" cy="830250"/>
              </a:xfrm>
              <a:prstGeom prst="rect">
                <a:avLst/>
              </a:prstGeom>
              <a:noFill/>
              <a:ln/>
            </p:spPr>
            <p:txBody>
              <a:bodyPr wrap="square" lIns="0" tIns="0" rIns="0" bIns="0" rtlCol="0" anchor="t"/>
              <a:lstStyle/>
              <a:p>
                <a:pPr>
                  <a:lnSpc>
                    <a:spcPct val="120000"/>
                  </a:lnSpc>
                </a:pPr>
                <a:r>
                  <a:rPr lang="sl-SI" sz="1600" b="1" dirty="0"/>
                  <a:t>Arhiv, ki uporablja UI kot podporo pri vrednotenju, urejanju, dolgoročni hrambi in dostopu do gradiva – ob tem pa ohranja ključno vlogo človeške strokovne presoje</a:t>
                </a:r>
                <a:r>
                  <a:rPr lang="sl-SI" sz="1600" dirty="0"/>
                  <a:t>.</a:t>
                </a:r>
              </a:p>
            </p:txBody>
          </p:sp>
        </p:grpSp>
        <p:sp>
          <p:nvSpPr>
            <p:cNvPr id="6" name="PoljeZBesedilom 5">
              <a:extLst>
                <a:ext uri="{FF2B5EF4-FFF2-40B4-BE49-F238E27FC236}">
                  <a16:creationId xmlns:a16="http://schemas.microsoft.com/office/drawing/2014/main" id="{B1230684-E6B8-8595-E969-8998E2B6D7F3}"/>
                </a:ext>
              </a:extLst>
            </p:cNvPr>
            <p:cNvSpPr txBox="1"/>
            <p:nvPr/>
          </p:nvSpPr>
          <p:spPr>
            <a:xfrm>
              <a:off x="966119" y="4348697"/>
              <a:ext cx="300284" cy="547296"/>
            </a:xfrm>
            <a:prstGeom prst="rect">
              <a:avLst/>
            </a:prstGeom>
            <a:noFill/>
          </p:spPr>
          <p:txBody>
            <a:bodyPr wrap="square">
              <a:spAutoFit/>
            </a:bodyPr>
            <a:lstStyle/>
            <a:p>
              <a:r>
                <a:rPr lang="sl-SI" dirty="0"/>
                <a:t>📌</a:t>
              </a:r>
            </a:p>
          </p:txBody>
        </p:sp>
      </p:grpSp>
      <p:pic>
        <p:nvPicPr>
          <p:cNvPr id="9" name="Slika 8">
            <a:extLst>
              <a:ext uri="{FF2B5EF4-FFF2-40B4-BE49-F238E27FC236}">
                <a16:creationId xmlns:a16="http://schemas.microsoft.com/office/drawing/2014/main" id="{1C4D22BE-427E-C406-C721-1F8A0888FE23}"/>
              </a:ext>
            </a:extLst>
          </p:cNvPr>
          <p:cNvPicPr>
            <a:picLocks noChangeAspect="1"/>
          </p:cNvPicPr>
          <p:nvPr/>
        </p:nvPicPr>
        <p:blipFill>
          <a:blip r:embed="rId3"/>
          <a:srcRect t="11227" b="15769"/>
          <a:stretch/>
        </p:blipFill>
        <p:spPr>
          <a:xfrm>
            <a:off x="6852557" y="2047222"/>
            <a:ext cx="5143500" cy="2503300"/>
          </a:xfrm>
          <a:prstGeom prst="rect">
            <a:avLst/>
          </a:prstGeom>
        </p:spPr>
      </p:pic>
    </p:spTree>
    <p:extLst>
      <p:ext uri="{BB962C8B-B14F-4D97-AF65-F5344CB8AC3E}">
        <p14:creationId xmlns:p14="http://schemas.microsoft.com/office/powerpoint/2010/main" val="160838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aslov 1">
            <a:extLst>
              <a:ext uri="{FF2B5EF4-FFF2-40B4-BE49-F238E27FC236}">
                <a16:creationId xmlns:a16="http://schemas.microsoft.com/office/drawing/2014/main" id="{7134D113-67E6-41C1-15FF-D9EAFAF90DAD}"/>
              </a:ext>
            </a:extLst>
          </p:cNvPr>
          <p:cNvSpPr txBox="1">
            <a:spLocks/>
          </p:cNvSpPr>
          <p:nvPr/>
        </p:nvSpPr>
        <p:spPr>
          <a:xfrm>
            <a:off x="1016000" y="1220993"/>
            <a:ext cx="10414000" cy="1000132"/>
          </a:xfrm>
          <a:prstGeom prst="rect">
            <a:avLst/>
          </a:prstGeom>
        </p:spPr>
        <p:txBody>
          <a:bodyPr/>
          <a:lstStyle>
            <a:lvl1pPr algn="l" defTabSz="914377" rtl="0" eaLnBrk="1" latinLnBrk="0" hangingPunct="1">
              <a:lnSpc>
                <a:spcPct val="90000"/>
              </a:lnSpc>
              <a:spcBef>
                <a:spcPct val="0"/>
              </a:spcBef>
              <a:buNone/>
              <a:defRPr lang="sl-SI" sz="2800" b="1" kern="1200" baseline="0" dirty="0">
                <a:solidFill>
                  <a:schemeClr val="accent1">
                    <a:lumMod val="75000"/>
                  </a:schemeClr>
                </a:solidFill>
                <a:latin typeface="+mj-lt"/>
                <a:ea typeface="+mj-ea"/>
                <a:cs typeface="+mj-cs"/>
              </a:defRPr>
            </a:lvl1pPr>
          </a:lstStyle>
          <a:p>
            <a:pPr>
              <a:lnSpc>
                <a:spcPct val="120000"/>
              </a:lnSpc>
              <a:spcBef>
                <a:spcPts val="0"/>
              </a:spcBef>
            </a:pPr>
            <a:r>
              <a:rPr lang="sl-SI" sz="2400" dirty="0">
                <a:latin typeface="+mn-lt"/>
              </a:rPr>
              <a:t>ANKETA: </a:t>
            </a:r>
            <a:br>
              <a:rPr lang="sl-SI" sz="2400" dirty="0">
                <a:latin typeface="+mn-lt"/>
              </a:rPr>
            </a:br>
            <a:endParaRPr lang="sl-SI" sz="2400" dirty="0">
              <a:latin typeface="+mn-lt"/>
            </a:endParaRPr>
          </a:p>
        </p:txBody>
      </p:sp>
      <p:graphicFrame>
        <p:nvGraphicFramePr>
          <p:cNvPr id="14" name="Grafikon 13">
            <a:extLst>
              <a:ext uri="{FF2B5EF4-FFF2-40B4-BE49-F238E27FC236}">
                <a16:creationId xmlns:a16="http://schemas.microsoft.com/office/drawing/2014/main" id="{1244C9FA-F14A-7E98-504F-0AF66F6D045C}"/>
              </a:ext>
            </a:extLst>
          </p:cNvPr>
          <p:cNvGraphicFramePr>
            <a:graphicFrameLocks/>
          </p:cNvGraphicFramePr>
          <p:nvPr>
            <p:extLst>
              <p:ext uri="{D42A27DB-BD31-4B8C-83A1-F6EECF244321}">
                <p14:modId xmlns:p14="http://schemas.microsoft.com/office/powerpoint/2010/main" val="111802496"/>
              </p:ext>
            </p:extLst>
          </p:nvPr>
        </p:nvGraphicFramePr>
        <p:xfrm>
          <a:off x="1016000" y="3543319"/>
          <a:ext cx="3459747" cy="136556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Grafikon 14">
            <a:extLst>
              <a:ext uri="{FF2B5EF4-FFF2-40B4-BE49-F238E27FC236}">
                <a16:creationId xmlns:a16="http://schemas.microsoft.com/office/drawing/2014/main" id="{BCAC2759-46AB-FF17-7967-4768A451D8DA}"/>
              </a:ext>
            </a:extLst>
          </p:cNvPr>
          <p:cNvGraphicFramePr>
            <a:graphicFrameLocks/>
          </p:cNvGraphicFramePr>
          <p:nvPr>
            <p:extLst>
              <p:ext uri="{D42A27DB-BD31-4B8C-83A1-F6EECF244321}">
                <p14:modId xmlns:p14="http://schemas.microsoft.com/office/powerpoint/2010/main" val="2621188163"/>
              </p:ext>
            </p:extLst>
          </p:nvPr>
        </p:nvGraphicFramePr>
        <p:xfrm>
          <a:off x="5345936" y="3047388"/>
          <a:ext cx="5725170" cy="2546039"/>
        </p:xfrm>
        <a:graphic>
          <a:graphicData uri="http://schemas.openxmlformats.org/drawingml/2006/chart">
            <c:chart xmlns:c="http://schemas.openxmlformats.org/drawingml/2006/chart" xmlns:r="http://schemas.openxmlformats.org/officeDocument/2006/relationships" r:id="rId4"/>
          </a:graphicData>
        </a:graphic>
      </p:graphicFrame>
      <p:sp>
        <p:nvSpPr>
          <p:cNvPr id="17" name="PoljeZBesedilom 16">
            <a:extLst>
              <a:ext uri="{FF2B5EF4-FFF2-40B4-BE49-F238E27FC236}">
                <a16:creationId xmlns:a16="http://schemas.microsoft.com/office/drawing/2014/main" id="{A95BC67D-9F0A-FE3B-6BB4-C8309C2A9099}"/>
              </a:ext>
            </a:extLst>
          </p:cNvPr>
          <p:cNvSpPr txBox="1"/>
          <p:nvPr/>
        </p:nvSpPr>
        <p:spPr>
          <a:xfrm>
            <a:off x="5441110" y="2571036"/>
            <a:ext cx="6093994" cy="368049"/>
          </a:xfrm>
          <a:prstGeom prst="rect">
            <a:avLst/>
          </a:prstGeom>
          <a:noFill/>
        </p:spPr>
        <p:txBody>
          <a:bodyPr wrap="square">
            <a:spAutoFit/>
          </a:bodyPr>
          <a:lstStyle/>
          <a:p>
            <a:pPr>
              <a:lnSpc>
                <a:spcPct val="120000"/>
              </a:lnSpc>
              <a:defRPr lang="sl-SI" sz="2000" b="1" i="0" u="none" strike="noStrike" kern="1200" spc="0" baseline="0" dirty="0">
                <a:solidFill>
                  <a:srgbClr val="5B9BD5">
                    <a:lumMod val="75000"/>
                  </a:srgbClr>
                </a:solidFill>
                <a:latin typeface="Calibri" panose="020F0502020204030204" pitchFamily="34" charset="0"/>
                <a:ea typeface="+mj-ea"/>
                <a:cs typeface="Calibri" panose="020F0502020204030204" pitchFamily="34" charset="0"/>
              </a:defRPr>
            </a:pPr>
            <a:r>
              <a:rPr lang="sl-SI" sz="1600" b="1" dirty="0">
                <a:solidFill>
                  <a:schemeClr val="accent1">
                    <a:lumMod val="75000"/>
                  </a:schemeClr>
                </a:solidFill>
                <a:latin typeface="Calibri" panose="020F0502020204030204" pitchFamily="34" charset="0"/>
                <a:ea typeface="+mj-ea"/>
                <a:cs typeface="Calibri" panose="020F0502020204030204" pitchFamily="34" charset="0"/>
              </a:rPr>
              <a:t>7. Če uporabljate UI - na katerih področjih?</a:t>
            </a:r>
          </a:p>
        </p:txBody>
      </p:sp>
      <p:sp>
        <p:nvSpPr>
          <p:cNvPr id="3" name="PoljeZBesedilom 2">
            <a:extLst>
              <a:ext uri="{FF2B5EF4-FFF2-40B4-BE49-F238E27FC236}">
                <a16:creationId xmlns:a16="http://schemas.microsoft.com/office/drawing/2014/main" id="{11C89647-9761-380B-FFD5-1DCE5CDDA183}"/>
              </a:ext>
            </a:extLst>
          </p:cNvPr>
          <p:cNvSpPr txBox="1"/>
          <p:nvPr/>
        </p:nvSpPr>
        <p:spPr>
          <a:xfrm>
            <a:off x="897466" y="2536539"/>
            <a:ext cx="4118671" cy="663515"/>
          </a:xfrm>
          <a:prstGeom prst="rect">
            <a:avLst/>
          </a:prstGeom>
          <a:noFill/>
        </p:spPr>
        <p:txBody>
          <a:bodyPr wrap="square">
            <a:spAutoFit/>
          </a:bodyPr>
          <a:lstStyle/>
          <a:p>
            <a:pPr>
              <a:lnSpc>
                <a:spcPct val="120000"/>
              </a:lnSpc>
              <a:spcBef>
                <a:spcPts val="0"/>
              </a:spcBef>
            </a:pPr>
            <a:r>
              <a:rPr lang="sl-SI" sz="1600" b="1" dirty="0">
                <a:solidFill>
                  <a:schemeClr val="accent1">
                    <a:lumMod val="75000"/>
                  </a:schemeClr>
                </a:solidFill>
                <a:latin typeface="Calibri" panose="020F0502020204030204" pitchFamily="34" charset="0"/>
                <a:ea typeface="+mj-ea"/>
                <a:cs typeface="Calibri" panose="020F0502020204030204" pitchFamily="34" charset="0"/>
              </a:rPr>
              <a:t>6. Ali v vašem arhivu že uporabljate umetno inteligenco?</a:t>
            </a:r>
          </a:p>
        </p:txBody>
      </p:sp>
      <p:sp>
        <p:nvSpPr>
          <p:cNvPr id="5" name="PoljeZBesedilom 4">
            <a:extLst>
              <a:ext uri="{FF2B5EF4-FFF2-40B4-BE49-F238E27FC236}">
                <a16:creationId xmlns:a16="http://schemas.microsoft.com/office/drawing/2014/main" id="{AA6BD5F8-D36F-44BB-E7DD-2BB1A59ED9F3}"/>
              </a:ext>
            </a:extLst>
          </p:cNvPr>
          <p:cNvSpPr txBox="1"/>
          <p:nvPr/>
        </p:nvSpPr>
        <p:spPr>
          <a:xfrm>
            <a:off x="1025930" y="1895373"/>
            <a:ext cx="8491049" cy="307777"/>
          </a:xfrm>
          <a:prstGeom prst="rect">
            <a:avLst/>
          </a:prstGeom>
          <a:solidFill>
            <a:schemeClr val="accent4">
              <a:lumMod val="20000"/>
              <a:lumOff val="80000"/>
            </a:schemeClr>
          </a:solidFill>
        </p:spPr>
        <p:txBody>
          <a:bodyPr wrap="square">
            <a:spAutoFit/>
          </a:bodyPr>
          <a:lstStyle/>
          <a:p>
            <a:r>
              <a:rPr lang="sl-SI" sz="1400" dirty="0"/>
              <a:t>📌 </a:t>
            </a:r>
            <a:r>
              <a:rPr lang="sl-SI" sz="1400" i="1" dirty="0"/>
              <a:t>Umetna inteligenca v arhivih je (za zdaj) izjema: uporablja jo le 29 % arhivov – in še tam zelo različno.</a:t>
            </a:r>
            <a:endParaRPr lang="sl-SI" sz="1400" dirty="0"/>
          </a:p>
        </p:txBody>
      </p:sp>
      <p:sp>
        <p:nvSpPr>
          <p:cNvPr id="7" name="PoljeZBesedilom 6">
            <a:extLst>
              <a:ext uri="{FF2B5EF4-FFF2-40B4-BE49-F238E27FC236}">
                <a16:creationId xmlns:a16="http://schemas.microsoft.com/office/drawing/2014/main" id="{CEE6EF48-26C2-2449-F5DF-50C9DE25D006}"/>
              </a:ext>
            </a:extLst>
          </p:cNvPr>
          <p:cNvSpPr txBox="1"/>
          <p:nvPr/>
        </p:nvSpPr>
        <p:spPr>
          <a:xfrm>
            <a:off x="9141823" y="3613465"/>
            <a:ext cx="2600998" cy="400110"/>
          </a:xfrm>
          <a:prstGeom prst="rect">
            <a:avLst/>
          </a:prstGeom>
          <a:noFill/>
        </p:spPr>
        <p:txBody>
          <a:bodyPr wrap="square">
            <a:spAutoFit/>
          </a:bodyPr>
          <a:lstStyle/>
          <a:p>
            <a:r>
              <a:rPr lang="sl-SI" sz="1000" dirty="0"/>
              <a:t>posamična / poskusna raba UI (prevodi, transkripcija, pisanje, iskanje podatkov)</a:t>
            </a:r>
          </a:p>
        </p:txBody>
      </p:sp>
      <p:sp>
        <p:nvSpPr>
          <p:cNvPr id="8" name="Puščica: dol 7">
            <a:extLst>
              <a:ext uri="{FF2B5EF4-FFF2-40B4-BE49-F238E27FC236}">
                <a16:creationId xmlns:a16="http://schemas.microsoft.com/office/drawing/2014/main" id="{5AA359A2-AEAF-F50E-A7E7-D9EA6F04B5A0}"/>
              </a:ext>
            </a:extLst>
          </p:cNvPr>
          <p:cNvSpPr/>
          <p:nvPr/>
        </p:nvSpPr>
        <p:spPr>
          <a:xfrm>
            <a:off x="9252284" y="3429000"/>
            <a:ext cx="264695" cy="18446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3287180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P spid="17" grpId="0"/>
      <p:bldP spid="7" grpId="0"/>
      <p:bldP spid="8" grpId="0" animBg="1"/>
    </p:bldLst>
  </p:timing>
</p:sld>
</file>

<file path=ppt/theme/theme1.xml><?xml version="1.0" encoding="utf-8"?>
<a:theme xmlns:a="http://schemas.openxmlformats.org/drawingml/2006/main" name="1_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isarna">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isarna">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Pisarna">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isarna">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0CA5FA9-6D69-4D80-AD00-26204F51B8F9}">
  <we:reference id="wa104051163" version="1.2.0.3" store="sl-SI" storeType="OMEX"/>
  <we:alternateReferences>
    <we:reference id="wa104051163" version="1.2.0.3" store="wa104051163"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Theme</Template>
  <TotalTime>8252</TotalTime>
  <Words>4287</Words>
  <Application>Microsoft Office PowerPoint</Application>
  <PresentationFormat>Širokozaslonsko</PresentationFormat>
  <Paragraphs>513</Paragraphs>
  <Slides>26</Slides>
  <Notes>26</Notes>
  <HiddenSlides>0</HiddenSlides>
  <MMClips>0</MMClips>
  <ScaleCrop>false</ScaleCrop>
  <HeadingPairs>
    <vt:vector size="6" baseType="variant">
      <vt:variant>
        <vt:lpstr>Uporabljene pisave</vt:lpstr>
      </vt:variant>
      <vt:variant>
        <vt:i4>6</vt:i4>
      </vt:variant>
      <vt:variant>
        <vt:lpstr>Tema</vt:lpstr>
      </vt:variant>
      <vt:variant>
        <vt:i4>1</vt:i4>
      </vt:variant>
      <vt:variant>
        <vt:lpstr>Naslovi diapozitivov</vt:lpstr>
      </vt:variant>
      <vt:variant>
        <vt:i4>26</vt:i4>
      </vt:variant>
    </vt:vector>
  </HeadingPairs>
  <TitlesOfParts>
    <vt:vector size="33" baseType="lpstr">
      <vt:lpstr>Alexandria Medium</vt:lpstr>
      <vt:lpstr>Arial</vt:lpstr>
      <vt:lpstr>Arial Rounded MT Bold</vt:lpstr>
      <vt:lpstr>Calibri</vt:lpstr>
      <vt:lpstr>Manrope</vt:lpstr>
      <vt:lpstr>Wingdings</vt:lpstr>
      <vt:lpstr>1_Officeova tema</vt:lpstr>
      <vt:lpstr>PowerPointova predstavitev</vt:lpstr>
      <vt:lpstr>PowerPointova predstavitev</vt:lpstr>
      <vt:lpstr>RAZVOJ SLOVENSKEGA ELEKTRONSKEGA ARHIVA: e-ARH.si</vt:lpstr>
      <vt:lpstr>SLOVENSKI ELEKTRONSKI ARHIV  Enotni portal za iskanje, dostop in uporabo arhivskega gradiva vseh javnih arhivov v Sloveniji.  </vt:lpstr>
      <vt:lpstr>PowerPointova predstavitev</vt:lpstr>
      <vt:lpstr>e-ARH.si – NACIONALNI ARHIVSKI EKOSISTEM </vt:lpstr>
      <vt:lpstr>ZAKAJ SPLOH GOVORIMO O »INTELIGENTNEM ARHIVU«?</vt:lpstr>
      <vt:lpstr>KAJ JE »INTELIGENTNI ARHIV?«</vt:lpstr>
      <vt:lpstr>PowerPointova predstavitev</vt:lpstr>
      <vt:lpstr>ANKETA:  </vt:lpstr>
      <vt:lpstr>ANKETA:  </vt:lpstr>
      <vt:lpstr>RAZVOJ SLOVENSKEGA ELEKTRONSKEGA ARHIVA: e-ARH.si</vt:lpstr>
      <vt:lpstr>3. projekt e-ARH.si (2022–2026): prehod v inteligentni arhiv</vt:lpstr>
      <vt:lpstr>NACIONALNI ARHIVSKI EKOSISTEM e-ARH.si – PODLAGA ZA UI</vt:lpstr>
      <vt:lpstr>NACIONALNI ARHIVSKI EKOSISTEM e-ARH.si – PODLAGA ZA UI</vt:lpstr>
      <vt:lpstr>Portal UiArh.si – UI ZA VREDNOTENJE ARHIVSKEGA GRADIVA</vt:lpstr>
      <vt:lpstr>Portal UiArh.si – UI ZA VREDNOTENJE ARHIVSKEGA GRADIVA</vt:lpstr>
      <vt:lpstr>PAMETNEJŠI Urejevalnik SIP – PRVI KORAKI K INTELIGENTNI AVTOMATIZACIJI</vt:lpstr>
      <vt:lpstr>PROSTORSKI PODATKI IN VIZUALIZACIJA - UI za samodejno prepoznavanje in analizo</vt:lpstr>
      <vt:lpstr>VIRTUALNA ARHIVSKA ČITALNICA (VAČ) – PAMETNI UPORABNIŠKI SLOJ: UI ZA BOLJŠO DOSTOPNOST IN RAZUMEVANJE GRADIVA  </vt:lpstr>
      <vt:lpstr>ANKETA:  9. Katere koristi bi po vašem mnenju lahko prinesla UI arhivski dejavnosti?</vt:lpstr>
      <vt:lpstr>ANKETA:  10. Katere pomisleke imate glede uvajanja UI v arhivih?  </vt:lpstr>
      <vt:lpstr>ANKETA:  13. Imate še kakšno misel, idejo ali predlog glede umetne inteligence v arhivih? </vt:lpstr>
      <vt:lpstr>KLJUČNI IZZIVI ZA ARHIVE V DOBI UI</vt:lpstr>
      <vt:lpstr>ZAKLJUČEK</vt:lpstr>
      <vt:lpstr>PowerPointova predstavitev</vt:lpstr>
    </vt:vector>
  </TitlesOfParts>
  <Company>Arhiv 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Gregor Jenus</dc:creator>
  <cp:lastModifiedBy>Tatjana Hajtnik</cp:lastModifiedBy>
  <cp:revision>247</cp:revision>
  <cp:lastPrinted>2021-01-12T08:18:06Z</cp:lastPrinted>
  <dcterms:created xsi:type="dcterms:W3CDTF">2019-05-14T07:52:54Z</dcterms:created>
  <dcterms:modified xsi:type="dcterms:W3CDTF">2025-11-09T21:04:05Z</dcterms:modified>
</cp:coreProperties>
</file>