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5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1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5143500" type="screen16x9"/>
  <p:notesSz cx="6858000" cy="9144000"/>
  <p:embeddedFontLst>
    <p:embeddedFont>
      <p:font typeface="Inter" panose="020B0604020202020204" charset="0"/>
      <p:regular r:id="rId58"/>
      <p:bold r:id="rId59"/>
      <p:italic r:id="rId60"/>
      <p:boldItalic r:id="rId61"/>
    </p:embeddedFont>
    <p:embeddedFont>
      <p:font typeface="Inter Light" panose="020B0604020202020204" charset="0"/>
      <p:regular r:id="rId62"/>
      <p:bold r:id="rId63"/>
      <p:italic r:id="rId64"/>
      <p:boldItalic r:id="rId65"/>
    </p:embeddedFont>
    <p:embeddedFont>
      <p:font typeface="Lobster Two" panose="02000506000000020003" pitchFamily="2" charset="0"/>
      <p:regular r:id="rId66"/>
      <p:bold r:id="rId67"/>
      <p:italic r:id="rId68"/>
      <p:boldItalic r:id="rId69"/>
    </p:embeddedFont>
    <p:embeddedFont>
      <p:font typeface="Noto Sans" panose="020B0502040504020204" pitchFamily="34" charset="0"/>
      <p:regular r:id="rId70"/>
      <p:bold r:id="rId71"/>
      <p:italic r:id="rId72"/>
      <p:boldItalic r:id="rId73"/>
    </p:embeddedFont>
    <p:embeddedFont>
      <p:font typeface="Noto Sans Light" panose="020B0604020202020204" charset="0"/>
      <p:regular r:id="rId74"/>
      <p:bold r:id="rId75"/>
      <p:italic r:id="rId76"/>
      <p:boldItalic r:id="rId77"/>
    </p:embeddedFont>
    <p:embeddedFont>
      <p:font typeface="Playfair Display" panose="00000500000000000000" pitchFamily="2" charset="0"/>
      <p:regular r:id="rId78"/>
      <p:bold r:id="rId79"/>
      <p:italic r:id="rId80"/>
      <p:boldItalic r:id="rId81"/>
    </p:embeddedFont>
    <p:embeddedFont>
      <p:font typeface="Playfair Display SemiBold" panose="020B060402020202020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28AA58-B918-4655-BC03-220CA98930DF}">
  <a:tblStyle styleId="{4628AA58-B918-4655-BC03-220CA98930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2AE82D6-0166-4B90-820F-68721644EAD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21D6D49-5D6B-4793-B8D9-125AB6FAA492}" styleName="Table_2">
    <a:wholeTbl>
      <a:tcTxStyle b="off" i="off"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rgbClr val="FFFFFF"/>
      </a:tcTxStyle>
      <a:tcStyle>
        <a:tcBdr/>
        <a:fill>
          <a:solidFill>
            <a:srgbClr val="156082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/>
        <a:fill>
          <a:solidFill>
            <a:srgbClr val="156082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15608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15608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font" Target="fonts/font2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9.fntdata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9.fntdata"/><Relationship Id="rId87" Type="http://schemas.openxmlformats.org/officeDocument/2006/relationships/viewProps" Target="viewProps.xml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a195e3b90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3a195e3b906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3a195e3b906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a195e3b906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a195e3b906_2_2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3a195e3b906_2_2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92DD8424-6B86-9264-00DE-3F5AD105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a195e3b906_2_269:notes">
            <a:extLst>
              <a:ext uri="{FF2B5EF4-FFF2-40B4-BE49-F238E27FC236}">
                <a16:creationId xmlns:a16="http://schemas.microsoft.com/office/drawing/2014/main" id="{5FA95E35-8C1A-54DD-C6C8-91F1FB816D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a195e3b906_2_269:notes">
            <a:extLst>
              <a:ext uri="{FF2B5EF4-FFF2-40B4-BE49-F238E27FC236}">
                <a16:creationId xmlns:a16="http://schemas.microsoft.com/office/drawing/2014/main" id="{CFF1042B-9CD3-01A7-BF73-EE11DA4F60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3a195e3b906_2_269:notes">
            <a:extLst>
              <a:ext uri="{FF2B5EF4-FFF2-40B4-BE49-F238E27FC236}">
                <a16:creationId xmlns:a16="http://schemas.microsoft.com/office/drawing/2014/main" id="{AF098083-233F-28E6-A286-E29B351A47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239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195e3b906_2_19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a195e3b906_2_19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a195e3b906_2_19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195e3b906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a195e3b906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a195e3b90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a195e3b90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195e3b906_2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a195e3b906_2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a195e3b906_2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a195e3b906_2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a195e3b906_2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a195e3b906_2_3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a195e3b906_2_3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195e3b906_2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a195e3b906_2_4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3a195e3b906_2_4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195e3b906_2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195e3b906_2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195e3b906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a195e3b906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a195e3b906_2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a195e3b906_2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a195e3b906_2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a195e3b906_2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a195e3b906_2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a195e3b906_2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Gallery: view them, filter them and test them out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a195e3b906_2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a195e3b906_2_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a195e3b906_2_9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a195e3b906_2_9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to consider when choosing a public model: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accuracy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nr of words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period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type of writing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description: general models could have a lower accuracy than specialised models trained on just a few hands, but they are better at generalising and reading also new hands not seen at all during the training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a195e3b906_2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a195e3b906_2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a195e3b906_2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a195e3b906_2_1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a195e3b906_2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a195e3b906_2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a195e3b906_2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a195e3b906_2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a195e3b906_2_1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a195e3b906_2_1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a195e3b90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a195e3b906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3a195e3b906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a195e3b906_2_1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a195e3b906_2_19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3a195e3b906_2_19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a195e3b906_2_1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a195e3b906_2_19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3a195e3b906_2_19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a195e3b906_2_1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a195e3b906_2_1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a195e3b906_2_1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a195e3b906_2_1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a195e3b906_2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a195e3b906_2_1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a195e3b906_2_1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a195e3b906_2_1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a195e3b906_2_1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a195e3b906_2_1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a195e3b906_2_1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a195e3b906_2_1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a195e3b906_2_1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a195e3b906_2_1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a195e3b906_2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a195e3b906_2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a195e3b90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a195e3b90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a195e3b906_2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a195e3b906_2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a195e3b906_2_1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a195e3b906_2_1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a195e3b906_2_2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a195e3b906_2_2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3a195e3b906_2_2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a195e3b906_2_2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a195e3b906_2_2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3a195e3b906_2_2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a195e3b906_2_2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a195e3b906_2_2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g3a195e3b906_2_2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a195e3b906_2_1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a195e3b906_2_1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a195e3b906_2_1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a195e3b906_2_1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Sara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a195e3b906_2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a195e3b906_2_2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g3a195e3b906_2_2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a195e3b906_2_1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a195e3b906_2_1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a195e3b906_2_1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3a195e3b906_2_1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a195e3b906_2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3a195e3b906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a195e3b906_2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a195e3b906_2_13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g3a195e3b906_2_13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a195e3b906_2_2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a195e3b906_2_22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3a195e3b906_2_22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a195e3b906_2_2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3a195e3b906_2_2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3a195e3b906_2_2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a195e3b906_2_2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a195e3b906_2_2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3a195e3b906_2_2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a195e3b906_2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a195e3b906_2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195e3b906_2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a195e3b906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a195e3b906_2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3a195e3b906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195e3b906_2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a195e3b906_2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a195e3b906_2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a195e3b906_2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Playfair Display"/>
              <a:buNone/>
              <a:defRPr sz="4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Inter"/>
              <a:buNone/>
              <a:defRPr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bg>
      <p:bgPr>
        <a:solidFill>
          <a:srgbClr val="F1E8D7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EBDD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3932700" y="5084575"/>
            <a:ext cx="1278600" cy="106500"/>
          </a:xfrm>
          <a:prstGeom prst="rect">
            <a:avLst/>
          </a:prstGeom>
          <a:solidFill>
            <a:srgbClr val="8E85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.mansutti@readcoop.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transkribus.org/scanten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Ffv3hZl6XLs?feature=oembed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www.transkribus.org/scanten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png"/><Relationship Id="rId4" Type="http://schemas.openxmlformats.org/officeDocument/2006/relationships/hyperlink" Target="https://www.museumfuernaturkunde.berlin/de/wissenschaft/infrastruktur/sammlu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/>
          <p:nvPr/>
        </p:nvSpPr>
        <p:spPr>
          <a:xfrm flipH="1">
            <a:off x="1791900" y="3497263"/>
            <a:ext cx="5560200" cy="9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Sara Mansutti, READ-COOP SCE</a:t>
            </a:r>
            <a:endParaRPr sz="15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u="sng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s.mansutti@readcoop.eu</a:t>
            </a:r>
            <a:endParaRPr sz="4100" b="1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666666"/>
                </a:solidFill>
                <a:latin typeface="Inter"/>
                <a:ea typeface="Inter"/>
                <a:cs typeface="Inter"/>
                <a:sym typeface="Inter"/>
              </a:rPr>
              <a:t>10th November 2025</a:t>
            </a:r>
            <a:endParaRPr sz="1300" b="1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28"/>
          <p:cNvSpPr txBox="1"/>
          <p:nvPr/>
        </p:nvSpPr>
        <p:spPr>
          <a:xfrm>
            <a:off x="311700" y="1993018"/>
            <a:ext cx="85206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80">
                <a:latin typeface="Playfair Display"/>
                <a:ea typeface="Playfair Display"/>
                <a:cs typeface="Playfair Display"/>
                <a:sym typeface="Playfair Display"/>
              </a:rPr>
              <a:t>Text Recognition, Information Extraction, and Beyond: </a:t>
            </a:r>
            <a:endParaRPr sz="238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80">
                <a:latin typeface="Playfair Display"/>
                <a:ea typeface="Playfair Display"/>
                <a:cs typeface="Playfair Display"/>
                <a:sym typeface="Playfair Display"/>
              </a:rPr>
              <a:t>How Transkribus Serves Cultural Institutions</a:t>
            </a:r>
            <a:endParaRPr sz="238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3" name="Google Shape;113;p28" title="transkribus_logo_lo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9424" y="909429"/>
            <a:ext cx="2565150" cy="52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85852" y="4384925"/>
            <a:ext cx="972307" cy="54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>
            <a:spLocks noGrp="1"/>
          </p:cNvSpPr>
          <p:nvPr>
            <p:ph type="title"/>
          </p:nvPr>
        </p:nvSpPr>
        <p:spPr>
          <a:xfrm>
            <a:off x="374231" y="294488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>
                <a:latin typeface="Playfair Display"/>
                <a:ea typeface="Playfair Display"/>
                <a:cs typeface="Playfair Display"/>
                <a:sym typeface="Playfair Display"/>
              </a:rPr>
              <a:t>The</a:t>
            </a:r>
            <a:r>
              <a:rPr lang="en-GB" sz="3200" b="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3200" b="0">
                <a:latin typeface="Playfair Display"/>
                <a:ea typeface="Playfair Display"/>
                <a:cs typeface="Playfair Display"/>
                <a:sym typeface="Playfair Display"/>
              </a:rPr>
              <a:t>ScanTent</a:t>
            </a:r>
            <a:endParaRPr sz="3200" b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3" name="Google Shape;2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9050" y="1181475"/>
            <a:ext cx="5625900" cy="3317100"/>
          </a:xfrm>
          <a:prstGeom prst="roundRect">
            <a:avLst>
              <a:gd name="adj" fmla="val 6988"/>
            </a:avLst>
          </a:prstGeom>
          <a:noFill/>
          <a:ln>
            <a:noFill/>
          </a:ln>
        </p:spPr>
      </p:pic>
      <p:sp>
        <p:nvSpPr>
          <p:cNvPr id="214" name="Google Shape;214;p37"/>
          <p:cNvSpPr txBox="1"/>
          <p:nvPr/>
        </p:nvSpPr>
        <p:spPr>
          <a:xfrm>
            <a:off x="2131050" y="4557625"/>
            <a:ext cx="48819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u="sng">
                <a:solidFill>
                  <a:schemeClr val="hlink"/>
                </a:solidFill>
                <a:latin typeface="Inter Light"/>
                <a:ea typeface="Inter Light"/>
                <a:cs typeface="Inter Light"/>
                <a:sym typeface="Inter Light"/>
                <a:hlinkClick r:id="rId4"/>
              </a:rPr>
              <a:t>https://www.transkribus.org/scantent</a:t>
            </a:r>
            <a:endParaRPr sz="2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>
          <a:extLst>
            <a:ext uri="{FF2B5EF4-FFF2-40B4-BE49-F238E27FC236}">
              <a16:creationId xmlns:a16="http://schemas.microsoft.com/office/drawing/2014/main" id="{41F513EA-11B4-1F55-211A-1B508D7E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>
            <a:extLst>
              <a:ext uri="{FF2B5EF4-FFF2-40B4-BE49-F238E27FC236}">
                <a16:creationId xmlns:a16="http://schemas.microsoft.com/office/drawing/2014/main" id="{FFABD342-B4A5-B046-C17B-C1D22B78C5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231" y="294488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>
                <a:latin typeface="Playfair Display"/>
                <a:ea typeface="Playfair Display"/>
                <a:cs typeface="Playfair Display"/>
                <a:sym typeface="Playfair Display"/>
              </a:rPr>
              <a:t>The ScanTent</a:t>
            </a:r>
            <a:endParaRPr sz="3200" b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22" name="Google Shape;222;p38">
            <a:extLst>
              <a:ext uri="{FF2B5EF4-FFF2-40B4-BE49-F238E27FC236}">
                <a16:creationId xmlns:a16="http://schemas.microsoft.com/office/drawing/2014/main" id="{1575BBF0-F8E8-80A6-37EE-7A392C14722E}"/>
              </a:ext>
            </a:extLst>
          </p:cNvPr>
          <p:cNvSpPr txBox="1"/>
          <p:nvPr/>
        </p:nvSpPr>
        <p:spPr>
          <a:xfrm>
            <a:off x="2131050" y="4557625"/>
            <a:ext cx="48819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u="sng">
                <a:solidFill>
                  <a:schemeClr val="hlink"/>
                </a:solidFill>
                <a:latin typeface="Inter Light"/>
                <a:ea typeface="Inter Light"/>
                <a:cs typeface="Inter Light"/>
                <a:sym typeface="Inter Light"/>
                <a:hlinkClick r:id="rId4"/>
              </a:rPr>
              <a:t>https://www.transkribus.org/scantent</a:t>
            </a:r>
            <a:endParaRPr sz="2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" name="Elementi multimediali online 1" title="The ScanTent - Professional Scanning with your Smartphone">
            <a:hlinkClick r:id="" action="ppaction://media"/>
            <a:extLst>
              <a:ext uri="{FF2B5EF4-FFF2-40B4-BE49-F238E27FC236}">
                <a16:creationId xmlns:a16="http://schemas.microsoft.com/office/drawing/2014/main" id="{39BD412E-FC25-9137-23D8-81983B097C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92823" y="1134737"/>
            <a:ext cx="5958353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/>
          <p:nvPr/>
        </p:nvSpPr>
        <p:spPr>
          <a:xfrm>
            <a:off x="3115913" y="4224131"/>
            <a:ext cx="5862000" cy="680100"/>
          </a:xfrm>
          <a:prstGeom prst="roundRect">
            <a:avLst>
              <a:gd name="adj" fmla="val 1664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29" name="Google Shape;229;p39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Bibliothèque nationale de France (BnF)</a:t>
            </a:r>
            <a:endParaRPr/>
          </a:p>
        </p:txBody>
      </p:sp>
      <p:sp>
        <p:nvSpPr>
          <p:cNvPr id="230" name="Google Shape;230;p39"/>
          <p:cNvSpPr/>
          <p:nvPr/>
        </p:nvSpPr>
        <p:spPr>
          <a:xfrm>
            <a:off x="241782" y="1084190"/>
            <a:ext cx="2732700" cy="3819900"/>
          </a:xfrm>
          <a:prstGeom prst="roundRect">
            <a:avLst>
              <a:gd name="adj" fmla="val 623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31" name="Google Shape;231;p39"/>
          <p:cNvSpPr txBox="1"/>
          <p:nvPr/>
        </p:nvSpPr>
        <p:spPr>
          <a:xfrm>
            <a:off x="300263" y="1325756"/>
            <a:ext cx="26157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Portable Scanning with ScanTent</a:t>
            </a:r>
            <a:endParaRPr sz="16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~40 ScanTents installed across BnF sites</a:t>
            </a:r>
            <a:b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Empowers users to scan independently with their smartphones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Portable, bright, easy to use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32" name="Google Shape;232;p39"/>
          <p:cNvSpPr txBox="1"/>
          <p:nvPr/>
        </p:nvSpPr>
        <p:spPr>
          <a:xfrm>
            <a:off x="3207325" y="4278525"/>
            <a:ext cx="5705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“Members like that it is easy to use, and that it is free.”</a:t>
            </a:r>
            <a:endParaRPr sz="2000" i="1">
              <a:solidFill>
                <a:schemeClr val="dk2"/>
              </a:solidFill>
            </a:endParaRPr>
          </a:p>
        </p:txBody>
      </p:sp>
      <p:pic>
        <p:nvPicPr>
          <p:cNvPr id="233" name="Google Shape;2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550" y="1095600"/>
            <a:ext cx="4044600" cy="3033600"/>
          </a:xfrm>
          <a:prstGeom prst="roundRect">
            <a:avLst>
              <a:gd name="adj" fmla="val 818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/>
          <p:nvPr/>
        </p:nvSpPr>
        <p:spPr>
          <a:xfrm>
            <a:off x="1745100" y="3832950"/>
            <a:ext cx="56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Transkribus Platform</a:t>
            </a:r>
            <a:endParaRPr sz="2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801" y="733925"/>
            <a:ext cx="3932400" cy="2949300"/>
          </a:xfrm>
          <a:prstGeom prst="roundRect">
            <a:avLst>
              <a:gd name="adj" fmla="val 12009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/>
          <p:nvPr/>
        </p:nvSpPr>
        <p:spPr>
          <a:xfrm>
            <a:off x="490250" y="2447075"/>
            <a:ext cx="4533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Transkribus is your </a:t>
            </a:r>
            <a:r>
              <a:rPr lang="en-GB" sz="16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AI-powered ally</a:t>
            </a:r>
            <a:r>
              <a:rPr lang="en-GB" sz="16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designed to simplify your time-consuming and laborious work with historical documents.</a:t>
            </a:r>
            <a:endParaRPr sz="16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550" y="1836913"/>
            <a:ext cx="3815349" cy="214371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1"/>
          <p:cNvSpPr txBox="1">
            <a:spLocks noGrp="1"/>
          </p:cNvSpPr>
          <p:nvPr>
            <p:ph type="title"/>
          </p:nvPr>
        </p:nvSpPr>
        <p:spPr>
          <a:xfrm>
            <a:off x="374231" y="294488"/>
            <a:ext cx="7886700" cy="7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20"/>
              <a:t>The Transkribus Platform</a:t>
            </a:r>
            <a:endParaRPr sz="3220" b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>
            <a:spLocks noGrp="1"/>
          </p:cNvSpPr>
          <p:nvPr>
            <p:ph type="title"/>
          </p:nvPr>
        </p:nvSpPr>
        <p:spPr>
          <a:xfrm>
            <a:off x="490250" y="299375"/>
            <a:ext cx="84360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66"/>
              <a:t>What does </a:t>
            </a:r>
            <a:r>
              <a:rPr lang="en-GB" sz="4466" b="1">
                <a:solidFill>
                  <a:srgbClr val="193060"/>
                </a:solidFill>
                <a:latin typeface="Lobster Two"/>
                <a:ea typeface="Lobster Two"/>
                <a:cs typeface="Lobster Two"/>
                <a:sym typeface="Lobster Two"/>
              </a:rPr>
              <a:t>Transkribus </a:t>
            </a:r>
            <a:r>
              <a:rPr lang="en-GB" sz="3466"/>
              <a:t>make possible?</a:t>
            </a:r>
            <a:endParaRPr sz="346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2"/>
          <p:cNvSpPr txBox="1"/>
          <p:nvPr/>
        </p:nvSpPr>
        <p:spPr>
          <a:xfrm rot="-16803">
            <a:off x="6442898" y="2369322"/>
            <a:ext cx="165722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Collaboration</a:t>
            </a:r>
            <a:endParaRPr sz="1300" b="1"/>
          </a:p>
        </p:txBody>
      </p:sp>
      <p:sp>
        <p:nvSpPr>
          <p:cNvPr id="253" name="Google Shape;253;p42"/>
          <p:cNvSpPr txBox="1"/>
          <p:nvPr/>
        </p:nvSpPr>
        <p:spPr>
          <a:xfrm>
            <a:off x="471988" y="2369325"/>
            <a:ext cx="2905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 Manual &amp; automatic transcription </a:t>
            </a:r>
            <a:r>
              <a:rPr lang="en-GB" sz="13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of</a:t>
            </a:r>
            <a:r>
              <a:rPr lang="en-GB" sz="13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 handwritten </a:t>
            </a:r>
            <a:r>
              <a:rPr lang="en-GB" sz="13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and</a:t>
            </a:r>
            <a:r>
              <a:rPr lang="en-GB" sz="13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 printed </a:t>
            </a:r>
            <a:r>
              <a:rPr lang="en-GB" sz="13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documents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54" name="Google Shape;254;p42"/>
          <p:cNvSpPr txBox="1"/>
          <p:nvPr/>
        </p:nvSpPr>
        <p:spPr>
          <a:xfrm rot="-16803">
            <a:off x="3743398" y="2369322"/>
            <a:ext cx="165722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Training of AI models</a:t>
            </a:r>
            <a:endParaRPr sz="1300" b="1"/>
          </a:p>
        </p:txBody>
      </p:sp>
      <p:pic>
        <p:nvPicPr>
          <p:cNvPr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350" y="1381700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825" y="1337549"/>
            <a:ext cx="1028700" cy="10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9100" y="1404262"/>
            <a:ext cx="983575" cy="98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42"/>
          <p:cNvGrpSpPr/>
          <p:nvPr/>
        </p:nvGrpSpPr>
        <p:grpSpPr>
          <a:xfrm>
            <a:off x="764041" y="3296700"/>
            <a:ext cx="2321700" cy="1518256"/>
            <a:chOff x="764041" y="3296700"/>
            <a:chExt cx="2321700" cy="1518256"/>
          </a:xfrm>
        </p:grpSpPr>
        <p:sp>
          <p:nvSpPr>
            <p:cNvPr id="259" name="Google Shape;259;p42"/>
            <p:cNvSpPr txBox="1"/>
            <p:nvPr/>
          </p:nvSpPr>
          <p:spPr>
            <a:xfrm rot="-1333">
              <a:off x="764041" y="4229506"/>
              <a:ext cx="2321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Searching</a:t>
              </a:r>
              <a:r>
                <a:rPr lang="en-GB" sz="13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 in documents with powerful tools</a:t>
              </a:r>
              <a:endParaRPr sz="1300"/>
            </a:p>
          </p:txBody>
        </p:sp>
        <p:pic>
          <p:nvPicPr>
            <p:cNvPr id="260" name="Google Shape;260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31350" y="3296700"/>
              <a:ext cx="1028700" cy="10277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1" name="Google Shape;261;p42"/>
          <p:cNvGrpSpPr/>
          <p:nvPr/>
        </p:nvGrpSpPr>
        <p:grpSpPr>
          <a:xfrm>
            <a:off x="3518099" y="3203800"/>
            <a:ext cx="2107800" cy="1784184"/>
            <a:chOff x="3518099" y="3203800"/>
            <a:chExt cx="2107800" cy="1784184"/>
          </a:xfrm>
        </p:grpSpPr>
        <p:sp>
          <p:nvSpPr>
            <p:cNvPr id="262" name="Google Shape;262;p42"/>
            <p:cNvSpPr txBox="1"/>
            <p:nvPr/>
          </p:nvSpPr>
          <p:spPr>
            <a:xfrm rot="-18593">
              <a:off x="3518084" y="4197185"/>
              <a:ext cx="2107831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Tagging </a:t>
              </a:r>
              <a:r>
                <a:rPr lang="en-GB" sz="13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of the documents’ </a:t>
              </a:r>
              <a:r>
                <a:rPr lang="en-GB" sz="13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structure </a:t>
              </a:r>
              <a:r>
                <a:rPr lang="en-GB" sz="13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and </a:t>
              </a:r>
              <a:r>
                <a:rPr lang="en-GB" sz="13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content</a:t>
              </a:r>
              <a:endParaRPr sz="1300"/>
            </a:p>
          </p:txBody>
        </p:sp>
        <p:pic>
          <p:nvPicPr>
            <p:cNvPr id="263" name="Google Shape;263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16463" y="3203800"/>
              <a:ext cx="983575" cy="983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4" name="Google Shape;264;p42"/>
          <p:cNvGrpSpPr/>
          <p:nvPr/>
        </p:nvGrpSpPr>
        <p:grpSpPr>
          <a:xfrm>
            <a:off x="6109285" y="3251617"/>
            <a:ext cx="2324400" cy="1581456"/>
            <a:chOff x="6109285" y="3251617"/>
            <a:chExt cx="2324400" cy="1581456"/>
          </a:xfrm>
        </p:grpSpPr>
        <p:sp>
          <p:nvSpPr>
            <p:cNvPr id="265" name="Google Shape;265;p42"/>
            <p:cNvSpPr txBox="1"/>
            <p:nvPr/>
          </p:nvSpPr>
          <p:spPr>
            <a:xfrm rot="-8430">
              <a:off x="6109282" y="4245222"/>
              <a:ext cx="2324407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Export </a:t>
              </a:r>
              <a:r>
                <a:rPr lang="en-GB" sz="13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of documents in different formats</a:t>
              </a:r>
              <a:endParaRPr sz="1300"/>
            </a:p>
          </p:txBody>
        </p:sp>
        <p:pic>
          <p:nvPicPr>
            <p:cNvPr id="266" name="Google Shape;266;p4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783951" y="3251617"/>
              <a:ext cx="1028700" cy="10277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/>
          <p:nvPr/>
        </p:nvSpPr>
        <p:spPr>
          <a:xfrm>
            <a:off x="2605800" y="733925"/>
            <a:ext cx="3932400" cy="3002700"/>
          </a:xfrm>
          <a:prstGeom prst="roundRect">
            <a:avLst>
              <a:gd name="adj" fmla="val 12614"/>
            </a:avLst>
          </a:prstGeom>
          <a:solidFill>
            <a:srgbClr val="EEEE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3"/>
          <p:cNvSpPr txBox="1"/>
          <p:nvPr/>
        </p:nvSpPr>
        <p:spPr>
          <a:xfrm>
            <a:off x="1745100" y="3832950"/>
            <a:ext cx="56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Text Recognition</a:t>
            </a:r>
            <a:endParaRPr sz="2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73" name="Google Shape;2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698" y="1223999"/>
            <a:ext cx="2022600" cy="202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/>
          <p:nvPr/>
        </p:nvSpPr>
        <p:spPr>
          <a:xfrm>
            <a:off x="667605" y="4948565"/>
            <a:ext cx="78261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en-GB" sz="800" b="1">
                <a:solidFill>
                  <a:srgbClr val="595959"/>
                </a:solidFill>
                <a:latin typeface="Noto Sans"/>
                <a:ea typeface="Noto Sans"/>
                <a:cs typeface="Noto Sans"/>
                <a:sym typeface="Noto Sans"/>
              </a:rPr>
              <a:t>1,30% CER</a:t>
            </a:r>
            <a:endParaRPr sz="800" b="1">
              <a:solidFill>
                <a:srgbClr val="595959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31" y="931500"/>
            <a:ext cx="8173200" cy="3861600"/>
          </a:xfrm>
          <a:prstGeom prst="roundRect">
            <a:avLst>
              <a:gd name="adj" fmla="val 3690"/>
            </a:avLst>
          </a:prstGeom>
          <a:noFill/>
          <a:ln>
            <a:noFill/>
          </a:ln>
        </p:spPr>
      </p:pic>
      <p:sp>
        <p:nvSpPr>
          <p:cNvPr id="281" name="Google Shape;281;p44"/>
          <p:cNvSpPr txBox="1">
            <a:spLocks noGrp="1"/>
          </p:cNvSpPr>
          <p:nvPr>
            <p:ph type="title"/>
          </p:nvPr>
        </p:nvSpPr>
        <p:spPr>
          <a:xfrm>
            <a:off x="366394" y="95250"/>
            <a:ext cx="82626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GB" sz="2100"/>
              <a:t>Recognising handwritten or printed text</a:t>
            </a:r>
            <a:endParaRPr sz="2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251" y="536100"/>
            <a:ext cx="4443506" cy="4325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46"/>
          <p:cNvGrpSpPr/>
          <p:nvPr/>
        </p:nvGrpSpPr>
        <p:grpSpPr>
          <a:xfrm>
            <a:off x="2747975" y="1059525"/>
            <a:ext cx="5897100" cy="1972500"/>
            <a:chOff x="2747975" y="1059525"/>
            <a:chExt cx="5897100" cy="1972500"/>
          </a:xfrm>
        </p:grpSpPr>
        <p:sp>
          <p:nvSpPr>
            <p:cNvPr id="293" name="Google Shape;293;p46"/>
            <p:cNvSpPr/>
            <p:nvPr/>
          </p:nvSpPr>
          <p:spPr>
            <a:xfrm>
              <a:off x="2747975" y="1246713"/>
              <a:ext cx="1825800" cy="1785300"/>
            </a:xfrm>
            <a:prstGeom prst="wedgeEllipseCallout">
              <a:avLst>
                <a:gd name="adj1" fmla="val -55817"/>
                <a:gd name="adj2" fmla="val 67288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6"/>
            <p:cNvSpPr/>
            <p:nvPr/>
          </p:nvSpPr>
          <p:spPr>
            <a:xfrm>
              <a:off x="2747975" y="1059525"/>
              <a:ext cx="5897100" cy="1972500"/>
            </a:xfrm>
            <a:prstGeom prst="roundRect">
              <a:avLst>
                <a:gd name="adj" fmla="val 16667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46"/>
          <p:cNvSpPr txBox="1">
            <a:spLocks noGrp="1"/>
          </p:cNvSpPr>
          <p:nvPr>
            <p:ph type="title"/>
          </p:nvPr>
        </p:nvSpPr>
        <p:spPr>
          <a:xfrm>
            <a:off x="2882075" y="1424475"/>
            <a:ext cx="5628900" cy="12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Text recognition converts </a:t>
            </a:r>
            <a:r>
              <a:rPr lang="en-GB" sz="2800" b="1"/>
              <a:t>printed or handwritten</a:t>
            </a:r>
            <a:r>
              <a:rPr lang="en-GB" sz="2800"/>
              <a:t> text into digital text using </a:t>
            </a:r>
            <a:r>
              <a:rPr lang="en-GB" sz="2800" b="1"/>
              <a:t>existing or custom AI models</a:t>
            </a:r>
            <a:r>
              <a:rPr lang="en-GB" sz="2800"/>
              <a:t>.</a:t>
            </a:r>
            <a:endParaRPr sz="2800"/>
          </a:p>
        </p:txBody>
      </p:sp>
      <p:pic>
        <p:nvPicPr>
          <p:cNvPr id="296" name="Google Shape;29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50" y="2420750"/>
            <a:ext cx="2250826" cy="22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7600" y="2172716"/>
            <a:ext cx="3908800" cy="79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9"/>
          <p:cNvSpPr txBox="1"/>
          <p:nvPr/>
        </p:nvSpPr>
        <p:spPr>
          <a:xfrm>
            <a:off x="1745100" y="3832950"/>
            <a:ext cx="56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Introduction</a:t>
            </a:r>
            <a:endParaRPr sz="2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7"/>
          <p:cNvGrpSpPr/>
          <p:nvPr/>
        </p:nvGrpSpPr>
        <p:grpSpPr>
          <a:xfrm>
            <a:off x="2747975" y="1059525"/>
            <a:ext cx="5897100" cy="1972500"/>
            <a:chOff x="2747975" y="1059525"/>
            <a:chExt cx="5897100" cy="1972500"/>
          </a:xfrm>
        </p:grpSpPr>
        <p:sp>
          <p:nvSpPr>
            <p:cNvPr id="302" name="Google Shape;302;p47"/>
            <p:cNvSpPr/>
            <p:nvPr/>
          </p:nvSpPr>
          <p:spPr>
            <a:xfrm>
              <a:off x="2747975" y="1246713"/>
              <a:ext cx="1825800" cy="1785300"/>
            </a:xfrm>
            <a:prstGeom prst="wedgeEllipseCallout">
              <a:avLst>
                <a:gd name="adj1" fmla="val -55817"/>
                <a:gd name="adj2" fmla="val 67288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7"/>
            <p:cNvSpPr/>
            <p:nvPr/>
          </p:nvSpPr>
          <p:spPr>
            <a:xfrm>
              <a:off x="2747975" y="1059525"/>
              <a:ext cx="5897100" cy="1972500"/>
            </a:xfrm>
            <a:prstGeom prst="roundRect">
              <a:avLst>
                <a:gd name="adj" fmla="val 16667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xfrm>
            <a:off x="2882075" y="1424475"/>
            <a:ext cx="5628900" cy="146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Models are like </a:t>
            </a:r>
            <a:r>
              <a:rPr lang="en-GB" sz="2800" b="1"/>
              <a:t>manuals, telling Transkribus how to transcribe</a:t>
            </a:r>
            <a:r>
              <a:rPr lang="en-GB" sz="2800"/>
              <a:t> a certain type of writing.</a:t>
            </a:r>
            <a:endParaRPr sz="2800"/>
          </a:p>
        </p:txBody>
      </p:sp>
      <p:pic>
        <p:nvPicPr>
          <p:cNvPr id="305" name="Google Shape;3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50" y="2420750"/>
            <a:ext cx="2250826" cy="22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/>
          <p:nvPr/>
        </p:nvSpPr>
        <p:spPr>
          <a:xfrm>
            <a:off x="490200" y="2589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GB" sz="36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Text </a:t>
            </a:r>
            <a:r>
              <a:rPr lang="en-GB" sz="322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Recognition</a:t>
            </a:r>
            <a:endParaRPr sz="36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11" name="Google Shape;31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824" y="430825"/>
            <a:ext cx="1719424" cy="17178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48"/>
          <p:cNvGrpSpPr/>
          <p:nvPr/>
        </p:nvGrpSpPr>
        <p:grpSpPr>
          <a:xfrm>
            <a:off x="490200" y="2050850"/>
            <a:ext cx="3174600" cy="2137500"/>
            <a:chOff x="490200" y="2050850"/>
            <a:chExt cx="3174600" cy="2137500"/>
          </a:xfrm>
        </p:grpSpPr>
        <p:sp>
          <p:nvSpPr>
            <p:cNvPr id="313" name="Google Shape;313;p48"/>
            <p:cNvSpPr/>
            <p:nvPr/>
          </p:nvSpPr>
          <p:spPr>
            <a:xfrm>
              <a:off x="490200" y="2050850"/>
              <a:ext cx="3174600" cy="2137500"/>
            </a:xfrm>
            <a:prstGeom prst="roundRect">
              <a:avLst>
                <a:gd name="adj" fmla="val 8492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8"/>
            <p:cNvSpPr txBox="1"/>
            <p:nvPr/>
          </p:nvSpPr>
          <p:spPr>
            <a:xfrm>
              <a:off x="578325" y="2125925"/>
              <a:ext cx="3059700" cy="189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Public models</a:t>
              </a:r>
              <a:endParaRPr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Pre-trained - can be used right away</a:t>
              </a: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Large &amp; Robust</a:t>
              </a: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Easy to use</a:t>
              </a: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Handwritten &amp; printed</a:t>
              </a: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pic>
          <p:nvPicPr>
            <p:cNvPr id="315" name="Google Shape;315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1450" y="2755716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1450" y="3089841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1450" y="3423966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1450" y="3758091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9" name="Google Shape;319;p48"/>
          <p:cNvGrpSpPr/>
          <p:nvPr/>
        </p:nvGrpSpPr>
        <p:grpSpPr>
          <a:xfrm>
            <a:off x="4112750" y="2050850"/>
            <a:ext cx="3323550" cy="2137575"/>
            <a:chOff x="4112750" y="2050850"/>
            <a:chExt cx="3323550" cy="2137575"/>
          </a:xfrm>
        </p:grpSpPr>
        <p:sp>
          <p:nvSpPr>
            <p:cNvPr id="320" name="Google Shape;320;p48"/>
            <p:cNvSpPr/>
            <p:nvPr/>
          </p:nvSpPr>
          <p:spPr>
            <a:xfrm>
              <a:off x="4112750" y="2050850"/>
              <a:ext cx="3174600" cy="2137500"/>
            </a:xfrm>
            <a:prstGeom prst="roundRect">
              <a:avLst>
                <a:gd name="adj" fmla="val 8492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8"/>
            <p:cNvSpPr txBox="1"/>
            <p:nvPr/>
          </p:nvSpPr>
          <p:spPr>
            <a:xfrm>
              <a:off x="4189400" y="2125925"/>
              <a:ext cx="3246900" cy="206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Custom Models</a:t>
              </a:r>
              <a:endParaRPr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b="1">
                  <a:solidFill>
                    <a:srgbClr val="434343"/>
                  </a:solidFill>
                  <a:latin typeface="Inter"/>
                  <a:ea typeface="Inter"/>
                  <a:cs typeface="Inter"/>
                  <a:sym typeface="Inter"/>
                </a:rPr>
                <a:t> </a:t>
              </a:r>
              <a:endParaRPr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Tailored &amp; higher accuracy </a:t>
              </a: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Adaptable to your material</a:t>
              </a: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Control what data goes into the model</a:t>
              </a: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179999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GB" sz="1100">
                  <a:solidFill>
                    <a:srgbClr val="434343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Can be fine tuned to your project</a:t>
              </a:r>
              <a:endParaRPr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pic>
          <p:nvPicPr>
            <p:cNvPr id="322" name="Google Shape;322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4000" y="2755716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4000" y="3089841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4000" y="3423966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74000" y="3758091"/>
              <a:ext cx="128024" cy="1280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/>
          <p:nvPr/>
        </p:nvSpPr>
        <p:spPr>
          <a:xfrm>
            <a:off x="556650" y="1461956"/>
            <a:ext cx="6015300" cy="18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138775" rIns="138775" bIns="1387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25"/>
          </a:p>
        </p:txBody>
      </p:sp>
      <p:sp>
        <p:nvSpPr>
          <p:cNvPr id="331" name="Google Shape;331;p49"/>
          <p:cNvSpPr/>
          <p:nvPr/>
        </p:nvSpPr>
        <p:spPr>
          <a:xfrm>
            <a:off x="556650" y="1461956"/>
            <a:ext cx="60153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138775" rIns="138775" bIns="1387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2" name="Google Shape;332;p49"/>
          <p:cNvCxnSpPr/>
          <p:nvPr/>
        </p:nvCxnSpPr>
        <p:spPr>
          <a:xfrm>
            <a:off x="556650" y="1895735"/>
            <a:ext cx="6015300" cy="0"/>
          </a:xfrm>
          <a:prstGeom prst="straightConnector1">
            <a:avLst/>
          </a:prstGeom>
          <a:noFill/>
          <a:ln w="19275" cap="flat" cmpd="sng">
            <a:solidFill>
              <a:srgbClr val="1C1F23">
                <a:alpha val="2471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3" name="Google Shape;333;p49"/>
          <p:cNvSpPr/>
          <p:nvPr/>
        </p:nvSpPr>
        <p:spPr>
          <a:xfrm>
            <a:off x="556650" y="2011409"/>
            <a:ext cx="60153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138775" rIns="138775" bIns="1387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4" name="Google Shape;334;p49"/>
          <p:cNvCxnSpPr/>
          <p:nvPr/>
        </p:nvCxnSpPr>
        <p:spPr>
          <a:xfrm>
            <a:off x="556650" y="2445187"/>
            <a:ext cx="6015300" cy="0"/>
          </a:xfrm>
          <a:prstGeom prst="straightConnector1">
            <a:avLst/>
          </a:prstGeom>
          <a:noFill/>
          <a:ln w="19275" cap="flat" cmpd="sng">
            <a:solidFill>
              <a:srgbClr val="1C1F23">
                <a:alpha val="2471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5" name="Google Shape;335;p49"/>
          <p:cNvSpPr/>
          <p:nvPr/>
        </p:nvSpPr>
        <p:spPr>
          <a:xfrm>
            <a:off x="556650" y="2560862"/>
            <a:ext cx="60153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138775" rIns="138775" bIns="1387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9"/>
          <p:cNvSpPr/>
          <p:nvPr/>
        </p:nvSpPr>
        <p:spPr>
          <a:xfrm>
            <a:off x="556650" y="2011409"/>
            <a:ext cx="60153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138775" rIns="138775" bIns="1387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9"/>
          <p:cNvSpPr/>
          <p:nvPr/>
        </p:nvSpPr>
        <p:spPr>
          <a:xfrm>
            <a:off x="556650" y="2560862"/>
            <a:ext cx="20535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69375" rIns="138775" bIns="69375" anchor="ctr" anchorCtr="0">
            <a:noAutofit/>
          </a:bodyPr>
          <a:lstStyle/>
          <a:p>
            <a:pPr marL="0" marR="0" lvl="0" indent="0" algn="l" rtl="0">
              <a:lnSpc>
                <a:spcPct val="124981"/>
              </a:lnSpc>
              <a:spcBef>
                <a:spcPts val="0"/>
              </a:spcBef>
              <a:spcAft>
                <a:spcPts val="0"/>
              </a:spcAft>
              <a:buClr>
                <a:srgbClr val="1C1F23"/>
              </a:buClr>
              <a:buSzPts val="1993"/>
              <a:buFont typeface="Noto Sans"/>
              <a:buNone/>
            </a:pPr>
            <a:r>
              <a:rPr lang="en-GB" sz="1993" i="0" u="none" strike="noStrike" cap="none">
                <a:solidFill>
                  <a:srgbClr val="1C1F23"/>
                </a:solidFill>
                <a:latin typeface="Inter Light"/>
                <a:ea typeface="Inter Light"/>
                <a:cs typeface="Inter Light"/>
                <a:sym typeface="Inter Light"/>
              </a:rPr>
              <a:t>Languages </a:t>
            </a:r>
            <a:endParaRPr sz="1993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38" name="Google Shape;338;p49"/>
          <p:cNvSpPr/>
          <p:nvPr/>
        </p:nvSpPr>
        <p:spPr>
          <a:xfrm>
            <a:off x="2089342" y="2560862"/>
            <a:ext cx="51765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69375" rIns="138775" bIns="69375" anchor="ctr" anchorCtr="0">
            <a:noAutofit/>
          </a:bodyPr>
          <a:lstStyle/>
          <a:p>
            <a:pPr marL="0" marR="0" lvl="0" indent="0" algn="l" rtl="0">
              <a:lnSpc>
                <a:spcPct val="124981"/>
              </a:lnSpc>
              <a:spcBef>
                <a:spcPts val="0"/>
              </a:spcBef>
              <a:spcAft>
                <a:spcPts val="0"/>
              </a:spcAft>
              <a:buClr>
                <a:srgbClr val="1C1F23"/>
              </a:buClr>
              <a:buSzPts val="1993"/>
              <a:buFont typeface="Noto Sans"/>
              <a:buNone/>
            </a:pPr>
            <a:r>
              <a:rPr lang="en-GB" sz="1993" i="0" u="none" strike="noStrike" cap="none">
                <a:solidFill>
                  <a:srgbClr val="1C1F23"/>
                </a:solidFill>
                <a:latin typeface="Inter Light"/>
                <a:ea typeface="Inter Light"/>
                <a:cs typeface="Inter Light"/>
                <a:sym typeface="Inter Light"/>
              </a:rPr>
              <a:t>30+ languages available</a:t>
            </a:r>
            <a:endParaRPr sz="1993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39" name="Google Shape;339;p49"/>
          <p:cNvSpPr/>
          <p:nvPr/>
        </p:nvSpPr>
        <p:spPr>
          <a:xfrm>
            <a:off x="556650" y="2011409"/>
            <a:ext cx="20535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69375" rIns="138775" bIns="69375" anchor="ctr" anchorCtr="0">
            <a:noAutofit/>
          </a:bodyPr>
          <a:lstStyle/>
          <a:p>
            <a:pPr marL="0" marR="0" lvl="0" indent="0" algn="l" rtl="0">
              <a:lnSpc>
                <a:spcPct val="124981"/>
              </a:lnSpc>
              <a:spcBef>
                <a:spcPts val="0"/>
              </a:spcBef>
              <a:spcAft>
                <a:spcPts val="0"/>
              </a:spcAft>
              <a:buClr>
                <a:srgbClr val="1C1F23"/>
              </a:buClr>
              <a:buSzPts val="1993"/>
              <a:buFont typeface="Noto Sans"/>
              <a:buNone/>
            </a:pPr>
            <a:r>
              <a:rPr lang="en-GB" sz="1993" i="0" u="none" strike="noStrike" cap="none">
                <a:solidFill>
                  <a:srgbClr val="1C1F23"/>
                </a:solidFill>
                <a:latin typeface="Inter Light"/>
                <a:ea typeface="Inter Light"/>
                <a:cs typeface="Inter Light"/>
                <a:sym typeface="Inter Light"/>
              </a:rPr>
              <a:t>Material</a:t>
            </a:r>
            <a:endParaRPr sz="1993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40" name="Google Shape;340;p49"/>
          <p:cNvSpPr/>
          <p:nvPr/>
        </p:nvSpPr>
        <p:spPr>
          <a:xfrm>
            <a:off x="2089342" y="2011409"/>
            <a:ext cx="51765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69375" rIns="138775" bIns="69375" anchor="ctr" anchorCtr="0">
            <a:noAutofit/>
          </a:bodyPr>
          <a:lstStyle/>
          <a:p>
            <a:pPr marL="0" marR="0" lvl="0" indent="0" algn="l" rtl="0">
              <a:lnSpc>
                <a:spcPct val="124981"/>
              </a:lnSpc>
              <a:spcBef>
                <a:spcPts val="0"/>
              </a:spcBef>
              <a:spcAft>
                <a:spcPts val="0"/>
              </a:spcAft>
              <a:buClr>
                <a:srgbClr val="1C1F23"/>
              </a:buClr>
              <a:buSzPts val="1993"/>
              <a:buFont typeface="Noto Sans"/>
              <a:buNone/>
            </a:pPr>
            <a:r>
              <a:rPr lang="en-GB" sz="1993" i="0" u="none" strike="noStrike" cap="none">
                <a:solidFill>
                  <a:srgbClr val="1C1F23"/>
                </a:solidFill>
                <a:latin typeface="Inter Light"/>
                <a:ea typeface="Inter Light"/>
                <a:cs typeface="Inter Light"/>
                <a:sym typeface="Inter Light"/>
              </a:rPr>
              <a:t>Handwritten &amp; Print</a:t>
            </a:r>
            <a:endParaRPr sz="1993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41" name="Google Shape;341;p49"/>
          <p:cNvSpPr/>
          <p:nvPr/>
        </p:nvSpPr>
        <p:spPr>
          <a:xfrm>
            <a:off x="556650" y="1461956"/>
            <a:ext cx="20460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69375" rIns="138775" bIns="69375" anchor="ctr" anchorCtr="0">
            <a:noAutofit/>
          </a:bodyPr>
          <a:lstStyle/>
          <a:p>
            <a:pPr marL="0" marR="0" lvl="0" indent="0" algn="l" rtl="0">
              <a:lnSpc>
                <a:spcPct val="124981"/>
              </a:lnSpc>
              <a:spcBef>
                <a:spcPts val="0"/>
              </a:spcBef>
              <a:spcAft>
                <a:spcPts val="0"/>
              </a:spcAft>
              <a:buClr>
                <a:srgbClr val="1C1F23"/>
              </a:buClr>
              <a:buSzPts val="1993"/>
              <a:buFont typeface="Noto Sans"/>
              <a:buNone/>
            </a:pPr>
            <a:r>
              <a:rPr lang="en-GB" sz="1993" i="0" u="none" strike="noStrike" cap="none">
                <a:solidFill>
                  <a:srgbClr val="1C1F23"/>
                </a:solidFill>
                <a:latin typeface="Inter Light"/>
                <a:ea typeface="Inter Light"/>
                <a:cs typeface="Inter Light"/>
                <a:sym typeface="Inter Light"/>
              </a:rPr>
              <a:t>Models</a:t>
            </a:r>
            <a:endParaRPr sz="1993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42" name="Google Shape;342;p49"/>
          <p:cNvSpPr/>
          <p:nvPr/>
        </p:nvSpPr>
        <p:spPr>
          <a:xfrm>
            <a:off x="2082111" y="1461956"/>
            <a:ext cx="5183400" cy="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775" tIns="69375" rIns="138775" bIns="69375" anchor="ctr" anchorCtr="0">
            <a:noAutofit/>
          </a:bodyPr>
          <a:lstStyle/>
          <a:p>
            <a:pPr marL="0" marR="0" lvl="0" indent="0" algn="l" rtl="0">
              <a:lnSpc>
                <a:spcPct val="124981"/>
              </a:lnSpc>
              <a:spcBef>
                <a:spcPts val="0"/>
              </a:spcBef>
              <a:spcAft>
                <a:spcPts val="0"/>
              </a:spcAft>
              <a:buClr>
                <a:srgbClr val="1C1F23"/>
              </a:buClr>
              <a:buSzPts val="1993"/>
              <a:buFont typeface="Noto Sans"/>
              <a:buNone/>
            </a:pPr>
            <a:r>
              <a:rPr lang="en-GB" sz="1993" i="0" u="none" strike="noStrike" cap="none">
                <a:solidFill>
                  <a:srgbClr val="1C1F23"/>
                </a:solidFill>
                <a:latin typeface="Inter Light"/>
                <a:ea typeface="Inter Light"/>
                <a:cs typeface="Inter Light"/>
                <a:sym typeface="Inter Light"/>
              </a:rPr>
              <a:t>300+ public models available</a:t>
            </a:r>
            <a:endParaRPr sz="1993" i="0" u="none" strike="noStrike" cap="none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43" name="Google Shape;343;p49"/>
          <p:cNvSpPr txBox="1"/>
          <p:nvPr/>
        </p:nvSpPr>
        <p:spPr>
          <a:xfrm>
            <a:off x="490200" y="2589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Public Models</a:t>
            </a:r>
            <a:endParaRPr sz="36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0"/>
          <p:cNvPicPr preferRelativeResize="0"/>
          <p:nvPr/>
        </p:nvPicPr>
        <p:blipFill rotWithShape="1">
          <a:blip r:embed="rId3">
            <a:alphaModFix/>
          </a:blip>
          <a:srcRect t="5722"/>
          <a:stretch/>
        </p:blipFill>
        <p:spPr>
          <a:xfrm>
            <a:off x="1601275" y="1813700"/>
            <a:ext cx="5581220" cy="31344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9" name="Google Shape;349;p50"/>
          <p:cNvSpPr txBox="1"/>
          <p:nvPr/>
        </p:nvSpPr>
        <p:spPr>
          <a:xfrm>
            <a:off x="490200" y="1287600"/>
            <a:ext cx="750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Filter by name, language, handwritten/printed, century</a:t>
            </a:r>
            <a:endParaRPr sz="18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50" name="Google Shape;350;p50"/>
          <p:cNvSpPr/>
          <p:nvPr/>
        </p:nvSpPr>
        <p:spPr>
          <a:xfrm>
            <a:off x="4711675" y="2102150"/>
            <a:ext cx="2407500" cy="255300"/>
          </a:xfrm>
          <a:prstGeom prst="roundRect">
            <a:avLst>
              <a:gd name="adj" fmla="val 4921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0"/>
          <p:cNvSpPr txBox="1"/>
          <p:nvPr/>
        </p:nvSpPr>
        <p:spPr>
          <a:xfrm>
            <a:off x="490200" y="2589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Public Models</a:t>
            </a:r>
            <a:endParaRPr sz="36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1"/>
          <p:cNvPicPr preferRelativeResize="0"/>
          <p:nvPr/>
        </p:nvPicPr>
        <p:blipFill rotWithShape="1">
          <a:blip r:embed="rId3">
            <a:alphaModFix/>
          </a:blip>
          <a:srcRect b="22293"/>
          <a:stretch/>
        </p:blipFill>
        <p:spPr>
          <a:xfrm>
            <a:off x="3201750" y="1839525"/>
            <a:ext cx="2638500" cy="3075600"/>
          </a:xfrm>
          <a:prstGeom prst="round2SameRect">
            <a:avLst>
              <a:gd name="adj1" fmla="val 5065"/>
              <a:gd name="adj2" fmla="val 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7" name="Google Shape;357;p51"/>
          <p:cNvSpPr txBox="1"/>
          <p:nvPr/>
        </p:nvSpPr>
        <p:spPr>
          <a:xfrm>
            <a:off x="490200" y="1287600"/>
            <a:ext cx="750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Look at the Training Set Size and Character Error Rate (CER)</a:t>
            </a:r>
            <a:endParaRPr sz="18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358" name="Google Shape;358;p51"/>
          <p:cNvCxnSpPr/>
          <p:nvPr/>
        </p:nvCxnSpPr>
        <p:spPr>
          <a:xfrm rot="10800000">
            <a:off x="2469125" y="3456600"/>
            <a:ext cx="770100" cy="63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9" name="Google Shape;359;p51"/>
          <p:cNvSpPr txBox="1"/>
          <p:nvPr/>
        </p:nvSpPr>
        <p:spPr>
          <a:xfrm>
            <a:off x="432425" y="3036225"/>
            <a:ext cx="2036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Trained on </a:t>
            </a:r>
            <a:endParaRPr sz="18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11 million words</a:t>
            </a:r>
            <a:endParaRPr sz="18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0" name="Google Shape;360;p51"/>
          <p:cNvSpPr txBox="1"/>
          <p:nvPr/>
        </p:nvSpPr>
        <p:spPr>
          <a:xfrm>
            <a:off x="6476750" y="3426350"/>
            <a:ext cx="2036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Accuracy during training: </a:t>
            </a:r>
            <a:r>
              <a:rPr lang="en-GB" sz="18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95,7% </a:t>
            </a:r>
            <a:endParaRPr sz="18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61" name="Google Shape;361;p51"/>
          <p:cNvCxnSpPr/>
          <p:nvPr/>
        </p:nvCxnSpPr>
        <p:spPr>
          <a:xfrm flipH="1">
            <a:off x="5811075" y="3952000"/>
            <a:ext cx="751800" cy="43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2" name="Google Shape;362;p51"/>
          <p:cNvSpPr txBox="1"/>
          <p:nvPr/>
        </p:nvSpPr>
        <p:spPr>
          <a:xfrm>
            <a:off x="490200" y="2589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Public Models</a:t>
            </a:r>
            <a:endParaRPr sz="36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/>
          <p:nvPr/>
        </p:nvSpPr>
        <p:spPr>
          <a:xfrm>
            <a:off x="490200" y="2589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66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Public Super models</a:t>
            </a:r>
            <a:endParaRPr sz="3366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8" name="Google Shape;368;p52"/>
          <p:cNvSpPr/>
          <p:nvPr/>
        </p:nvSpPr>
        <p:spPr>
          <a:xfrm>
            <a:off x="1493375" y="2294025"/>
            <a:ext cx="3174600" cy="2137500"/>
          </a:xfrm>
          <a:prstGeom prst="roundRect">
            <a:avLst>
              <a:gd name="adj" fmla="val 8492"/>
            </a:avLst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2"/>
          <p:cNvSpPr txBox="1"/>
          <p:nvPr/>
        </p:nvSpPr>
        <p:spPr>
          <a:xfrm>
            <a:off x="1581500" y="2369100"/>
            <a:ext cx="30597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073763"/>
                </a:solidFill>
                <a:latin typeface="Inter"/>
                <a:ea typeface="Inter"/>
                <a:cs typeface="Inter"/>
                <a:sym typeface="Inter"/>
              </a:rPr>
              <a:t>Super models</a:t>
            </a:r>
            <a:endParaRPr sz="1700" b="1">
              <a:solidFill>
                <a:srgbClr val="07376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Large &amp; robust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Handwritten &amp; printed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Multiple languages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Often best out-of-the box model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625" y="2998891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625" y="3333016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625" y="3667141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625" y="4001266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9475" y="1389650"/>
            <a:ext cx="2799300" cy="2206800"/>
          </a:xfrm>
          <a:prstGeom prst="roundRect">
            <a:avLst>
              <a:gd name="adj" fmla="val 1165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5" name="Google Shape;37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9375" y="1287600"/>
            <a:ext cx="973598" cy="54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3"/>
          <p:cNvSpPr/>
          <p:nvPr/>
        </p:nvSpPr>
        <p:spPr>
          <a:xfrm>
            <a:off x="4112750" y="2050850"/>
            <a:ext cx="3174600" cy="2137500"/>
          </a:xfrm>
          <a:prstGeom prst="roundRect">
            <a:avLst>
              <a:gd name="adj" fmla="val 8492"/>
            </a:avLst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3"/>
          <p:cNvSpPr txBox="1"/>
          <p:nvPr/>
        </p:nvSpPr>
        <p:spPr>
          <a:xfrm>
            <a:off x="578325" y="2125925"/>
            <a:ext cx="3059700" cy="18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Public models</a:t>
            </a:r>
            <a:endParaRPr sz="17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Pre-trained - can be used right away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Large &amp; Robust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Easy to use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Handwritten &amp; printed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82" name="Google Shape;382;p53"/>
          <p:cNvSpPr txBox="1"/>
          <p:nvPr/>
        </p:nvSpPr>
        <p:spPr>
          <a:xfrm>
            <a:off x="490200" y="2589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Choosing</a:t>
            </a:r>
            <a:r>
              <a:rPr lang="en-GB" sz="3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the right approach</a:t>
            </a:r>
            <a:endParaRPr sz="360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83" name="Google Shape;38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824" y="430825"/>
            <a:ext cx="1719424" cy="171785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3"/>
          <p:cNvSpPr txBox="1"/>
          <p:nvPr/>
        </p:nvSpPr>
        <p:spPr>
          <a:xfrm>
            <a:off x="4185750" y="2122613"/>
            <a:ext cx="32469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Custom Models</a:t>
            </a:r>
            <a:endParaRPr sz="17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7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Tailored &amp; higher accuracy 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Adaptable to your material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Control what data goes into the model</a:t>
            </a: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179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Can be fine tuned to your project</a:t>
            </a:r>
            <a:endParaRPr sz="1700" b="1">
              <a:solidFill>
                <a:srgbClr val="434343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385" name="Google Shape;38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450" y="2755716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450" y="3089841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450" y="3423966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450" y="3758091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000" y="2755716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000" y="3089841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000" y="3423966"/>
            <a:ext cx="128024" cy="1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4000" y="3758091"/>
            <a:ext cx="128024" cy="12802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3"/>
          <p:cNvSpPr/>
          <p:nvPr/>
        </p:nvSpPr>
        <p:spPr>
          <a:xfrm>
            <a:off x="490200" y="2050850"/>
            <a:ext cx="3174600" cy="2137500"/>
          </a:xfrm>
          <a:prstGeom prst="roundRect">
            <a:avLst>
              <a:gd name="adj" fmla="val 8492"/>
            </a:avLst>
          </a:prstGeom>
          <a:solidFill>
            <a:srgbClr val="E8EBF1">
              <a:alpha val="4688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54"/>
          <p:cNvGrpSpPr/>
          <p:nvPr/>
        </p:nvGrpSpPr>
        <p:grpSpPr>
          <a:xfrm>
            <a:off x="2747975" y="1059525"/>
            <a:ext cx="5897100" cy="1972500"/>
            <a:chOff x="2747975" y="1059525"/>
            <a:chExt cx="5897100" cy="1972500"/>
          </a:xfrm>
        </p:grpSpPr>
        <p:sp>
          <p:nvSpPr>
            <p:cNvPr id="399" name="Google Shape;399;p54"/>
            <p:cNvSpPr/>
            <p:nvPr/>
          </p:nvSpPr>
          <p:spPr>
            <a:xfrm>
              <a:off x="2747975" y="1246713"/>
              <a:ext cx="1825800" cy="1785300"/>
            </a:xfrm>
            <a:prstGeom prst="wedgeEllipseCallout">
              <a:avLst>
                <a:gd name="adj1" fmla="val -55817"/>
                <a:gd name="adj2" fmla="val 67288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4"/>
            <p:cNvSpPr/>
            <p:nvPr/>
          </p:nvSpPr>
          <p:spPr>
            <a:xfrm>
              <a:off x="2747975" y="1059525"/>
              <a:ext cx="5897100" cy="1972500"/>
            </a:xfrm>
            <a:prstGeom prst="roundRect">
              <a:avLst>
                <a:gd name="adj" fmla="val 16667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54"/>
          <p:cNvSpPr txBox="1">
            <a:spLocks noGrp="1"/>
          </p:cNvSpPr>
          <p:nvPr>
            <p:ph type="title"/>
          </p:nvPr>
        </p:nvSpPr>
        <p:spPr>
          <a:xfrm>
            <a:off x="2882075" y="1424475"/>
            <a:ext cx="5628900" cy="12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Custom AI model training uses </a:t>
            </a:r>
            <a:r>
              <a:rPr lang="en-GB" sz="2800" b="1"/>
              <a:t>specific examples</a:t>
            </a:r>
            <a:r>
              <a:rPr lang="en-GB" sz="2800"/>
              <a:t> to help the AI accurately recognise and understand </a:t>
            </a:r>
            <a:r>
              <a:rPr lang="en-GB" sz="2800" b="1"/>
              <a:t>the writing in your training data</a:t>
            </a:r>
            <a:r>
              <a:rPr lang="en-GB" sz="2800"/>
              <a:t>.</a:t>
            </a:r>
            <a:endParaRPr sz="2800"/>
          </a:p>
        </p:txBody>
      </p:sp>
      <p:pic>
        <p:nvPicPr>
          <p:cNvPr id="402" name="Google Shape;4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50" y="2420750"/>
            <a:ext cx="2250826" cy="22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472" y="1861475"/>
            <a:ext cx="4024200" cy="2982600"/>
          </a:xfrm>
          <a:prstGeom prst="roundRect">
            <a:avLst>
              <a:gd name="adj" fmla="val 4111"/>
            </a:avLst>
          </a:prstGeom>
          <a:noFill/>
          <a:ln>
            <a:noFill/>
          </a:ln>
        </p:spPr>
      </p:pic>
      <p:grpSp>
        <p:nvGrpSpPr>
          <p:cNvPr id="408" name="Google Shape;408;p55"/>
          <p:cNvGrpSpPr/>
          <p:nvPr/>
        </p:nvGrpSpPr>
        <p:grpSpPr>
          <a:xfrm>
            <a:off x="2747975" y="365400"/>
            <a:ext cx="5897100" cy="1972500"/>
            <a:chOff x="2747975" y="1059525"/>
            <a:chExt cx="5897100" cy="1972500"/>
          </a:xfrm>
        </p:grpSpPr>
        <p:sp>
          <p:nvSpPr>
            <p:cNvPr id="409" name="Google Shape;409;p55"/>
            <p:cNvSpPr/>
            <p:nvPr/>
          </p:nvSpPr>
          <p:spPr>
            <a:xfrm>
              <a:off x="2747975" y="1246713"/>
              <a:ext cx="1825800" cy="1785300"/>
            </a:xfrm>
            <a:prstGeom prst="wedgeEllipseCallout">
              <a:avLst>
                <a:gd name="adj1" fmla="val -55817"/>
                <a:gd name="adj2" fmla="val 67288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5"/>
            <p:cNvSpPr/>
            <p:nvPr/>
          </p:nvSpPr>
          <p:spPr>
            <a:xfrm>
              <a:off x="2747975" y="1059525"/>
              <a:ext cx="5897100" cy="1972500"/>
            </a:xfrm>
            <a:prstGeom prst="roundRect">
              <a:avLst>
                <a:gd name="adj" fmla="val 16667"/>
              </a:avLst>
            </a:prstGeom>
            <a:solidFill>
              <a:srgbClr val="E8EB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55"/>
          <p:cNvSpPr txBox="1">
            <a:spLocks noGrp="1"/>
          </p:cNvSpPr>
          <p:nvPr>
            <p:ph type="title"/>
          </p:nvPr>
        </p:nvSpPr>
        <p:spPr>
          <a:xfrm>
            <a:off x="2882075" y="730350"/>
            <a:ext cx="5628900" cy="124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420"/>
              <a:t>Training data (</a:t>
            </a:r>
            <a:r>
              <a:rPr lang="en-GB" sz="2420" i="1"/>
              <a:t>=Ground Truth</a:t>
            </a:r>
            <a:r>
              <a:rPr lang="en-GB" sz="2420"/>
              <a:t>) is accurately transcribed text paired with its image.</a:t>
            </a:r>
            <a:endParaRPr sz="2420"/>
          </a:p>
        </p:txBody>
      </p:sp>
      <p:pic>
        <p:nvPicPr>
          <p:cNvPr id="412" name="Google Shape;4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50" y="1726625"/>
            <a:ext cx="2250826" cy="225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/>
          <p:nvPr/>
        </p:nvSpPr>
        <p:spPr>
          <a:xfrm>
            <a:off x="391900" y="1584200"/>
            <a:ext cx="8206800" cy="3013200"/>
          </a:xfrm>
          <a:prstGeom prst="roundRect">
            <a:avLst>
              <a:gd name="adj" fmla="val 8492"/>
            </a:avLst>
          </a:prstGeom>
          <a:solidFill>
            <a:srgbClr val="E8EB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18" name="Google Shape;418;p56"/>
          <p:cNvGraphicFramePr/>
          <p:nvPr/>
        </p:nvGraphicFramePr>
        <p:xfrm>
          <a:off x="490188" y="1757025"/>
          <a:ext cx="8206700" cy="2625132"/>
        </p:xfrm>
        <a:graphic>
          <a:graphicData uri="http://schemas.openxmlformats.org/drawingml/2006/table">
            <a:tbl>
              <a:tblPr>
                <a:noFill/>
                <a:tableStyleId>{A2AE82D6-0166-4B90-820F-68721644EAD7}</a:tableStyleId>
              </a:tblPr>
              <a:tblGrid>
                <a:gridCol w="268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>
                          <a:solidFill>
                            <a:srgbClr val="434343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Character Error Rate</a:t>
                      </a:r>
                      <a:endParaRPr sz="1300" b="1">
                        <a:solidFill>
                          <a:srgbClr val="434343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>
                          <a:solidFill>
                            <a:srgbClr val="434343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Training Data</a:t>
                      </a:r>
                      <a:endParaRPr sz="1300" b="1">
                        <a:solidFill>
                          <a:srgbClr val="434343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>
                          <a:solidFill>
                            <a:srgbClr val="434343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Printed</a:t>
                      </a: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 text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0,5-2%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~ 5.000 words / 25 pages 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 b="1">
                          <a:solidFill>
                            <a:srgbClr val="434343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Single hand</a:t>
                      </a: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 - simple writing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2-4%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10.000+ words /  50+ pages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4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300" b="1">
                          <a:solidFill>
                            <a:srgbClr val="434343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Several hands</a:t>
                      </a: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 – all seen during training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4-6%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10.000+ words per hand / 150+ pages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300" b="1">
                          <a:solidFill>
                            <a:srgbClr val="434343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Many hands</a:t>
                      </a: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 from same period and region – not all seen during training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6-8%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300">
                          <a:solidFill>
                            <a:srgbClr val="434343"/>
                          </a:solidFill>
                          <a:latin typeface="Inter Light"/>
                          <a:ea typeface="Inter Light"/>
                          <a:cs typeface="Inter Light"/>
                          <a:sym typeface="Inter Light"/>
                        </a:rPr>
                        <a:t>100.000+ words / 500+ pages</a:t>
                      </a:r>
                      <a:endParaRPr sz="1300">
                        <a:solidFill>
                          <a:srgbClr val="434343"/>
                        </a:solidFill>
                        <a:latin typeface="Inter Light"/>
                        <a:ea typeface="Inter Light"/>
                        <a:cs typeface="Inter Light"/>
                        <a:sym typeface="Inter Ligh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9" name="Google Shape;419;p56"/>
          <p:cNvSpPr txBox="1">
            <a:spLocks noGrp="1"/>
          </p:cNvSpPr>
          <p:nvPr>
            <p:ph type="title"/>
          </p:nvPr>
        </p:nvSpPr>
        <p:spPr>
          <a:xfrm>
            <a:off x="490200" y="258900"/>
            <a:ext cx="80616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dk1"/>
                </a:solidFill>
              </a:rPr>
              <a:t>Training Data Estimates</a:t>
            </a:r>
            <a:endParaRPr sz="3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 txBox="1"/>
          <p:nvPr/>
        </p:nvSpPr>
        <p:spPr>
          <a:xfrm>
            <a:off x="2277600" y="1750950"/>
            <a:ext cx="4588800" cy="1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With </a:t>
            </a:r>
            <a:r>
              <a:rPr lang="en-GB" sz="1900" b="1">
                <a:solidFill>
                  <a:srgbClr val="193060"/>
                </a:solidFill>
                <a:latin typeface="Lobster Two"/>
                <a:ea typeface="Lobster Two"/>
                <a:cs typeface="Lobster Two"/>
                <a:sym typeface="Lobster Two"/>
              </a:rPr>
              <a:t>Transkribus</a:t>
            </a:r>
            <a:r>
              <a:rPr lang="en-GB" sz="1900" b="1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we want to provide the best tools for making historical data accessible, as a co-operative putting purpose before profit.</a:t>
            </a:r>
            <a:endParaRPr sz="2100" b="1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7"/>
          <p:cNvSpPr/>
          <p:nvPr/>
        </p:nvSpPr>
        <p:spPr>
          <a:xfrm>
            <a:off x="3115913" y="4224131"/>
            <a:ext cx="5862000" cy="680100"/>
          </a:xfrm>
          <a:prstGeom prst="roundRect">
            <a:avLst>
              <a:gd name="adj" fmla="val 1664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26" name="Google Shape;426;p57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Archivverbund Bautzen</a:t>
            </a:r>
            <a:endParaRPr/>
          </a:p>
        </p:txBody>
      </p:sp>
      <p:sp>
        <p:nvSpPr>
          <p:cNvPr id="427" name="Google Shape;427;p57"/>
          <p:cNvSpPr/>
          <p:nvPr/>
        </p:nvSpPr>
        <p:spPr>
          <a:xfrm>
            <a:off x="241782" y="1084190"/>
            <a:ext cx="2732700" cy="3819900"/>
          </a:xfrm>
          <a:prstGeom prst="roundRect">
            <a:avLst>
              <a:gd name="adj" fmla="val 623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28" name="Google Shape;428;p57"/>
          <p:cNvSpPr txBox="1"/>
          <p:nvPr/>
        </p:nvSpPr>
        <p:spPr>
          <a:xfrm>
            <a:off x="300263" y="1325756"/>
            <a:ext cx="26157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Making 200 years of Bautzen’s city history accessible</a:t>
            </a:r>
            <a:endParaRPr sz="16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257 council minute books (1623–1832), ~55,000 pages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Collection digitised but little used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Custom AI model to improve accuracy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29" name="Google Shape;429;p57"/>
          <p:cNvSpPr txBox="1"/>
          <p:nvPr/>
        </p:nvSpPr>
        <p:spPr>
          <a:xfrm>
            <a:off x="3207325" y="4278525"/>
            <a:ext cx="5705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“The archive holdings can now be used by all, even with limited knowledge of historical writing.”</a:t>
            </a:r>
            <a:endParaRPr b="1" i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0" name="Google Shape;43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767" y="1111125"/>
            <a:ext cx="5446500" cy="3057000"/>
          </a:xfrm>
          <a:prstGeom prst="roundRect">
            <a:avLst>
              <a:gd name="adj" fmla="val 780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8"/>
          <p:cNvSpPr/>
          <p:nvPr/>
        </p:nvSpPr>
        <p:spPr>
          <a:xfrm>
            <a:off x="3115925" y="3892122"/>
            <a:ext cx="5862000" cy="1012200"/>
          </a:xfrm>
          <a:prstGeom prst="roundRect">
            <a:avLst>
              <a:gd name="adj" fmla="val 1664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437" name="Google Shape;437;p58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National Archives of the Netherlands: Mass HTR</a:t>
            </a:r>
            <a:endParaRPr/>
          </a:p>
        </p:txBody>
      </p:sp>
      <p:grpSp>
        <p:nvGrpSpPr>
          <p:cNvPr id="438" name="Google Shape;438;p58"/>
          <p:cNvGrpSpPr/>
          <p:nvPr/>
        </p:nvGrpSpPr>
        <p:grpSpPr>
          <a:xfrm>
            <a:off x="241782" y="1084157"/>
            <a:ext cx="2732625" cy="3819816"/>
            <a:chOff x="193625" y="1327776"/>
            <a:chExt cx="3643500" cy="1526400"/>
          </a:xfrm>
        </p:grpSpPr>
        <p:sp>
          <p:nvSpPr>
            <p:cNvPr id="439" name="Google Shape;439;p58"/>
            <p:cNvSpPr/>
            <p:nvPr/>
          </p:nvSpPr>
          <p:spPr>
            <a:xfrm>
              <a:off x="193625" y="1327776"/>
              <a:ext cx="3643500" cy="1526400"/>
            </a:xfrm>
            <a:prstGeom prst="roundRect">
              <a:avLst>
                <a:gd name="adj" fmla="val 623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440" name="Google Shape;440;p58"/>
            <p:cNvSpPr txBox="1"/>
            <p:nvPr/>
          </p:nvSpPr>
          <p:spPr>
            <a:xfrm>
              <a:off x="209225" y="1403198"/>
              <a:ext cx="36123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latin typeface="Playfair Display"/>
                  <a:ea typeface="Playfair Display"/>
                  <a:cs typeface="Playfair Display"/>
                  <a:sym typeface="Playfair Display"/>
                </a:rPr>
                <a:t>Mass HTR pilot project</a:t>
              </a:r>
              <a:endParaRPr sz="1600" b="1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441" name="Google Shape;441;p58"/>
          <p:cNvSpPr txBox="1"/>
          <p:nvPr/>
        </p:nvSpPr>
        <p:spPr>
          <a:xfrm>
            <a:off x="296700" y="2022638"/>
            <a:ext cx="26157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~3 million pages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Notarial and maritime trade documents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Custom model trained and made public in Transkribus</a:t>
            </a:r>
            <a:endParaRPr sz="11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8"/>
          <p:cNvSpPr txBox="1"/>
          <p:nvPr/>
        </p:nvSpPr>
        <p:spPr>
          <a:xfrm>
            <a:off x="3207325" y="3950250"/>
            <a:ext cx="57054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“At the start, we were aiming for a CER of 20%, we would have been happy with that. But after creating 6000 pages of training data, we got down to a CER of 7%, which was even better for us.”</a:t>
            </a:r>
            <a:endParaRPr b="1" i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3" name="Google Shape;44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0512" y="1000600"/>
            <a:ext cx="4518900" cy="2780100"/>
          </a:xfrm>
          <a:prstGeom prst="roundRect">
            <a:avLst>
              <a:gd name="adj" fmla="val 758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9"/>
          <p:cNvSpPr/>
          <p:nvPr/>
        </p:nvSpPr>
        <p:spPr>
          <a:xfrm>
            <a:off x="2605800" y="733925"/>
            <a:ext cx="3932400" cy="3002700"/>
          </a:xfrm>
          <a:prstGeom prst="roundRect">
            <a:avLst>
              <a:gd name="adj" fmla="val 12614"/>
            </a:avLst>
          </a:prstGeom>
          <a:solidFill>
            <a:srgbClr val="EEEE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59"/>
          <p:cNvSpPr txBox="1"/>
          <p:nvPr/>
        </p:nvSpPr>
        <p:spPr>
          <a:xfrm>
            <a:off x="1745100" y="3832950"/>
            <a:ext cx="56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Information Extraction</a:t>
            </a:r>
            <a:endParaRPr sz="2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50" name="Google Shape;45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698" y="1223999"/>
            <a:ext cx="2022600" cy="202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0"/>
          <p:cNvSpPr txBox="1"/>
          <p:nvPr/>
        </p:nvSpPr>
        <p:spPr>
          <a:xfrm>
            <a:off x="490200" y="1827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Field Models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56" name="Google Shape;45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950" y="1798097"/>
            <a:ext cx="4026101" cy="213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950" y="1824125"/>
            <a:ext cx="4026099" cy="207939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1"/>
          <p:cNvSpPr txBox="1"/>
          <p:nvPr/>
        </p:nvSpPr>
        <p:spPr>
          <a:xfrm>
            <a:off x="490250" y="2058875"/>
            <a:ext cx="4533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Field models can be trained to </a:t>
            </a:r>
            <a:r>
              <a:rPr lang="en-GB" sz="20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automatically detect</a:t>
            </a:r>
            <a:r>
              <a:rPr lang="en-GB" sz="20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layout components of the document and label the detected fields with </a:t>
            </a:r>
            <a:r>
              <a:rPr lang="en-GB" sz="20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regions &amp; tags</a:t>
            </a:r>
            <a:r>
              <a:rPr lang="en-GB" sz="20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20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63" name="Google Shape;46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6475" y="2030825"/>
            <a:ext cx="4235123" cy="19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1"/>
          <p:cNvPicPr preferRelativeResize="0"/>
          <p:nvPr/>
        </p:nvPicPr>
        <p:blipFill rotWithShape="1">
          <a:blip r:embed="rId4">
            <a:alphaModFix/>
          </a:blip>
          <a:srcRect l="1180" t="66210" r="2868" b="7208"/>
          <a:stretch/>
        </p:blipFill>
        <p:spPr>
          <a:xfrm>
            <a:off x="4756475" y="2030825"/>
            <a:ext cx="4235124" cy="196469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1"/>
          <p:cNvSpPr txBox="1"/>
          <p:nvPr/>
        </p:nvSpPr>
        <p:spPr>
          <a:xfrm>
            <a:off x="490200" y="182700"/>
            <a:ext cx="51099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Field Models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2"/>
          <p:cNvSpPr txBox="1">
            <a:spLocks noGrp="1"/>
          </p:cNvSpPr>
          <p:nvPr>
            <p:ph type="title"/>
          </p:nvPr>
        </p:nvSpPr>
        <p:spPr>
          <a:xfrm>
            <a:off x="490250" y="451775"/>
            <a:ext cx="82557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/>
              <a:t>What type of documents are they for?</a:t>
            </a:r>
            <a:endParaRPr sz="3400"/>
          </a:p>
        </p:txBody>
      </p:sp>
      <p:sp>
        <p:nvSpPr>
          <p:cNvPr id="471" name="Google Shape;471;p62"/>
          <p:cNvSpPr txBox="1"/>
          <p:nvPr/>
        </p:nvSpPr>
        <p:spPr>
          <a:xfrm>
            <a:off x="490250" y="1638850"/>
            <a:ext cx="45336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Light"/>
              <a:buChar char="●"/>
            </a:pPr>
            <a:r>
              <a:rPr lang="en-GB" sz="20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Newspapers</a:t>
            </a:r>
            <a:endParaRPr sz="20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Light"/>
              <a:buChar char="●"/>
            </a:pPr>
            <a:r>
              <a:rPr lang="en-GB" sz="20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Legal Forms</a:t>
            </a:r>
            <a:endParaRPr sz="20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Light"/>
              <a:buChar char="●"/>
            </a:pPr>
            <a:r>
              <a:rPr lang="en-GB" sz="20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Index Cards</a:t>
            </a:r>
            <a:endParaRPr sz="20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Light"/>
              <a:buChar char="●"/>
            </a:pPr>
            <a:r>
              <a:rPr lang="en-GB" sz="20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Court Records</a:t>
            </a:r>
            <a:endParaRPr sz="20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Light"/>
              <a:buChar char="●"/>
            </a:pPr>
            <a:r>
              <a:rPr lang="en-GB" sz="20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Scrap Books</a:t>
            </a:r>
            <a:endParaRPr sz="20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Noto Sans Light"/>
              <a:buChar char="●"/>
            </a:pPr>
            <a:r>
              <a:rPr lang="en-GB" sz="20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Sheet Music</a:t>
            </a:r>
            <a:endParaRPr sz="20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34343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….</a:t>
            </a:r>
            <a:endParaRPr sz="2000">
              <a:solidFill>
                <a:srgbClr val="434343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pic>
        <p:nvPicPr>
          <p:cNvPr id="472" name="Google Shape;47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663" y="3343100"/>
            <a:ext cx="2467475" cy="13062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73" name="Google Shape;47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849" y="2418575"/>
            <a:ext cx="2467476" cy="145580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74" name="Google Shape;474;p62"/>
          <p:cNvPicPr preferRelativeResize="0"/>
          <p:nvPr/>
        </p:nvPicPr>
        <p:blipFill rotWithShape="1">
          <a:blip r:embed="rId5">
            <a:alphaModFix/>
          </a:blip>
          <a:srcRect b="53887"/>
          <a:stretch/>
        </p:blipFill>
        <p:spPr>
          <a:xfrm>
            <a:off x="3496350" y="1525375"/>
            <a:ext cx="2608315" cy="1455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3"/>
          <p:cNvSpPr txBox="1"/>
          <p:nvPr/>
        </p:nvSpPr>
        <p:spPr>
          <a:xfrm>
            <a:off x="490200" y="1319375"/>
            <a:ext cx="8541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80" name="Google Shape;48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002" y="1319375"/>
            <a:ext cx="4886001" cy="3518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81" name="Google Shape;481;p63"/>
          <p:cNvSpPr txBox="1"/>
          <p:nvPr/>
        </p:nvSpPr>
        <p:spPr>
          <a:xfrm>
            <a:off x="490200" y="1827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Forms Segmentation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4"/>
          <p:cNvSpPr txBox="1"/>
          <p:nvPr/>
        </p:nvSpPr>
        <p:spPr>
          <a:xfrm>
            <a:off x="490200" y="1332325"/>
            <a:ext cx="85410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487" name="Google Shape;48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1762" y="1174675"/>
            <a:ext cx="3440476" cy="38295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88" name="Google Shape;488;p64"/>
          <p:cNvSpPr txBox="1"/>
          <p:nvPr/>
        </p:nvSpPr>
        <p:spPr>
          <a:xfrm>
            <a:off x="490200" y="1827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Newspapers: Layout Segmentation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66"/>
          <p:cNvPicPr preferRelativeResize="0"/>
          <p:nvPr/>
        </p:nvPicPr>
        <p:blipFill rotWithShape="1">
          <a:blip r:embed="rId3">
            <a:alphaModFix/>
          </a:blip>
          <a:srcRect l="46938" t="-140"/>
          <a:stretch/>
        </p:blipFill>
        <p:spPr>
          <a:xfrm>
            <a:off x="58000" y="1078682"/>
            <a:ext cx="2903997" cy="36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66"/>
          <p:cNvSpPr txBox="1"/>
          <p:nvPr/>
        </p:nvSpPr>
        <p:spPr>
          <a:xfrm>
            <a:off x="490200" y="1827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Models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7"/>
          <p:cNvSpPr txBox="1"/>
          <p:nvPr/>
        </p:nvSpPr>
        <p:spPr>
          <a:xfrm>
            <a:off x="3290845" y="2156763"/>
            <a:ext cx="25560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rgbClr val="FF0000"/>
                </a:solidFill>
              </a:rPr>
              <a:t>IMAGE</a:t>
            </a:r>
            <a:endParaRPr sz="3100" b="1">
              <a:solidFill>
                <a:srgbClr val="FF0000"/>
              </a:solidFill>
            </a:endParaRPr>
          </a:p>
        </p:txBody>
      </p:sp>
      <p:pic>
        <p:nvPicPr>
          <p:cNvPr id="507" name="Google Shape;507;p67"/>
          <p:cNvPicPr preferRelativeResize="0"/>
          <p:nvPr/>
        </p:nvPicPr>
        <p:blipFill rotWithShape="1">
          <a:blip r:embed="rId3">
            <a:alphaModFix/>
          </a:blip>
          <a:srcRect l="46938" t="-140"/>
          <a:stretch/>
        </p:blipFill>
        <p:spPr>
          <a:xfrm>
            <a:off x="58000" y="1078682"/>
            <a:ext cx="2903997" cy="36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67"/>
          <p:cNvPicPr preferRelativeResize="0"/>
          <p:nvPr/>
        </p:nvPicPr>
        <p:blipFill rotWithShape="1">
          <a:blip r:embed="rId4">
            <a:alphaModFix/>
          </a:blip>
          <a:srcRect l="45931"/>
          <a:stretch/>
        </p:blipFill>
        <p:spPr>
          <a:xfrm>
            <a:off x="2993000" y="1081257"/>
            <a:ext cx="3017624" cy="36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7"/>
          <p:cNvSpPr txBox="1"/>
          <p:nvPr/>
        </p:nvSpPr>
        <p:spPr>
          <a:xfrm>
            <a:off x="490200" y="1827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Models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title"/>
          </p:nvPr>
        </p:nvSpPr>
        <p:spPr>
          <a:xfrm>
            <a:off x="490250" y="451775"/>
            <a:ext cx="80616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Who’s behind </a:t>
            </a:r>
            <a:r>
              <a:rPr lang="en-GB" sz="4300" b="1">
                <a:solidFill>
                  <a:srgbClr val="193060"/>
                </a:solidFill>
                <a:latin typeface="Lobster Two"/>
                <a:ea typeface="Lobster Two"/>
                <a:cs typeface="Lobster Two"/>
                <a:sym typeface="Lobster Two"/>
              </a:rPr>
              <a:t>Transkribus</a:t>
            </a:r>
            <a:r>
              <a:rPr lang="en-GB" sz="4300"/>
              <a:t>?</a:t>
            </a:r>
            <a:endParaRPr sz="4300"/>
          </a:p>
        </p:txBody>
      </p:sp>
      <p:sp>
        <p:nvSpPr>
          <p:cNvPr id="132" name="Google Shape;132;p31"/>
          <p:cNvSpPr txBox="1">
            <a:spLocks noGrp="1"/>
          </p:cNvSpPr>
          <p:nvPr>
            <p:ph type="title"/>
          </p:nvPr>
        </p:nvSpPr>
        <p:spPr>
          <a:xfrm>
            <a:off x="490200" y="1480475"/>
            <a:ext cx="8061600" cy="14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 sz="2700">
                <a:latin typeface="Playfair Display"/>
                <a:ea typeface="Playfair Display"/>
                <a:cs typeface="Playfair Display"/>
                <a:sym typeface="Playfair Display"/>
              </a:rPr>
              <a:t>READ-COOP SCE</a:t>
            </a:r>
            <a:endParaRPr sz="2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GB" sz="1400">
                <a:latin typeface="Inter Light"/>
                <a:ea typeface="Inter Light"/>
                <a:cs typeface="Inter Light"/>
                <a:sym typeface="Inter Light"/>
              </a:rPr>
              <a:t>Purpose before profit: A European Cooperative Society in charge of the maintenance and development of the Transkribus platform. </a:t>
            </a:r>
            <a:endParaRPr sz="1400"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3" name="Google Shape;133;p31"/>
          <p:cNvSpPr txBox="1"/>
          <p:nvPr/>
        </p:nvSpPr>
        <p:spPr>
          <a:xfrm>
            <a:off x="2412000" y="3536025"/>
            <a:ext cx="111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2016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READ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4" name="Google Shape;134;p31"/>
          <p:cNvSpPr txBox="1"/>
          <p:nvPr/>
        </p:nvSpPr>
        <p:spPr>
          <a:xfrm>
            <a:off x="3349178" y="3536025"/>
            <a:ext cx="1656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2019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Foundation of READ COOP SCE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5" name="Google Shape;135;p31"/>
          <p:cNvSpPr txBox="1"/>
          <p:nvPr/>
        </p:nvSpPr>
        <p:spPr>
          <a:xfrm>
            <a:off x="5276300" y="3536013"/>
            <a:ext cx="1762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Today</a:t>
            </a:r>
            <a:b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250</a:t>
            </a: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+  members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30+ countries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6" name="Google Shape;136;p31"/>
          <p:cNvSpPr txBox="1"/>
          <p:nvPr/>
        </p:nvSpPr>
        <p:spPr>
          <a:xfrm>
            <a:off x="1027525" y="3536025"/>
            <a:ext cx="165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2013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latin typeface="Playfair Display"/>
                <a:ea typeface="Playfair Display"/>
                <a:cs typeface="Playfair Display"/>
                <a:sym typeface="Playfair Display"/>
              </a:rPr>
              <a:t>tranScriptorium</a:t>
            </a:r>
            <a:endParaRPr sz="1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7" name="Google Shape;137;p31"/>
          <p:cNvSpPr/>
          <p:nvPr/>
        </p:nvSpPr>
        <p:spPr>
          <a:xfrm>
            <a:off x="837625" y="3332400"/>
            <a:ext cx="1008300" cy="96300"/>
          </a:xfrm>
          <a:prstGeom prst="roundRect">
            <a:avLst>
              <a:gd name="adj" fmla="val 16667"/>
            </a:avLst>
          </a:prstGeom>
          <a:solidFill>
            <a:srgbClr val="001489">
              <a:alpha val="3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1"/>
          <p:cNvSpPr/>
          <p:nvPr/>
        </p:nvSpPr>
        <p:spPr>
          <a:xfrm>
            <a:off x="4067850" y="3332400"/>
            <a:ext cx="1996800" cy="96300"/>
          </a:xfrm>
          <a:prstGeom prst="roundRect">
            <a:avLst>
              <a:gd name="adj" fmla="val 16667"/>
            </a:avLst>
          </a:prstGeom>
          <a:solidFill>
            <a:srgbClr val="183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1"/>
          <p:cNvSpPr/>
          <p:nvPr/>
        </p:nvSpPr>
        <p:spPr>
          <a:xfrm>
            <a:off x="6152700" y="3332400"/>
            <a:ext cx="1996800" cy="96300"/>
          </a:xfrm>
          <a:prstGeom prst="roundRect">
            <a:avLst>
              <a:gd name="adj" fmla="val 16667"/>
            </a:avLst>
          </a:prstGeom>
          <a:solidFill>
            <a:srgbClr val="183060">
              <a:alpha val="4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31"/>
          <p:cNvGrpSpPr/>
          <p:nvPr/>
        </p:nvGrpSpPr>
        <p:grpSpPr>
          <a:xfrm>
            <a:off x="1908250" y="3332400"/>
            <a:ext cx="1008300" cy="96300"/>
            <a:chOff x="1908250" y="3332400"/>
            <a:chExt cx="1008300" cy="96300"/>
          </a:xfrm>
        </p:grpSpPr>
        <p:sp>
          <p:nvSpPr>
            <p:cNvPr id="141" name="Google Shape;141;p31"/>
            <p:cNvSpPr/>
            <p:nvPr/>
          </p:nvSpPr>
          <p:spPr>
            <a:xfrm>
              <a:off x="1908250" y="3332400"/>
              <a:ext cx="1008300" cy="96300"/>
            </a:xfrm>
            <a:prstGeom prst="roundRect">
              <a:avLst>
                <a:gd name="adj" fmla="val 16667"/>
              </a:avLst>
            </a:prstGeom>
            <a:solidFill>
              <a:srgbClr val="001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2" name="Google Shape;142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25363" y="3332400"/>
              <a:ext cx="96300" cy="9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360556" y="3332400"/>
              <a:ext cx="96300" cy="9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95750" y="3332400"/>
              <a:ext cx="96300" cy="96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31"/>
          <p:cNvGrpSpPr/>
          <p:nvPr/>
        </p:nvGrpSpPr>
        <p:grpSpPr>
          <a:xfrm>
            <a:off x="2971500" y="3332400"/>
            <a:ext cx="1008300" cy="96300"/>
            <a:chOff x="2971500" y="3332400"/>
            <a:chExt cx="1008300" cy="96300"/>
          </a:xfrm>
        </p:grpSpPr>
        <p:sp>
          <p:nvSpPr>
            <p:cNvPr id="146" name="Google Shape;146;p31"/>
            <p:cNvSpPr/>
            <p:nvPr/>
          </p:nvSpPr>
          <p:spPr>
            <a:xfrm>
              <a:off x="2971500" y="3332400"/>
              <a:ext cx="1008300" cy="96300"/>
            </a:xfrm>
            <a:prstGeom prst="roundRect">
              <a:avLst>
                <a:gd name="adj" fmla="val 16667"/>
              </a:avLst>
            </a:prstGeom>
            <a:solidFill>
              <a:srgbClr val="001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7" name="Google Shape;147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08850" y="3332400"/>
              <a:ext cx="96300" cy="9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44" y="3332400"/>
              <a:ext cx="96300" cy="9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79238" y="3332400"/>
              <a:ext cx="96300" cy="96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8"/>
          <p:cNvSpPr txBox="1"/>
          <p:nvPr/>
        </p:nvSpPr>
        <p:spPr>
          <a:xfrm>
            <a:off x="3290845" y="2156763"/>
            <a:ext cx="25560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 b="1">
                <a:solidFill>
                  <a:srgbClr val="FF0000"/>
                </a:solidFill>
              </a:rPr>
              <a:t>IMAGE</a:t>
            </a:r>
            <a:endParaRPr sz="3100" b="1">
              <a:solidFill>
                <a:srgbClr val="FF0000"/>
              </a:solidFill>
            </a:endParaRPr>
          </a:p>
        </p:txBody>
      </p:sp>
      <p:pic>
        <p:nvPicPr>
          <p:cNvPr id="515" name="Google Shape;515;p68"/>
          <p:cNvPicPr preferRelativeResize="0"/>
          <p:nvPr/>
        </p:nvPicPr>
        <p:blipFill rotWithShape="1">
          <a:blip r:embed="rId3">
            <a:alphaModFix/>
          </a:blip>
          <a:srcRect l="46938" t="-140"/>
          <a:stretch/>
        </p:blipFill>
        <p:spPr>
          <a:xfrm>
            <a:off x="58000" y="1078682"/>
            <a:ext cx="2903997" cy="36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68"/>
          <p:cNvPicPr preferRelativeResize="0"/>
          <p:nvPr/>
        </p:nvPicPr>
        <p:blipFill rotWithShape="1">
          <a:blip r:embed="rId4">
            <a:alphaModFix/>
          </a:blip>
          <a:srcRect l="53356" t="-2574"/>
          <a:stretch/>
        </p:blipFill>
        <p:spPr>
          <a:xfrm>
            <a:off x="6017405" y="970232"/>
            <a:ext cx="3126596" cy="3775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8"/>
          <p:cNvPicPr preferRelativeResize="0"/>
          <p:nvPr/>
        </p:nvPicPr>
        <p:blipFill rotWithShape="1">
          <a:blip r:embed="rId5">
            <a:alphaModFix/>
          </a:blip>
          <a:srcRect l="45931"/>
          <a:stretch/>
        </p:blipFill>
        <p:spPr>
          <a:xfrm>
            <a:off x="2993000" y="1081257"/>
            <a:ext cx="3017624" cy="36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8"/>
          <p:cNvSpPr txBox="1"/>
          <p:nvPr/>
        </p:nvSpPr>
        <p:spPr>
          <a:xfrm>
            <a:off x="490200" y="1827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Models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9"/>
          <p:cNvSpPr txBox="1"/>
          <p:nvPr/>
        </p:nvSpPr>
        <p:spPr>
          <a:xfrm>
            <a:off x="490250" y="2058875"/>
            <a:ext cx="45336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Table Models can be trained to </a:t>
            </a:r>
            <a:r>
              <a:rPr lang="en-GB" sz="20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automatically detect</a:t>
            </a:r>
            <a:r>
              <a:rPr lang="en-GB" sz="20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 the table layout of the document and </a:t>
            </a:r>
            <a:r>
              <a:rPr lang="en-GB" sz="2000" b="1">
                <a:solidFill>
                  <a:srgbClr val="434343"/>
                </a:solidFill>
                <a:latin typeface="Inter"/>
                <a:ea typeface="Inter"/>
                <a:cs typeface="Inter"/>
                <a:sym typeface="Inter"/>
              </a:rPr>
              <a:t>extract structured data</a:t>
            </a:r>
            <a:r>
              <a:rPr lang="en-GB" sz="200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200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24" name="Google Shape;524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1575" y="1794401"/>
            <a:ext cx="3522422" cy="235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350" y="1794400"/>
            <a:ext cx="3522424" cy="23422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6" name="Google Shape;526;p69"/>
          <p:cNvSpPr txBox="1"/>
          <p:nvPr/>
        </p:nvSpPr>
        <p:spPr>
          <a:xfrm>
            <a:off x="490200" y="1827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Table Models</a:t>
            </a:r>
            <a:endParaRPr sz="30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0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84810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Library and Archives Canada</a:t>
            </a:r>
            <a:endParaRPr/>
          </a:p>
        </p:txBody>
      </p:sp>
      <p:sp>
        <p:nvSpPr>
          <p:cNvPr id="533" name="Google Shape;533;p70"/>
          <p:cNvSpPr/>
          <p:nvPr/>
        </p:nvSpPr>
        <p:spPr>
          <a:xfrm>
            <a:off x="241782" y="1084190"/>
            <a:ext cx="2732700" cy="3819900"/>
          </a:xfrm>
          <a:prstGeom prst="roundRect">
            <a:avLst>
              <a:gd name="adj" fmla="val 623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534" name="Google Shape;534;p70"/>
          <p:cNvSpPr txBox="1"/>
          <p:nvPr/>
        </p:nvSpPr>
        <p:spPr>
          <a:xfrm>
            <a:off x="209063" y="1360575"/>
            <a:ext cx="281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Playfair Display"/>
                <a:ea typeface="Playfair Display"/>
                <a:cs typeface="Playfair Display"/>
                <a:sym typeface="Playfair Display"/>
              </a:rPr>
              <a:t>Finding aids</a:t>
            </a:r>
            <a:endParaRPr sz="1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35" name="Google Shape;535;p70"/>
          <p:cNvSpPr txBox="1"/>
          <p:nvPr/>
        </p:nvSpPr>
        <p:spPr>
          <a:xfrm>
            <a:off x="310025" y="1978088"/>
            <a:ext cx="2615700" cy="2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Information extraction pilot project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Indexes and registers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Extraction of information contained in  documents with mixed handwritten and printed text and multiple layouts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36" name="Google Shape;536;p70"/>
          <p:cNvPicPr preferRelativeResize="0"/>
          <p:nvPr/>
        </p:nvPicPr>
        <p:blipFill rotWithShape="1">
          <a:blip r:embed="rId3">
            <a:alphaModFix/>
          </a:blip>
          <a:srcRect l="904" t="4662" r="38408"/>
          <a:stretch/>
        </p:blipFill>
        <p:spPr>
          <a:xfrm>
            <a:off x="3386675" y="1389601"/>
            <a:ext cx="5444400" cy="3209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1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84810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Library and Archives Canada</a:t>
            </a:r>
            <a:endParaRPr/>
          </a:p>
        </p:txBody>
      </p:sp>
      <p:sp>
        <p:nvSpPr>
          <p:cNvPr id="543" name="Google Shape;543;p71"/>
          <p:cNvSpPr/>
          <p:nvPr/>
        </p:nvSpPr>
        <p:spPr>
          <a:xfrm>
            <a:off x="241782" y="1084190"/>
            <a:ext cx="2732700" cy="3819900"/>
          </a:xfrm>
          <a:prstGeom prst="roundRect">
            <a:avLst>
              <a:gd name="adj" fmla="val 623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544" name="Google Shape;544;p71"/>
          <p:cNvSpPr txBox="1"/>
          <p:nvPr/>
        </p:nvSpPr>
        <p:spPr>
          <a:xfrm>
            <a:off x="209063" y="1360575"/>
            <a:ext cx="281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Playfair Display"/>
                <a:ea typeface="Playfair Display"/>
                <a:cs typeface="Playfair Display"/>
                <a:sym typeface="Playfair Display"/>
              </a:rPr>
              <a:t>Finding aids</a:t>
            </a:r>
            <a:endParaRPr sz="1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45" name="Google Shape;545;p71"/>
          <p:cNvSpPr txBox="1"/>
          <p:nvPr/>
        </p:nvSpPr>
        <p:spPr>
          <a:xfrm>
            <a:off x="310025" y="1978088"/>
            <a:ext cx="2615700" cy="2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Information extraction pilot project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Indexes and registers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Extraction of information contained in  documents with mixed handwritten and printed text and multiple layouts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546" name="Google Shape;546;p71"/>
          <p:cNvPicPr preferRelativeResize="0"/>
          <p:nvPr/>
        </p:nvPicPr>
        <p:blipFill rotWithShape="1">
          <a:blip r:embed="rId3">
            <a:alphaModFix/>
          </a:blip>
          <a:srcRect b="11816"/>
          <a:stretch/>
        </p:blipFill>
        <p:spPr>
          <a:xfrm>
            <a:off x="3125613" y="1512444"/>
            <a:ext cx="5862000" cy="2963400"/>
          </a:xfrm>
          <a:prstGeom prst="roundRect">
            <a:avLst>
              <a:gd name="adj" fmla="val 519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2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84810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Museum für Naturkunde Berlin</a:t>
            </a:r>
            <a:endParaRPr/>
          </a:p>
        </p:txBody>
      </p:sp>
      <p:sp>
        <p:nvSpPr>
          <p:cNvPr id="553" name="Google Shape;553;p72"/>
          <p:cNvSpPr/>
          <p:nvPr/>
        </p:nvSpPr>
        <p:spPr>
          <a:xfrm>
            <a:off x="241782" y="1084190"/>
            <a:ext cx="2732700" cy="3819900"/>
          </a:xfrm>
          <a:prstGeom prst="roundRect">
            <a:avLst>
              <a:gd name="adj" fmla="val 623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554" name="Google Shape;554;p72"/>
          <p:cNvSpPr txBox="1"/>
          <p:nvPr/>
        </p:nvSpPr>
        <p:spPr>
          <a:xfrm>
            <a:off x="209063" y="1360575"/>
            <a:ext cx="28176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Playfair Display"/>
                <a:ea typeface="Playfair Display"/>
                <a:cs typeface="Playfair Display"/>
                <a:sym typeface="Playfair Display"/>
              </a:rPr>
              <a:t>Automated label transcription &amp; entity extraction</a:t>
            </a:r>
            <a:endParaRPr sz="1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5" name="Google Shape;555;p72"/>
          <p:cNvSpPr txBox="1"/>
          <p:nvPr/>
        </p:nvSpPr>
        <p:spPr>
          <a:xfrm>
            <a:off x="310025" y="2238077"/>
            <a:ext cx="26157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~250,000 specimen labels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SME model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Name Entity Recognition and linking to GeoNames database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graphicFrame>
        <p:nvGraphicFramePr>
          <p:cNvPr id="556" name="Google Shape;556;p72"/>
          <p:cNvGraphicFramePr/>
          <p:nvPr/>
        </p:nvGraphicFramePr>
        <p:xfrm>
          <a:off x="3794450" y="3946877"/>
          <a:ext cx="4457525" cy="695150"/>
        </p:xfrm>
        <a:graphic>
          <a:graphicData uri="http://schemas.openxmlformats.org/drawingml/2006/table">
            <a:tbl>
              <a:tblPr bandRow="1">
                <a:noFill/>
                <a:tableStyleId>{E21D6D49-5D6B-4793-B8D9-125AB6FAA492}</a:tableStyleId>
              </a:tblPr>
              <a:tblGrid>
                <a:gridCol w="215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Specimen</a:t>
                      </a:r>
                      <a:endParaRPr sz="19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9075" marR="19075" marT="19075" marB="19075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96B24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A02B9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Sex</a:t>
                      </a:r>
                      <a:endParaRPr sz="1900" u="none" strike="noStrike" cap="none">
                        <a:solidFill>
                          <a:srgbClr val="A02B93"/>
                        </a:solidFill>
                      </a:endParaRPr>
                    </a:p>
                  </a:txBody>
                  <a:tcPr marL="19075" marR="19075" marT="19075" marB="19075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FF99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Determination</a:t>
                      </a:r>
                      <a:endParaRPr sz="1500">
                        <a:solidFill>
                          <a:srgbClr val="FF9900"/>
                        </a:solidFill>
                      </a:endParaRPr>
                    </a:p>
                  </a:txBody>
                  <a:tcPr marL="19075" marR="19075" marT="19075" marB="19075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Trypoxylon fronticorne Guss.</a:t>
                      </a:r>
                      <a:endParaRPr sz="1500"/>
                    </a:p>
                  </a:txBody>
                  <a:tcPr marL="19075" marR="19075" marT="19075" marB="19075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</a:rPr>
                        <a:t>♀</a:t>
                      </a:r>
                      <a:endParaRPr sz="1900" u="none" strike="noStrike" cap="none"/>
                    </a:p>
                  </a:txBody>
                  <a:tcPr marL="19075" marR="19075" marT="19075" marB="19075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det. A.V. Antropov 1987</a:t>
                      </a:r>
                      <a:endParaRPr sz="1500"/>
                    </a:p>
                  </a:txBody>
                  <a:tcPr marL="19075" marR="19075" marT="19075" marB="19075">
                    <a:lnL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7" name="Google Shape;557;p72"/>
          <p:cNvGrpSpPr/>
          <p:nvPr/>
        </p:nvGrpSpPr>
        <p:grpSpPr>
          <a:xfrm>
            <a:off x="3941190" y="1375096"/>
            <a:ext cx="4199262" cy="939076"/>
            <a:chOff x="1363579" y="3749842"/>
            <a:chExt cx="4514850" cy="1009650"/>
          </a:xfrm>
        </p:grpSpPr>
        <p:pic>
          <p:nvPicPr>
            <p:cNvPr id="558" name="Google Shape;558;p7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63579" y="3749842"/>
              <a:ext cx="4514850" cy="1009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72"/>
            <p:cNvSpPr/>
            <p:nvPr/>
          </p:nvSpPr>
          <p:spPr>
            <a:xfrm>
              <a:off x="1535530" y="3755858"/>
              <a:ext cx="3038100" cy="5112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2"/>
            <p:cNvSpPr/>
            <p:nvPr/>
          </p:nvSpPr>
          <p:spPr>
            <a:xfrm>
              <a:off x="4784055" y="3923798"/>
              <a:ext cx="451200" cy="3909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99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156082"/>
                </a:solidFill>
                <a:highlight>
                  <a:srgbClr val="9900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2"/>
            <p:cNvSpPr/>
            <p:nvPr/>
          </p:nvSpPr>
          <p:spPr>
            <a:xfrm>
              <a:off x="1756108" y="4339476"/>
              <a:ext cx="3970500" cy="290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99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2" name="Google Shape;562;p72"/>
          <p:cNvSpPr txBox="1"/>
          <p:nvPr/>
        </p:nvSpPr>
        <p:spPr>
          <a:xfrm>
            <a:off x="3905656" y="1190442"/>
            <a:ext cx="25527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© </a:t>
            </a:r>
            <a:r>
              <a:rPr lang="en-GB" sz="700" u="sng">
                <a:solidFill>
                  <a:srgbClr val="467886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MfN</a:t>
            </a:r>
            <a:r>
              <a:rPr lang="en-GB" sz="7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 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7171" y="2307459"/>
            <a:ext cx="2147299" cy="9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2"/>
          <p:cNvSpPr/>
          <p:nvPr/>
        </p:nvSpPr>
        <p:spPr>
          <a:xfrm>
            <a:off x="5918350" y="3559736"/>
            <a:ext cx="209700" cy="285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C4587"/>
          </a:solidFill>
          <a:ln w="2540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3"/>
          <p:cNvSpPr txBox="1"/>
          <p:nvPr/>
        </p:nvSpPr>
        <p:spPr>
          <a:xfrm>
            <a:off x="1745100" y="3832950"/>
            <a:ext cx="56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Collaboration</a:t>
            </a:r>
            <a:endParaRPr sz="2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70" name="Google Shape;57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7262" y="446725"/>
            <a:ext cx="3669474" cy="36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4"/>
          <p:cNvSpPr txBox="1"/>
          <p:nvPr/>
        </p:nvSpPr>
        <p:spPr>
          <a:xfrm>
            <a:off x="490200" y="1331375"/>
            <a:ext cx="5297100" cy="26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Inter Light"/>
              <a:buChar char="●"/>
            </a:pPr>
            <a:r>
              <a:rPr lang="en-GB" sz="1600" dirty="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Inviting the team to a collection and assign them user roles (Viewer, Manual Transcriber, Transcriber, Editor, Owner)</a:t>
            </a:r>
            <a:br>
              <a:rPr lang="en-GB" sz="1600" dirty="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sz="1600" dirty="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Inter Light"/>
              <a:buChar char="●"/>
            </a:pPr>
            <a:r>
              <a:rPr lang="en-GB" sz="1600" dirty="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Comments</a:t>
            </a:r>
            <a:br>
              <a:rPr lang="en-GB" sz="1600" dirty="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sz="1600" dirty="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Inter Light"/>
              <a:buChar char="●"/>
            </a:pPr>
            <a:r>
              <a:rPr lang="en-GB" sz="1600" dirty="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Sharing models / Making Models Public</a:t>
            </a:r>
            <a:br>
              <a:rPr lang="en-GB" sz="1600" dirty="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sz="1600" dirty="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Inter Light"/>
              <a:buChar char="●"/>
            </a:pPr>
            <a:r>
              <a:rPr lang="en-GB" sz="1600" dirty="0">
                <a:solidFill>
                  <a:srgbClr val="434343"/>
                </a:solidFill>
                <a:latin typeface="Inter Light"/>
                <a:ea typeface="Inter Light"/>
                <a:cs typeface="Inter Light"/>
                <a:sym typeface="Inter Light"/>
              </a:rPr>
              <a:t>Sharing credits</a:t>
            </a:r>
            <a:endParaRPr sz="1600" dirty="0">
              <a:solidFill>
                <a:srgbClr val="434343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76" name="Google Shape;576;p74"/>
          <p:cNvSpPr txBox="1"/>
          <p:nvPr/>
        </p:nvSpPr>
        <p:spPr>
          <a:xfrm>
            <a:off x="490200" y="258900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66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User collaboration tools</a:t>
            </a:r>
            <a:endParaRPr sz="36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577" name="Google Shape;577;p74"/>
          <p:cNvGrpSpPr/>
          <p:nvPr/>
        </p:nvGrpSpPr>
        <p:grpSpPr>
          <a:xfrm>
            <a:off x="6120900" y="1331376"/>
            <a:ext cx="2430900" cy="1809900"/>
            <a:chOff x="6120900" y="1331376"/>
            <a:chExt cx="2430900" cy="1809900"/>
          </a:xfrm>
        </p:grpSpPr>
        <p:pic>
          <p:nvPicPr>
            <p:cNvPr id="578" name="Google Shape;578;p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20900" y="1331376"/>
              <a:ext cx="2430900" cy="1809900"/>
            </a:xfrm>
            <a:prstGeom prst="roundRect">
              <a:avLst>
                <a:gd name="adj" fmla="val 10161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79" name="Google Shape;579;p74"/>
            <p:cNvSpPr/>
            <p:nvPr/>
          </p:nvSpPr>
          <p:spPr>
            <a:xfrm>
              <a:off x="6611525" y="2100576"/>
              <a:ext cx="898200" cy="236700"/>
            </a:xfrm>
            <a:prstGeom prst="roundRect">
              <a:avLst>
                <a:gd name="adj" fmla="val 4921"/>
              </a:avLst>
            </a:prstGeom>
            <a:noFill/>
            <a:ln w="1905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0" name="Google Shape;58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3300" y="3412175"/>
            <a:ext cx="3058500" cy="1462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5"/>
          <p:cNvSpPr/>
          <p:nvPr/>
        </p:nvSpPr>
        <p:spPr>
          <a:xfrm>
            <a:off x="3115925" y="4202324"/>
            <a:ext cx="5862000" cy="702000"/>
          </a:xfrm>
          <a:prstGeom prst="roundRect">
            <a:avLst>
              <a:gd name="adj" fmla="val 1664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587" name="Google Shape;587;p75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“Trug und Schein – Alltag im Krieg”</a:t>
            </a:r>
            <a:endParaRPr/>
          </a:p>
        </p:txBody>
      </p:sp>
      <p:grpSp>
        <p:nvGrpSpPr>
          <p:cNvPr id="588" name="Google Shape;588;p75"/>
          <p:cNvGrpSpPr/>
          <p:nvPr/>
        </p:nvGrpSpPr>
        <p:grpSpPr>
          <a:xfrm>
            <a:off x="241782" y="1084157"/>
            <a:ext cx="2732625" cy="3819816"/>
            <a:chOff x="193625" y="1327776"/>
            <a:chExt cx="3643500" cy="1526400"/>
          </a:xfrm>
        </p:grpSpPr>
        <p:sp>
          <p:nvSpPr>
            <p:cNvPr id="589" name="Google Shape;589;p75"/>
            <p:cNvSpPr/>
            <p:nvPr/>
          </p:nvSpPr>
          <p:spPr>
            <a:xfrm>
              <a:off x="193625" y="1327776"/>
              <a:ext cx="3643500" cy="1526400"/>
            </a:xfrm>
            <a:prstGeom prst="roundRect">
              <a:avLst>
                <a:gd name="adj" fmla="val 623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590" name="Google Shape;590;p75"/>
            <p:cNvSpPr txBox="1"/>
            <p:nvPr/>
          </p:nvSpPr>
          <p:spPr>
            <a:xfrm>
              <a:off x="209225" y="1403198"/>
              <a:ext cx="3612300" cy="35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latin typeface="Playfair Display"/>
                  <a:ea typeface="Playfair Display"/>
                  <a:cs typeface="Playfair Display"/>
                  <a:sym typeface="Playfair Display"/>
                </a:rPr>
                <a:t>Crowdsourced transcription of 2,600 wartime letters</a:t>
              </a:r>
              <a:endParaRPr sz="1600" b="1"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591" name="Google Shape;591;p75"/>
          <p:cNvSpPr txBox="1"/>
          <p:nvPr/>
        </p:nvSpPr>
        <p:spPr>
          <a:xfrm>
            <a:off x="300238" y="2226038"/>
            <a:ext cx="2615700" cy="22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2,600 letters of a German couple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Senior citizens and students learning German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Volunteers trained on Transkribus; project scaled from manual to semi-automated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92" name="Google Shape;592;p75"/>
          <p:cNvSpPr txBox="1"/>
          <p:nvPr/>
        </p:nvSpPr>
        <p:spPr>
          <a:xfrm>
            <a:off x="3194225" y="4118522"/>
            <a:ext cx="5705400" cy="78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“History is a matter for everyone and not just </a:t>
            </a:r>
            <a:br>
              <a:rPr lang="en-GB" b="1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-GB" b="1" i="1" dirty="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professional historians”</a:t>
            </a:r>
            <a:endParaRPr b="1" i="1" dirty="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93" name="Google Shape;59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6875" y="1084150"/>
            <a:ext cx="5180100" cy="2770500"/>
          </a:xfrm>
          <a:prstGeom prst="roundRect">
            <a:avLst>
              <a:gd name="adj" fmla="val 692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6"/>
          <p:cNvSpPr/>
          <p:nvPr/>
        </p:nvSpPr>
        <p:spPr>
          <a:xfrm>
            <a:off x="2463975" y="1832125"/>
            <a:ext cx="4280100" cy="1509300"/>
          </a:xfrm>
          <a:prstGeom prst="roundRect">
            <a:avLst>
              <a:gd name="adj" fmla="val 16667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F3EBDD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76"/>
          <p:cNvSpPr txBox="1"/>
          <p:nvPr/>
        </p:nvSpPr>
        <p:spPr>
          <a:xfrm>
            <a:off x="1939200" y="3832950"/>
            <a:ext cx="5265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Publishing: Transkribus Sites</a:t>
            </a:r>
            <a:endParaRPr sz="2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600" name="Google Shape;60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199" y="2037025"/>
            <a:ext cx="3798000" cy="1166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GB" sz="30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Transkribus Sites - Features</a:t>
            </a:r>
            <a:endParaRPr/>
          </a:p>
        </p:txBody>
      </p:sp>
      <p:pic>
        <p:nvPicPr>
          <p:cNvPr id="606" name="Google Shape;60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548925"/>
            <a:ext cx="868425" cy="8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673125"/>
            <a:ext cx="868425" cy="8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499675"/>
            <a:ext cx="793475" cy="7934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77"/>
          <p:cNvSpPr txBox="1"/>
          <p:nvPr/>
        </p:nvSpPr>
        <p:spPr>
          <a:xfrm>
            <a:off x="5485975" y="1680875"/>
            <a:ext cx="384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Easily share your material</a:t>
            </a:r>
            <a:endParaRPr/>
          </a:p>
        </p:txBody>
      </p:sp>
      <p:sp>
        <p:nvSpPr>
          <p:cNvPr id="610" name="Google Shape;610;p77"/>
          <p:cNvSpPr txBox="1"/>
          <p:nvPr/>
        </p:nvSpPr>
        <p:spPr>
          <a:xfrm>
            <a:off x="5593150" y="2775125"/>
            <a:ext cx="384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Side-by-side view</a:t>
            </a:r>
            <a:endParaRPr/>
          </a:p>
        </p:txBody>
      </p:sp>
      <p:sp>
        <p:nvSpPr>
          <p:cNvPr id="611" name="Google Shape;611;p77"/>
          <p:cNvSpPr txBox="1"/>
          <p:nvPr/>
        </p:nvSpPr>
        <p:spPr>
          <a:xfrm>
            <a:off x="5660625" y="3891788"/>
            <a:ext cx="384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Enhanced search capabilities</a:t>
            </a:r>
            <a:endParaRPr/>
          </a:p>
        </p:txBody>
      </p:sp>
      <p:pic>
        <p:nvPicPr>
          <p:cNvPr id="612" name="Google Shape;61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300" y="1415650"/>
            <a:ext cx="3934500" cy="2950800"/>
          </a:xfrm>
          <a:prstGeom prst="roundRect">
            <a:avLst>
              <a:gd name="adj" fmla="val 632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/>
          <p:nvPr/>
        </p:nvSpPr>
        <p:spPr>
          <a:xfrm>
            <a:off x="490250" y="451775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Who’s behind </a:t>
            </a:r>
            <a:r>
              <a:rPr lang="en-GB" sz="4300" b="1">
                <a:solidFill>
                  <a:srgbClr val="193060"/>
                </a:solidFill>
                <a:latin typeface="Lobster Two"/>
                <a:ea typeface="Lobster Two"/>
                <a:cs typeface="Lobster Two"/>
                <a:sym typeface="Lobster Two"/>
              </a:rPr>
              <a:t>Transkribus</a:t>
            </a:r>
            <a:r>
              <a:rPr lang="en-GB" sz="43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</a:t>
            </a:r>
            <a:endParaRPr sz="43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5" name="Google Shape;155;p32"/>
          <p:cNvSpPr txBox="1"/>
          <p:nvPr/>
        </p:nvSpPr>
        <p:spPr>
          <a:xfrm>
            <a:off x="6886050" y="3367338"/>
            <a:ext cx="20406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Playfair Display"/>
                <a:ea typeface="Playfair Display"/>
                <a:cs typeface="Playfair Display"/>
                <a:sym typeface="Playfair Display"/>
              </a:rPr>
              <a:t>250+ Members</a:t>
            </a: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latin typeface="Playfair Display"/>
                <a:ea typeface="Playfair Display"/>
                <a:cs typeface="Playfair Display"/>
                <a:sym typeface="Playfair Display"/>
              </a:rPr>
              <a:t>Institutional: 52%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Playfair Display"/>
                <a:ea typeface="Playfair Display"/>
                <a:cs typeface="Playfair Display"/>
                <a:sym typeface="Playfair Display"/>
              </a:rPr>
              <a:t>Private: 48%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6" name="Google Shape;1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7116" y="2328288"/>
            <a:ext cx="1378474" cy="77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50" y="1401625"/>
            <a:ext cx="5972098" cy="33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8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St. Gallen Archives</a:t>
            </a:r>
            <a:endParaRPr/>
          </a:p>
        </p:txBody>
      </p:sp>
      <p:sp>
        <p:nvSpPr>
          <p:cNvPr id="619" name="Google Shape;619;p78"/>
          <p:cNvSpPr/>
          <p:nvPr/>
        </p:nvSpPr>
        <p:spPr>
          <a:xfrm>
            <a:off x="241782" y="1084190"/>
            <a:ext cx="2732700" cy="3819900"/>
          </a:xfrm>
          <a:prstGeom prst="roundRect">
            <a:avLst>
              <a:gd name="adj" fmla="val 623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20" name="Google Shape;620;p78"/>
          <p:cNvSpPr txBox="1"/>
          <p:nvPr/>
        </p:nvSpPr>
        <p:spPr>
          <a:xfrm>
            <a:off x="209063" y="1360575"/>
            <a:ext cx="28176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latin typeface="Playfair Display"/>
                <a:ea typeface="Playfair Display"/>
                <a:cs typeface="Playfair Display"/>
                <a:sym typeface="Playfair Display"/>
              </a:rPr>
              <a:t>Publishing Council Minutes with Transkribus Sites</a:t>
            </a:r>
            <a:endParaRPr sz="16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21" name="Google Shape;621;p78"/>
          <p:cNvSpPr txBox="1"/>
          <p:nvPr/>
        </p:nvSpPr>
        <p:spPr>
          <a:xfrm>
            <a:off x="310088" y="2023181"/>
            <a:ext cx="2615700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~200,000 pages of council minutes 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Mixed handwritten and typewritten material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rPr>
              <a:t>Used Transkribus Sites to publish an organised, searchable collection online.</a:t>
            </a:r>
            <a:endParaRPr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622" name="Google Shape;62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8435" y="1348050"/>
            <a:ext cx="5794500" cy="2447400"/>
          </a:xfrm>
          <a:prstGeom prst="roundRect">
            <a:avLst>
              <a:gd name="adj" fmla="val 9201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9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St. Gallen Archives</a:t>
            </a:r>
            <a:endParaRPr/>
          </a:p>
        </p:txBody>
      </p:sp>
      <p:pic>
        <p:nvPicPr>
          <p:cNvPr id="629" name="Google Shape;62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013" y="1000594"/>
            <a:ext cx="8310000" cy="3838200"/>
          </a:xfrm>
          <a:prstGeom prst="roundRect">
            <a:avLst>
              <a:gd name="adj" fmla="val 9858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80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St. Gallen Archives</a:t>
            </a:r>
            <a:endParaRPr/>
          </a:p>
        </p:txBody>
      </p:sp>
      <p:pic>
        <p:nvPicPr>
          <p:cNvPr id="636" name="Google Shape;636;p80"/>
          <p:cNvPicPr preferRelativeResize="0"/>
          <p:nvPr/>
        </p:nvPicPr>
        <p:blipFill rotWithShape="1">
          <a:blip r:embed="rId3">
            <a:alphaModFix/>
          </a:blip>
          <a:srcRect b="25378"/>
          <a:stretch/>
        </p:blipFill>
        <p:spPr>
          <a:xfrm>
            <a:off x="1499350" y="1000600"/>
            <a:ext cx="6145200" cy="3838200"/>
          </a:xfrm>
          <a:prstGeom prst="roundRect">
            <a:avLst>
              <a:gd name="adj" fmla="val 6896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81"/>
          <p:cNvSpPr txBox="1">
            <a:spLocks noGrp="1"/>
          </p:cNvSpPr>
          <p:nvPr>
            <p:ph type="title"/>
          </p:nvPr>
        </p:nvSpPr>
        <p:spPr>
          <a:xfrm>
            <a:off x="175031" y="298594"/>
            <a:ext cx="7886700" cy="70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St. Gallen Archives</a:t>
            </a:r>
            <a:endParaRPr/>
          </a:p>
        </p:txBody>
      </p:sp>
      <p:pic>
        <p:nvPicPr>
          <p:cNvPr id="643" name="Google Shape;64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700" y="1000601"/>
            <a:ext cx="8158500" cy="3337200"/>
          </a:xfrm>
          <a:prstGeom prst="roundRect">
            <a:avLst>
              <a:gd name="adj" fmla="val 7329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2"/>
          <p:cNvSpPr txBox="1">
            <a:spLocks noGrp="1"/>
          </p:cNvSpPr>
          <p:nvPr>
            <p:ph type="title"/>
          </p:nvPr>
        </p:nvSpPr>
        <p:spPr>
          <a:xfrm>
            <a:off x="490250" y="1752475"/>
            <a:ext cx="8232900" cy="8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Unlocking the past, together</a:t>
            </a:r>
            <a:endParaRPr sz="2600"/>
          </a:p>
        </p:txBody>
      </p:sp>
      <p:pic>
        <p:nvPicPr>
          <p:cNvPr id="649" name="Google Shape;649;p82"/>
          <p:cNvPicPr preferRelativeResize="0"/>
          <p:nvPr/>
        </p:nvPicPr>
        <p:blipFill rotWithShape="1">
          <a:blip r:embed="rId3">
            <a:alphaModFix/>
          </a:blip>
          <a:srcRect t="16645" b="8977"/>
          <a:stretch/>
        </p:blipFill>
        <p:spPr>
          <a:xfrm>
            <a:off x="1" y="2857500"/>
            <a:ext cx="9143998" cy="228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7625" y="820100"/>
            <a:ext cx="3908749" cy="79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/>
          <p:nvPr/>
        </p:nvSpPr>
        <p:spPr>
          <a:xfrm>
            <a:off x="673406" y="264788"/>
            <a:ext cx="78867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Where are our Members</a:t>
            </a:r>
            <a:endParaRPr sz="3600" b="1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3" name="Google Shape;163;p33"/>
          <p:cNvSpPr/>
          <p:nvPr/>
        </p:nvSpPr>
        <p:spPr>
          <a:xfrm>
            <a:off x="297544" y="923138"/>
            <a:ext cx="2580300" cy="3698400"/>
          </a:xfrm>
          <a:prstGeom prst="roundRect">
            <a:avLst>
              <a:gd name="adj" fmla="val 6236"/>
            </a:avLst>
          </a:prstGeom>
          <a:solidFill>
            <a:srgbClr val="F3EBDD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3"/>
          <p:cNvSpPr txBox="1"/>
          <p:nvPr/>
        </p:nvSpPr>
        <p:spPr>
          <a:xfrm>
            <a:off x="373706" y="923138"/>
            <a:ext cx="2427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183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34 </a:t>
            </a:r>
            <a:r>
              <a:rPr lang="en-GB" sz="2100">
                <a:solidFill>
                  <a:srgbClr val="18306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Countries</a:t>
            </a:r>
            <a:endParaRPr sz="2100">
              <a:solidFill>
                <a:srgbClr val="18306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165" name="Google Shape;165;p33"/>
          <p:cNvGraphicFramePr/>
          <p:nvPr>
            <p:extLst>
              <p:ext uri="{D42A27DB-BD31-4B8C-83A1-F6EECF244321}">
                <p14:modId xmlns:p14="http://schemas.microsoft.com/office/powerpoint/2010/main" val="2451829485"/>
              </p:ext>
            </p:extLst>
          </p:nvPr>
        </p:nvGraphicFramePr>
        <p:xfrm>
          <a:off x="355350" y="1495444"/>
          <a:ext cx="2464700" cy="3049800"/>
        </p:xfrm>
        <a:graphic>
          <a:graphicData uri="http://schemas.openxmlformats.org/drawingml/2006/table">
            <a:tbl>
              <a:tblPr>
                <a:noFill/>
                <a:tableStyleId>{4628AA58-B918-4655-BC03-220CA98930DF}</a:tableStyleId>
              </a:tblPr>
              <a:tblGrid>
                <a:gridCol w="1232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Argentina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Japan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Australia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Kuwait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Austria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Luxembourg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Belarus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Netherlands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Belgium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New Zealand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Canada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Norway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Denmark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Poland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Estonia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Portugal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Finland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Serbia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France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Slovakia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Germany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Slovenia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Greece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Spain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Hungary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Sweden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Iceland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Switzerland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Ireland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UK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Israel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United Arab Emirates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Italy</a:t>
                      </a:r>
                      <a:endParaRPr sz="80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>
                          <a:solidFill>
                            <a:srgbClr val="746D5A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USA</a:t>
                      </a:r>
                      <a:endParaRPr sz="800" dirty="0">
                        <a:solidFill>
                          <a:srgbClr val="746D5A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0" marR="0" marT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66" name="Google Shape;166;p33"/>
          <p:cNvPicPr preferRelativeResize="0"/>
          <p:nvPr/>
        </p:nvPicPr>
        <p:blipFill rotWithShape="1">
          <a:blip r:embed="rId3">
            <a:alphaModFix/>
          </a:blip>
          <a:srcRect l="3166" r="1740"/>
          <a:stretch/>
        </p:blipFill>
        <p:spPr>
          <a:xfrm>
            <a:off x="3018956" y="966788"/>
            <a:ext cx="5944500" cy="3698400"/>
          </a:xfrm>
          <a:prstGeom prst="roundRect">
            <a:avLst>
              <a:gd name="adj" fmla="val 5943"/>
            </a:avLst>
          </a:prstGeom>
          <a:noFill/>
          <a:ln>
            <a:noFill/>
          </a:ln>
          <a:effectLst>
            <a:outerShdw blurRad="42863" dist="85725" dir="3180000" algn="bl" rotWithShape="0">
              <a:srgbClr val="193060">
                <a:alpha val="50000"/>
              </a:srgbClr>
            </a:outerShdw>
          </a:effectLst>
        </p:spPr>
      </p:pic>
      <p:pic>
        <p:nvPicPr>
          <p:cNvPr id="167" name="Google Shape;16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75699">
            <a:off x="4665807" y="1886118"/>
            <a:ext cx="496724" cy="49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/>
          <p:nvPr/>
        </p:nvSpPr>
        <p:spPr>
          <a:xfrm>
            <a:off x="489775" y="2790500"/>
            <a:ext cx="2043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latin typeface="Playfair Display"/>
                <a:ea typeface="Playfair Display"/>
                <a:cs typeface="Playfair Display"/>
                <a:sym typeface="Playfair Display"/>
              </a:rPr>
              <a:t>The User Community</a:t>
            </a:r>
            <a:endParaRPr sz="3800"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3" name="Google Shape;173;p34"/>
          <p:cNvSpPr txBox="1"/>
          <p:nvPr/>
        </p:nvSpPr>
        <p:spPr>
          <a:xfrm>
            <a:off x="490250" y="451775"/>
            <a:ext cx="8061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Who’s behind </a:t>
            </a:r>
            <a:r>
              <a:rPr lang="en-GB" sz="4300" b="1">
                <a:solidFill>
                  <a:srgbClr val="193060"/>
                </a:solidFill>
                <a:latin typeface="Lobster Two"/>
                <a:ea typeface="Lobster Two"/>
                <a:cs typeface="Lobster Two"/>
                <a:sym typeface="Lobster Two"/>
              </a:rPr>
              <a:t>Transkribus</a:t>
            </a:r>
            <a:r>
              <a:rPr lang="en-GB" sz="43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</a:t>
            </a:r>
            <a:endParaRPr sz="4300">
              <a:solidFill>
                <a:srgbClr val="43434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4" name="Google Shape;174;p34"/>
          <p:cNvPicPr preferRelativeResize="0"/>
          <p:nvPr/>
        </p:nvPicPr>
        <p:blipFill rotWithShape="1">
          <a:blip r:embed="rId3">
            <a:alphaModFix/>
          </a:blip>
          <a:srcRect l="11072" r="11064"/>
          <a:stretch/>
        </p:blipFill>
        <p:spPr>
          <a:xfrm>
            <a:off x="3075724" y="1524350"/>
            <a:ext cx="5897400" cy="3317400"/>
          </a:xfrm>
          <a:prstGeom prst="roundRect">
            <a:avLst>
              <a:gd name="adj" fmla="val 6296"/>
            </a:avLst>
          </a:prstGeom>
          <a:noFill/>
          <a:ln w="7150" cap="flat" cmpd="sng">
            <a:solidFill>
              <a:srgbClr val="746D5A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14288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/>
          <p:nvPr/>
        </p:nvSpPr>
        <p:spPr>
          <a:xfrm>
            <a:off x="7100158" y="2374942"/>
            <a:ext cx="1456800" cy="24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0" name="Google Shape;180;p35"/>
          <p:cNvSpPr/>
          <p:nvPr/>
        </p:nvSpPr>
        <p:spPr>
          <a:xfrm>
            <a:off x="587428" y="2374942"/>
            <a:ext cx="1677000" cy="24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180" y="3002928"/>
            <a:ext cx="1112309" cy="31418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5"/>
          <p:cNvSpPr/>
          <p:nvPr/>
        </p:nvSpPr>
        <p:spPr>
          <a:xfrm>
            <a:off x="2325731" y="2374942"/>
            <a:ext cx="4713000" cy="24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958" y="3403294"/>
            <a:ext cx="783882" cy="78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 rotWithShape="1">
          <a:blip r:embed="rId5">
            <a:alphaModFix/>
          </a:blip>
          <a:srcRect l="28566"/>
          <a:stretch/>
        </p:blipFill>
        <p:spPr>
          <a:xfrm>
            <a:off x="7400861" y="3488494"/>
            <a:ext cx="855245" cy="3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 txBox="1"/>
          <p:nvPr/>
        </p:nvSpPr>
        <p:spPr>
          <a:xfrm>
            <a:off x="353813" y="491363"/>
            <a:ext cx="84363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latin typeface="Playfair Display"/>
                <a:ea typeface="Playfair Display"/>
                <a:cs typeface="Playfair Display"/>
                <a:sym typeface="Playfair Display"/>
              </a:rPr>
              <a:t>The</a:t>
            </a:r>
            <a:r>
              <a:rPr lang="en-GB" sz="2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GB" sz="2600" b="1">
                <a:solidFill>
                  <a:srgbClr val="193060"/>
                </a:solidFill>
                <a:latin typeface="Lobster Two"/>
                <a:ea typeface="Lobster Two"/>
                <a:cs typeface="Lobster Two"/>
                <a:sym typeface="Lobster Two"/>
              </a:rPr>
              <a:t>Transkribus</a:t>
            </a:r>
            <a:r>
              <a:rPr lang="en-GB" sz="2600">
                <a:latin typeface="Playfair Display"/>
                <a:ea typeface="Playfair Display"/>
                <a:cs typeface="Playfair Display"/>
                <a:sym typeface="Playfair Display"/>
              </a:rPr>
              <a:t> Ecosystem</a:t>
            </a:r>
            <a:endParaRPr sz="2600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6" name="Google Shape;186;p35"/>
          <p:cNvSpPr txBox="1"/>
          <p:nvPr/>
        </p:nvSpPr>
        <p:spPr>
          <a:xfrm>
            <a:off x="7254779" y="1835619"/>
            <a:ext cx="126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Inter Light"/>
                <a:ea typeface="Inter Light"/>
                <a:cs typeface="Inter Light"/>
                <a:sym typeface="Inter Light"/>
              </a:rPr>
              <a:t>Publishing</a:t>
            </a:r>
            <a:endParaRPr sz="1200">
              <a:latin typeface="Inter Light"/>
              <a:ea typeface="Inter Light"/>
              <a:cs typeface="Inter Light"/>
              <a:sym typeface="Inter Light"/>
            </a:endParaRPr>
          </a:p>
        </p:txBody>
      </p:sp>
      <p:grpSp>
        <p:nvGrpSpPr>
          <p:cNvPr id="187" name="Google Shape;187;p35"/>
          <p:cNvGrpSpPr/>
          <p:nvPr/>
        </p:nvGrpSpPr>
        <p:grpSpPr>
          <a:xfrm>
            <a:off x="606424" y="1762622"/>
            <a:ext cx="1803284" cy="455088"/>
            <a:chOff x="545134" y="2288526"/>
            <a:chExt cx="2515391" cy="634800"/>
          </a:xfrm>
        </p:grpSpPr>
        <p:sp>
          <p:nvSpPr>
            <p:cNvPr id="188" name="Google Shape;188;p35"/>
            <p:cNvSpPr txBox="1"/>
            <p:nvPr/>
          </p:nvSpPr>
          <p:spPr>
            <a:xfrm>
              <a:off x="545134" y="2390374"/>
              <a:ext cx="2339100" cy="5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Inter Light"/>
                  <a:ea typeface="Inter Light"/>
                  <a:cs typeface="Inter Light"/>
                  <a:sym typeface="Inter Light"/>
                </a:rPr>
                <a:t>Imaging</a:t>
              </a:r>
              <a:endParaRPr sz="1200"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2837325" y="2288526"/>
              <a:ext cx="223200" cy="634800"/>
            </a:xfrm>
            <a:prstGeom prst="chevron">
              <a:avLst>
                <a:gd name="adj" fmla="val 50000"/>
              </a:avLst>
            </a:prstGeom>
            <a:solidFill>
              <a:srgbClr val="193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</p:grpSp>
      <p:grpSp>
        <p:nvGrpSpPr>
          <p:cNvPr id="190" name="Google Shape;190;p35"/>
          <p:cNvGrpSpPr/>
          <p:nvPr/>
        </p:nvGrpSpPr>
        <p:grpSpPr>
          <a:xfrm>
            <a:off x="2449755" y="1762622"/>
            <a:ext cx="2595976" cy="560902"/>
            <a:chOff x="3116387" y="2288526"/>
            <a:chExt cx="3621113" cy="782399"/>
          </a:xfrm>
        </p:grpSpPr>
        <p:sp>
          <p:nvSpPr>
            <p:cNvPr id="191" name="Google Shape;191;p35"/>
            <p:cNvSpPr txBox="1"/>
            <p:nvPr/>
          </p:nvSpPr>
          <p:spPr>
            <a:xfrm>
              <a:off x="3116387" y="2298125"/>
              <a:ext cx="3389100" cy="7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Inter Light"/>
                  <a:ea typeface="Inter Light"/>
                  <a:cs typeface="Inter Light"/>
                  <a:sym typeface="Inter Light"/>
                </a:rPr>
                <a:t>Editing, Data Collection + Annotation</a:t>
              </a:r>
              <a:endParaRPr sz="1200"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6514300" y="2288526"/>
              <a:ext cx="223200" cy="634800"/>
            </a:xfrm>
            <a:prstGeom prst="chevron">
              <a:avLst>
                <a:gd name="adj" fmla="val 50000"/>
              </a:avLst>
            </a:prstGeom>
            <a:solidFill>
              <a:srgbClr val="193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</p:grpSp>
      <p:grpSp>
        <p:nvGrpSpPr>
          <p:cNvPr id="193" name="Google Shape;193;p35"/>
          <p:cNvGrpSpPr/>
          <p:nvPr/>
        </p:nvGrpSpPr>
        <p:grpSpPr>
          <a:xfrm>
            <a:off x="5045835" y="1743269"/>
            <a:ext cx="2152605" cy="554020"/>
            <a:chOff x="6737645" y="2261530"/>
            <a:chExt cx="3002657" cy="772800"/>
          </a:xfrm>
        </p:grpSpPr>
        <p:sp>
          <p:nvSpPr>
            <p:cNvPr id="194" name="Google Shape;194;p35"/>
            <p:cNvSpPr txBox="1"/>
            <p:nvPr/>
          </p:nvSpPr>
          <p:spPr>
            <a:xfrm>
              <a:off x="6737645" y="2261530"/>
              <a:ext cx="2779800" cy="77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latin typeface="Inter Light"/>
                  <a:ea typeface="Inter Light"/>
                  <a:cs typeface="Inter Light"/>
                  <a:sym typeface="Inter Light"/>
                </a:rPr>
                <a:t>AI Recognition + </a:t>
              </a:r>
              <a:endParaRPr sz="1200">
                <a:latin typeface="Inter Light"/>
                <a:ea typeface="Inter Light"/>
                <a:cs typeface="Inter Light"/>
                <a:sym typeface="Inter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000000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AI Training</a:t>
              </a:r>
              <a:endParaRPr sz="1200"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9517102" y="2288526"/>
              <a:ext cx="223200" cy="634800"/>
            </a:xfrm>
            <a:prstGeom prst="chevron">
              <a:avLst>
                <a:gd name="adj" fmla="val 50000"/>
              </a:avLst>
            </a:prstGeom>
            <a:solidFill>
              <a:srgbClr val="193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</p:grpSp>
      <p:sp>
        <p:nvSpPr>
          <p:cNvPr id="196" name="Google Shape;196;p35"/>
          <p:cNvSpPr/>
          <p:nvPr/>
        </p:nvSpPr>
        <p:spPr>
          <a:xfrm>
            <a:off x="606419" y="1380479"/>
            <a:ext cx="7950000" cy="390900"/>
          </a:xfrm>
          <a:prstGeom prst="chevron">
            <a:avLst>
              <a:gd name="adj" fmla="val 13790"/>
            </a:avLst>
          </a:prstGeom>
          <a:solidFill>
            <a:srgbClr val="193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FFFFFF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rPr>
              <a:t>Enabling digital availability</a:t>
            </a:r>
            <a:endParaRPr sz="2300">
              <a:solidFill>
                <a:srgbClr val="FFFFFF"/>
              </a:solidFill>
              <a:latin typeface="Playfair Display SemiBold"/>
              <a:ea typeface="Playfair Display SemiBold"/>
              <a:cs typeface="Playfair Display SemiBold"/>
              <a:sym typeface="Playfair Display SemiBold"/>
            </a:endParaRPr>
          </a:p>
        </p:txBody>
      </p:sp>
      <p:sp>
        <p:nvSpPr>
          <p:cNvPr id="197" name="Google Shape;197;p35"/>
          <p:cNvSpPr/>
          <p:nvPr/>
        </p:nvSpPr>
        <p:spPr>
          <a:xfrm>
            <a:off x="4885666" y="1852501"/>
            <a:ext cx="160200" cy="61800"/>
          </a:xfrm>
          <a:prstGeom prst="rect">
            <a:avLst/>
          </a:prstGeom>
          <a:solidFill>
            <a:srgbClr val="F3E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5"/>
          <p:cNvSpPr/>
          <p:nvPr/>
        </p:nvSpPr>
        <p:spPr>
          <a:xfrm>
            <a:off x="4885666" y="2073346"/>
            <a:ext cx="160200" cy="61800"/>
          </a:xfrm>
          <a:prstGeom prst="rect">
            <a:avLst/>
          </a:prstGeom>
          <a:solidFill>
            <a:srgbClr val="F3E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5" title="transkribus_logo_lon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9424" y="3344279"/>
            <a:ext cx="2565150" cy="5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060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/>
          <p:nvPr/>
        </p:nvSpPr>
        <p:spPr>
          <a:xfrm>
            <a:off x="2605800" y="733925"/>
            <a:ext cx="3932400" cy="3002700"/>
          </a:xfrm>
          <a:prstGeom prst="roundRect">
            <a:avLst>
              <a:gd name="adj" fmla="val 12614"/>
            </a:avLst>
          </a:prstGeom>
          <a:solidFill>
            <a:srgbClr val="EEEE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6"/>
          <p:cNvSpPr txBox="1"/>
          <p:nvPr/>
        </p:nvSpPr>
        <p:spPr>
          <a:xfrm>
            <a:off x="1745100" y="3832950"/>
            <a:ext cx="565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ScanTent</a:t>
            </a:r>
            <a:endParaRPr sz="26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6576" y="1145550"/>
            <a:ext cx="2850849" cy="23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1187</Words>
  <Application>Microsoft Office PowerPoint</Application>
  <PresentationFormat>Presentazione su schermo (16:9)</PresentationFormat>
  <Paragraphs>297</Paragraphs>
  <Slides>54</Slides>
  <Notes>54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54</vt:i4>
      </vt:variant>
    </vt:vector>
  </HeadingPairs>
  <TitlesOfParts>
    <vt:vector size="65" baseType="lpstr">
      <vt:lpstr>Lobster Two</vt:lpstr>
      <vt:lpstr>Calibri</vt:lpstr>
      <vt:lpstr>Inter Light</vt:lpstr>
      <vt:lpstr>Noto Sans</vt:lpstr>
      <vt:lpstr>Arial</vt:lpstr>
      <vt:lpstr>Playfair Display</vt:lpstr>
      <vt:lpstr>Inter</vt:lpstr>
      <vt:lpstr>Playfair Display SemiBold</vt:lpstr>
      <vt:lpstr>Noto Sans Light</vt:lpstr>
      <vt:lpstr>Simple Light</vt:lpstr>
      <vt:lpstr>Simple Light</vt:lpstr>
      <vt:lpstr>Presentazione standard di PowerPoint</vt:lpstr>
      <vt:lpstr>Presentazione standard di PowerPoint</vt:lpstr>
      <vt:lpstr>Presentazione standard di PowerPoint</vt:lpstr>
      <vt:lpstr>Who’s behind Transkribus?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ScanTent</vt:lpstr>
      <vt:lpstr>The ScanTent</vt:lpstr>
      <vt:lpstr>Bibliothèque nationale de France (BnF)</vt:lpstr>
      <vt:lpstr>Presentazione standard di PowerPoint</vt:lpstr>
      <vt:lpstr>The Transkribus Platform</vt:lpstr>
      <vt:lpstr> What does Transkribus make possible? </vt:lpstr>
      <vt:lpstr>Presentazione standard di PowerPoint</vt:lpstr>
      <vt:lpstr>Recognising handwritten or printed text</vt:lpstr>
      <vt:lpstr>Presentazione standard di PowerPoint</vt:lpstr>
      <vt:lpstr>Text recognition converts printed or handwritten text into digital text using existing or custom AI models.</vt:lpstr>
      <vt:lpstr>Models are like manuals, telling Transkribus how to transcribe a certain type of writing.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Custom AI model training uses specific examples to help the AI accurately recognise and understand the writing in your training data.</vt:lpstr>
      <vt:lpstr>Training data (=Ground Truth) is accurately transcribed text paired with its image.</vt:lpstr>
      <vt:lpstr>Training Data Estimates</vt:lpstr>
      <vt:lpstr>Archivverbund Bautzen</vt:lpstr>
      <vt:lpstr>National Archives of the Netherlands: Mass HTR</vt:lpstr>
      <vt:lpstr>Presentazione standard di PowerPoint</vt:lpstr>
      <vt:lpstr>Presentazione standard di PowerPoint</vt:lpstr>
      <vt:lpstr>Presentazione standard di PowerPoint</vt:lpstr>
      <vt:lpstr>What type of documents are they for?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Library and Archives Canada</vt:lpstr>
      <vt:lpstr>Library and Archives Canada</vt:lpstr>
      <vt:lpstr>Museum für Naturkunde Berlin</vt:lpstr>
      <vt:lpstr>Presentazione standard di PowerPoint</vt:lpstr>
      <vt:lpstr>Presentazione standard di PowerPoint</vt:lpstr>
      <vt:lpstr>Project “Trug und Schein – Alltag im Krieg”</vt:lpstr>
      <vt:lpstr>Presentazione standard di PowerPoint</vt:lpstr>
      <vt:lpstr>Transkribus Sites - Features</vt:lpstr>
      <vt:lpstr>St. Gallen Archives</vt:lpstr>
      <vt:lpstr>St. Gallen Archives</vt:lpstr>
      <vt:lpstr>St. Gallen Archives</vt:lpstr>
      <vt:lpstr>St. Gallen Archives</vt:lpstr>
      <vt:lpstr>Unlocking the past, together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Sara Mansutti</cp:lastModifiedBy>
  <cp:revision>4</cp:revision>
  <dcterms:modified xsi:type="dcterms:W3CDTF">2025-11-09T16:47:02Z</dcterms:modified>
</cp:coreProperties>
</file>