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0" r:id="rId4"/>
    <p:sldId id="287" r:id="rId5"/>
    <p:sldId id="293" r:id="rId6"/>
    <p:sldId id="289" r:id="rId7"/>
    <p:sldId id="291" r:id="rId8"/>
    <p:sldId id="292" r:id="rId9"/>
    <p:sldId id="295" r:id="rId10"/>
    <p:sldId id="296" r:id="rId11"/>
    <p:sldId id="297" r:id="rId12"/>
    <p:sldId id="298" r:id="rId13"/>
    <p:sldId id="299" r:id="rId14"/>
    <p:sldId id="288" r:id="rId15"/>
  </p:sldIdLst>
  <p:sldSz cx="12192000" cy="6858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Black" panose="00000A00000000000000" pitchFamily="2" charset="0"/>
      <p:bold r:id="rId21"/>
      <p:boldItalic r:id="rId22"/>
    </p:embeddedFont>
    <p:embeddedFont>
      <p:font typeface="Barlow ExtraBold" panose="00000900000000000000" pitchFamily="2" charset="0"/>
      <p:bold r:id="rId23"/>
      <p:boldItalic r:id="rId24"/>
    </p:embeddedFont>
    <p:embeddedFont>
      <p:font typeface="Barlow Light" panose="000004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bbqmcS8g6FgHRcJfRZHa2BUD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1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90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1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50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9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16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19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41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05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81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  <a:defRPr sz="32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76000" t="15000" r="2000" b="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"/>
              <a:buNone/>
              <a:defRPr sz="4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  <p:pic>
        <p:nvPicPr>
          <p:cNvPr id="11" name="Google Shape;11;p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02462" y="253774"/>
            <a:ext cx="979890" cy="511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761546" y="1967584"/>
            <a:ext cx="866890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rlow ExtraBold"/>
              <a:buNone/>
            </a:pPr>
            <a:r>
              <a:rPr lang="sl-SI" sz="5400" dirty="0">
                <a:latin typeface="Barlow ExtraBold"/>
                <a:ea typeface="Barlow ExtraBold"/>
                <a:cs typeface="Barlow ExtraBold"/>
                <a:sym typeface="Barlow ExtraBold"/>
              </a:rPr>
              <a:t>UI orodja kot ključna podpora Podatkovnemu </a:t>
            </a:r>
            <a:r>
              <a:rPr lang="en-SI" sz="5400" dirty="0" err="1">
                <a:latin typeface="Barlow ExtraBold"/>
                <a:ea typeface="Barlow ExtraBold"/>
                <a:cs typeface="Barlow ExtraBold"/>
                <a:sym typeface="Barlow ExtraBold"/>
              </a:rPr>
              <a:t>prostoru</a:t>
            </a:r>
            <a:r>
              <a:rPr lang="sl-SI" sz="5400" dirty="0">
                <a:latin typeface="Barlow ExtraBold"/>
                <a:ea typeface="Barlow ExtraBold"/>
                <a:cs typeface="Barlow ExtraBold"/>
                <a:sym typeface="Barlow ExtraBold"/>
              </a:rPr>
              <a:t> za kulturno dediščino</a:t>
            </a:r>
            <a:br>
              <a:rPr lang="en-SI" sz="1800" dirty="0"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0" y="3910012"/>
            <a:ext cx="12192000" cy="90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en-SI" sz="2000" dirty="0">
                <a:latin typeface="Barlow Light"/>
                <a:ea typeface="Barlow Light"/>
                <a:cs typeface="Barlow Light"/>
                <a:sym typeface="Barlow Light"/>
              </a:rPr>
            </a:br>
            <a:r>
              <a:rPr lang="en-SI" sz="2000" dirty="0">
                <a:latin typeface="Barlow Light"/>
                <a:ea typeface="Barlow Light"/>
                <a:cs typeface="Barlow Light"/>
                <a:sym typeface="Barlow Light"/>
              </a:rPr>
              <a:t>Ajda Zavrtanik Drglin &amp; Alenka Kavčič-Čolić</a:t>
            </a:r>
            <a:endParaRPr sz="20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0" y="6312876"/>
            <a:ext cx="12192000" cy="52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SI" sz="1600" b="0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UI v </a:t>
            </a:r>
            <a:r>
              <a:rPr lang="en-SI" sz="1600" b="0" i="0" u="none" strike="noStrike" cap="none" dirty="0" err="1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KultUrI</a:t>
            </a:r>
            <a:r>
              <a:rPr lang="en-SI" sz="1600" b="0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, 10. </a:t>
            </a:r>
            <a:r>
              <a:rPr lang="en-SI" sz="1600" b="0" i="0" u="none" strike="noStrike" cap="none" dirty="0" err="1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november</a:t>
            </a:r>
            <a:r>
              <a:rPr lang="en-SI" sz="1600" b="0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2025</a:t>
            </a:r>
            <a:endParaRPr sz="1600" b="0" i="0" u="none" strike="noStrike" cap="none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462" y="253774"/>
            <a:ext cx="979890" cy="5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A25F3CB-9730-31A7-A5ED-FF5675D3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75"/>
            <a:ext cx="1952948" cy="14607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storitve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S</a:t>
            </a:r>
            <a:r>
              <a:rPr lang="en-SI" dirty="0" err="1"/>
              <a:t>emantično</a:t>
            </a:r>
            <a:r>
              <a:rPr lang="en-SI" dirty="0"/>
              <a:t> </a:t>
            </a:r>
            <a:r>
              <a:rPr lang="en-SI" dirty="0" err="1"/>
              <a:t>iskanje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Digitalni</a:t>
            </a:r>
            <a:r>
              <a:rPr lang="en-SI" dirty="0"/>
              <a:t> </a:t>
            </a:r>
            <a:r>
              <a:rPr lang="en-SI" dirty="0" err="1"/>
              <a:t>asistenti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P</a:t>
            </a:r>
            <a:r>
              <a:rPr lang="en-SI" dirty="0" err="1"/>
              <a:t>ripovedovanje</a:t>
            </a:r>
            <a:r>
              <a:rPr lang="en-SI" dirty="0"/>
              <a:t> </a:t>
            </a:r>
            <a:r>
              <a:rPr lang="en-SI" dirty="0" err="1"/>
              <a:t>zgodb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Vključevanje</a:t>
            </a:r>
            <a:r>
              <a:rPr lang="en-SI" dirty="0"/>
              <a:t> </a:t>
            </a:r>
            <a:r>
              <a:rPr lang="en-SI" dirty="0" err="1"/>
              <a:t>javnosti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397110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storitve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S</a:t>
            </a:r>
            <a:r>
              <a:rPr lang="en-SI" dirty="0" err="1"/>
              <a:t>emantično</a:t>
            </a:r>
            <a:r>
              <a:rPr lang="en-SI" dirty="0"/>
              <a:t> </a:t>
            </a:r>
            <a:r>
              <a:rPr lang="en-SI" dirty="0" err="1"/>
              <a:t>iskanje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Digitalni</a:t>
            </a:r>
            <a:r>
              <a:rPr lang="en-SI" dirty="0"/>
              <a:t> </a:t>
            </a:r>
            <a:r>
              <a:rPr lang="en-SI" dirty="0" err="1"/>
              <a:t>asistenti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Prepoznava</a:t>
            </a:r>
            <a:r>
              <a:rPr lang="en-SI" dirty="0"/>
              <a:t> </a:t>
            </a:r>
            <a:r>
              <a:rPr lang="en-SI" dirty="0" err="1"/>
              <a:t>dvojnikov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P</a:t>
            </a:r>
            <a:r>
              <a:rPr lang="en-SI" dirty="0" err="1"/>
              <a:t>ripovedovanje</a:t>
            </a:r>
            <a:r>
              <a:rPr lang="en-SI" dirty="0"/>
              <a:t> </a:t>
            </a:r>
            <a:r>
              <a:rPr lang="en-SI" dirty="0" err="1"/>
              <a:t>zgodb</a:t>
            </a:r>
            <a:r>
              <a:rPr lang="en-SI" dirty="0"/>
              <a:t> in </a:t>
            </a:r>
            <a:r>
              <a:rPr lang="en-SI" dirty="0" err="1"/>
              <a:t>vklju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43BE24-A68B-6B1E-13AE-462FFDC7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6" y="681037"/>
            <a:ext cx="7056758" cy="48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77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storitve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S</a:t>
            </a:r>
            <a:r>
              <a:rPr lang="en-SI" dirty="0" err="1"/>
              <a:t>emantično</a:t>
            </a:r>
            <a:r>
              <a:rPr lang="en-SI" dirty="0"/>
              <a:t> </a:t>
            </a:r>
            <a:r>
              <a:rPr lang="en-SI" dirty="0" err="1"/>
              <a:t>iskanje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Digitalni</a:t>
            </a:r>
            <a:r>
              <a:rPr lang="en-SI" dirty="0"/>
              <a:t> </a:t>
            </a:r>
            <a:r>
              <a:rPr lang="en-SI" dirty="0" err="1"/>
              <a:t>asistenti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Prepoznava</a:t>
            </a:r>
            <a:r>
              <a:rPr lang="en-SI" dirty="0"/>
              <a:t> </a:t>
            </a:r>
            <a:r>
              <a:rPr lang="en-SI" dirty="0" err="1"/>
              <a:t>dvojnikov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P</a:t>
            </a:r>
            <a:r>
              <a:rPr lang="en-SI" dirty="0" err="1"/>
              <a:t>ripovedovanje</a:t>
            </a:r>
            <a:r>
              <a:rPr lang="en-SI" dirty="0"/>
              <a:t> </a:t>
            </a:r>
            <a:r>
              <a:rPr lang="en-SI" dirty="0" err="1"/>
              <a:t>zgodb</a:t>
            </a:r>
            <a:r>
              <a:rPr lang="en-SI" dirty="0"/>
              <a:t> in </a:t>
            </a:r>
            <a:r>
              <a:rPr lang="en-SI" dirty="0" err="1"/>
              <a:t>vključevanje</a:t>
            </a:r>
            <a:r>
              <a:rPr lang="en-SI" dirty="0"/>
              <a:t> </a:t>
            </a:r>
            <a:r>
              <a:rPr lang="en-SI" dirty="0" err="1"/>
              <a:t>javnosti</a:t>
            </a: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43BE24-A68B-6B1E-13AE-462FFDC7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6" y="681037"/>
            <a:ext cx="7056758" cy="48915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15F641-C402-D204-2B2C-DD2AD30B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020" y="340518"/>
            <a:ext cx="6896238" cy="55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91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storitve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S</a:t>
            </a:r>
            <a:r>
              <a:rPr lang="en-SI" dirty="0" err="1"/>
              <a:t>emantično</a:t>
            </a:r>
            <a:r>
              <a:rPr lang="en-SI" dirty="0"/>
              <a:t> </a:t>
            </a:r>
            <a:r>
              <a:rPr lang="en-SI" dirty="0" err="1"/>
              <a:t>iskanje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Digitalni</a:t>
            </a:r>
            <a:r>
              <a:rPr lang="en-SI" dirty="0"/>
              <a:t> </a:t>
            </a:r>
            <a:r>
              <a:rPr lang="en-SI" dirty="0" err="1"/>
              <a:t>asistenti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Prepoznava</a:t>
            </a:r>
            <a:r>
              <a:rPr lang="en-SI" dirty="0"/>
              <a:t> </a:t>
            </a:r>
            <a:r>
              <a:rPr lang="en-SI" dirty="0" err="1"/>
              <a:t>dvojnikov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P</a:t>
            </a:r>
            <a:r>
              <a:rPr lang="en-SI" dirty="0" err="1"/>
              <a:t>ripovedovanje</a:t>
            </a:r>
            <a:r>
              <a:rPr lang="en-SI" dirty="0"/>
              <a:t> </a:t>
            </a:r>
            <a:r>
              <a:rPr lang="en-SI" dirty="0" err="1"/>
              <a:t>zgodb</a:t>
            </a:r>
            <a:r>
              <a:rPr lang="en-SI" dirty="0"/>
              <a:t> in </a:t>
            </a:r>
            <a:r>
              <a:rPr lang="en-SI" dirty="0" err="1"/>
              <a:t>vključevanje</a:t>
            </a:r>
            <a:r>
              <a:rPr lang="en-SI" dirty="0"/>
              <a:t> </a:t>
            </a:r>
            <a:r>
              <a:rPr lang="en-SI" dirty="0" err="1"/>
              <a:t>javnosti</a:t>
            </a: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43BE24-A68B-6B1E-13AE-462FFDC7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6" y="681037"/>
            <a:ext cx="7056758" cy="48915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15F641-C402-D204-2B2C-DD2AD30B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020" y="340518"/>
            <a:ext cx="6896238" cy="55725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0F27D8-15A7-B649-9EBD-89E2B79F4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742" y="2812026"/>
            <a:ext cx="7364608" cy="39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7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ctrTitle"/>
          </p:nvPr>
        </p:nvSpPr>
        <p:spPr>
          <a:xfrm>
            <a:off x="0" y="2171699"/>
            <a:ext cx="12192000" cy="229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"/>
              <a:buNone/>
            </a:pPr>
            <a:r>
              <a:rPr lang="en-SI" sz="4400" dirty="0" err="1">
                <a:latin typeface="Barlow"/>
                <a:ea typeface="Barlow"/>
                <a:cs typeface="Barlow"/>
                <a:sym typeface="Barlow"/>
              </a:rPr>
              <a:t>Hvala</a:t>
            </a:r>
            <a:r>
              <a:rPr lang="en-SI" sz="4400" dirty="0"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en-SI" sz="4400" dirty="0" err="1">
                <a:latin typeface="Barlow"/>
                <a:ea typeface="Barlow"/>
                <a:cs typeface="Barlow"/>
                <a:sym typeface="Barlow"/>
              </a:rPr>
              <a:t>pozoronost</a:t>
            </a:r>
            <a:r>
              <a:rPr lang="en-SI" sz="4400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SI" sz="4400" dirty="0">
                <a:latin typeface="Barlow"/>
                <a:ea typeface="Barlow"/>
                <a:cs typeface="Barlow"/>
                <a:sym typeface="Wingdings" panose="05000000000000000000" pitchFamily="2" charset="2"/>
              </a:rPr>
              <a:t> 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462" y="253774"/>
            <a:ext cx="979890" cy="51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Podatkovni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prostor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za </a:t>
            </a:r>
            <a:r>
              <a:rPr lang="en-SI" dirty="0" err="1"/>
              <a:t>k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ulturno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dediščino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?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592488"/>
            <a:ext cx="9059779" cy="48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l-SI" sz="2400" b="1" dirty="0"/>
              <a:t>Podatki o kulturni dediščini </a:t>
            </a:r>
            <a:r>
              <a:rPr lang="sl-SI" sz="2400" dirty="0"/>
              <a:t>so digitalna predstavitev naš</a:t>
            </a:r>
            <a:r>
              <a:rPr lang="en-SI" sz="2400" dirty="0"/>
              <a:t>e</a:t>
            </a:r>
            <a:r>
              <a:rPr lang="sl-SI" sz="2400" dirty="0"/>
              <a:t> </a:t>
            </a:r>
            <a:r>
              <a:rPr lang="sl-SI" sz="2400" dirty="0" err="1"/>
              <a:t>podedova</a:t>
            </a:r>
            <a:r>
              <a:rPr lang="en-SI" sz="2400" dirty="0"/>
              <a:t>ne</a:t>
            </a:r>
            <a:r>
              <a:rPr lang="sl-SI" sz="2400" dirty="0"/>
              <a:t> </a:t>
            </a:r>
            <a:r>
              <a:rPr lang="sl-SI" sz="2400" b="1" dirty="0" err="1"/>
              <a:t>materialn</a:t>
            </a:r>
            <a:r>
              <a:rPr lang="en-SI" sz="2400" b="1" dirty="0"/>
              <a:t>e</a:t>
            </a:r>
            <a:r>
              <a:rPr lang="sl-SI" sz="2400" b="1" dirty="0"/>
              <a:t> </a:t>
            </a:r>
            <a:r>
              <a:rPr lang="sl-SI" sz="2400" dirty="0"/>
              <a:t>(na primer spomenike, lončenino, slike, knjige in arhive) </a:t>
            </a:r>
            <a:r>
              <a:rPr lang="en-SI" sz="2400" dirty="0"/>
              <a:t>in</a:t>
            </a:r>
            <a:r>
              <a:rPr lang="sl-SI" sz="2400" dirty="0"/>
              <a:t> </a:t>
            </a:r>
            <a:r>
              <a:rPr lang="sl-SI" sz="2400" b="1" dirty="0"/>
              <a:t>nematerialne </a:t>
            </a:r>
            <a:r>
              <a:rPr lang="en-SI" sz="2400" dirty="0" err="1"/>
              <a:t>kulturne</a:t>
            </a:r>
            <a:r>
              <a:rPr lang="en-SI" sz="2400" dirty="0"/>
              <a:t> </a:t>
            </a:r>
            <a:r>
              <a:rPr lang="en-SI" sz="2400" dirty="0" err="1"/>
              <a:t>dediščine</a:t>
            </a:r>
            <a:r>
              <a:rPr lang="en-SI" sz="2400" dirty="0"/>
              <a:t> </a:t>
            </a:r>
            <a:r>
              <a:rPr lang="sl-SI" sz="2400" dirty="0"/>
              <a:t>(na primer običaje, tradicije in folkloro). Ti podatki so lahko v </a:t>
            </a:r>
            <a:r>
              <a:rPr lang="sl-SI" sz="2400" b="1" dirty="0"/>
              <a:t>digitalizirani</a:t>
            </a:r>
            <a:r>
              <a:rPr lang="sl-SI" sz="2400" dirty="0"/>
              <a:t> ali </a:t>
            </a:r>
            <a:r>
              <a:rPr lang="sl-SI" sz="2400" b="1" dirty="0"/>
              <a:t>izvorno digitalni</a:t>
            </a:r>
            <a:r>
              <a:rPr lang="sl-SI" sz="2400" dirty="0"/>
              <a:t>. </a:t>
            </a:r>
          </a:p>
          <a:p>
            <a:r>
              <a:rPr lang="sl-SI" sz="2400" dirty="0"/>
              <a:t>Ti podatki so ključni pri </a:t>
            </a:r>
            <a:r>
              <a:rPr lang="sl-SI" sz="2400" b="1" dirty="0"/>
              <a:t>razvoju digitalne humanistike</a:t>
            </a:r>
            <a:r>
              <a:rPr lang="en-SI" sz="2400" b="1" dirty="0"/>
              <a:t>.</a:t>
            </a:r>
          </a:p>
          <a:p>
            <a:r>
              <a:rPr lang="it-IT" sz="2400" dirty="0" err="1"/>
              <a:t>Javno</a:t>
            </a:r>
            <a:r>
              <a:rPr lang="it-IT" sz="2400" dirty="0"/>
              <a:t> </a:t>
            </a:r>
            <a:r>
              <a:rPr lang="it-IT" sz="2400" dirty="0" err="1"/>
              <a:t>financiran</a:t>
            </a:r>
            <a:r>
              <a:rPr lang="en-SI" sz="2400" dirty="0" err="1"/>
              <a:t>i</a:t>
            </a:r>
            <a:r>
              <a:rPr lang="it-IT" sz="2400" dirty="0"/>
              <a:t> d</a:t>
            </a:r>
            <a:r>
              <a:rPr lang="en-SI" sz="2400" dirty="0" err="1"/>
              <a:t>igitalni</a:t>
            </a:r>
            <a:r>
              <a:rPr lang="en-SI" sz="2400" dirty="0"/>
              <a:t> </a:t>
            </a:r>
            <a:r>
              <a:rPr lang="en-SI" sz="2400" dirty="0" err="1"/>
              <a:t>objekti</a:t>
            </a:r>
            <a:r>
              <a:rPr lang="en-SI" sz="2400" dirty="0"/>
              <a:t> </a:t>
            </a:r>
            <a:r>
              <a:rPr lang="en-SI" sz="2400" dirty="0" err="1"/>
              <a:t>morajo</a:t>
            </a:r>
            <a:r>
              <a:rPr lang="en-SI" sz="2400" dirty="0"/>
              <a:t> </a:t>
            </a:r>
            <a:r>
              <a:rPr lang="en-SI" sz="2400" dirty="0" err="1"/>
              <a:t>biti</a:t>
            </a:r>
            <a:r>
              <a:rPr lang="en-SI" sz="2400" dirty="0"/>
              <a:t> </a:t>
            </a:r>
            <a:r>
              <a:rPr lang="en-SI" sz="2400" dirty="0" err="1"/>
              <a:t>javno</a:t>
            </a:r>
            <a:r>
              <a:rPr lang="en-SI" sz="2400" dirty="0"/>
              <a:t> </a:t>
            </a:r>
            <a:r>
              <a:rPr lang="en-SI" sz="2400" dirty="0" err="1"/>
              <a:t>dostopni</a:t>
            </a:r>
            <a:endParaRPr lang="en-SI" sz="2400" dirty="0"/>
          </a:p>
          <a:p>
            <a:endParaRPr lang="sl-SI" dirty="0"/>
          </a:p>
          <a:p>
            <a:pPr marL="3822065" lvl="7" indent="-457200">
              <a:buSzPts val="2800"/>
            </a:pPr>
            <a:endParaRPr dirty="0"/>
          </a:p>
          <a:p>
            <a:pPr marL="3364865" lvl="7" indent="0">
              <a:buSzPts val="2800"/>
              <a:buNone/>
            </a:pPr>
            <a:r>
              <a:rPr lang="en-SI" dirty="0"/>
              <a:t>	          </a:t>
            </a:r>
            <a:r>
              <a:rPr lang="en-SI" sz="2800" b="1" dirty="0"/>
              <a:t>?</a:t>
            </a:r>
            <a:endParaRPr sz="2800" b="1" dirty="0"/>
          </a:p>
        </p:txBody>
      </p:sp>
      <p:sp>
        <p:nvSpPr>
          <p:cNvPr id="2" name="Oblak 1">
            <a:extLst>
              <a:ext uri="{FF2B5EF4-FFF2-40B4-BE49-F238E27FC236}">
                <a16:creationId xmlns:a16="http://schemas.microsoft.com/office/drawing/2014/main" id="{8E8C4780-AC17-F3C7-10FD-0CABCABCC211}"/>
              </a:ext>
            </a:extLst>
          </p:cNvPr>
          <p:cNvSpPr/>
          <p:nvPr/>
        </p:nvSpPr>
        <p:spPr>
          <a:xfrm>
            <a:off x="3737241" y="4896017"/>
            <a:ext cx="2904191" cy="149993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dirty="0" err="1"/>
              <a:t>Podatkovni</a:t>
            </a:r>
            <a:r>
              <a:rPr dirty="0"/>
              <a:t> </a:t>
            </a:r>
            <a:r>
              <a:rPr lang="sl-SI" dirty="0"/>
              <a:t>prostor</a:t>
            </a:r>
            <a:r>
              <a:rPr dirty="0"/>
              <a:t> za KD - </a:t>
            </a:r>
            <a:r>
              <a:rPr dirty="0" err="1"/>
              <a:t>zakaj</a:t>
            </a:r>
            <a:r>
              <a:rPr dirty="0"/>
              <a:t>?</a:t>
            </a:r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0437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sl-SI" dirty="0"/>
              <a:t>Vzpostavitev </a:t>
            </a:r>
            <a:r>
              <a:rPr lang="sl-SI" b="1" dirty="0"/>
              <a:t>nacionalne raziskovalne infrastrukture </a:t>
            </a:r>
            <a:r>
              <a:rPr lang="sl-SI" dirty="0"/>
              <a:t>za digitalno kulturno dediščino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l-SI" dirty="0"/>
              <a:t>Razvoj </a:t>
            </a:r>
            <a:r>
              <a:rPr lang="sl-SI" b="1" dirty="0"/>
              <a:t>standardov in </a:t>
            </a:r>
            <a:r>
              <a:rPr lang="sl-SI" b="1" dirty="0" err="1"/>
              <a:t>metapodatkovnih</a:t>
            </a:r>
            <a:r>
              <a:rPr lang="sl-SI" b="1" dirty="0"/>
              <a:t> sistemov </a:t>
            </a:r>
            <a:r>
              <a:rPr lang="sl-SI" dirty="0"/>
              <a:t>ter zagotavljanje </a:t>
            </a:r>
            <a:r>
              <a:rPr lang="sl-SI" dirty="0" err="1"/>
              <a:t>interoperabilnosti</a:t>
            </a:r>
            <a:r>
              <a:rPr lang="sl-SI" dirty="0"/>
              <a:t> med različnimi ustanovami s področja kulture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pl-PL" dirty="0"/>
              <a:t>Podpora raziskavam z </a:t>
            </a:r>
            <a:r>
              <a:rPr lang="pl-PL" b="1" dirty="0"/>
              <a:t>umetno inteligenco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l-SI" dirty="0"/>
              <a:t>Zagotavljanje </a:t>
            </a:r>
            <a:r>
              <a:rPr lang="sl-SI" b="1" dirty="0"/>
              <a:t>dolgoročne dostopnosti in trajnosti</a:t>
            </a:r>
            <a:r>
              <a:rPr lang="sl-SI" dirty="0"/>
              <a:t> digitalnih podatkov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l-SI" b="1" dirty="0"/>
              <a:t>Usposabljanje in izobraževanje </a:t>
            </a:r>
            <a:r>
              <a:rPr lang="sl-SI" dirty="0"/>
              <a:t>na področju digitalne kulturne dediščine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l-SI" dirty="0"/>
              <a:t>Spodbujanje </a:t>
            </a:r>
            <a:r>
              <a:rPr lang="sl-SI" b="1" dirty="0"/>
              <a:t>občanske znanost</a:t>
            </a:r>
            <a:r>
              <a:rPr lang="en-SI" b="1" dirty="0" err="1"/>
              <a:t>i</a:t>
            </a:r>
            <a:r>
              <a:rPr lang="sl-SI" b="1" dirty="0"/>
              <a:t> </a:t>
            </a:r>
            <a:r>
              <a:rPr lang="sl-SI" dirty="0"/>
              <a:t>in </a:t>
            </a:r>
            <a:r>
              <a:rPr lang="sl-SI" b="1" dirty="0"/>
              <a:t>sodelovanj</a:t>
            </a:r>
            <a:r>
              <a:rPr lang="en-SI" b="1" dirty="0"/>
              <a:t>a</a:t>
            </a:r>
            <a:r>
              <a:rPr lang="sl-SI" b="1" dirty="0"/>
              <a:t> javnosti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sl-SI" dirty="0"/>
              <a:t>Spoštovanje </a:t>
            </a:r>
            <a:r>
              <a:rPr lang="sl-SI" b="1" dirty="0"/>
              <a:t>etičnosti</a:t>
            </a:r>
            <a:r>
              <a:rPr lang="sl-SI" dirty="0"/>
              <a:t>, </a:t>
            </a:r>
            <a:r>
              <a:rPr lang="sl-SI" b="1" dirty="0"/>
              <a:t>pravni okviri </a:t>
            </a:r>
            <a:r>
              <a:rPr lang="sl-SI" dirty="0"/>
              <a:t>in odgovorna raba podatkov</a:t>
            </a:r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Tx/>
              <a:buSzPts val="280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19308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dirty="0" err="1"/>
              <a:t>Podatkovni</a:t>
            </a:r>
            <a:r>
              <a:rPr dirty="0"/>
              <a:t> </a:t>
            </a:r>
            <a:r>
              <a:rPr lang="sl-SI" dirty="0"/>
              <a:t>prostor</a:t>
            </a:r>
            <a:r>
              <a:rPr dirty="0"/>
              <a:t> za KD - </a:t>
            </a:r>
            <a:r>
              <a:rPr dirty="0" err="1"/>
              <a:t>zakaj</a:t>
            </a:r>
            <a:r>
              <a:rPr dirty="0"/>
              <a:t>?</a:t>
            </a:r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311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dirty="0" err="1"/>
              <a:t>Evropska</a:t>
            </a:r>
            <a:r>
              <a:rPr dirty="0"/>
              <a:t> </a:t>
            </a:r>
            <a:r>
              <a:rPr dirty="0" err="1"/>
              <a:t>podatkovna</a:t>
            </a:r>
            <a:r>
              <a:rPr dirty="0"/>
              <a:t> </a:t>
            </a:r>
            <a:r>
              <a:rPr dirty="0" err="1"/>
              <a:t>strategija</a:t>
            </a:r>
            <a:r>
              <a:rPr dirty="0"/>
              <a:t> (2020)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dirty="0" err="1"/>
              <a:t>Evropski</a:t>
            </a:r>
            <a:r>
              <a:rPr dirty="0"/>
              <a:t> </a:t>
            </a:r>
            <a:r>
              <a:rPr dirty="0" err="1"/>
              <a:t>podatkovni</a:t>
            </a:r>
            <a:r>
              <a:rPr dirty="0"/>
              <a:t> </a:t>
            </a:r>
            <a:r>
              <a:rPr dirty="0" err="1"/>
              <a:t>prostori</a:t>
            </a:r>
            <a:r>
              <a:rPr dirty="0"/>
              <a:t> </a:t>
            </a:r>
            <a:r>
              <a:rPr lang="sl-SI" dirty="0"/>
              <a:t>–</a:t>
            </a:r>
            <a:r>
              <a:rPr dirty="0"/>
              <a:t> 14 </a:t>
            </a:r>
            <a:r>
              <a:rPr dirty="0" err="1"/>
              <a:t>podatkovnih</a:t>
            </a:r>
            <a:r>
              <a:rPr dirty="0"/>
              <a:t> </a:t>
            </a:r>
            <a:r>
              <a:rPr dirty="0" err="1"/>
              <a:t>prostorov</a:t>
            </a:r>
            <a:r>
              <a:rPr dirty="0"/>
              <a:t> </a:t>
            </a:r>
            <a:r>
              <a:rPr dirty="0" err="1"/>
              <a:t>različnih</a:t>
            </a:r>
            <a:r>
              <a:rPr dirty="0"/>
              <a:t> </a:t>
            </a:r>
            <a:r>
              <a:rPr dirty="0" err="1"/>
              <a:t>področij</a:t>
            </a:r>
            <a:r>
              <a:rPr dirty="0"/>
              <a:t> (</a:t>
            </a:r>
            <a:r>
              <a:rPr dirty="0" err="1"/>
              <a:t>turizem</a:t>
            </a:r>
            <a:r>
              <a:rPr dirty="0"/>
              <a:t>, </a:t>
            </a:r>
            <a:r>
              <a:rPr dirty="0" err="1"/>
              <a:t>jezik</a:t>
            </a:r>
            <a:r>
              <a:rPr dirty="0"/>
              <a:t>, </a:t>
            </a:r>
            <a:r>
              <a:rPr dirty="0" err="1"/>
              <a:t>raziskave</a:t>
            </a:r>
            <a:r>
              <a:rPr lang="sl-SI" dirty="0"/>
              <a:t>…</a:t>
            </a:r>
            <a:r>
              <a:rPr lang="en-SI" dirty="0"/>
              <a:t>), </a:t>
            </a:r>
            <a:r>
              <a:rPr lang="en-SI" dirty="0" err="1"/>
              <a:t>tudi</a:t>
            </a:r>
            <a:r>
              <a:rPr lang="en-SI" dirty="0"/>
              <a:t> za </a:t>
            </a:r>
            <a:r>
              <a:rPr lang="en-SI" dirty="0" err="1"/>
              <a:t>kulturno</a:t>
            </a:r>
            <a:r>
              <a:rPr lang="en-SI" dirty="0"/>
              <a:t> </a:t>
            </a:r>
            <a:r>
              <a:rPr lang="en-SI" dirty="0" err="1"/>
              <a:t>dediščino</a:t>
            </a:r>
            <a:r>
              <a:rPr lang="en-SI" dirty="0"/>
              <a:t> (</a:t>
            </a:r>
            <a:r>
              <a:rPr lang="en-SI" dirty="0" err="1"/>
              <a:t>Europeana</a:t>
            </a:r>
            <a:r>
              <a:rPr lang="en-SI" dirty="0"/>
              <a:t>)</a:t>
            </a:r>
          </a:p>
        </p:txBody>
      </p:sp>
      <p:pic>
        <p:nvPicPr>
          <p:cNvPr id="9" name="Slika 8" descr="Slika, ki vsebuje besede posnetek zaslona, oseba, elektronika, tehnologija&#10;&#10;Vsebina, ustvarjena z umetno inteligenco, morda ni pravilna.">
            <a:extLst>
              <a:ext uri="{FF2B5EF4-FFF2-40B4-BE49-F238E27FC236}">
                <a16:creationId xmlns:a16="http://schemas.microsoft.com/office/drawing/2014/main" id="{2B4EF5E0-1BCE-C280-BDF2-3364C5DED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734" y="3429000"/>
            <a:ext cx="4562168" cy="2417950"/>
          </a:xfrm>
          <a:prstGeom prst="rect">
            <a:avLst/>
          </a:prstGeom>
        </p:spPr>
      </p:pic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FA8F1DA3-3D18-C19A-53D0-F258CBC12AA1}"/>
              </a:ext>
            </a:extLst>
          </p:cNvPr>
          <p:cNvSpPr/>
          <p:nvPr/>
        </p:nvSpPr>
        <p:spPr>
          <a:xfrm>
            <a:off x="3072580" y="2524176"/>
            <a:ext cx="540774" cy="7865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Podatkovni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prostor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za </a:t>
            </a:r>
            <a:r>
              <a:rPr lang="en-SI" dirty="0" err="1"/>
              <a:t>k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ulturno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en-SI" sz="3200" dirty="0" err="1">
                <a:latin typeface="Barlow Black"/>
                <a:ea typeface="Barlow Black"/>
                <a:cs typeface="Barlow Black"/>
                <a:sym typeface="Barlow Black"/>
              </a:rPr>
              <a:t>dediščino</a:t>
            </a:r>
            <a:r>
              <a:rPr lang="en-SI" sz="3200" dirty="0">
                <a:latin typeface="Barlow Black"/>
                <a:ea typeface="Barlow Black"/>
                <a:cs typeface="Barlow Black"/>
                <a:sym typeface="Barlow Black"/>
              </a:rPr>
              <a:t>?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567207"/>
            <a:ext cx="9107905" cy="48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64465" indent="0">
              <a:buSzPts val="2800"/>
              <a:buNone/>
            </a:pPr>
            <a:r>
              <a:rPr lang="sl-SI" dirty="0"/>
              <a:t>Značilnosti podatkovnega prostora:</a:t>
            </a:r>
          </a:p>
          <a:p>
            <a:pPr marL="621665" indent="-457200">
              <a:buSzPts val="2800"/>
            </a:pPr>
            <a:r>
              <a:rPr lang="sl-SI" dirty="0"/>
              <a:t>Temelji na </a:t>
            </a:r>
            <a:r>
              <a:rPr lang="sl-SI" b="1" dirty="0"/>
              <a:t>oblačni infrastrukturi</a:t>
            </a:r>
            <a:endParaRPr lang="en-SI" b="1" dirty="0"/>
          </a:p>
          <a:p>
            <a:pPr marL="621665" indent="-457200">
              <a:buSzPts val="2800"/>
            </a:pPr>
            <a:r>
              <a:rPr lang="sl-SI" b="1" dirty="0"/>
              <a:t>Z</a:t>
            </a:r>
            <a:r>
              <a:rPr lang="en-SI" b="1" dirty="0" err="1"/>
              <a:t>družuje</a:t>
            </a:r>
            <a:r>
              <a:rPr lang="en-SI" b="1" dirty="0"/>
              <a:t> </a:t>
            </a:r>
            <a:r>
              <a:rPr lang="en-SI" b="1" dirty="0" err="1"/>
              <a:t>podatke</a:t>
            </a:r>
            <a:r>
              <a:rPr lang="en-SI" b="1" dirty="0"/>
              <a:t> </a:t>
            </a:r>
            <a:r>
              <a:rPr lang="en-SI" dirty="0" err="1"/>
              <a:t>iz</a:t>
            </a:r>
            <a:r>
              <a:rPr lang="en-SI" dirty="0"/>
              <a:t> </a:t>
            </a:r>
            <a:r>
              <a:rPr lang="en-SI" dirty="0" err="1"/>
              <a:t>različnih</a:t>
            </a:r>
            <a:r>
              <a:rPr lang="en-SI" dirty="0"/>
              <a:t> </a:t>
            </a:r>
            <a:r>
              <a:rPr lang="en-SI" dirty="0" err="1"/>
              <a:t>virov</a:t>
            </a:r>
            <a:r>
              <a:rPr lang="en-SI" dirty="0"/>
              <a:t> – </a:t>
            </a:r>
            <a:r>
              <a:rPr lang="en-SI" dirty="0" err="1"/>
              <a:t>usklajene</a:t>
            </a:r>
            <a:r>
              <a:rPr lang="en-SI" dirty="0"/>
              <a:t> in </a:t>
            </a:r>
            <a:r>
              <a:rPr lang="en-SI" dirty="0" err="1"/>
              <a:t>interoperabilne</a:t>
            </a:r>
            <a:r>
              <a:rPr lang="en-SI" dirty="0"/>
              <a:t> </a:t>
            </a:r>
            <a:r>
              <a:rPr lang="en-SI" dirty="0" err="1"/>
              <a:t>zbirke</a:t>
            </a:r>
            <a:endParaRPr lang="en-SI" dirty="0"/>
          </a:p>
          <a:p>
            <a:pPr marL="621665" indent="-457200">
              <a:buSzPts val="2800"/>
            </a:pPr>
            <a:r>
              <a:rPr lang="en-SI" b="1" dirty="0" err="1"/>
              <a:t>Pravno</a:t>
            </a:r>
            <a:r>
              <a:rPr lang="en-SI" b="1" dirty="0"/>
              <a:t>, </a:t>
            </a:r>
            <a:r>
              <a:rPr lang="en-SI" b="1" dirty="0" err="1"/>
              <a:t>etično</a:t>
            </a:r>
            <a:r>
              <a:rPr lang="en-SI" b="1" dirty="0"/>
              <a:t> in </a:t>
            </a:r>
            <a:r>
              <a:rPr lang="en-SI" b="1" dirty="0" err="1"/>
              <a:t>tehnično</a:t>
            </a:r>
            <a:r>
              <a:rPr lang="en-SI" b="1" dirty="0"/>
              <a:t> </a:t>
            </a:r>
            <a:r>
              <a:rPr lang="en-SI" b="1" dirty="0" err="1"/>
              <a:t>reguliran</a:t>
            </a:r>
            <a:r>
              <a:rPr lang="en-SI" b="1" dirty="0"/>
              <a:t> </a:t>
            </a:r>
            <a:r>
              <a:rPr lang="en-SI" dirty="0"/>
              <a:t>– </a:t>
            </a:r>
            <a:r>
              <a:rPr lang="en-SI" dirty="0" err="1"/>
              <a:t>jasni</a:t>
            </a:r>
            <a:r>
              <a:rPr lang="en-SI" dirty="0"/>
              <a:t> </a:t>
            </a:r>
            <a:r>
              <a:rPr lang="en-SI" dirty="0" err="1"/>
              <a:t>pogoji</a:t>
            </a:r>
            <a:r>
              <a:rPr lang="en-SI" dirty="0"/>
              <a:t> </a:t>
            </a:r>
            <a:r>
              <a:rPr lang="en-SI" dirty="0" err="1"/>
              <a:t>dostopa</a:t>
            </a:r>
            <a:r>
              <a:rPr lang="en-SI" dirty="0"/>
              <a:t> in </a:t>
            </a:r>
            <a:r>
              <a:rPr lang="en-SI" dirty="0" err="1"/>
              <a:t>uporabe</a:t>
            </a:r>
            <a:endParaRPr lang="en-SI" dirty="0"/>
          </a:p>
          <a:p>
            <a:pPr marL="621665" indent="-457200">
              <a:buSzPts val="2800"/>
            </a:pPr>
            <a:r>
              <a:rPr lang="en-SI" b="1" dirty="0"/>
              <a:t>Varna </a:t>
            </a:r>
            <a:r>
              <a:rPr lang="en-SI" b="1" dirty="0" err="1"/>
              <a:t>infrastruktura</a:t>
            </a:r>
            <a:r>
              <a:rPr lang="en-SI" b="1" dirty="0"/>
              <a:t> </a:t>
            </a:r>
            <a:r>
              <a:rPr lang="en-SI" dirty="0"/>
              <a:t>– </a:t>
            </a:r>
            <a:r>
              <a:rPr lang="en-SI" dirty="0" err="1"/>
              <a:t>mehanizmi</a:t>
            </a:r>
            <a:r>
              <a:rPr lang="en-SI" dirty="0"/>
              <a:t> za </a:t>
            </a:r>
            <a:r>
              <a:rPr lang="en-SI" dirty="0" err="1"/>
              <a:t>varno</a:t>
            </a:r>
            <a:r>
              <a:rPr lang="en-SI" dirty="0"/>
              <a:t> </a:t>
            </a:r>
            <a:r>
              <a:rPr lang="en-SI" dirty="0" err="1"/>
              <a:t>izmenjavo</a:t>
            </a:r>
            <a:r>
              <a:rPr lang="en-SI" dirty="0"/>
              <a:t>, </a:t>
            </a:r>
            <a:r>
              <a:rPr lang="en-SI" dirty="0" err="1"/>
              <a:t>obdelavo</a:t>
            </a:r>
            <a:r>
              <a:rPr lang="en-SI" dirty="0"/>
              <a:t>, </a:t>
            </a:r>
            <a:r>
              <a:rPr lang="en-SI" dirty="0" err="1"/>
              <a:t>analizo</a:t>
            </a:r>
            <a:r>
              <a:rPr lang="en-SI" dirty="0"/>
              <a:t> in </a:t>
            </a:r>
            <a:r>
              <a:rPr lang="en-SI" dirty="0" err="1"/>
              <a:t>hrambo</a:t>
            </a:r>
            <a:r>
              <a:rPr lang="en-SI" dirty="0"/>
              <a:t> </a:t>
            </a:r>
            <a:r>
              <a:rPr lang="en-SI" dirty="0" err="1"/>
              <a:t>podatkov</a:t>
            </a:r>
            <a:endParaRPr lang="en-SI" dirty="0"/>
          </a:p>
          <a:p>
            <a:pPr marL="621665" indent="-457200">
              <a:buSzPts val="2800"/>
            </a:pPr>
            <a:r>
              <a:rPr lang="en-SI" b="1" dirty="0"/>
              <a:t>FAIR</a:t>
            </a:r>
            <a:r>
              <a:rPr lang="en-SI" dirty="0"/>
              <a:t> </a:t>
            </a:r>
            <a:r>
              <a:rPr lang="en-SI" dirty="0" err="1"/>
              <a:t>načela</a:t>
            </a:r>
            <a:r>
              <a:rPr lang="en-SI" dirty="0"/>
              <a:t> – </a:t>
            </a:r>
            <a:r>
              <a:rPr lang="en-SI" dirty="0" err="1"/>
              <a:t>podatki</a:t>
            </a:r>
            <a:r>
              <a:rPr lang="en-SI" dirty="0"/>
              <a:t> so </a:t>
            </a:r>
            <a:r>
              <a:rPr lang="en-SI" dirty="0" err="1"/>
              <a:t>najdljivi</a:t>
            </a:r>
            <a:r>
              <a:rPr lang="en-SI" dirty="0"/>
              <a:t>, </a:t>
            </a:r>
            <a:r>
              <a:rPr lang="en-SI" dirty="0" err="1"/>
              <a:t>dostopni</a:t>
            </a:r>
            <a:r>
              <a:rPr lang="en-SI" dirty="0"/>
              <a:t>, </a:t>
            </a:r>
            <a:r>
              <a:rPr lang="en-SI" dirty="0" err="1"/>
              <a:t>interoperabilni</a:t>
            </a:r>
            <a:r>
              <a:rPr lang="en-SI" dirty="0"/>
              <a:t> in </a:t>
            </a:r>
            <a:r>
              <a:rPr lang="en-SI" dirty="0" err="1"/>
              <a:t>ponovno</a:t>
            </a:r>
            <a:r>
              <a:rPr lang="en-SI" dirty="0"/>
              <a:t> </a:t>
            </a:r>
            <a:r>
              <a:rPr lang="en-SI" dirty="0" err="1"/>
              <a:t>uporabni</a:t>
            </a:r>
            <a:endParaRPr lang="en-SI" dirty="0"/>
          </a:p>
        </p:txBody>
      </p:sp>
      <p:pic>
        <p:nvPicPr>
          <p:cNvPr id="6" name="Slika 5" descr="Slika, ki vsebuje besede posnetek zaslona, črna, grafika, oblikovanje&#10;&#10;Vsebina, ustvarjena z umetno inteligenco, morda ni pravilna.">
            <a:extLst>
              <a:ext uri="{FF2B5EF4-FFF2-40B4-BE49-F238E27FC236}">
                <a16:creationId xmlns:a16="http://schemas.microsoft.com/office/drawing/2014/main" id="{F7FBBDB4-D182-DAEB-7E34-C677CC16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" y="2730920"/>
            <a:ext cx="482552" cy="4825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Slika 15" descr="Slika, ki vsebuje besede črna, grafika&#10;&#10;Vsebina, ustvarjena z umetno inteligenco, morda ni pravilna.">
            <a:extLst>
              <a:ext uri="{FF2B5EF4-FFF2-40B4-BE49-F238E27FC236}">
                <a16:creationId xmlns:a16="http://schemas.microsoft.com/office/drawing/2014/main" id="{15144F9C-1F03-BC80-8467-C34A0FB21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7536"/>
            <a:ext cx="557463" cy="5574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Slika 17" descr="Slika, ki vsebuje besede simbol, krog, grafika, črna&#10;&#10;Vsebina, ustvarjena z umetno inteligenco, morda ni pravilna.">
            <a:extLst>
              <a:ext uri="{FF2B5EF4-FFF2-40B4-BE49-F238E27FC236}">
                <a16:creationId xmlns:a16="http://schemas.microsoft.com/office/drawing/2014/main" id="{154263A6-6620-1787-8C19-40B2EB2BB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480273"/>
            <a:ext cx="557463" cy="5574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Slika 19" descr="Slika, ki vsebuje besede črna, grafika, simbol&#10;&#10;Vsebina, ustvarjena z umetno inteligenco, morda ni pravilna.">
            <a:extLst>
              <a:ext uri="{FF2B5EF4-FFF2-40B4-BE49-F238E27FC236}">
                <a16:creationId xmlns:a16="http://schemas.microsoft.com/office/drawing/2014/main" id="{76B94CBB-C65F-6EB6-F6F0-2C4600496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328866"/>
            <a:ext cx="557463" cy="557463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2" name="Slika 21" descr="Slika, ki vsebuje besede bela, simbol, oblikovanje&#10;&#10;Vsebina, ustvarjena z umetno inteligenco, morda ni pravilna.">
            <a:extLst>
              <a:ext uri="{FF2B5EF4-FFF2-40B4-BE49-F238E27FC236}">
                <a16:creationId xmlns:a16="http://schemas.microsoft.com/office/drawing/2014/main" id="{80E5F8ED-47D9-F9C8-9A34-D1DB0D406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3623313"/>
            <a:ext cx="557463" cy="557463"/>
          </a:xfrm>
          <a:prstGeom prst="rect">
            <a:avLst/>
          </a:prstGeom>
          <a:solidFill>
            <a:schemeClr val="lt1"/>
          </a:solidFill>
        </p:spPr>
      </p:pic>
    </p:spTree>
    <p:extLst>
      <p:ext uri="{BB962C8B-B14F-4D97-AF65-F5344CB8AC3E}">
        <p14:creationId xmlns:p14="http://schemas.microsoft.com/office/powerpoint/2010/main" val="39167676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dirty="0" err="1"/>
              <a:t>Podatkovni</a:t>
            </a:r>
            <a:r>
              <a:rPr dirty="0"/>
              <a:t> </a:t>
            </a:r>
            <a:r>
              <a:rPr lang="sl-SI" dirty="0"/>
              <a:t>prostor</a:t>
            </a:r>
            <a:r>
              <a:rPr dirty="0"/>
              <a:t> za KD </a:t>
            </a:r>
            <a:r>
              <a:rPr lang="sl-SI" dirty="0"/>
              <a:t>–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in </a:t>
            </a:r>
            <a:r>
              <a:rPr dirty="0" err="1"/>
              <a:t>kje</a:t>
            </a:r>
            <a:r>
              <a:rPr dirty="0"/>
              <a:t>?</a:t>
            </a:r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1897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SI" b="1" dirty="0"/>
              <a:t>Portal </a:t>
            </a:r>
            <a:r>
              <a:rPr lang="sl-SI" b="1" dirty="0"/>
              <a:t>dLib.si </a:t>
            </a:r>
            <a:r>
              <a:rPr lang="en-SI" b="1" dirty="0"/>
              <a:t>– </a:t>
            </a:r>
            <a:r>
              <a:rPr lang="en-SI" b="1" dirty="0" err="1"/>
              <a:t>najbližje</a:t>
            </a:r>
            <a:r>
              <a:rPr lang="en-SI" b="1" dirty="0"/>
              <a:t>, </a:t>
            </a:r>
            <a:r>
              <a:rPr lang="en-SI" b="1" dirty="0" err="1"/>
              <a:t>kar</a:t>
            </a:r>
            <a:r>
              <a:rPr lang="en-SI" b="1" dirty="0"/>
              <a:t> </a:t>
            </a:r>
            <a:r>
              <a:rPr lang="en-SI" b="1" dirty="0" err="1"/>
              <a:t>imamo</a:t>
            </a:r>
            <a:r>
              <a:rPr lang="en-SI" b="1" dirty="0"/>
              <a:t> </a:t>
            </a:r>
            <a:r>
              <a:rPr lang="en-SI" b="1" dirty="0" err="1"/>
              <a:t>trenutno</a:t>
            </a:r>
            <a:endParaRPr lang="en-SI" b="1" dirty="0"/>
          </a:p>
          <a:p>
            <a:pPr marL="2286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/>
              <a:t>Projekt</a:t>
            </a:r>
            <a:r>
              <a:rPr dirty="0"/>
              <a:t> AID HCH</a:t>
            </a:r>
          </a:p>
          <a:p>
            <a:pPr marL="2286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l-SI" dirty="0"/>
              <a:t>I</a:t>
            </a:r>
            <a:r>
              <a:rPr lang="en-SI" dirty="0" err="1"/>
              <a:t>nfrastruktura</a:t>
            </a:r>
            <a:r>
              <a:rPr lang="en-SI" dirty="0"/>
              <a:t> – </a:t>
            </a:r>
            <a:r>
              <a:rPr lang="en-SI" dirty="0" err="1"/>
              <a:t>diskovje</a:t>
            </a:r>
            <a:r>
              <a:rPr lang="en-SI" dirty="0"/>
              <a:t> - </a:t>
            </a:r>
            <a:r>
              <a:rPr lang="en-SI" dirty="0" err="1"/>
              <a:t>zaenkrat</a:t>
            </a:r>
            <a:r>
              <a:rPr lang="en-SI" dirty="0"/>
              <a:t> v NUK</a:t>
            </a:r>
          </a:p>
          <a:p>
            <a:pPr marL="685800" lvl="1" indent="-2921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sl-SI" dirty="0"/>
              <a:t>B</a:t>
            </a:r>
            <a:r>
              <a:rPr lang="en-SI" dirty="0" err="1"/>
              <a:t>ackup</a:t>
            </a:r>
            <a:r>
              <a:rPr lang="en-SI" dirty="0"/>
              <a:t> v </a:t>
            </a:r>
            <a:r>
              <a:rPr lang="en-SI" dirty="0" err="1"/>
              <a:t>Arnesovem</a:t>
            </a:r>
            <a:r>
              <a:rPr lang="en-SI" dirty="0"/>
              <a:t> </a:t>
            </a:r>
            <a:r>
              <a:rPr lang="en-SI" dirty="0" err="1"/>
              <a:t>podatkovnem</a:t>
            </a:r>
            <a:r>
              <a:rPr lang="en-SI" dirty="0"/>
              <a:t> </a:t>
            </a:r>
            <a:r>
              <a:rPr lang="en-SI" dirty="0" err="1"/>
              <a:t>skladišču</a:t>
            </a:r>
            <a:endParaRPr lang="en-SI" dirty="0"/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sl-SI" dirty="0"/>
              <a:t>Č</a:t>
            </a:r>
            <a:r>
              <a:rPr lang="en-SI" dirty="0" err="1"/>
              <a:t>im</a:t>
            </a:r>
            <a:r>
              <a:rPr lang="en-SI" dirty="0"/>
              <a:t> </a:t>
            </a:r>
            <a:r>
              <a:rPr lang="sl-SI" dirty="0"/>
              <a:t>večje </a:t>
            </a:r>
            <a:r>
              <a:rPr lang="sl-SI" b="1" dirty="0"/>
              <a:t>povezovanje</a:t>
            </a:r>
            <a:r>
              <a:rPr lang="sl-SI" dirty="0"/>
              <a:t> z </a:t>
            </a:r>
            <a:r>
              <a:rPr lang="sl-SI" b="1" dirty="0"/>
              <a:t>arhivi</a:t>
            </a:r>
            <a:r>
              <a:rPr lang="en-SI" b="1" dirty="0"/>
              <a:t>,</a:t>
            </a:r>
            <a:r>
              <a:rPr lang="sl-SI" b="1" dirty="0"/>
              <a:t> muzeji, JRO, ZVKDS </a:t>
            </a:r>
            <a:r>
              <a:rPr lang="sl-SI" dirty="0"/>
              <a:t>…</a:t>
            </a:r>
            <a:endParaRPr lang="en-SI" dirty="0"/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sl-SI" dirty="0"/>
              <a:t>povezovanje z drugimi </a:t>
            </a:r>
            <a:r>
              <a:rPr lang="sl-SI" b="1" dirty="0"/>
              <a:t>sorodnimi podatkovnimi prostori</a:t>
            </a:r>
            <a:endParaRPr lang="en-SI" b="1" dirty="0"/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endParaRPr lang="en-SI" b="1" dirty="0"/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pl-PL" b="1" dirty="0"/>
              <a:t>Digitalni laboratorij </a:t>
            </a:r>
            <a:r>
              <a:rPr lang="pl-PL" dirty="0"/>
              <a:t>– vzpostavljena infrastruktura za digitalizacijo</a:t>
            </a:r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endParaRPr lang="sl-SI" b="1" dirty="0"/>
          </a:p>
          <a:p>
            <a:pPr marL="228600" indent="-292100">
              <a:lnSpc>
                <a:spcPct val="120000"/>
              </a:lnSpc>
              <a:spcBef>
                <a:spcPts val="0"/>
              </a:spcBef>
              <a:buSzPts val="2800"/>
            </a:pPr>
            <a:endParaRPr lang="sl-SI" dirty="0"/>
          </a:p>
          <a:p>
            <a:pPr marL="2286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D00196B-8185-1CEF-BA41-A07565A8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437"/>
            <a:ext cx="1772150" cy="13255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917049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dirty="0" err="1"/>
              <a:t>Podatkovni</a:t>
            </a:r>
            <a:r>
              <a:rPr dirty="0"/>
              <a:t> </a:t>
            </a:r>
            <a:r>
              <a:rPr lang="sl-SI" dirty="0"/>
              <a:t>prostor</a:t>
            </a:r>
            <a:r>
              <a:rPr dirty="0"/>
              <a:t> za KD </a:t>
            </a:r>
            <a:r>
              <a:rPr lang="sl-SI" dirty="0"/>
              <a:t>–</a:t>
            </a:r>
            <a:r>
              <a:rPr dirty="0"/>
              <a:t> </a:t>
            </a:r>
            <a:r>
              <a:rPr dirty="0" err="1"/>
              <a:t>orodja</a:t>
            </a:r>
            <a:r>
              <a:rPr dirty="0"/>
              <a:t> </a:t>
            </a:r>
            <a:r>
              <a:rPr dirty="0" err="1"/>
              <a:t>umetne</a:t>
            </a:r>
            <a:r>
              <a:rPr dirty="0"/>
              <a:t> </a:t>
            </a:r>
            <a:r>
              <a:rPr dirty="0" err="1"/>
              <a:t>inteligence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014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l-SI" dirty="0"/>
              <a:t>M</a:t>
            </a:r>
            <a:r>
              <a:rPr dirty="0" err="1"/>
              <a:t>etapodatke</a:t>
            </a:r>
            <a:r>
              <a:rPr dirty="0"/>
              <a:t> je </a:t>
            </a:r>
            <a:r>
              <a:rPr dirty="0" err="1"/>
              <a:t>težko</a:t>
            </a:r>
            <a:r>
              <a:rPr dirty="0"/>
              <a:t> </a:t>
            </a:r>
            <a:r>
              <a:rPr dirty="0" err="1"/>
              <a:t>uskladiti</a:t>
            </a:r>
            <a:r>
              <a:rPr dirty="0"/>
              <a:t> med </a:t>
            </a:r>
            <a:r>
              <a:rPr dirty="0" err="1"/>
              <a:t>institucijami</a:t>
            </a:r>
            <a:endParaRPr dirty="0"/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l-SI" dirty="0"/>
              <a:t>P</a:t>
            </a:r>
            <a:r>
              <a:rPr lang="en-SI" dirty="0" err="1"/>
              <a:t>odatki</a:t>
            </a:r>
            <a:r>
              <a:rPr lang="en-SI" dirty="0"/>
              <a:t> </a:t>
            </a:r>
            <a:r>
              <a:rPr lang="en-SI" dirty="0" err="1"/>
              <a:t>strojno</a:t>
            </a:r>
            <a:r>
              <a:rPr lang="en-SI" dirty="0"/>
              <a:t> </a:t>
            </a:r>
            <a:r>
              <a:rPr lang="en-SI" dirty="0" err="1"/>
              <a:t>operabilni</a:t>
            </a:r>
            <a:endParaRPr lang="en-SI" dirty="0"/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-SI" b="1" dirty="0"/>
              <a:t>Uporaba UI </a:t>
            </a:r>
            <a:r>
              <a:rPr lang="en-SI" b="1" dirty="0"/>
              <a:t>glede </a:t>
            </a:r>
            <a:r>
              <a:rPr lang="en-SI" b="1" dirty="0" err="1"/>
              <a:t>na</a:t>
            </a:r>
            <a:r>
              <a:rPr lang="en-SI" b="1" dirty="0"/>
              <a:t> </a:t>
            </a:r>
            <a:r>
              <a:rPr lang="en-SI" b="1" dirty="0" err="1"/>
              <a:t>fazo</a:t>
            </a:r>
            <a:endParaRPr lang="sl-SI" b="1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Ustvarjanje (meta)podatkov</a:t>
            </a:r>
            <a:r>
              <a:rPr lang="en-SI" dirty="0"/>
              <a:t> – </a:t>
            </a:r>
            <a:r>
              <a:rPr lang="en-SI" dirty="0" err="1"/>
              <a:t>znotraj</a:t>
            </a:r>
            <a:r>
              <a:rPr lang="en-SI" dirty="0"/>
              <a:t> </a:t>
            </a:r>
            <a:r>
              <a:rPr lang="en-SI" dirty="0" err="1"/>
              <a:t>podatkovnega</a:t>
            </a:r>
            <a:r>
              <a:rPr lang="en-SI" dirty="0"/>
              <a:t> </a:t>
            </a:r>
            <a:r>
              <a:rPr lang="en-SI" dirty="0" err="1"/>
              <a:t>prostora</a:t>
            </a:r>
            <a:endParaRPr lang="sl-SI" dirty="0"/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Uporaba (meta)podatkov</a:t>
            </a:r>
            <a:r>
              <a:rPr lang="en-SI" dirty="0"/>
              <a:t> – </a:t>
            </a:r>
            <a:r>
              <a:rPr lang="en-SI" dirty="0" err="1"/>
              <a:t>zunaj</a:t>
            </a:r>
            <a:r>
              <a:rPr lang="en-SI" dirty="0"/>
              <a:t> </a:t>
            </a:r>
            <a:r>
              <a:rPr lang="en-SI" dirty="0" err="1"/>
              <a:t>podatkovnega</a:t>
            </a:r>
            <a:r>
              <a:rPr lang="en-SI" dirty="0"/>
              <a:t> </a:t>
            </a:r>
            <a:r>
              <a:rPr lang="en-SI" dirty="0" err="1"/>
              <a:t>prostora</a:t>
            </a:r>
            <a:endParaRPr lang="sl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S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SI" b="1" dirty="0" err="1"/>
              <a:t>Uporaba</a:t>
            </a:r>
            <a:r>
              <a:rPr lang="en-SI" b="1" dirty="0"/>
              <a:t> UI glede </a:t>
            </a:r>
            <a:r>
              <a:rPr lang="en-SI" b="1" dirty="0" err="1"/>
              <a:t>na</a:t>
            </a:r>
            <a:r>
              <a:rPr lang="en-SI" b="1" dirty="0"/>
              <a:t> </a:t>
            </a:r>
            <a:r>
              <a:rPr lang="en-SI" b="1" dirty="0" err="1"/>
              <a:t>področje</a:t>
            </a:r>
            <a:endParaRPr lang="en-SI" b="1" dirty="0"/>
          </a:p>
          <a:p>
            <a:pPr marL="228600" indent="-292100">
              <a:spcBef>
                <a:spcPts val="0"/>
              </a:spcBef>
              <a:buSzPts val="2800"/>
            </a:pPr>
            <a:r>
              <a:rPr lang="en-SI" dirty="0" err="1"/>
              <a:t>Ustvarjanje</a:t>
            </a:r>
            <a:r>
              <a:rPr lang="en-SI" dirty="0"/>
              <a:t> in </a:t>
            </a:r>
            <a:r>
              <a:rPr lang="en-SI" dirty="0" err="1"/>
              <a:t>bogatenje</a:t>
            </a:r>
            <a:r>
              <a:rPr lang="en-SI" dirty="0"/>
              <a:t> </a:t>
            </a:r>
            <a:r>
              <a:rPr lang="en-SI" dirty="0" err="1"/>
              <a:t>metapodatkov</a:t>
            </a:r>
            <a:endParaRPr lang="en-SI" dirty="0"/>
          </a:p>
          <a:p>
            <a:pPr marL="228600" indent="-292100">
              <a:spcBef>
                <a:spcPts val="0"/>
              </a:spcBef>
              <a:buSzPts val="2800"/>
            </a:pPr>
            <a:r>
              <a:rPr lang="sl-SI" dirty="0"/>
              <a:t>B</a:t>
            </a:r>
            <a:r>
              <a:rPr lang="en-SI" dirty="0" err="1"/>
              <a:t>ogatenje</a:t>
            </a:r>
            <a:r>
              <a:rPr lang="en-SI" dirty="0"/>
              <a:t> </a:t>
            </a:r>
            <a:r>
              <a:rPr lang="en-SI" dirty="0" err="1"/>
              <a:t>vsebin</a:t>
            </a:r>
            <a:endParaRPr lang="en-SI" dirty="0"/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l-SI" dirty="0"/>
              <a:t>U</a:t>
            </a:r>
            <a:r>
              <a:rPr lang="en-SI" dirty="0" err="1"/>
              <a:t>porabniške</a:t>
            </a:r>
            <a:r>
              <a:rPr lang="en-SI" dirty="0"/>
              <a:t> </a:t>
            </a:r>
            <a:r>
              <a:rPr lang="en-SI" dirty="0" err="1"/>
              <a:t>storitve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50243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metapodatki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447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Avtomatska</a:t>
            </a:r>
            <a:r>
              <a:rPr lang="en-SI" dirty="0"/>
              <a:t> </a:t>
            </a:r>
            <a:r>
              <a:rPr lang="en-SI" dirty="0" err="1"/>
              <a:t>prepoznava</a:t>
            </a:r>
            <a:r>
              <a:rPr lang="en-SI" dirty="0"/>
              <a:t> </a:t>
            </a:r>
            <a:r>
              <a:rPr lang="en-SI" dirty="0" err="1"/>
              <a:t>metapodatkov</a:t>
            </a:r>
            <a:r>
              <a:rPr lang="en-SI" dirty="0"/>
              <a:t> </a:t>
            </a:r>
            <a:r>
              <a:rPr lang="en-SI" dirty="0" err="1"/>
              <a:t>iz</a:t>
            </a:r>
            <a:r>
              <a:rPr lang="en-SI" dirty="0"/>
              <a:t> </a:t>
            </a:r>
            <a:r>
              <a:rPr lang="en-SI" dirty="0" err="1"/>
              <a:t>besedil</a:t>
            </a:r>
            <a:r>
              <a:rPr lang="en-SI" dirty="0"/>
              <a:t>, npr. </a:t>
            </a:r>
            <a:r>
              <a:rPr lang="en-SI" dirty="0" err="1"/>
              <a:t>naslov</a:t>
            </a:r>
            <a:r>
              <a:rPr lang="en-SI" dirty="0"/>
              <a:t>, </a:t>
            </a:r>
            <a:r>
              <a:rPr lang="en-SI" dirty="0" err="1"/>
              <a:t>avtor</a:t>
            </a:r>
            <a:r>
              <a:rPr lang="en-SI" dirty="0"/>
              <a:t>, </a:t>
            </a:r>
            <a:r>
              <a:rPr lang="en-SI" dirty="0" err="1"/>
              <a:t>žanr</a:t>
            </a:r>
            <a:r>
              <a:rPr lang="en-SI" dirty="0"/>
              <a:t>, </a:t>
            </a:r>
            <a:r>
              <a:rPr lang="en-SI" dirty="0" err="1"/>
              <a:t>ali</a:t>
            </a:r>
            <a:r>
              <a:rPr lang="en-SI" dirty="0"/>
              <a:t> </a:t>
            </a:r>
            <a:r>
              <a:rPr lang="en-SI" dirty="0" err="1"/>
              <a:t>vsebuje</a:t>
            </a:r>
            <a:r>
              <a:rPr lang="en-SI" dirty="0"/>
              <a:t> </a:t>
            </a:r>
            <a:r>
              <a:rPr lang="en-SI" dirty="0" err="1"/>
              <a:t>slike</a:t>
            </a:r>
            <a:r>
              <a:rPr lang="en-SI" dirty="0"/>
              <a:t> </a:t>
            </a:r>
            <a:r>
              <a:rPr lang="en-SI" dirty="0" err="1"/>
              <a:t>itd</a:t>
            </a:r>
            <a:r>
              <a:rPr lang="en-SI" dirty="0"/>
              <a:t>.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U</a:t>
            </a:r>
            <a:r>
              <a:rPr lang="en-SI" dirty="0" err="1"/>
              <a:t>stvarjanje</a:t>
            </a:r>
            <a:r>
              <a:rPr lang="en-SI" dirty="0"/>
              <a:t> </a:t>
            </a:r>
            <a:r>
              <a:rPr lang="en-SI" dirty="0" err="1"/>
              <a:t>povzetkov</a:t>
            </a:r>
            <a:r>
              <a:rPr lang="en-SI" dirty="0"/>
              <a:t> in </a:t>
            </a:r>
            <a:r>
              <a:rPr lang="en-SI" dirty="0" err="1"/>
              <a:t>ključnih</a:t>
            </a:r>
            <a:r>
              <a:rPr lang="en-SI" dirty="0"/>
              <a:t> </a:t>
            </a:r>
            <a:r>
              <a:rPr lang="en-SI" dirty="0" err="1"/>
              <a:t>besed</a:t>
            </a:r>
            <a:r>
              <a:rPr lang="en-SI" dirty="0"/>
              <a:t> </a:t>
            </a:r>
            <a:r>
              <a:rPr lang="en-SI" dirty="0" err="1"/>
              <a:t>besedil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Ustvarjanje</a:t>
            </a:r>
            <a:r>
              <a:rPr lang="en-SI" dirty="0"/>
              <a:t> </a:t>
            </a:r>
            <a:r>
              <a:rPr lang="en-SI" dirty="0" err="1"/>
              <a:t>opisov</a:t>
            </a:r>
            <a:r>
              <a:rPr lang="en-SI" dirty="0"/>
              <a:t> in </a:t>
            </a:r>
            <a:r>
              <a:rPr lang="en-SI" dirty="0" err="1"/>
              <a:t>prepoznava</a:t>
            </a:r>
            <a:r>
              <a:rPr lang="en-SI" dirty="0"/>
              <a:t> </a:t>
            </a:r>
            <a:r>
              <a:rPr lang="en-SI" dirty="0" err="1"/>
              <a:t>objektov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slikah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Prepoznava</a:t>
            </a:r>
            <a:r>
              <a:rPr lang="en-SI" dirty="0"/>
              <a:t> in </a:t>
            </a:r>
            <a:r>
              <a:rPr lang="en-SI" dirty="0" err="1"/>
              <a:t>povezovanje</a:t>
            </a:r>
            <a:r>
              <a:rPr lang="en-SI" dirty="0"/>
              <a:t> </a:t>
            </a:r>
            <a:r>
              <a:rPr lang="en-SI" dirty="0" err="1"/>
              <a:t>imenskih</a:t>
            </a:r>
            <a:r>
              <a:rPr lang="en-SI" dirty="0"/>
              <a:t> </a:t>
            </a:r>
            <a:r>
              <a:rPr lang="en-SI" dirty="0" err="1"/>
              <a:t>entitet</a:t>
            </a:r>
            <a:r>
              <a:rPr lang="en-SI" dirty="0"/>
              <a:t> (</a:t>
            </a:r>
            <a:r>
              <a:rPr lang="en-SI" dirty="0" err="1"/>
              <a:t>oseb</a:t>
            </a:r>
            <a:r>
              <a:rPr lang="en-SI" dirty="0"/>
              <a:t>, </a:t>
            </a:r>
            <a:r>
              <a:rPr lang="en-SI" dirty="0" err="1"/>
              <a:t>lokacij</a:t>
            </a:r>
            <a:r>
              <a:rPr lang="en-SI" dirty="0"/>
              <a:t>, ...)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P</a:t>
            </a:r>
            <a:r>
              <a:rPr lang="en-SI" dirty="0" err="1"/>
              <a:t>ovezave</a:t>
            </a:r>
            <a:r>
              <a:rPr lang="en-SI" dirty="0"/>
              <a:t> s </a:t>
            </a:r>
            <a:r>
              <a:rPr lang="en-SI" dirty="0" err="1"/>
              <a:t>slovarji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Povezave</a:t>
            </a:r>
            <a:r>
              <a:rPr lang="en-SI" dirty="0"/>
              <a:t> z </a:t>
            </a:r>
            <a:r>
              <a:rPr lang="en-SI" dirty="0" err="1"/>
              <a:t>geolokacijami</a:t>
            </a:r>
            <a:endParaRPr lang="en-SI" dirty="0"/>
          </a:p>
          <a:p>
            <a:pPr indent="-457200">
              <a:spcBef>
                <a:spcPts val="0"/>
              </a:spcBef>
              <a:buSzPts val="2800"/>
            </a:pPr>
            <a:r>
              <a:rPr lang="en-SI" dirty="0"/>
              <a:t>OCR </a:t>
            </a:r>
          </a:p>
          <a:p>
            <a:pPr lvl="1" indent="-457200">
              <a:spcBef>
                <a:spcPts val="0"/>
              </a:spcBef>
              <a:buSzPts val="2800"/>
            </a:pPr>
            <a:r>
              <a:rPr lang="en-SI" dirty="0" err="1"/>
              <a:t>izboljšava</a:t>
            </a:r>
            <a:r>
              <a:rPr lang="en-SI" dirty="0"/>
              <a:t> </a:t>
            </a:r>
            <a:r>
              <a:rPr lang="en-SI" dirty="0" err="1"/>
              <a:t>obstoječega</a:t>
            </a:r>
            <a:endParaRPr lang="en-SI" dirty="0"/>
          </a:p>
          <a:p>
            <a:pPr lvl="1" indent="-457200">
              <a:spcBef>
                <a:spcPts val="0"/>
              </a:spcBef>
              <a:buSzPts val="2800"/>
            </a:pPr>
            <a:r>
              <a:rPr lang="en-SI" dirty="0"/>
              <a:t>OCR </a:t>
            </a:r>
            <a:r>
              <a:rPr lang="en-SI" dirty="0" err="1"/>
              <a:t>rokopisov</a:t>
            </a:r>
            <a:r>
              <a:rPr lang="en-SI" dirty="0"/>
              <a:t> in </a:t>
            </a:r>
            <a:r>
              <a:rPr lang="en-SI" dirty="0" err="1"/>
              <a:t>tipkopisov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924010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Black"/>
              <a:buNone/>
            </a:pPr>
            <a:r>
              <a:rPr lang="sl-SI" dirty="0"/>
              <a:t>O</a:t>
            </a:r>
            <a:r>
              <a:rPr lang="en-SI" dirty="0" err="1"/>
              <a:t>rodja</a:t>
            </a:r>
            <a:r>
              <a:rPr lang="en-SI" dirty="0"/>
              <a:t> </a:t>
            </a:r>
            <a:r>
              <a:rPr lang="pl-PL" dirty="0"/>
              <a:t>umetne intelligence</a:t>
            </a:r>
            <a:r>
              <a:rPr lang="en-SI" dirty="0"/>
              <a:t> – </a:t>
            </a:r>
            <a:r>
              <a:rPr lang="en-SI" dirty="0" err="1"/>
              <a:t>vsebine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03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l-SI" dirty="0"/>
              <a:t>E</a:t>
            </a:r>
            <a:r>
              <a:rPr lang="en-SI" dirty="0" err="1"/>
              <a:t>kstrakcija</a:t>
            </a:r>
            <a:r>
              <a:rPr lang="en-SI" dirty="0"/>
              <a:t> </a:t>
            </a:r>
            <a:r>
              <a:rPr lang="en-SI" dirty="0" err="1"/>
              <a:t>elementov</a:t>
            </a:r>
            <a:endParaRPr lang="en-SI" dirty="0"/>
          </a:p>
          <a:p>
            <a:pPr lvl="1" indent="-457200">
              <a:spcBef>
                <a:spcPts val="0"/>
              </a:spcBef>
              <a:buSzPts val="2800"/>
            </a:pPr>
            <a:r>
              <a:rPr lang="en-SI" dirty="0" err="1"/>
              <a:t>člankov</a:t>
            </a:r>
            <a:endParaRPr lang="en-SI" dirty="0"/>
          </a:p>
          <a:p>
            <a:pPr lvl="1" indent="-457200">
              <a:spcBef>
                <a:spcPts val="0"/>
              </a:spcBef>
              <a:buSzPts val="2800"/>
            </a:pPr>
            <a:r>
              <a:rPr lang="en-SI" dirty="0" err="1"/>
              <a:t>slik</a:t>
            </a:r>
            <a:endParaRPr lang="en-SI" dirty="0"/>
          </a:p>
          <a:p>
            <a:pPr lvl="1" indent="-457200">
              <a:spcBef>
                <a:spcPts val="0"/>
              </a:spcBef>
              <a:buSzPts val="2800"/>
            </a:pPr>
            <a:r>
              <a:rPr lang="en-SI" dirty="0" err="1"/>
              <a:t>oglasov</a:t>
            </a:r>
            <a:r>
              <a:rPr lang="en-SI" dirty="0"/>
              <a:t>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SI" dirty="0" err="1"/>
              <a:t>Kolorizacija</a:t>
            </a:r>
            <a:r>
              <a:rPr lang="en-SI" dirty="0"/>
              <a:t> </a:t>
            </a:r>
            <a:r>
              <a:rPr lang="en-SI" dirty="0" err="1"/>
              <a:t>črno-belih</a:t>
            </a:r>
            <a:r>
              <a:rPr lang="en-SI" dirty="0"/>
              <a:t> </a:t>
            </a:r>
            <a:r>
              <a:rPr lang="en-SI" dirty="0" err="1"/>
              <a:t>fotografij</a:t>
            </a: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A206179-88AB-4EA8-942E-393D2CB8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08" y="2259832"/>
            <a:ext cx="5251904" cy="34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61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ova 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544</Words>
  <Application>Microsoft Office PowerPoint</Application>
  <PresentationFormat>Širokozaslonsko</PresentationFormat>
  <Paragraphs>90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Barlow ExtraBold</vt:lpstr>
      <vt:lpstr>Barlow Black</vt:lpstr>
      <vt:lpstr>Barlow</vt:lpstr>
      <vt:lpstr>Barlow Light</vt:lpstr>
      <vt:lpstr>Arial</vt:lpstr>
      <vt:lpstr>Calibri</vt:lpstr>
      <vt:lpstr>Office Theme</vt:lpstr>
      <vt:lpstr>UI orodja kot ključna podpora Podatkovnemu prostoru za kulturno dediščino </vt:lpstr>
      <vt:lpstr>Podatkovni prostor za kulturno dediščino?</vt:lpstr>
      <vt:lpstr>Podatkovni prostor za KD - zakaj?</vt:lpstr>
      <vt:lpstr>Podatkovni prostor za KD - zakaj?</vt:lpstr>
      <vt:lpstr>Podatkovni prostor za kulturno dediščino?</vt:lpstr>
      <vt:lpstr>Podatkovni prostor za KD – kako in kje?</vt:lpstr>
      <vt:lpstr>Podatkovni prostor za KD – orodja umetne inteligence</vt:lpstr>
      <vt:lpstr>Orodja umetne intelligence – metapodatki</vt:lpstr>
      <vt:lpstr>Orodja umetne intelligence – vsebine</vt:lpstr>
      <vt:lpstr>Orodja umetne intelligence – storitve</vt:lpstr>
      <vt:lpstr>Orodja umetne intelligence – storitve</vt:lpstr>
      <vt:lpstr>Orodja umetne intelligence – storitve</vt:lpstr>
      <vt:lpstr>Orodja umetne intelligence – storitve</vt:lpstr>
      <vt:lpstr>Hvala za pozoronost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 Malalan</dc:creator>
  <cp:lastModifiedBy>Ajda Zavrtanik Drglin</cp:lastModifiedBy>
  <cp:revision>18</cp:revision>
  <dcterms:created xsi:type="dcterms:W3CDTF">2024-09-04T13:54:57Z</dcterms:created>
  <dcterms:modified xsi:type="dcterms:W3CDTF">2025-11-10T11:39:22Z</dcterms:modified>
</cp:coreProperties>
</file>